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99" r:id="rId3"/>
    <p:sldId id="305" r:id="rId4"/>
    <p:sldId id="269" r:id="rId5"/>
    <p:sldId id="314" r:id="rId6"/>
    <p:sldId id="304" r:id="rId7"/>
    <p:sldId id="286" r:id="rId8"/>
    <p:sldId id="259" r:id="rId9"/>
    <p:sldId id="258" r:id="rId10"/>
    <p:sldId id="295" r:id="rId11"/>
    <p:sldId id="301" r:id="rId12"/>
    <p:sldId id="276" r:id="rId13"/>
    <p:sldId id="302" r:id="rId14"/>
    <p:sldId id="277" r:id="rId15"/>
    <p:sldId id="278" r:id="rId16"/>
    <p:sldId id="300" r:id="rId17"/>
    <p:sldId id="281" r:id="rId18"/>
    <p:sldId id="311" r:id="rId19"/>
    <p:sldId id="312" r:id="rId20"/>
    <p:sldId id="313" r:id="rId21"/>
    <p:sldId id="308" r:id="rId22"/>
    <p:sldId id="309" r:id="rId23"/>
    <p:sldId id="315" r:id="rId24"/>
    <p:sldId id="316" r:id="rId25"/>
    <p:sldId id="310" r:id="rId26"/>
    <p:sldId id="294" r:id="rId27"/>
    <p:sldId id="266" r:id="rId28"/>
    <p:sldId id="30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wan yang" initials="wy" lastIdx="1" clrIdx="0">
    <p:extLst>
      <p:ext uri="{19B8F6BF-5375-455C-9EA6-DF929625EA0E}">
        <p15:presenceInfo xmlns:p15="http://schemas.microsoft.com/office/powerpoint/2012/main" userId="ef057500be1e1a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8" autoAdjust="0"/>
    <p:restoredTop sz="82832" autoAdjust="0"/>
  </p:normalViewPr>
  <p:slideViewPr>
    <p:cSldViewPr snapToGrid="0">
      <p:cViewPr varScale="1">
        <p:scale>
          <a:sx n="89" d="100"/>
          <a:sy n="89" d="100"/>
        </p:scale>
        <p:origin x="1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CFFF55-E709-4352-BB9D-1DEAAB8F9BD8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95B8174-7BCF-470E-A3F4-0CB1224FEA2F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pPr algn="l"/>
          <a:r>
            <a: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Developing analytics around the Software-DevOps sector</a:t>
          </a:r>
        </a:p>
      </dgm:t>
    </dgm:pt>
    <dgm:pt modelId="{49A1A828-BC7F-4D72-9260-979E119EA347}" type="parTrans" cxnId="{B3506A31-C136-4D02-AB9A-5EAF4128DBCE}">
      <dgm:prSet/>
      <dgm:spPr/>
      <dgm:t>
        <a:bodyPr/>
        <a:lstStyle/>
        <a:p>
          <a:endParaRPr lang="en-US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3C320B-44F4-43AB-8151-2BB7D03C7796}" type="sibTrans" cxnId="{B3506A31-C136-4D02-AB9A-5EAF4128DBCE}">
      <dgm:prSet/>
      <dgm:spPr/>
      <dgm:t>
        <a:bodyPr/>
        <a:lstStyle/>
        <a:p>
          <a:endParaRPr lang="en-US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1A3AD8-F780-4FB6-B42D-0C2FF236BF84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pPr algn="l"/>
          <a:r>
            <a: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Targeting investment company's specific characteristics</a:t>
          </a:r>
        </a:p>
      </dgm:t>
    </dgm:pt>
    <dgm:pt modelId="{2290B0AE-1022-4CF9-B819-F5D7C680EF34}" type="parTrans" cxnId="{8EE3C7B0-99AF-448E-8D33-AA89C5717205}">
      <dgm:prSet/>
      <dgm:spPr/>
      <dgm:t>
        <a:bodyPr/>
        <a:lstStyle/>
        <a:p>
          <a:endParaRPr lang="en-US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6CAD68-EF59-46C0-825E-C46D75CC1923}" type="sibTrans" cxnId="{8EE3C7B0-99AF-448E-8D33-AA89C5717205}">
      <dgm:prSet/>
      <dgm:spPr/>
      <dgm:t>
        <a:bodyPr/>
        <a:lstStyle/>
        <a:p>
          <a:endParaRPr lang="en-US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E39C4E-D47F-4DB2-9A98-F3A231CF3367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pPr algn="l"/>
          <a:r>
            <a:rPr lang="en-US" sz="2800" kern="120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Validate the Outcomes in comparison or as complementary to the existing expert-driven due diligence and investment process.</a:t>
          </a:r>
        </a:p>
      </dgm:t>
    </dgm:pt>
    <dgm:pt modelId="{55E457DA-18CC-418A-923A-93726B2A8D97}" type="parTrans" cxnId="{D3C3E98A-64DD-4120-AECA-39238D705CB4}">
      <dgm:prSet/>
      <dgm:spPr/>
      <dgm:t>
        <a:bodyPr/>
        <a:lstStyle/>
        <a:p>
          <a:endParaRPr lang="en-US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320C301-DACA-4A7B-B027-15EA0924908D}" type="sibTrans" cxnId="{D3C3E98A-64DD-4120-AECA-39238D705CB4}">
      <dgm:prSet/>
      <dgm:spPr/>
      <dgm:t>
        <a:bodyPr/>
        <a:lstStyle/>
        <a:p>
          <a:endParaRPr lang="en-US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F8C7EF-2FCE-40AD-8C06-755921D867C7}" type="pres">
      <dgm:prSet presAssocID="{C4CFFF55-E709-4352-BB9D-1DEAAB8F9BD8}" presName="linear" presStyleCnt="0">
        <dgm:presLayoutVars>
          <dgm:animLvl val="lvl"/>
          <dgm:resizeHandles val="exact"/>
        </dgm:presLayoutVars>
      </dgm:prSet>
      <dgm:spPr/>
    </dgm:pt>
    <dgm:pt modelId="{FCDB671B-A831-43F0-85FB-F6CD464857D5}" type="pres">
      <dgm:prSet presAssocID="{095B8174-7BCF-470E-A3F4-0CB1224FEA2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6C10B6F-7D72-42AA-A682-CB265F7147A4}" type="pres">
      <dgm:prSet presAssocID="{8D3C320B-44F4-43AB-8151-2BB7D03C7796}" presName="spacer" presStyleCnt="0"/>
      <dgm:spPr/>
    </dgm:pt>
    <dgm:pt modelId="{65EC6BAF-B994-4E52-9625-613B363445C0}" type="pres">
      <dgm:prSet presAssocID="{641A3AD8-F780-4FB6-B42D-0C2FF236BF8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36D8EDC-1628-4359-B25D-47BB5E326D96}" type="pres">
      <dgm:prSet presAssocID="{016CAD68-EF59-46C0-825E-C46D75CC1923}" presName="spacer" presStyleCnt="0"/>
      <dgm:spPr/>
    </dgm:pt>
    <dgm:pt modelId="{68FB99C4-D84C-464D-AD59-3D592B86C923}" type="pres">
      <dgm:prSet presAssocID="{64E39C4E-D47F-4DB2-9A98-F3A231CF336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25A6C02-48F8-4D46-B54A-AA358BE0D778}" type="presOf" srcId="{641A3AD8-F780-4FB6-B42D-0C2FF236BF84}" destId="{65EC6BAF-B994-4E52-9625-613B363445C0}" srcOrd="0" destOrd="0" presId="urn:microsoft.com/office/officeart/2005/8/layout/vList2"/>
    <dgm:cxn modelId="{B3506A31-C136-4D02-AB9A-5EAF4128DBCE}" srcId="{C4CFFF55-E709-4352-BB9D-1DEAAB8F9BD8}" destId="{095B8174-7BCF-470E-A3F4-0CB1224FEA2F}" srcOrd="0" destOrd="0" parTransId="{49A1A828-BC7F-4D72-9260-979E119EA347}" sibTransId="{8D3C320B-44F4-43AB-8151-2BB7D03C7796}"/>
    <dgm:cxn modelId="{CC75F832-BE40-45C5-BF64-E9FF46089C30}" type="presOf" srcId="{64E39C4E-D47F-4DB2-9A98-F3A231CF3367}" destId="{68FB99C4-D84C-464D-AD59-3D592B86C923}" srcOrd="0" destOrd="0" presId="urn:microsoft.com/office/officeart/2005/8/layout/vList2"/>
    <dgm:cxn modelId="{8BB8D148-5465-40AE-907A-BD3F497C656F}" type="presOf" srcId="{C4CFFF55-E709-4352-BB9D-1DEAAB8F9BD8}" destId="{4CF8C7EF-2FCE-40AD-8C06-755921D867C7}" srcOrd="0" destOrd="0" presId="urn:microsoft.com/office/officeart/2005/8/layout/vList2"/>
    <dgm:cxn modelId="{D3C3E98A-64DD-4120-AECA-39238D705CB4}" srcId="{C4CFFF55-E709-4352-BB9D-1DEAAB8F9BD8}" destId="{64E39C4E-D47F-4DB2-9A98-F3A231CF3367}" srcOrd="2" destOrd="0" parTransId="{55E457DA-18CC-418A-923A-93726B2A8D97}" sibTransId="{2320C301-DACA-4A7B-B027-15EA0924908D}"/>
    <dgm:cxn modelId="{8EE3C7B0-99AF-448E-8D33-AA89C5717205}" srcId="{C4CFFF55-E709-4352-BB9D-1DEAAB8F9BD8}" destId="{641A3AD8-F780-4FB6-B42D-0C2FF236BF84}" srcOrd="1" destOrd="0" parTransId="{2290B0AE-1022-4CF9-B819-F5D7C680EF34}" sibTransId="{016CAD68-EF59-46C0-825E-C46D75CC1923}"/>
    <dgm:cxn modelId="{B6915CC1-3226-430E-952A-8E0D873A5122}" type="presOf" srcId="{095B8174-7BCF-470E-A3F4-0CB1224FEA2F}" destId="{FCDB671B-A831-43F0-85FB-F6CD464857D5}" srcOrd="0" destOrd="0" presId="urn:microsoft.com/office/officeart/2005/8/layout/vList2"/>
    <dgm:cxn modelId="{D0798078-11B0-4113-974A-D8B87DC32F4C}" type="presParOf" srcId="{4CF8C7EF-2FCE-40AD-8C06-755921D867C7}" destId="{FCDB671B-A831-43F0-85FB-F6CD464857D5}" srcOrd="0" destOrd="0" presId="urn:microsoft.com/office/officeart/2005/8/layout/vList2"/>
    <dgm:cxn modelId="{94FF62D9-2986-4F7A-B7CD-6B503A4E3AC5}" type="presParOf" srcId="{4CF8C7EF-2FCE-40AD-8C06-755921D867C7}" destId="{86C10B6F-7D72-42AA-A682-CB265F7147A4}" srcOrd="1" destOrd="0" presId="urn:microsoft.com/office/officeart/2005/8/layout/vList2"/>
    <dgm:cxn modelId="{050D2870-A089-422C-B594-976766BDF4A7}" type="presParOf" srcId="{4CF8C7EF-2FCE-40AD-8C06-755921D867C7}" destId="{65EC6BAF-B994-4E52-9625-613B363445C0}" srcOrd="2" destOrd="0" presId="urn:microsoft.com/office/officeart/2005/8/layout/vList2"/>
    <dgm:cxn modelId="{DC8EA15E-78EC-4406-B66E-F1A9ED7F48FE}" type="presParOf" srcId="{4CF8C7EF-2FCE-40AD-8C06-755921D867C7}" destId="{336D8EDC-1628-4359-B25D-47BB5E326D96}" srcOrd="3" destOrd="0" presId="urn:microsoft.com/office/officeart/2005/8/layout/vList2"/>
    <dgm:cxn modelId="{7EA79116-D16A-4F75-B185-B3637DD592B9}" type="presParOf" srcId="{4CF8C7EF-2FCE-40AD-8C06-755921D867C7}" destId="{68FB99C4-D84C-464D-AD59-3D592B86C92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5C65D7-9BBB-492B-B0D9-C83B1CF987A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34FD25C-F3AA-458B-BC74-FD3265535E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Goal 1: Profiling Exits: Clustering of VC Exits.</a:t>
          </a:r>
        </a:p>
      </dgm:t>
    </dgm:pt>
    <dgm:pt modelId="{5B03A90A-C844-49D1-8338-4594E8FB9106}" type="parTrans" cxnId="{297B9D08-34E2-4AB5-814B-A1E783B7A3FA}">
      <dgm:prSet/>
      <dgm:spPr/>
      <dgm:t>
        <a:bodyPr/>
        <a:lstStyle/>
        <a:p>
          <a:endParaRPr lang="en-US"/>
        </a:p>
      </dgm:t>
    </dgm:pt>
    <dgm:pt modelId="{1F0447E0-AF21-43A5-B718-5834490A5A5B}" type="sibTrans" cxnId="{297B9D08-34E2-4AB5-814B-A1E783B7A3FA}">
      <dgm:prSet/>
      <dgm:spPr/>
      <dgm:t>
        <a:bodyPr/>
        <a:lstStyle/>
        <a:p>
          <a:endParaRPr lang="en-US"/>
        </a:p>
      </dgm:t>
    </dgm:pt>
    <dgm:pt modelId="{2CA8B92A-72ED-459D-9F05-0819E07861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Goal 2: The preferred shares (Preferred Capital Raised) influence investor outcomes.</a:t>
          </a:r>
        </a:p>
      </dgm:t>
    </dgm:pt>
    <dgm:pt modelId="{C66E8429-4AB3-4C63-9234-3DED4CC4E30F}" type="parTrans" cxnId="{C08D22AE-A352-4167-84C0-9476ADEB2787}">
      <dgm:prSet/>
      <dgm:spPr/>
      <dgm:t>
        <a:bodyPr/>
        <a:lstStyle/>
        <a:p>
          <a:endParaRPr lang="en-US"/>
        </a:p>
      </dgm:t>
    </dgm:pt>
    <dgm:pt modelId="{BF8E44B9-342E-43BC-BD0C-04F9D1425992}" type="sibTrans" cxnId="{C08D22AE-A352-4167-84C0-9476ADEB2787}">
      <dgm:prSet/>
      <dgm:spPr/>
      <dgm:t>
        <a:bodyPr/>
        <a:lstStyle/>
        <a:p>
          <a:endParaRPr lang="en-US"/>
        </a:p>
      </dgm:t>
    </dgm:pt>
    <dgm:pt modelId="{07045120-38DB-4F21-BEEF-8154C16F09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Goal 3/4/6: Analysis of Return on investment (MOIC) by relevant variables.</a:t>
          </a:r>
        </a:p>
      </dgm:t>
    </dgm:pt>
    <dgm:pt modelId="{592E1385-9617-4065-B483-7CFC9249EBBF}" type="parTrans" cxnId="{001DCC90-2526-4DCB-96C5-B174CCC6B175}">
      <dgm:prSet/>
      <dgm:spPr/>
      <dgm:t>
        <a:bodyPr/>
        <a:lstStyle/>
        <a:p>
          <a:endParaRPr lang="en-US"/>
        </a:p>
      </dgm:t>
    </dgm:pt>
    <dgm:pt modelId="{E00AE6E5-63D0-40E9-B13D-6A0AEEE005EB}" type="sibTrans" cxnId="{001DCC90-2526-4DCB-96C5-B174CCC6B175}">
      <dgm:prSet/>
      <dgm:spPr/>
      <dgm:t>
        <a:bodyPr/>
        <a:lstStyle/>
        <a:p>
          <a:endParaRPr lang="en-US"/>
        </a:p>
      </dgm:t>
    </dgm:pt>
    <dgm:pt modelId="{C97F77A4-98C8-4AAC-BA45-F92790810F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Goal 5: Analysis of Total Preferred Capital Raised by Group and Vertical.</a:t>
          </a:r>
        </a:p>
      </dgm:t>
    </dgm:pt>
    <dgm:pt modelId="{27A3138C-F26B-4F43-B5E8-936E70EB1198}" type="parTrans" cxnId="{0117FF2C-D3C6-4E11-AD50-6913A9809981}">
      <dgm:prSet/>
      <dgm:spPr/>
      <dgm:t>
        <a:bodyPr/>
        <a:lstStyle/>
        <a:p>
          <a:endParaRPr lang="en-US"/>
        </a:p>
      </dgm:t>
    </dgm:pt>
    <dgm:pt modelId="{1746A0AE-9372-42DD-AF6A-F1EFFE15317A}" type="sibTrans" cxnId="{0117FF2C-D3C6-4E11-AD50-6913A9809981}">
      <dgm:prSet/>
      <dgm:spPr/>
      <dgm:t>
        <a:bodyPr/>
        <a:lstStyle/>
        <a:p>
          <a:endParaRPr lang="en-US"/>
        </a:p>
      </dgm:t>
    </dgm:pt>
    <dgm:pt modelId="{D597BA44-F560-4E0A-AE90-97593D85E7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Goal 7/8: Build predictive models and acquisition in investor returns.</a:t>
          </a:r>
        </a:p>
      </dgm:t>
    </dgm:pt>
    <dgm:pt modelId="{CBE7E1BB-75FC-4306-A922-78BE3824C4F8}" type="parTrans" cxnId="{6C4032AC-0063-4CFA-AF29-66AE10E040FA}">
      <dgm:prSet/>
      <dgm:spPr/>
      <dgm:t>
        <a:bodyPr/>
        <a:lstStyle/>
        <a:p>
          <a:endParaRPr lang="en-US"/>
        </a:p>
      </dgm:t>
    </dgm:pt>
    <dgm:pt modelId="{97E7FC98-4452-418E-8B7F-EC1F4BDA9B65}" type="sibTrans" cxnId="{6C4032AC-0063-4CFA-AF29-66AE10E040FA}">
      <dgm:prSet/>
      <dgm:spPr/>
      <dgm:t>
        <a:bodyPr/>
        <a:lstStyle/>
        <a:p>
          <a:endParaRPr lang="en-US"/>
        </a:p>
      </dgm:t>
    </dgm:pt>
    <dgm:pt modelId="{56D8AD3B-16E4-4D9E-9D19-9F00874775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Goal 9: The Anomalies and the outliers.</a:t>
          </a:r>
        </a:p>
      </dgm:t>
    </dgm:pt>
    <dgm:pt modelId="{FF7AB716-09E6-4D39-9C62-3D6A33947291}" type="parTrans" cxnId="{D251B6FD-C020-4D1D-8905-265730955F33}">
      <dgm:prSet/>
      <dgm:spPr/>
      <dgm:t>
        <a:bodyPr/>
        <a:lstStyle/>
        <a:p>
          <a:endParaRPr lang="en-US"/>
        </a:p>
      </dgm:t>
    </dgm:pt>
    <dgm:pt modelId="{2E7E7515-1E60-4158-BC64-6C3D1A2D58F0}" type="sibTrans" cxnId="{D251B6FD-C020-4D1D-8905-265730955F33}">
      <dgm:prSet/>
      <dgm:spPr/>
      <dgm:t>
        <a:bodyPr/>
        <a:lstStyle/>
        <a:p>
          <a:endParaRPr lang="en-US"/>
        </a:p>
      </dgm:t>
    </dgm:pt>
    <dgm:pt modelId="{1CEC37A4-3D9B-4C84-8BE6-94E15780DD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Goal 10/11:Calculate as a good predictor.</a:t>
          </a:r>
        </a:p>
      </dgm:t>
    </dgm:pt>
    <dgm:pt modelId="{442EAEF3-D10A-4ACC-82C2-DA6C9EC1EEAA}" type="parTrans" cxnId="{3DF85686-561E-4408-8005-8219B8B3BA8B}">
      <dgm:prSet/>
      <dgm:spPr/>
      <dgm:t>
        <a:bodyPr/>
        <a:lstStyle/>
        <a:p>
          <a:endParaRPr lang="en-US"/>
        </a:p>
      </dgm:t>
    </dgm:pt>
    <dgm:pt modelId="{17EE38A1-B37F-41E2-889C-E893CE9E9C55}" type="sibTrans" cxnId="{3DF85686-561E-4408-8005-8219B8B3BA8B}">
      <dgm:prSet/>
      <dgm:spPr/>
      <dgm:t>
        <a:bodyPr/>
        <a:lstStyle/>
        <a:p>
          <a:endParaRPr lang="en-US"/>
        </a:p>
      </dgm:t>
    </dgm:pt>
    <dgm:pt modelId="{4F11CE9F-188E-4967-9722-E3D9E3416AB7}" type="pres">
      <dgm:prSet presAssocID="{BA5C65D7-9BBB-492B-B0D9-C83B1CF987A7}" presName="root" presStyleCnt="0">
        <dgm:presLayoutVars>
          <dgm:dir/>
          <dgm:resizeHandles val="exact"/>
        </dgm:presLayoutVars>
      </dgm:prSet>
      <dgm:spPr/>
    </dgm:pt>
    <dgm:pt modelId="{86F5EE3E-5F1C-42F6-B8D8-00983FA6D1CE}" type="pres">
      <dgm:prSet presAssocID="{834FD25C-F3AA-458B-BC74-FD3265535E45}" presName="compNode" presStyleCnt="0"/>
      <dgm:spPr/>
    </dgm:pt>
    <dgm:pt modelId="{26078638-0ED0-4866-9839-D104561DC89D}" type="pres">
      <dgm:prSet presAssocID="{834FD25C-F3AA-458B-BC74-FD3265535E45}" presName="bgRect" presStyleLbl="bgShp" presStyleIdx="0" presStyleCnt="7"/>
      <dgm:spPr/>
    </dgm:pt>
    <dgm:pt modelId="{132DFE8F-4BC3-4385-B47F-FAFE7AFAF889}" type="pres">
      <dgm:prSet presAssocID="{834FD25C-F3AA-458B-BC74-FD3265535E45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373D572-D046-440F-9CD4-9334F2BA87D5}" type="pres">
      <dgm:prSet presAssocID="{834FD25C-F3AA-458B-BC74-FD3265535E45}" presName="spaceRect" presStyleCnt="0"/>
      <dgm:spPr/>
    </dgm:pt>
    <dgm:pt modelId="{71F9F5F2-8ADA-4097-8D3F-105D67D86459}" type="pres">
      <dgm:prSet presAssocID="{834FD25C-F3AA-458B-BC74-FD3265535E45}" presName="parTx" presStyleLbl="revTx" presStyleIdx="0" presStyleCnt="7">
        <dgm:presLayoutVars>
          <dgm:chMax val="0"/>
          <dgm:chPref val="0"/>
        </dgm:presLayoutVars>
      </dgm:prSet>
      <dgm:spPr/>
    </dgm:pt>
    <dgm:pt modelId="{DE70BF83-83DD-4279-8CBA-E2BBA6BBE31B}" type="pres">
      <dgm:prSet presAssocID="{1F0447E0-AF21-43A5-B718-5834490A5A5B}" presName="sibTrans" presStyleCnt="0"/>
      <dgm:spPr/>
    </dgm:pt>
    <dgm:pt modelId="{78C2A953-18AC-46A4-8E2F-8CB6A23FB9C2}" type="pres">
      <dgm:prSet presAssocID="{2CA8B92A-72ED-459D-9F05-0819E078618C}" presName="compNode" presStyleCnt="0"/>
      <dgm:spPr/>
    </dgm:pt>
    <dgm:pt modelId="{5722D543-CC09-4AF0-91A4-39656B5B5EB2}" type="pres">
      <dgm:prSet presAssocID="{2CA8B92A-72ED-459D-9F05-0819E078618C}" presName="bgRect" presStyleLbl="bgShp" presStyleIdx="1" presStyleCnt="7"/>
      <dgm:spPr/>
    </dgm:pt>
    <dgm:pt modelId="{217F0666-0FE6-4510-9FC9-8001F04DA293}" type="pres">
      <dgm:prSet presAssocID="{2CA8B92A-72ED-459D-9F05-0819E078618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VD player"/>
        </a:ext>
      </dgm:extLst>
    </dgm:pt>
    <dgm:pt modelId="{BCA2F8CB-23ED-4CEA-859F-DBAC78934C32}" type="pres">
      <dgm:prSet presAssocID="{2CA8B92A-72ED-459D-9F05-0819E078618C}" presName="spaceRect" presStyleCnt="0"/>
      <dgm:spPr/>
    </dgm:pt>
    <dgm:pt modelId="{93F69178-F57F-48EE-A95F-6A861D251EDB}" type="pres">
      <dgm:prSet presAssocID="{2CA8B92A-72ED-459D-9F05-0819E078618C}" presName="parTx" presStyleLbl="revTx" presStyleIdx="1" presStyleCnt="7">
        <dgm:presLayoutVars>
          <dgm:chMax val="0"/>
          <dgm:chPref val="0"/>
        </dgm:presLayoutVars>
      </dgm:prSet>
      <dgm:spPr/>
    </dgm:pt>
    <dgm:pt modelId="{91B145BF-2F55-43FC-882C-88F5E9C749C4}" type="pres">
      <dgm:prSet presAssocID="{BF8E44B9-342E-43BC-BD0C-04F9D1425992}" presName="sibTrans" presStyleCnt="0"/>
      <dgm:spPr/>
    </dgm:pt>
    <dgm:pt modelId="{E241C9BA-D96D-4B1B-831D-C250D8A13094}" type="pres">
      <dgm:prSet presAssocID="{07045120-38DB-4F21-BEEF-8154C16F0990}" presName="compNode" presStyleCnt="0"/>
      <dgm:spPr/>
    </dgm:pt>
    <dgm:pt modelId="{17BCEC88-8B8D-4C70-8E74-E85B8C0F3051}" type="pres">
      <dgm:prSet presAssocID="{07045120-38DB-4F21-BEEF-8154C16F0990}" presName="bgRect" presStyleLbl="bgShp" presStyleIdx="2" presStyleCnt="7"/>
      <dgm:spPr/>
    </dgm:pt>
    <dgm:pt modelId="{76879549-654C-44AF-AA1A-E319F49D8A22}" type="pres">
      <dgm:prSet presAssocID="{07045120-38DB-4F21-BEEF-8154C16F0990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E0C1AA9-309D-4B01-8CA5-C4D5C1791C99}" type="pres">
      <dgm:prSet presAssocID="{07045120-38DB-4F21-BEEF-8154C16F0990}" presName="spaceRect" presStyleCnt="0"/>
      <dgm:spPr/>
    </dgm:pt>
    <dgm:pt modelId="{7B2CD798-A125-4648-9588-9E8950DD4378}" type="pres">
      <dgm:prSet presAssocID="{07045120-38DB-4F21-BEEF-8154C16F0990}" presName="parTx" presStyleLbl="revTx" presStyleIdx="2" presStyleCnt="7">
        <dgm:presLayoutVars>
          <dgm:chMax val="0"/>
          <dgm:chPref val="0"/>
        </dgm:presLayoutVars>
      </dgm:prSet>
      <dgm:spPr/>
    </dgm:pt>
    <dgm:pt modelId="{10E886F9-CBF2-49ED-B2DE-CB895F7ED48E}" type="pres">
      <dgm:prSet presAssocID="{E00AE6E5-63D0-40E9-B13D-6A0AEEE005EB}" presName="sibTrans" presStyleCnt="0"/>
      <dgm:spPr/>
    </dgm:pt>
    <dgm:pt modelId="{21D5F74A-9DEB-451A-BE20-AB1A12163B3A}" type="pres">
      <dgm:prSet presAssocID="{C97F77A4-98C8-4AAC-BA45-F92790810F8E}" presName="compNode" presStyleCnt="0"/>
      <dgm:spPr/>
    </dgm:pt>
    <dgm:pt modelId="{29E8DE83-B9DE-4E2A-907D-B5F5E0F784BF}" type="pres">
      <dgm:prSet presAssocID="{C97F77A4-98C8-4AAC-BA45-F92790810F8E}" presName="bgRect" presStyleLbl="bgShp" presStyleIdx="3" presStyleCnt="7"/>
      <dgm:spPr/>
    </dgm:pt>
    <dgm:pt modelId="{C9B4D301-FC8B-4B9A-9C27-091C26BA0F59}" type="pres">
      <dgm:prSet presAssocID="{C97F77A4-98C8-4AAC-BA45-F92790810F8E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17DE0C5D-7649-4C00-995F-901ED68D64C2}" type="pres">
      <dgm:prSet presAssocID="{C97F77A4-98C8-4AAC-BA45-F92790810F8E}" presName="spaceRect" presStyleCnt="0"/>
      <dgm:spPr/>
    </dgm:pt>
    <dgm:pt modelId="{89A4B0A1-C86D-4FE6-8EED-2697803640AF}" type="pres">
      <dgm:prSet presAssocID="{C97F77A4-98C8-4AAC-BA45-F92790810F8E}" presName="parTx" presStyleLbl="revTx" presStyleIdx="3" presStyleCnt="7">
        <dgm:presLayoutVars>
          <dgm:chMax val="0"/>
          <dgm:chPref val="0"/>
        </dgm:presLayoutVars>
      </dgm:prSet>
      <dgm:spPr/>
    </dgm:pt>
    <dgm:pt modelId="{63C8DF43-6823-4038-A7B4-B99110B77C8F}" type="pres">
      <dgm:prSet presAssocID="{1746A0AE-9372-42DD-AF6A-F1EFFE15317A}" presName="sibTrans" presStyleCnt="0"/>
      <dgm:spPr/>
    </dgm:pt>
    <dgm:pt modelId="{06987E67-0A4F-4D47-A59D-6E4269570028}" type="pres">
      <dgm:prSet presAssocID="{D597BA44-F560-4E0A-AE90-97593D85E787}" presName="compNode" presStyleCnt="0"/>
      <dgm:spPr/>
    </dgm:pt>
    <dgm:pt modelId="{996E4E49-7A2E-405E-8D0E-9656008A0CA1}" type="pres">
      <dgm:prSet presAssocID="{D597BA44-F560-4E0A-AE90-97593D85E787}" presName="bgRect" presStyleLbl="bgShp" presStyleIdx="4" presStyleCnt="7"/>
      <dgm:spPr/>
    </dgm:pt>
    <dgm:pt modelId="{29CC666A-D46A-4AAE-9298-6654805DA69B}" type="pres">
      <dgm:prSet presAssocID="{D597BA44-F560-4E0A-AE90-97593D85E78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gloo"/>
        </a:ext>
      </dgm:extLst>
    </dgm:pt>
    <dgm:pt modelId="{6A2D33DD-FD21-4F9A-BD27-FC128AE99614}" type="pres">
      <dgm:prSet presAssocID="{D597BA44-F560-4E0A-AE90-97593D85E787}" presName="spaceRect" presStyleCnt="0"/>
      <dgm:spPr/>
    </dgm:pt>
    <dgm:pt modelId="{031FD15E-0C79-4A7D-96FB-7F6AD9B78325}" type="pres">
      <dgm:prSet presAssocID="{D597BA44-F560-4E0A-AE90-97593D85E787}" presName="parTx" presStyleLbl="revTx" presStyleIdx="4" presStyleCnt="7">
        <dgm:presLayoutVars>
          <dgm:chMax val="0"/>
          <dgm:chPref val="0"/>
        </dgm:presLayoutVars>
      </dgm:prSet>
      <dgm:spPr/>
    </dgm:pt>
    <dgm:pt modelId="{725C71D6-58D4-4055-8125-6F305BAAC1A2}" type="pres">
      <dgm:prSet presAssocID="{97E7FC98-4452-418E-8B7F-EC1F4BDA9B65}" presName="sibTrans" presStyleCnt="0"/>
      <dgm:spPr/>
    </dgm:pt>
    <dgm:pt modelId="{0F981E18-E85A-4E90-AD3D-B08C1409629A}" type="pres">
      <dgm:prSet presAssocID="{56D8AD3B-16E4-4D9E-9D19-9F008747758D}" presName="compNode" presStyleCnt="0"/>
      <dgm:spPr/>
    </dgm:pt>
    <dgm:pt modelId="{EFB047B3-6DEF-4466-BA85-5D8BBE88EC86}" type="pres">
      <dgm:prSet presAssocID="{56D8AD3B-16E4-4D9E-9D19-9F008747758D}" presName="bgRect" presStyleLbl="bgShp" presStyleIdx="5" presStyleCnt="7"/>
      <dgm:spPr/>
    </dgm:pt>
    <dgm:pt modelId="{699753C0-CDAE-44AE-9A36-81D5615B58BF}" type="pres">
      <dgm:prSet presAssocID="{56D8AD3B-16E4-4D9E-9D19-9F008747758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BAFFE728-6857-4902-A03E-9B3DDD1DD727}" type="pres">
      <dgm:prSet presAssocID="{56D8AD3B-16E4-4D9E-9D19-9F008747758D}" presName="spaceRect" presStyleCnt="0"/>
      <dgm:spPr/>
    </dgm:pt>
    <dgm:pt modelId="{4C38A6CC-79FB-47E0-AB84-A17C6E2DAFB6}" type="pres">
      <dgm:prSet presAssocID="{56D8AD3B-16E4-4D9E-9D19-9F008747758D}" presName="parTx" presStyleLbl="revTx" presStyleIdx="5" presStyleCnt="7">
        <dgm:presLayoutVars>
          <dgm:chMax val="0"/>
          <dgm:chPref val="0"/>
        </dgm:presLayoutVars>
      </dgm:prSet>
      <dgm:spPr/>
    </dgm:pt>
    <dgm:pt modelId="{78EABE1E-A0D3-4618-A319-3DDF4935A2A4}" type="pres">
      <dgm:prSet presAssocID="{2E7E7515-1E60-4158-BC64-6C3D1A2D58F0}" presName="sibTrans" presStyleCnt="0"/>
      <dgm:spPr/>
    </dgm:pt>
    <dgm:pt modelId="{DB43859B-AFDE-4FA9-BFFC-72F5CAD3E0C4}" type="pres">
      <dgm:prSet presAssocID="{1CEC37A4-3D9B-4C84-8BE6-94E15780DDA1}" presName="compNode" presStyleCnt="0"/>
      <dgm:spPr/>
    </dgm:pt>
    <dgm:pt modelId="{A9010DE3-D5EE-45E7-B52B-82ECC00CAEF3}" type="pres">
      <dgm:prSet presAssocID="{1CEC37A4-3D9B-4C84-8BE6-94E15780DDA1}" presName="bgRect" presStyleLbl="bgShp" presStyleIdx="6" presStyleCnt="7"/>
      <dgm:spPr/>
    </dgm:pt>
    <dgm:pt modelId="{EAE65823-C734-4C93-A6FA-7C0CB5865188}" type="pres">
      <dgm:prSet presAssocID="{1CEC37A4-3D9B-4C84-8BE6-94E15780DDA1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3EC39F72-AF9B-4CF4-95E1-F728CCC35CA1}" type="pres">
      <dgm:prSet presAssocID="{1CEC37A4-3D9B-4C84-8BE6-94E15780DDA1}" presName="spaceRect" presStyleCnt="0"/>
      <dgm:spPr/>
    </dgm:pt>
    <dgm:pt modelId="{C24A9F3C-FE02-49D0-8D68-7724F57BB9EA}" type="pres">
      <dgm:prSet presAssocID="{1CEC37A4-3D9B-4C84-8BE6-94E15780DDA1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297B9D08-34E2-4AB5-814B-A1E783B7A3FA}" srcId="{BA5C65D7-9BBB-492B-B0D9-C83B1CF987A7}" destId="{834FD25C-F3AA-458B-BC74-FD3265535E45}" srcOrd="0" destOrd="0" parTransId="{5B03A90A-C844-49D1-8338-4594E8FB9106}" sibTransId="{1F0447E0-AF21-43A5-B718-5834490A5A5B}"/>
    <dgm:cxn modelId="{D3698017-7471-4BA9-BC80-1C2797FD59B1}" type="presOf" srcId="{2CA8B92A-72ED-459D-9F05-0819E078618C}" destId="{93F69178-F57F-48EE-A95F-6A861D251EDB}" srcOrd="0" destOrd="0" presId="urn:microsoft.com/office/officeart/2018/2/layout/IconVerticalSolidList"/>
    <dgm:cxn modelId="{987E2329-F1E8-4845-B743-C79C83993FF4}" type="presOf" srcId="{D597BA44-F560-4E0A-AE90-97593D85E787}" destId="{031FD15E-0C79-4A7D-96FB-7F6AD9B78325}" srcOrd="0" destOrd="0" presId="urn:microsoft.com/office/officeart/2018/2/layout/IconVerticalSolidList"/>
    <dgm:cxn modelId="{09CA572B-2ADA-4450-900E-FDFD4ED9B808}" type="presOf" srcId="{BA5C65D7-9BBB-492B-B0D9-C83B1CF987A7}" destId="{4F11CE9F-188E-4967-9722-E3D9E3416AB7}" srcOrd="0" destOrd="0" presId="urn:microsoft.com/office/officeart/2018/2/layout/IconVerticalSolidList"/>
    <dgm:cxn modelId="{0117FF2C-D3C6-4E11-AD50-6913A9809981}" srcId="{BA5C65D7-9BBB-492B-B0D9-C83B1CF987A7}" destId="{C97F77A4-98C8-4AAC-BA45-F92790810F8E}" srcOrd="3" destOrd="0" parTransId="{27A3138C-F26B-4F43-B5E8-936E70EB1198}" sibTransId="{1746A0AE-9372-42DD-AF6A-F1EFFE15317A}"/>
    <dgm:cxn modelId="{7D320A3A-C6AE-4131-8F34-9942AAE7991A}" type="presOf" srcId="{834FD25C-F3AA-458B-BC74-FD3265535E45}" destId="{71F9F5F2-8ADA-4097-8D3F-105D67D86459}" srcOrd="0" destOrd="0" presId="urn:microsoft.com/office/officeart/2018/2/layout/IconVerticalSolidList"/>
    <dgm:cxn modelId="{21686E6A-4BE7-4F0C-8CBC-CF50CCA4E375}" type="presOf" srcId="{C97F77A4-98C8-4AAC-BA45-F92790810F8E}" destId="{89A4B0A1-C86D-4FE6-8EED-2697803640AF}" srcOrd="0" destOrd="0" presId="urn:microsoft.com/office/officeart/2018/2/layout/IconVerticalSolidList"/>
    <dgm:cxn modelId="{35EECB7F-6980-4267-BA6F-D974F2D6C7D1}" type="presOf" srcId="{56D8AD3B-16E4-4D9E-9D19-9F008747758D}" destId="{4C38A6CC-79FB-47E0-AB84-A17C6E2DAFB6}" srcOrd="0" destOrd="0" presId="urn:microsoft.com/office/officeart/2018/2/layout/IconVerticalSolidList"/>
    <dgm:cxn modelId="{3DF85686-561E-4408-8005-8219B8B3BA8B}" srcId="{BA5C65D7-9BBB-492B-B0D9-C83B1CF987A7}" destId="{1CEC37A4-3D9B-4C84-8BE6-94E15780DDA1}" srcOrd="6" destOrd="0" parTransId="{442EAEF3-D10A-4ACC-82C2-DA6C9EC1EEAA}" sibTransId="{17EE38A1-B37F-41E2-889C-E893CE9E9C55}"/>
    <dgm:cxn modelId="{001DCC90-2526-4DCB-96C5-B174CCC6B175}" srcId="{BA5C65D7-9BBB-492B-B0D9-C83B1CF987A7}" destId="{07045120-38DB-4F21-BEEF-8154C16F0990}" srcOrd="2" destOrd="0" parTransId="{592E1385-9617-4065-B483-7CFC9249EBBF}" sibTransId="{E00AE6E5-63D0-40E9-B13D-6A0AEEE005EB}"/>
    <dgm:cxn modelId="{A84B4997-6E1E-4DA6-BAE6-8991F63CD029}" type="presOf" srcId="{1CEC37A4-3D9B-4C84-8BE6-94E15780DDA1}" destId="{C24A9F3C-FE02-49D0-8D68-7724F57BB9EA}" srcOrd="0" destOrd="0" presId="urn:microsoft.com/office/officeart/2018/2/layout/IconVerticalSolidList"/>
    <dgm:cxn modelId="{6C4032AC-0063-4CFA-AF29-66AE10E040FA}" srcId="{BA5C65D7-9BBB-492B-B0D9-C83B1CF987A7}" destId="{D597BA44-F560-4E0A-AE90-97593D85E787}" srcOrd="4" destOrd="0" parTransId="{CBE7E1BB-75FC-4306-A922-78BE3824C4F8}" sibTransId="{97E7FC98-4452-418E-8B7F-EC1F4BDA9B65}"/>
    <dgm:cxn modelId="{C08D22AE-A352-4167-84C0-9476ADEB2787}" srcId="{BA5C65D7-9BBB-492B-B0D9-C83B1CF987A7}" destId="{2CA8B92A-72ED-459D-9F05-0819E078618C}" srcOrd="1" destOrd="0" parTransId="{C66E8429-4AB3-4C63-9234-3DED4CC4E30F}" sibTransId="{BF8E44B9-342E-43BC-BD0C-04F9D1425992}"/>
    <dgm:cxn modelId="{A6E1B6B6-4D55-4685-AC41-2AFA0C02EB36}" type="presOf" srcId="{07045120-38DB-4F21-BEEF-8154C16F0990}" destId="{7B2CD798-A125-4648-9588-9E8950DD4378}" srcOrd="0" destOrd="0" presId="urn:microsoft.com/office/officeart/2018/2/layout/IconVerticalSolidList"/>
    <dgm:cxn modelId="{D251B6FD-C020-4D1D-8905-265730955F33}" srcId="{BA5C65D7-9BBB-492B-B0D9-C83B1CF987A7}" destId="{56D8AD3B-16E4-4D9E-9D19-9F008747758D}" srcOrd="5" destOrd="0" parTransId="{FF7AB716-09E6-4D39-9C62-3D6A33947291}" sibTransId="{2E7E7515-1E60-4158-BC64-6C3D1A2D58F0}"/>
    <dgm:cxn modelId="{05C42B6B-187A-4DFE-8105-681FED7B367F}" type="presParOf" srcId="{4F11CE9F-188E-4967-9722-E3D9E3416AB7}" destId="{86F5EE3E-5F1C-42F6-B8D8-00983FA6D1CE}" srcOrd="0" destOrd="0" presId="urn:microsoft.com/office/officeart/2018/2/layout/IconVerticalSolidList"/>
    <dgm:cxn modelId="{77C6A1C5-8108-40B1-AF4B-4632955656B9}" type="presParOf" srcId="{86F5EE3E-5F1C-42F6-B8D8-00983FA6D1CE}" destId="{26078638-0ED0-4866-9839-D104561DC89D}" srcOrd="0" destOrd="0" presId="urn:microsoft.com/office/officeart/2018/2/layout/IconVerticalSolidList"/>
    <dgm:cxn modelId="{DA0534AD-5DBE-4C5B-843A-29097EB640C9}" type="presParOf" srcId="{86F5EE3E-5F1C-42F6-B8D8-00983FA6D1CE}" destId="{132DFE8F-4BC3-4385-B47F-FAFE7AFAF889}" srcOrd="1" destOrd="0" presId="urn:microsoft.com/office/officeart/2018/2/layout/IconVerticalSolidList"/>
    <dgm:cxn modelId="{943A76F7-203A-4B58-9430-2FF7B542674C}" type="presParOf" srcId="{86F5EE3E-5F1C-42F6-B8D8-00983FA6D1CE}" destId="{1373D572-D046-440F-9CD4-9334F2BA87D5}" srcOrd="2" destOrd="0" presId="urn:microsoft.com/office/officeart/2018/2/layout/IconVerticalSolidList"/>
    <dgm:cxn modelId="{BA1E04B6-459F-4D6B-B7AA-C5F4596C8E9F}" type="presParOf" srcId="{86F5EE3E-5F1C-42F6-B8D8-00983FA6D1CE}" destId="{71F9F5F2-8ADA-4097-8D3F-105D67D86459}" srcOrd="3" destOrd="0" presId="urn:microsoft.com/office/officeart/2018/2/layout/IconVerticalSolidList"/>
    <dgm:cxn modelId="{0E5E43AA-4E18-4145-97B8-35158D4537E2}" type="presParOf" srcId="{4F11CE9F-188E-4967-9722-E3D9E3416AB7}" destId="{DE70BF83-83DD-4279-8CBA-E2BBA6BBE31B}" srcOrd="1" destOrd="0" presId="urn:microsoft.com/office/officeart/2018/2/layout/IconVerticalSolidList"/>
    <dgm:cxn modelId="{A65A8D3B-28BD-4BEB-9954-B928757645B3}" type="presParOf" srcId="{4F11CE9F-188E-4967-9722-E3D9E3416AB7}" destId="{78C2A953-18AC-46A4-8E2F-8CB6A23FB9C2}" srcOrd="2" destOrd="0" presId="urn:microsoft.com/office/officeart/2018/2/layout/IconVerticalSolidList"/>
    <dgm:cxn modelId="{A8798489-F017-4D3D-AD44-DE3843B9C73E}" type="presParOf" srcId="{78C2A953-18AC-46A4-8E2F-8CB6A23FB9C2}" destId="{5722D543-CC09-4AF0-91A4-39656B5B5EB2}" srcOrd="0" destOrd="0" presId="urn:microsoft.com/office/officeart/2018/2/layout/IconVerticalSolidList"/>
    <dgm:cxn modelId="{C7A21E7D-0764-450F-8136-2E488133A3E7}" type="presParOf" srcId="{78C2A953-18AC-46A4-8E2F-8CB6A23FB9C2}" destId="{217F0666-0FE6-4510-9FC9-8001F04DA293}" srcOrd="1" destOrd="0" presId="urn:microsoft.com/office/officeart/2018/2/layout/IconVerticalSolidList"/>
    <dgm:cxn modelId="{F1113130-E80D-4480-AA2C-4330F4608FF2}" type="presParOf" srcId="{78C2A953-18AC-46A4-8E2F-8CB6A23FB9C2}" destId="{BCA2F8CB-23ED-4CEA-859F-DBAC78934C32}" srcOrd="2" destOrd="0" presId="urn:microsoft.com/office/officeart/2018/2/layout/IconVerticalSolidList"/>
    <dgm:cxn modelId="{999D3DBF-F271-4C97-A5AC-07DDB0466C3D}" type="presParOf" srcId="{78C2A953-18AC-46A4-8E2F-8CB6A23FB9C2}" destId="{93F69178-F57F-48EE-A95F-6A861D251EDB}" srcOrd="3" destOrd="0" presId="urn:microsoft.com/office/officeart/2018/2/layout/IconVerticalSolidList"/>
    <dgm:cxn modelId="{CD4B6161-E609-4BCF-89DE-8DA310CEC4BA}" type="presParOf" srcId="{4F11CE9F-188E-4967-9722-E3D9E3416AB7}" destId="{91B145BF-2F55-43FC-882C-88F5E9C749C4}" srcOrd="3" destOrd="0" presId="urn:microsoft.com/office/officeart/2018/2/layout/IconVerticalSolidList"/>
    <dgm:cxn modelId="{DC1B8513-98CF-4037-A7EB-2902EC9BA6BA}" type="presParOf" srcId="{4F11CE9F-188E-4967-9722-E3D9E3416AB7}" destId="{E241C9BA-D96D-4B1B-831D-C250D8A13094}" srcOrd="4" destOrd="0" presId="urn:microsoft.com/office/officeart/2018/2/layout/IconVerticalSolidList"/>
    <dgm:cxn modelId="{4515C835-E929-46A4-BA9E-335F4E8AEA67}" type="presParOf" srcId="{E241C9BA-D96D-4B1B-831D-C250D8A13094}" destId="{17BCEC88-8B8D-4C70-8E74-E85B8C0F3051}" srcOrd="0" destOrd="0" presId="urn:microsoft.com/office/officeart/2018/2/layout/IconVerticalSolidList"/>
    <dgm:cxn modelId="{F48049CD-1675-439C-9A36-EE281C5A681B}" type="presParOf" srcId="{E241C9BA-D96D-4B1B-831D-C250D8A13094}" destId="{76879549-654C-44AF-AA1A-E319F49D8A22}" srcOrd="1" destOrd="0" presId="urn:microsoft.com/office/officeart/2018/2/layout/IconVerticalSolidList"/>
    <dgm:cxn modelId="{F50A95EF-9536-466D-8835-9415395A22B7}" type="presParOf" srcId="{E241C9BA-D96D-4B1B-831D-C250D8A13094}" destId="{4E0C1AA9-309D-4B01-8CA5-C4D5C1791C99}" srcOrd="2" destOrd="0" presId="urn:microsoft.com/office/officeart/2018/2/layout/IconVerticalSolidList"/>
    <dgm:cxn modelId="{C42259AE-BF05-4594-9E4B-76A2F1BA5880}" type="presParOf" srcId="{E241C9BA-D96D-4B1B-831D-C250D8A13094}" destId="{7B2CD798-A125-4648-9588-9E8950DD4378}" srcOrd="3" destOrd="0" presId="urn:microsoft.com/office/officeart/2018/2/layout/IconVerticalSolidList"/>
    <dgm:cxn modelId="{C7955E07-2E77-4C83-92D4-BCCD50B915DE}" type="presParOf" srcId="{4F11CE9F-188E-4967-9722-E3D9E3416AB7}" destId="{10E886F9-CBF2-49ED-B2DE-CB895F7ED48E}" srcOrd="5" destOrd="0" presId="urn:microsoft.com/office/officeart/2018/2/layout/IconVerticalSolidList"/>
    <dgm:cxn modelId="{0247133E-D5D0-47F0-8EA9-CEBA69353638}" type="presParOf" srcId="{4F11CE9F-188E-4967-9722-E3D9E3416AB7}" destId="{21D5F74A-9DEB-451A-BE20-AB1A12163B3A}" srcOrd="6" destOrd="0" presId="urn:microsoft.com/office/officeart/2018/2/layout/IconVerticalSolidList"/>
    <dgm:cxn modelId="{350A2F74-6831-4C05-ACB3-DAE248F350FB}" type="presParOf" srcId="{21D5F74A-9DEB-451A-BE20-AB1A12163B3A}" destId="{29E8DE83-B9DE-4E2A-907D-B5F5E0F784BF}" srcOrd="0" destOrd="0" presId="urn:microsoft.com/office/officeart/2018/2/layout/IconVerticalSolidList"/>
    <dgm:cxn modelId="{9B17142E-0D3F-447B-BC8F-19959ACC511C}" type="presParOf" srcId="{21D5F74A-9DEB-451A-BE20-AB1A12163B3A}" destId="{C9B4D301-FC8B-4B9A-9C27-091C26BA0F59}" srcOrd="1" destOrd="0" presId="urn:microsoft.com/office/officeart/2018/2/layout/IconVerticalSolidList"/>
    <dgm:cxn modelId="{D424346D-BC15-4081-A9BF-22387AB1214D}" type="presParOf" srcId="{21D5F74A-9DEB-451A-BE20-AB1A12163B3A}" destId="{17DE0C5D-7649-4C00-995F-901ED68D64C2}" srcOrd="2" destOrd="0" presId="urn:microsoft.com/office/officeart/2018/2/layout/IconVerticalSolidList"/>
    <dgm:cxn modelId="{9C922CDF-2833-477A-85BA-6ABEF4501C53}" type="presParOf" srcId="{21D5F74A-9DEB-451A-BE20-AB1A12163B3A}" destId="{89A4B0A1-C86D-4FE6-8EED-2697803640AF}" srcOrd="3" destOrd="0" presId="urn:microsoft.com/office/officeart/2018/2/layout/IconVerticalSolidList"/>
    <dgm:cxn modelId="{EBB816A0-4F5E-4E0C-8750-DBAD4364AE8E}" type="presParOf" srcId="{4F11CE9F-188E-4967-9722-E3D9E3416AB7}" destId="{63C8DF43-6823-4038-A7B4-B99110B77C8F}" srcOrd="7" destOrd="0" presId="urn:microsoft.com/office/officeart/2018/2/layout/IconVerticalSolidList"/>
    <dgm:cxn modelId="{D5F31361-DD85-4930-B539-ADEF0D038C63}" type="presParOf" srcId="{4F11CE9F-188E-4967-9722-E3D9E3416AB7}" destId="{06987E67-0A4F-4D47-A59D-6E4269570028}" srcOrd="8" destOrd="0" presId="urn:microsoft.com/office/officeart/2018/2/layout/IconVerticalSolidList"/>
    <dgm:cxn modelId="{5D42FFD7-F252-47FD-9F63-B37C029BBA47}" type="presParOf" srcId="{06987E67-0A4F-4D47-A59D-6E4269570028}" destId="{996E4E49-7A2E-405E-8D0E-9656008A0CA1}" srcOrd="0" destOrd="0" presId="urn:microsoft.com/office/officeart/2018/2/layout/IconVerticalSolidList"/>
    <dgm:cxn modelId="{0072BCD3-B889-45CB-846D-1F52B800158D}" type="presParOf" srcId="{06987E67-0A4F-4D47-A59D-6E4269570028}" destId="{29CC666A-D46A-4AAE-9298-6654805DA69B}" srcOrd="1" destOrd="0" presId="urn:microsoft.com/office/officeart/2018/2/layout/IconVerticalSolidList"/>
    <dgm:cxn modelId="{07468967-4B4E-4C3A-A667-45D7F2E7195F}" type="presParOf" srcId="{06987E67-0A4F-4D47-A59D-6E4269570028}" destId="{6A2D33DD-FD21-4F9A-BD27-FC128AE99614}" srcOrd="2" destOrd="0" presId="urn:microsoft.com/office/officeart/2018/2/layout/IconVerticalSolidList"/>
    <dgm:cxn modelId="{F9E39B11-0E8C-4D5B-BDE7-6DC54B0403C0}" type="presParOf" srcId="{06987E67-0A4F-4D47-A59D-6E4269570028}" destId="{031FD15E-0C79-4A7D-96FB-7F6AD9B78325}" srcOrd="3" destOrd="0" presId="urn:microsoft.com/office/officeart/2018/2/layout/IconVerticalSolidList"/>
    <dgm:cxn modelId="{8F200FA3-E10A-44AF-AF28-7C3C92F2A087}" type="presParOf" srcId="{4F11CE9F-188E-4967-9722-E3D9E3416AB7}" destId="{725C71D6-58D4-4055-8125-6F305BAAC1A2}" srcOrd="9" destOrd="0" presId="urn:microsoft.com/office/officeart/2018/2/layout/IconVerticalSolidList"/>
    <dgm:cxn modelId="{43ABA992-84FC-4169-9440-0A36267A19A9}" type="presParOf" srcId="{4F11CE9F-188E-4967-9722-E3D9E3416AB7}" destId="{0F981E18-E85A-4E90-AD3D-B08C1409629A}" srcOrd="10" destOrd="0" presId="urn:microsoft.com/office/officeart/2018/2/layout/IconVerticalSolidList"/>
    <dgm:cxn modelId="{CC40C815-9B9A-4050-89B6-73ADF8E2A7B4}" type="presParOf" srcId="{0F981E18-E85A-4E90-AD3D-B08C1409629A}" destId="{EFB047B3-6DEF-4466-BA85-5D8BBE88EC86}" srcOrd="0" destOrd="0" presId="urn:microsoft.com/office/officeart/2018/2/layout/IconVerticalSolidList"/>
    <dgm:cxn modelId="{F3A8E058-692B-46AC-999D-7680DA5CD9E9}" type="presParOf" srcId="{0F981E18-E85A-4E90-AD3D-B08C1409629A}" destId="{699753C0-CDAE-44AE-9A36-81D5615B58BF}" srcOrd="1" destOrd="0" presId="urn:microsoft.com/office/officeart/2018/2/layout/IconVerticalSolidList"/>
    <dgm:cxn modelId="{BB520CE4-099E-4770-A9CE-F5E65470EA3D}" type="presParOf" srcId="{0F981E18-E85A-4E90-AD3D-B08C1409629A}" destId="{BAFFE728-6857-4902-A03E-9B3DDD1DD727}" srcOrd="2" destOrd="0" presId="urn:microsoft.com/office/officeart/2018/2/layout/IconVerticalSolidList"/>
    <dgm:cxn modelId="{4E928EF6-170C-473C-B8AB-446066A79897}" type="presParOf" srcId="{0F981E18-E85A-4E90-AD3D-B08C1409629A}" destId="{4C38A6CC-79FB-47E0-AB84-A17C6E2DAFB6}" srcOrd="3" destOrd="0" presId="urn:microsoft.com/office/officeart/2018/2/layout/IconVerticalSolidList"/>
    <dgm:cxn modelId="{1495E159-ED71-420F-B2F1-6FECC879BF32}" type="presParOf" srcId="{4F11CE9F-188E-4967-9722-E3D9E3416AB7}" destId="{78EABE1E-A0D3-4618-A319-3DDF4935A2A4}" srcOrd="11" destOrd="0" presId="urn:microsoft.com/office/officeart/2018/2/layout/IconVerticalSolidList"/>
    <dgm:cxn modelId="{96427736-3C4C-421F-B25D-B58B72AC8F57}" type="presParOf" srcId="{4F11CE9F-188E-4967-9722-E3D9E3416AB7}" destId="{DB43859B-AFDE-4FA9-BFFC-72F5CAD3E0C4}" srcOrd="12" destOrd="0" presId="urn:microsoft.com/office/officeart/2018/2/layout/IconVerticalSolidList"/>
    <dgm:cxn modelId="{FF4A8A5B-7040-4E22-997F-96E870433E1A}" type="presParOf" srcId="{DB43859B-AFDE-4FA9-BFFC-72F5CAD3E0C4}" destId="{A9010DE3-D5EE-45E7-B52B-82ECC00CAEF3}" srcOrd="0" destOrd="0" presId="urn:microsoft.com/office/officeart/2018/2/layout/IconVerticalSolidList"/>
    <dgm:cxn modelId="{2FBED83E-BA07-4B0C-891A-115D8EEF0871}" type="presParOf" srcId="{DB43859B-AFDE-4FA9-BFFC-72F5CAD3E0C4}" destId="{EAE65823-C734-4C93-A6FA-7C0CB5865188}" srcOrd="1" destOrd="0" presId="urn:microsoft.com/office/officeart/2018/2/layout/IconVerticalSolidList"/>
    <dgm:cxn modelId="{966CB63B-2DAB-4A8D-B8EC-4848164DB93B}" type="presParOf" srcId="{DB43859B-AFDE-4FA9-BFFC-72F5CAD3E0C4}" destId="{3EC39F72-AF9B-4CF4-95E1-F728CCC35CA1}" srcOrd="2" destOrd="0" presId="urn:microsoft.com/office/officeart/2018/2/layout/IconVerticalSolidList"/>
    <dgm:cxn modelId="{901D4707-ED90-428F-BFB9-A2DF1B08C8A6}" type="presParOf" srcId="{DB43859B-AFDE-4FA9-BFFC-72F5CAD3E0C4}" destId="{C24A9F3C-FE02-49D0-8D68-7724F57BB9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448908-12BD-4371-B3C6-7A8263BD3F6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12A95E5-7F5C-4656-9F92-E531C27E55D0}">
      <dgm:prSet/>
      <dgm:spPr/>
      <dgm:t>
        <a:bodyPr/>
        <a:lstStyle/>
        <a:p>
          <a:r>
            <a:rPr lang="en-US"/>
            <a:t>Industry Group</a:t>
          </a:r>
        </a:p>
      </dgm:t>
    </dgm:pt>
    <dgm:pt modelId="{E697DC09-034A-42EF-8852-5460671F8568}" type="parTrans" cxnId="{FDC57A89-665B-4F08-84EC-82264962DB12}">
      <dgm:prSet/>
      <dgm:spPr/>
      <dgm:t>
        <a:bodyPr/>
        <a:lstStyle/>
        <a:p>
          <a:endParaRPr lang="en-US"/>
        </a:p>
      </dgm:t>
    </dgm:pt>
    <dgm:pt modelId="{BB039E6A-D57D-4F5E-97B0-C00F88CF8FCF}" type="sibTrans" cxnId="{FDC57A89-665B-4F08-84EC-82264962DB12}">
      <dgm:prSet/>
      <dgm:spPr/>
      <dgm:t>
        <a:bodyPr/>
        <a:lstStyle/>
        <a:p>
          <a:endParaRPr lang="en-US"/>
        </a:p>
      </dgm:t>
    </dgm:pt>
    <dgm:pt modelId="{FFD02C38-7855-4019-A6C3-D6190392BDC0}">
      <dgm:prSet/>
      <dgm:spPr/>
      <dgm:t>
        <a:bodyPr/>
        <a:lstStyle/>
        <a:p>
          <a:r>
            <a:rPr lang="en-US" dirty="0"/>
            <a:t>MOIC by Verticals</a:t>
          </a:r>
        </a:p>
      </dgm:t>
    </dgm:pt>
    <dgm:pt modelId="{485C9B0E-9675-42E1-A487-78E0B9A53E1C}" type="parTrans" cxnId="{A44DFA97-E8A5-4915-A409-E6AB214C535C}">
      <dgm:prSet/>
      <dgm:spPr/>
      <dgm:t>
        <a:bodyPr/>
        <a:lstStyle/>
        <a:p>
          <a:endParaRPr lang="en-US"/>
        </a:p>
      </dgm:t>
    </dgm:pt>
    <dgm:pt modelId="{D59E02F9-7A09-4D69-AD0A-A84D7AF31A3A}" type="sibTrans" cxnId="{A44DFA97-E8A5-4915-A409-E6AB214C535C}">
      <dgm:prSet/>
      <dgm:spPr/>
      <dgm:t>
        <a:bodyPr/>
        <a:lstStyle/>
        <a:p>
          <a:endParaRPr lang="en-US"/>
        </a:p>
      </dgm:t>
    </dgm:pt>
    <dgm:pt modelId="{6AFD5BC7-E868-44D8-9333-4CB7BA0283DC}">
      <dgm:prSet/>
      <dgm:spPr/>
      <dgm:t>
        <a:bodyPr/>
        <a:lstStyle/>
        <a:p>
          <a:r>
            <a:rPr lang="en-US" dirty="0"/>
            <a:t>MOIC by C</a:t>
          </a:r>
          <a:r>
            <a:rPr lang="en-US" altLang="zh-CN" dirty="0"/>
            <a:t>ountries and VC Rounds</a:t>
          </a:r>
          <a:endParaRPr lang="en-US" dirty="0"/>
        </a:p>
      </dgm:t>
    </dgm:pt>
    <dgm:pt modelId="{D5E1450A-D30B-450B-80DC-2792C9DF62FD}" type="parTrans" cxnId="{025E324A-6791-46B0-B28A-1E45D9677442}">
      <dgm:prSet/>
      <dgm:spPr/>
      <dgm:t>
        <a:bodyPr/>
        <a:lstStyle/>
        <a:p>
          <a:endParaRPr lang="en-US"/>
        </a:p>
      </dgm:t>
    </dgm:pt>
    <dgm:pt modelId="{D723B48B-D7C2-4D81-A19E-B20942EA3CD5}" type="sibTrans" cxnId="{025E324A-6791-46B0-B28A-1E45D9677442}">
      <dgm:prSet/>
      <dgm:spPr/>
      <dgm:t>
        <a:bodyPr/>
        <a:lstStyle/>
        <a:p>
          <a:endParaRPr lang="en-US"/>
        </a:p>
      </dgm:t>
    </dgm:pt>
    <dgm:pt modelId="{33D7FD18-D33B-44A2-8C04-4E98D0606337}">
      <dgm:prSet/>
      <dgm:spPr/>
      <dgm:t>
        <a:bodyPr/>
        <a:lstStyle/>
        <a:p>
          <a:r>
            <a:rPr lang="en-US" dirty="0"/>
            <a:t>MOIC by Industrial Status </a:t>
          </a:r>
        </a:p>
      </dgm:t>
    </dgm:pt>
    <dgm:pt modelId="{8E1A5232-7F04-4AFA-955D-EA4C082858AC}" type="parTrans" cxnId="{0C548408-FD76-4C67-8DD3-72B5D106CA2E}">
      <dgm:prSet/>
      <dgm:spPr/>
      <dgm:t>
        <a:bodyPr/>
        <a:lstStyle/>
        <a:p>
          <a:endParaRPr lang="en-US"/>
        </a:p>
      </dgm:t>
    </dgm:pt>
    <dgm:pt modelId="{FCDF24DA-DE38-453F-A4F7-4216E33F12CB}" type="sibTrans" cxnId="{0C548408-FD76-4C67-8DD3-72B5D106CA2E}">
      <dgm:prSet/>
      <dgm:spPr/>
      <dgm:t>
        <a:bodyPr/>
        <a:lstStyle/>
        <a:p>
          <a:endParaRPr lang="en-US"/>
        </a:p>
      </dgm:t>
    </dgm:pt>
    <dgm:pt modelId="{94B88819-4366-41DE-8C8C-496EE6894960}">
      <dgm:prSet/>
      <dgm:spPr/>
      <dgm:t>
        <a:bodyPr/>
        <a:lstStyle/>
        <a:p>
          <a:r>
            <a:rPr lang="en-US" dirty="0"/>
            <a:t>Heat Map of MOIC</a:t>
          </a:r>
        </a:p>
      </dgm:t>
    </dgm:pt>
    <dgm:pt modelId="{66E8733F-AC73-4026-B5B7-60C7694FE094}" type="parTrans" cxnId="{565B794B-8751-481C-A083-290D0A3BCEBC}">
      <dgm:prSet/>
      <dgm:spPr/>
      <dgm:t>
        <a:bodyPr/>
        <a:lstStyle/>
        <a:p>
          <a:endParaRPr lang="en-US"/>
        </a:p>
      </dgm:t>
    </dgm:pt>
    <dgm:pt modelId="{9B148EB6-BA44-47F6-BEC1-975E16F9EC3E}" type="sibTrans" cxnId="{565B794B-8751-481C-A083-290D0A3BCEBC}">
      <dgm:prSet/>
      <dgm:spPr/>
      <dgm:t>
        <a:bodyPr/>
        <a:lstStyle/>
        <a:p>
          <a:endParaRPr lang="en-US"/>
        </a:p>
      </dgm:t>
    </dgm:pt>
    <dgm:pt modelId="{71E657D8-2B86-4625-8CBC-388075C3583E}">
      <dgm:prSet/>
      <dgm:spPr/>
      <dgm:t>
        <a:bodyPr/>
        <a:lstStyle/>
        <a:p>
          <a:r>
            <a:rPr lang="en-US" dirty="0"/>
            <a:t>Number of Employees and Company age</a:t>
          </a:r>
        </a:p>
      </dgm:t>
    </dgm:pt>
    <dgm:pt modelId="{62E92C17-2E75-4DFC-AEA4-7EC4F7FF3EF2}" type="parTrans" cxnId="{2E7C1426-7643-4045-A1C9-C08D4DE87CFB}">
      <dgm:prSet/>
      <dgm:spPr/>
      <dgm:t>
        <a:bodyPr/>
        <a:lstStyle/>
        <a:p>
          <a:endParaRPr lang="en-US"/>
        </a:p>
      </dgm:t>
    </dgm:pt>
    <dgm:pt modelId="{C14A6BBB-8AB7-4B5F-9E21-2F99CCEB4143}" type="sibTrans" cxnId="{2E7C1426-7643-4045-A1C9-C08D4DE87CFB}">
      <dgm:prSet/>
      <dgm:spPr/>
      <dgm:t>
        <a:bodyPr/>
        <a:lstStyle/>
        <a:p>
          <a:endParaRPr lang="en-US"/>
        </a:p>
      </dgm:t>
    </dgm:pt>
    <dgm:pt modelId="{E8602029-AE24-4538-A405-5E5B782FA5C4}" type="pres">
      <dgm:prSet presAssocID="{F3448908-12BD-4371-B3C6-7A8263BD3F6A}" presName="linear" presStyleCnt="0">
        <dgm:presLayoutVars>
          <dgm:animLvl val="lvl"/>
          <dgm:resizeHandles val="exact"/>
        </dgm:presLayoutVars>
      </dgm:prSet>
      <dgm:spPr/>
    </dgm:pt>
    <dgm:pt modelId="{D3DD8C90-11CC-4928-89CD-5764251716CC}" type="pres">
      <dgm:prSet presAssocID="{412A95E5-7F5C-4656-9F92-E531C27E55D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9A74827-C1D7-422F-AEE0-8F6C1A9895A3}" type="pres">
      <dgm:prSet presAssocID="{BB039E6A-D57D-4F5E-97B0-C00F88CF8FCF}" presName="spacer" presStyleCnt="0"/>
      <dgm:spPr/>
    </dgm:pt>
    <dgm:pt modelId="{D6B6F58E-1BBF-4508-9ECE-BC1981271700}" type="pres">
      <dgm:prSet presAssocID="{FFD02C38-7855-4019-A6C3-D6190392BDC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B61A1BB-EF20-42A5-90B0-9B3D22D3DC2F}" type="pres">
      <dgm:prSet presAssocID="{D59E02F9-7A09-4D69-AD0A-A84D7AF31A3A}" presName="spacer" presStyleCnt="0"/>
      <dgm:spPr/>
    </dgm:pt>
    <dgm:pt modelId="{B2197F3F-81C5-4F08-BEE9-B7B3C88CBD7E}" type="pres">
      <dgm:prSet presAssocID="{6AFD5BC7-E868-44D8-9333-4CB7BA0283DC}" presName="parentText" presStyleLbl="node1" presStyleIdx="2" presStyleCnt="6" custLinFactNeighborX="474" custLinFactNeighborY="8315">
        <dgm:presLayoutVars>
          <dgm:chMax val="0"/>
          <dgm:bulletEnabled val="1"/>
        </dgm:presLayoutVars>
      </dgm:prSet>
      <dgm:spPr/>
    </dgm:pt>
    <dgm:pt modelId="{68878164-2DDE-49B4-A9F1-7A333A72D016}" type="pres">
      <dgm:prSet presAssocID="{D723B48B-D7C2-4D81-A19E-B20942EA3CD5}" presName="spacer" presStyleCnt="0"/>
      <dgm:spPr/>
    </dgm:pt>
    <dgm:pt modelId="{E6EB34FE-1758-4434-B15F-16162A074894}" type="pres">
      <dgm:prSet presAssocID="{33D7FD18-D33B-44A2-8C04-4E98D060633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B5CBDCE-EC4D-4945-B5B7-7304ADFE6F86}" type="pres">
      <dgm:prSet presAssocID="{FCDF24DA-DE38-453F-A4F7-4216E33F12CB}" presName="spacer" presStyleCnt="0"/>
      <dgm:spPr/>
    </dgm:pt>
    <dgm:pt modelId="{45DB266A-6F05-4AC0-84FA-3E3ED8F540E4}" type="pres">
      <dgm:prSet presAssocID="{94B88819-4366-41DE-8C8C-496EE689496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359BA13-C604-4138-88A7-5DF8ED8A49E6}" type="pres">
      <dgm:prSet presAssocID="{9B148EB6-BA44-47F6-BEC1-975E16F9EC3E}" presName="spacer" presStyleCnt="0"/>
      <dgm:spPr/>
    </dgm:pt>
    <dgm:pt modelId="{B9AEEAC1-73E8-4649-9556-B4555531BFF2}" type="pres">
      <dgm:prSet presAssocID="{71E657D8-2B86-4625-8CBC-388075C3583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C548408-FD76-4C67-8DD3-72B5D106CA2E}" srcId="{F3448908-12BD-4371-B3C6-7A8263BD3F6A}" destId="{33D7FD18-D33B-44A2-8C04-4E98D0606337}" srcOrd="3" destOrd="0" parTransId="{8E1A5232-7F04-4AFA-955D-EA4C082858AC}" sibTransId="{FCDF24DA-DE38-453F-A4F7-4216E33F12CB}"/>
    <dgm:cxn modelId="{7BEA781E-3B1F-4741-A525-8DE60F3A176C}" type="presOf" srcId="{FFD02C38-7855-4019-A6C3-D6190392BDC0}" destId="{D6B6F58E-1BBF-4508-9ECE-BC1981271700}" srcOrd="0" destOrd="0" presId="urn:microsoft.com/office/officeart/2005/8/layout/vList2"/>
    <dgm:cxn modelId="{2E7C1426-7643-4045-A1C9-C08D4DE87CFB}" srcId="{F3448908-12BD-4371-B3C6-7A8263BD3F6A}" destId="{71E657D8-2B86-4625-8CBC-388075C3583E}" srcOrd="5" destOrd="0" parTransId="{62E92C17-2E75-4DFC-AEA4-7EC4F7FF3EF2}" sibTransId="{C14A6BBB-8AB7-4B5F-9E21-2F99CCEB4143}"/>
    <dgm:cxn modelId="{12518528-E726-431C-A824-BA0A06246118}" type="presOf" srcId="{33D7FD18-D33B-44A2-8C04-4E98D0606337}" destId="{E6EB34FE-1758-4434-B15F-16162A074894}" srcOrd="0" destOrd="0" presId="urn:microsoft.com/office/officeart/2005/8/layout/vList2"/>
    <dgm:cxn modelId="{1275E846-6006-43AA-8E71-C1537E768D99}" type="presOf" srcId="{71E657D8-2B86-4625-8CBC-388075C3583E}" destId="{B9AEEAC1-73E8-4649-9556-B4555531BFF2}" srcOrd="0" destOrd="0" presId="urn:microsoft.com/office/officeart/2005/8/layout/vList2"/>
    <dgm:cxn modelId="{025E324A-6791-46B0-B28A-1E45D9677442}" srcId="{F3448908-12BD-4371-B3C6-7A8263BD3F6A}" destId="{6AFD5BC7-E868-44D8-9333-4CB7BA0283DC}" srcOrd="2" destOrd="0" parTransId="{D5E1450A-D30B-450B-80DC-2792C9DF62FD}" sibTransId="{D723B48B-D7C2-4D81-A19E-B20942EA3CD5}"/>
    <dgm:cxn modelId="{565B794B-8751-481C-A083-290D0A3BCEBC}" srcId="{F3448908-12BD-4371-B3C6-7A8263BD3F6A}" destId="{94B88819-4366-41DE-8C8C-496EE6894960}" srcOrd="4" destOrd="0" parTransId="{66E8733F-AC73-4026-B5B7-60C7694FE094}" sibTransId="{9B148EB6-BA44-47F6-BEC1-975E16F9EC3E}"/>
    <dgm:cxn modelId="{78EB9A5A-21DE-434E-AD5C-082FB72C7FD0}" type="presOf" srcId="{6AFD5BC7-E868-44D8-9333-4CB7BA0283DC}" destId="{B2197F3F-81C5-4F08-BEE9-B7B3C88CBD7E}" srcOrd="0" destOrd="0" presId="urn:microsoft.com/office/officeart/2005/8/layout/vList2"/>
    <dgm:cxn modelId="{FDC57A89-665B-4F08-84EC-82264962DB12}" srcId="{F3448908-12BD-4371-B3C6-7A8263BD3F6A}" destId="{412A95E5-7F5C-4656-9F92-E531C27E55D0}" srcOrd="0" destOrd="0" parTransId="{E697DC09-034A-42EF-8852-5460671F8568}" sibTransId="{BB039E6A-D57D-4F5E-97B0-C00F88CF8FCF}"/>
    <dgm:cxn modelId="{A44DFA97-E8A5-4915-A409-E6AB214C535C}" srcId="{F3448908-12BD-4371-B3C6-7A8263BD3F6A}" destId="{FFD02C38-7855-4019-A6C3-D6190392BDC0}" srcOrd="1" destOrd="0" parTransId="{485C9B0E-9675-42E1-A487-78E0B9A53E1C}" sibTransId="{D59E02F9-7A09-4D69-AD0A-A84D7AF31A3A}"/>
    <dgm:cxn modelId="{87350EF2-E3B1-4E2A-BAA2-F909EDE355C3}" type="presOf" srcId="{94B88819-4366-41DE-8C8C-496EE6894960}" destId="{45DB266A-6F05-4AC0-84FA-3E3ED8F540E4}" srcOrd="0" destOrd="0" presId="urn:microsoft.com/office/officeart/2005/8/layout/vList2"/>
    <dgm:cxn modelId="{97A03EF6-6CB4-4157-A70A-B0A2B20F91F2}" type="presOf" srcId="{F3448908-12BD-4371-B3C6-7A8263BD3F6A}" destId="{E8602029-AE24-4538-A405-5E5B782FA5C4}" srcOrd="0" destOrd="0" presId="urn:microsoft.com/office/officeart/2005/8/layout/vList2"/>
    <dgm:cxn modelId="{5398C2F9-908E-4F66-80AD-A021C478BBF9}" type="presOf" srcId="{412A95E5-7F5C-4656-9F92-E531C27E55D0}" destId="{D3DD8C90-11CC-4928-89CD-5764251716CC}" srcOrd="0" destOrd="0" presId="urn:microsoft.com/office/officeart/2005/8/layout/vList2"/>
    <dgm:cxn modelId="{09BAD11E-8270-4AEB-8338-A09E2A2BEAB9}" type="presParOf" srcId="{E8602029-AE24-4538-A405-5E5B782FA5C4}" destId="{D3DD8C90-11CC-4928-89CD-5764251716CC}" srcOrd="0" destOrd="0" presId="urn:microsoft.com/office/officeart/2005/8/layout/vList2"/>
    <dgm:cxn modelId="{852774F7-F4BC-400E-82F9-A582AEE3793F}" type="presParOf" srcId="{E8602029-AE24-4538-A405-5E5B782FA5C4}" destId="{99A74827-C1D7-422F-AEE0-8F6C1A9895A3}" srcOrd="1" destOrd="0" presId="urn:microsoft.com/office/officeart/2005/8/layout/vList2"/>
    <dgm:cxn modelId="{2C387F66-EC4C-4313-8F3C-5368F7383820}" type="presParOf" srcId="{E8602029-AE24-4538-A405-5E5B782FA5C4}" destId="{D6B6F58E-1BBF-4508-9ECE-BC1981271700}" srcOrd="2" destOrd="0" presId="urn:microsoft.com/office/officeart/2005/8/layout/vList2"/>
    <dgm:cxn modelId="{0F5C2288-BF55-49D5-8E33-3EDC378C6111}" type="presParOf" srcId="{E8602029-AE24-4538-A405-5E5B782FA5C4}" destId="{EB61A1BB-EF20-42A5-90B0-9B3D22D3DC2F}" srcOrd="3" destOrd="0" presId="urn:microsoft.com/office/officeart/2005/8/layout/vList2"/>
    <dgm:cxn modelId="{7A624F9E-0027-468B-BD70-8280E0F14158}" type="presParOf" srcId="{E8602029-AE24-4538-A405-5E5B782FA5C4}" destId="{B2197F3F-81C5-4F08-BEE9-B7B3C88CBD7E}" srcOrd="4" destOrd="0" presId="urn:microsoft.com/office/officeart/2005/8/layout/vList2"/>
    <dgm:cxn modelId="{23B45B52-A48D-4319-B030-256E2CE5877B}" type="presParOf" srcId="{E8602029-AE24-4538-A405-5E5B782FA5C4}" destId="{68878164-2DDE-49B4-A9F1-7A333A72D016}" srcOrd="5" destOrd="0" presId="urn:microsoft.com/office/officeart/2005/8/layout/vList2"/>
    <dgm:cxn modelId="{F324A3B7-C941-44E3-ADE8-20993CE49CD4}" type="presParOf" srcId="{E8602029-AE24-4538-A405-5E5B782FA5C4}" destId="{E6EB34FE-1758-4434-B15F-16162A074894}" srcOrd="6" destOrd="0" presId="urn:microsoft.com/office/officeart/2005/8/layout/vList2"/>
    <dgm:cxn modelId="{3417282A-D2FB-4BC8-B92C-ACC867F72C4F}" type="presParOf" srcId="{E8602029-AE24-4538-A405-5E5B782FA5C4}" destId="{AB5CBDCE-EC4D-4945-B5B7-7304ADFE6F86}" srcOrd="7" destOrd="0" presId="urn:microsoft.com/office/officeart/2005/8/layout/vList2"/>
    <dgm:cxn modelId="{F1AC557C-C491-44AD-ABDE-D3EFDAA4D009}" type="presParOf" srcId="{E8602029-AE24-4538-A405-5E5B782FA5C4}" destId="{45DB266A-6F05-4AC0-84FA-3E3ED8F540E4}" srcOrd="8" destOrd="0" presId="urn:microsoft.com/office/officeart/2005/8/layout/vList2"/>
    <dgm:cxn modelId="{081DB508-40AD-40F0-B2BD-E7AD37D30BFF}" type="presParOf" srcId="{E8602029-AE24-4538-A405-5E5B782FA5C4}" destId="{C359BA13-C604-4138-88A7-5DF8ED8A49E6}" srcOrd="9" destOrd="0" presId="urn:microsoft.com/office/officeart/2005/8/layout/vList2"/>
    <dgm:cxn modelId="{FA6576F3-FE44-424F-AD2D-99A6CF7EEFC2}" type="presParOf" srcId="{E8602029-AE24-4538-A405-5E5B782FA5C4}" destId="{B9AEEAC1-73E8-4649-9556-B4555531BFF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B671B-A831-43F0-85FB-F6CD464857D5}">
      <dsp:nvSpPr>
        <dsp:cNvPr id="0" name=""/>
        <dsp:cNvSpPr/>
      </dsp:nvSpPr>
      <dsp:spPr>
        <a:xfrm>
          <a:off x="0" y="163268"/>
          <a:ext cx="11671407" cy="121680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Developing analytics around the Software-DevOps sector</a:t>
          </a:r>
        </a:p>
      </dsp:txBody>
      <dsp:txXfrm>
        <a:off x="59399" y="222667"/>
        <a:ext cx="11552609" cy="1098002"/>
      </dsp:txXfrm>
    </dsp:sp>
    <dsp:sp modelId="{65EC6BAF-B994-4E52-9625-613B363445C0}">
      <dsp:nvSpPr>
        <dsp:cNvPr id="0" name=""/>
        <dsp:cNvSpPr/>
      </dsp:nvSpPr>
      <dsp:spPr>
        <a:xfrm>
          <a:off x="0" y="1567269"/>
          <a:ext cx="11671407" cy="121680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Targeting investment company's specific characteristics</a:t>
          </a:r>
        </a:p>
      </dsp:txBody>
      <dsp:txXfrm>
        <a:off x="59399" y="1626668"/>
        <a:ext cx="11552609" cy="1098002"/>
      </dsp:txXfrm>
    </dsp:sp>
    <dsp:sp modelId="{68FB99C4-D84C-464D-AD59-3D592B86C923}">
      <dsp:nvSpPr>
        <dsp:cNvPr id="0" name=""/>
        <dsp:cNvSpPr/>
      </dsp:nvSpPr>
      <dsp:spPr>
        <a:xfrm>
          <a:off x="0" y="2971269"/>
          <a:ext cx="11671407" cy="121680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Validate the Outcomes in comparison or as complementary to the existing expert-driven due diligence and investment process.</a:t>
          </a:r>
        </a:p>
      </dsp:txBody>
      <dsp:txXfrm>
        <a:off x="59399" y="3030668"/>
        <a:ext cx="11552609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78638-0ED0-4866-9839-D104561DC89D}">
      <dsp:nvSpPr>
        <dsp:cNvPr id="0" name=""/>
        <dsp:cNvSpPr/>
      </dsp:nvSpPr>
      <dsp:spPr>
        <a:xfrm>
          <a:off x="0" y="483"/>
          <a:ext cx="6248400" cy="6653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2DFE8F-4BC3-4385-B47F-FAFE7AFAF889}">
      <dsp:nvSpPr>
        <dsp:cNvPr id="0" name=""/>
        <dsp:cNvSpPr/>
      </dsp:nvSpPr>
      <dsp:spPr>
        <a:xfrm>
          <a:off x="201262" y="150182"/>
          <a:ext cx="365930" cy="3659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F9F5F2-8ADA-4097-8D3F-105D67D86459}">
      <dsp:nvSpPr>
        <dsp:cNvPr id="0" name=""/>
        <dsp:cNvSpPr/>
      </dsp:nvSpPr>
      <dsp:spPr>
        <a:xfrm>
          <a:off x="768454" y="483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Goal 1: Profiling Exits: Clustering of VC Exits.</a:t>
          </a:r>
        </a:p>
      </dsp:txBody>
      <dsp:txXfrm>
        <a:off x="768454" y="483"/>
        <a:ext cx="5479945" cy="665328"/>
      </dsp:txXfrm>
    </dsp:sp>
    <dsp:sp modelId="{5722D543-CC09-4AF0-91A4-39656B5B5EB2}">
      <dsp:nvSpPr>
        <dsp:cNvPr id="0" name=""/>
        <dsp:cNvSpPr/>
      </dsp:nvSpPr>
      <dsp:spPr>
        <a:xfrm>
          <a:off x="0" y="832144"/>
          <a:ext cx="6248400" cy="6653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7F0666-0FE6-4510-9FC9-8001F04DA293}">
      <dsp:nvSpPr>
        <dsp:cNvPr id="0" name=""/>
        <dsp:cNvSpPr/>
      </dsp:nvSpPr>
      <dsp:spPr>
        <a:xfrm>
          <a:off x="201262" y="981843"/>
          <a:ext cx="365930" cy="3659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F69178-F57F-48EE-A95F-6A861D251EDB}">
      <dsp:nvSpPr>
        <dsp:cNvPr id="0" name=""/>
        <dsp:cNvSpPr/>
      </dsp:nvSpPr>
      <dsp:spPr>
        <a:xfrm>
          <a:off x="768454" y="832144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Goal 2: The preferred shares (Preferred Capital Raised) influence investor outcomes.</a:t>
          </a:r>
        </a:p>
      </dsp:txBody>
      <dsp:txXfrm>
        <a:off x="768454" y="832144"/>
        <a:ext cx="5479945" cy="665328"/>
      </dsp:txXfrm>
    </dsp:sp>
    <dsp:sp modelId="{17BCEC88-8B8D-4C70-8E74-E85B8C0F3051}">
      <dsp:nvSpPr>
        <dsp:cNvPr id="0" name=""/>
        <dsp:cNvSpPr/>
      </dsp:nvSpPr>
      <dsp:spPr>
        <a:xfrm>
          <a:off x="0" y="1663805"/>
          <a:ext cx="6248400" cy="6653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79549-654C-44AF-AA1A-E319F49D8A22}">
      <dsp:nvSpPr>
        <dsp:cNvPr id="0" name=""/>
        <dsp:cNvSpPr/>
      </dsp:nvSpPr>
      <dsp:spPr>
        <a:xfrm>
          <a:off x="201262" y="1813504"/>
          <a:ext cx="365930" cy="3659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CD798-A125-4648-9588-9E8950DD4378}">
      <dsp:nvSpPr>
        <dsp:cNvPr id="0" name=""/>
        <dsp:cNvSpPr/>
      </dsp:nvSpPr>
      <dsp:spPr>
        <a:xfrm>
          <a:off x="768454" y="1663805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Goal 3/4/6: Analysis of Return on investment (MOIC) by relevant variables.</a:t>
          </a:r>
        </a:p>
      </dsp:txBody>
      <dsp:txXfrm>
        <a:off x="768454" y="1663805"/>
        <a:ext cx="5479945" cy="665328"/>
      </dsp:txXfrm>
    </dsp:sp>
    <dsp:sp modelId="{29E8DE83-B9DE-4E2A-907D-B5F5E0F784BF}">
      <dsp:nvSpPr>
        <dsp:cNvPr id="0" name=""/>
        <dsp:cNvSpPr/>
      </dsp:nvSpPr>
      <dsp:spPr>
        <a:xfrm>
          <a:off x="0" y="2495467"/>
          <a:ext cx="6248400" cy="6653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B4D301-FC8B-4B9A-9C27-091C26BA0F59}">
      <dsp:nvSpPr>
        <dsp:cNvPr id="0" name=""/>
        <dsp:cNvSpPr/>
      </dsp:nvSpPr>
      <dsp:spPr>
        <a:xfrm>
          <a:off x="201262" y="2645166"/>
          <a:ext cx="365930" cy="3659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A4B0A1-C86D-4FE6-8EED-2697803640AF}">
      <dsp:nvSpPr>
        <dsp:cNvPr id="0" name=""/>
        <dsp:cNvSpPr/>
      </dsp:nvSpPr>
      <dsp:spPr>
        <a:xfrm>
          <a:off x="768454" y="2495467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Goal 5: Analysis of Total Preferred Capital Raised by Group and Vertical.</a:t>
          </a:r>
        </a:p>
      </dsp:txBody>
      <dsp:txXfrm>
        <a:off x="768454" y="2495467"/>
        <a:ext cx="5479945" cy="665328"/>
      </dsp:txXfrm>
    </dsp:sp>
    <dsp:sp modelId="{996E4E49-7A2E-405E-8D0E-9656008A0CA1}">
      <dsp:nvSpPr>
        <dsp:cNvPr id="0" name=""/>
        <dsp:cNvSpPr/>
      </dsp:nvSpPr>
      <dsp:spPr>
        <a:xfrm>
          <a:off x="0" y="3327128"/>
          <a:ext cx="6248400" cy="6653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CC666A-D46A-4AAE-9298-6654805DA69B}">
      <dsp:nvSpPr>
        <dsp:cNvPr id="0" name=""/>
        <dsp:cNvSpPr/>
      </dsp:nvSpPr>
      <dsp:spPr>
        <a:xfrm>
          <a:off x="201262" y="3476827"/>
          <a:ext cx="365930" cy="3659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FD15E-0C79-4A7D-96FB-7F6AD9B78325}">
      <dsp:nvSpPr>
        <dsp:cNvPr id="0" name=""/>
        <dsp:cNvSpPr/>
      </dsp:nvSpPr>
      <dsp:spPr>
        <a:xfrm>
          <a:off x="768454" y="3327128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Goal 7/8: Build predictive models and acquisition in investor returns.</a:t>
          </a:r>
        </a:p>
      </dsp:txBody>
      <dsp:txXfrm>
        <a:off x="768454" y="3327128"/>
        <a:ext cx="5479945" cy="665328"/>
      </dsp:txXfrm>
    </dsp:sp>
    <dsp:sp modelId="{EFB047B3-6DEF-4466-BA85-5D8BBE88EC86}">
      <dsp:nvSpPr>
        <dsp:cNvPr id="0" name=""/>
        <dsp:cNvSpPr/>
      </dsp:nvSpPr>
      <dsp:spPr>
        <a:xfrm>
          <a:off x="0" y="4158789"/>
          <a:ext cx="6248400" cy="6653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9753C0-CDAE-44AE-9A36-81D5615B58BF}">
      <dsp:nvSpPr>
        <dsp:cNvPr id="0" name=""/>
        <dsp:cNvSpPr/>
      </dsp:nvSpPr>
      <dsp:spPr>
        <a:xfrm>
          <a:off x="201262" y="4308488"/>
          <a:ext cx="365930" cy="36593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38A6CC-79FB-47E0-AB84-A17C6E2DAFB6}">
      <dsp:nvSpPr>
        <dsp:cNvPr id="0" name=""/>
        <dsp:cNvSpPr/>
      </dsp:nvSpPr>
      <dsp:spPr>
        <a:xfrm>
          <a:off x="768454" y="4158789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Goal 9: The Anomalies and the outliers.</a:t>
          </a:r>
        </a:p>
      </dsp:txBody>
      <dsp:txXfrm>
        <a:off x="768454" y="4158789"/>
        <a:ext cx="5479945" cy="665328"/>
      </dsp:txXfrm>
    </dsp:sp>
    <dsp:sp modelId="{A9010DE3-D5EE-45E7-B52B-82ECC00CAEF3}">
      <dsp:nvSpPr>
        <dsp:cNvPr id="0" name=""/>
        <dsp:cNvSpPr/>
      </dsp:nvSpPr>
      <dsp:spPr>
        <a:xfrm>
          <a:off x="0" y="4990450"/>
          <a:ext cx="6248400" cy="6653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E65823-C734-4C93-A6FA-7C0CB5865188}">
      <dsp:nvSpPr>
        <dsp:cNvPr id="0" name=""/>
        <dsp:cNvSpPr/>
      </dsp:nvSpPr>
      <dsp:spPr>
        <a:xfrm>
          <a:off x="201262" y="5140149"/>
          <a:ext cx="365930" cy="36593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4A9F3C-FE02-49D0-8D68-7724F57BB9EA}">
      <dsp:nvSpPr>
        <dsp:cNvPr id="0" name=""/>
        <dsp:cNvSpPr/>
      </dsp:nvSpPr>
      <dsp:spPr>
        <a:xfrm>
          <a:off x="768454" y="4990450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Goal 10/11:Calculate as a good predictor.</a:t>
          </a:r>
        </a:p>
      </dsp:txBody>
      <dsp:txXfrm>
        <a:off x="768454" y="4990450"/>
        <a:ext cx="5479945" cy="6653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D8C90-11CC-4928-89CD-5764251716CC}">
      <dsp:nvSpPr>
        <dsp:cNvPr id="0" name=""/>
        <dsp:cNvSpPr/>
      </dsp:nvSpPr>
      <dsp:spPr>
        <a:xfrm>
          <a:off x="0" y="65939"/>
          <a:ext cx="6620505" cy="551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Industry Group</a:t>
          </a:r>
        </a:p>
      </dsp:txBody>
      <dsp:txXfrm>
        <a:off x="26930" y="92869"/>
        <a:ext cx="6566645" cy="497795"/>
      </dsp:txXfrm>
    </dsp:sp>
    <dsp:sp modelId="{D6B6F58E-1BBF-4508-9ECE-BC1981271700}">
      <dsp:nvSpPr>
        <dsp:cNvPr id="0" name=""/>
        <dsp:cNvSpPr/>
      </dsp:nvSpPr>
      <dsp:spPr>
        <a:xfrm>
          <a:off x="0" y="683834"/>
          <a:ext cx="6620505" cy="551655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MOIC by Verticals</a:t>
          </a:r>
        </a:p>
      </dsp:txBody>
      <dsp:txXfrm>
        <a:off x="26930" y="710764"/>
        <a:ext cx="6566645" cy="497795"/>
      </dsp:txXfrm>
    </dsp:sp>
    <dsp:sp modelId="{B2197F3F-81C5-4F08-BEE9-B7B3C88CBD7E}">
      <dsp:nvSpPr>
        <dsp:cNvPr id="0" name=""/>
        <dsp:cNvSpPr/>
      </dsp:nvSpPr>
      <dsp:spPr>
        <a:xfrm>
          <a:off x="0" y="1307237"/>
          <a:ext cx="6620505" cy="551655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MOIC by C</a:t>
          </a:r>
          <a:r>
            <a:rPr lang="en-US" altLang="zh-CN" sz="2300" kern="1200" dirty="0"/>
            <a:t>ountries and VC Rounds</a:t>
          </a:r>
          <a:endParaRPr lang="en-US" sz="2300" kern="1200" dirty="0"/>
        </a:p>
      </dsp:txBody>
      <dsp:txXfrm>
        <a:off x="26930" y="1334167"/>
        <a:ext cx="6566645" cy="497795"/>
      </dsp:txXfrm>
    </dsp:sp>
    <dsp:sp modelId="{E6EB34FE-1758-4434-B15F-16162A074894}">
      <dsp:nvSpPr>
        <dsp:cNvPr id="0" name=""/>
        <dsp:cNvSpPr/>
      </dsp:nvSpPr>
      <dsp:spPr>
        <a:xfrm>
          <a:off x="0" y="1919625"/>
          <a:ext cx="6620505" cy="551655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MOIC by Industrial Status </a:t>
          </a:r>
        </a:p>
      </dsp:txBody>
      <dsp:txXfrm>
        <a:off x="26930" y="1946555"/>
        <a:ext cx="6566645" cy="497795"/>
      </dsp:txXfrm>
    </dsp:sp>
    <dsp:sp modelId="{45DB266A-6F05-4AC0-84FA-3E3ED8F540E4}">
      <dsp:nvSpPr>
        <dsp:cNvPr id="0" name=""/>
        <dsp:cNvSpPr/>
      </dsp:nvSpPr>
      <dsp:spPr>
        <a:xfrm>
          <a:off x="0" y="2537520"/>
          <a:ext cx="6620505" cy="551655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Heat Map of MOIC</a:t>
          </a:r>
        </a:p>
      </dsp:txBody>
      <dsp:txXfrm>
        <a:off x="26930" y="2564450"/>
        <a:ext cx="6566645" cy="497795"/>
      </dsp:txXfrm>
    </dsp:sp>
    <dsp:sp modelId="{B9AEEAC1-73E8-4649-9556-B4555531BFF2}">
      <dsp:nvSpPr>
        <dsp:cNvPr id="0" name=""/>
        <dsp:cNvSpPr/>
      </dsp:nvSpPr>
      <dsp:spPr>
        <a:xfrm>
          <a:off x="0" y="3155415"/>
          <a:ext cx="6620505" cy="55165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Number of Employees and Company age</a:t>
          </a:r>
        </a:p>
      </dsp:txBody>
      <dsp:txXfrm>
        <a:off x="26930" y="3182345"/>
        <a:ext cx="6566645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648163-5492-4090-805C-CF5FEBD96693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263E0-D947-4A69-825A-395DA9C7D7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624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Add date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263E0-D947-4A69-825A-395DA9C7D7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60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263E0-D947-4A69-825A-395DA9C7D7B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950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263E0-D947-4A69-825A-395DA9C7D7B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628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263E0-D947-4A69-825A-395DA9C7D7B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513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263E0-D947-4A69-825A-395DA9C7D7B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485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263E0-D947-4A69-825A-395DA9C7D7B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806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263E0-D947-4A69-825A-395DA9C7D7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004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263E0-D947-4A69-825A-395DA9C7D7B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792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Validate the Outcomes in comparison or as complementary to the existing expert-driven due diligence and investment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263E0-D947-4A69-825A-395DA9C7D7B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565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263E0-D947-4A69-825A-395DA9C7D7B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591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263E0-D947-4A69-825A-395DA9C7D7B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378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Add bullet points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263E0-D947-4A69-825A-395DA9C7D7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20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Colorful map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263E0-D947-4A69-825A-395DA9C7D7B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179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Change title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263E0-D947-4A69-825A-395DA9C7D7B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504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3D31-6AA8-443E-83D8-266A65BAD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381A4-2E37-4348-AD80-818597DF2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0C9C-182F-472B-848B-B4E725F5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8FDA-3E6C-4701-B1C0-DD6B2E4B39FB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8DE83-845C-45C2-A7E1-B0091199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33CDD-D6CE-43A4-9E55-30CDE839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D1F9B-7B24-4D0C-88F6-98D0ABC13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4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95DC7-1B0A-4E4D-B477-48BAC790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7743F-567B-4491-B547-8DA6EE3C5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60801-B2D2-4BC6-BFDD-E40EC6D6E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8FDA-3E6C-4701-B1C0-DD6B2E4B39FB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C5534-D03B-4F21-815A-4F91A617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FC60D-33DC-4649-B23E-A9694185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D1F9B-7B24-4D0C-88F6-98D0ABC13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0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1AB863-3CBA-4E86-9D04-3BEB07B9E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D667C-F86D-493F-8250-183C4978E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49EEB-51B9-4B5F-8571-8458CB08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8FDA-3E6C-4701-B1C0-DD6B2E4B39FB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ACBF3-F971-4148-87C7-6B1C9436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6E2ED-BDCA-4902-A45C-C17DC90A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D1F9B-7B24-4D0C-88F6-98D0ABC13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1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7D50-7338-44AD-9740-E8276ADEB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E9F0C-13E6-4998-9C79-A9C4D735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4F199-1584-4773-AEB3-593956BC0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8FDA-3E6C-4701-B1C0-DD6B2E4B39FB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62660-9895-4B98-9191-139F7EC2B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97E01-0DBE-441C-BB2B-5906D06C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D1F9B-7B24-4D0C-88F6-98D0ABC13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ECB5-3AF4-4D4B-8729-A20ED50B2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FF28A-C9D6-498F-924C-00AAEA1A7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807D9-D3A8-4C48-8585-7F3E4F019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8FDA-3E6C-4701-B1C0-DD6B2E4B39FB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B6E27-838C-4071-B6F3-F5C86876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9AD01-CF77-42D4-B868-45F01683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D1F9B-7B24-4D0C-88F6-98D0ABC13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58F8B-E071-4A65-8A9D-C94C1EB9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0F5E-084D-49A2-8686-73B28123F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282B-F7B7-422F-A0FA-9092DCF1C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03488-AF67-4694-A344-11B3F462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8FDA-3E6C-4701-B1C0-DD6B2E4B39FB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96E5B-BBBF-4813-AE37-9E6BD2B2F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FE456-4A0F-46D8-A3F8-99725ADD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D1F9B-7B24-4D0C-88F6-98D0ABC13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7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0A6CB-DDC3-4C32-9E33-959C77F5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32423-8CAD-4846-B837-18D0EFF55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311C8-ABD4-49DE-8B0B-4485285A3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59292-4E7B-4148-BC0A-B063AFC1C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D6B5D-2FBB-42E0-A461-FB576586A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E4F65-00CC-4465-A0F7-61F7EA4F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8FDA-3E6C-4701-B1C0-DD6B2E4B39FB}" type="datetimeFigureOut">
              <a:rPr lang="en-US" smtClean="0"/>
              <a:t>4/8/21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3D2321-E61E-4907-83B1-6F259D01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5FA30-3C87-485F-97B9-5BEAD252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D1F9B-7B24-4D0C-88F6-98D0ABC13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7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8131E-F94B-4A8B-9324-874C605A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AA05F-A9B0-4BE3-B5F6-F00C2467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8FDA-3E6C-4701-B1C0-DD6B2E4B39FB}" type="datetimeFigureOut">
              <a:rPr lang="en-US" smtClean="0"/>
              <a:t>4/8/21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60F87-2719-4015-9257-5714146A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C1FF0-E9E2-412F-8CFE-81BDAF03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D1F9B-7B24-4D0C-88F6-98D0ABC13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2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393EE-2BC0-4697-A16B-C6DEF03C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8FDA-3E6C-4701-B1C0-DD6B2E4B39FB}" type="datetimeFigureOut">
              <a:rPr lang="en-US" smtClean="0"/>
              <a:t>4/8/21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266C9-3398-4D82-8806-4CF26AE1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B8439-0455-4FB4-A58F-6BB13E98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D1F9B-7B24-4D0C-88F6-98D0ABC13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5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9089B-871A-470E-996A-673B6F570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6B58F-4816-4B11-8788-3FD1E74AF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D9D1B-6124-4865-86FC-0F310A2CE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A1585-B0C0-453B-9859-06FB3F63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8FDA-3E6C-4701-B1C0-DD6B2E4B39FB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CC323-2D2C-47BC-9F18-5FE322A3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AE5B0-2ACC-45B6-A19B-F8F7A640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D1F9B-7B24-4D0C-88F6-98D0ABC13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7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FB77E-CB7F-41E5-BB8C-10BFC2C7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542AAC-0166-415F-8495-B70D0AD05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CD0BD-1959-430A-A1A3-3B6EE9FCC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BA59A-AB91-47A7-BF7D-90A0992E9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8FDA-3E6C-4701-B1C0-DD6B2E4B39FB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3681E-CD2D-4226-8956-11311AB0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6F1A5-5A99-4414-8E71-C7B6DAF1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D1F9B-7B24-4D0C-88F6-98D0ABC13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2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286B1F-194E-41D0-8E33-FE1CFA689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2F342-4D53-4E82-AD51-91AF50060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0E59D-14D3-4287-8A3A-721884C2E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EC98FDA-3E6C-4701-B1C0-DD6B2E4B39FB}" type="datetimeFigureOut">
              <a:rPr lang="en-US" smtClean="0"/>
              <a:pPr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4FFE4-2526-4CE2-A944-614849148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B3DB6-B64D-4E57-85BD-22AA7CBA8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FD1F9B-7B24-4D0C-88F6-98D0ABC131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ank-004/VC-Industry-Predictive-analysis/blob/main/VC_Target_MOIC.ipyn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ank-004/VC-Industry-Predictive-analysis/blob/main/VC_Target_POSTVALUATION.ipyn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2.jpeg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27.xml"/><Relationship Id="rId5" Type="http://schemas.openxmlformats.org/officeDocument/2006/relationships/slide" Target="slide3.xml"/><Relationship Id="rId10" Type="http://schemas.openxmlformats.org/officeDocument/2006/relationships/slide" Target="slide26.xml"/><Relationship Id="rId4" Type="http://schemas.openxmlformats.org/officeDocument/2006/relationships/slide" Target="slide4.xml"/><Relationship Id="rId9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ank-004/VC-Industry-Predictive-analysis/blob/main/VC_Target_annualized_return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rloszone/ALY-6080/blob/main/Group%20Work/Exit%20Size%20(NEW).ipyn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rloszone/ALY-6080/blob/main/Group%20Work/Total%20Preferred%20Capital%20Raised.ipyn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github.com/Mayank-004/VC-Industry-Predictive-analysis/blob/main/VC_classification_Exit_Type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github.com/Mayank-004/VC-Industry-Predictive-analysis/blob/main/VC_Target_MOIC_RandomForest.ipynb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rloszone/ALY-6080/blob/main/Group%20Work/Copy_of%20Acquisition%20Type.ipynb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hyperlink" Target="http://www.physics.csbsju.edu/stats/box2.html" TargetMode="External"/><Relationship Id="rId7" Type="http://schemas.openxmlformats.org/officeDocument/2006/relationships/hyperlink" Target="https://www.vernier.com/til/1014" TargetMode="External"/><Relationship Id="rId2" Type="http://schemas.openxmlformats.org/officeDocument/2006/relationships/hyperlink" Target="https://arowanaco.com/operating-companies/alicor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ode.com/blog/violin-plot-examples/" TargetMode="External"/><Relationship Id="rId5" Type="http://schemas.openxmlformats.org/officeDocument/2006/relationships/hyperlink" Target="https://corporatefinanceinstitute.com/resources/knowledge/trading-investing/venture-capital-backed-ipo/#:~:text=A%20venture%2Dcapital%2Dbacked%20IPO%20is%20the%20initial%20offering%20of,of%20initial%20public%20offering%20(IPO)" TargetMode="External"/><Relationship Id="rId4" Type="http://schemas.openxmlformats.org/officeDocument/2006/relationships/hyperlink" Target="https://www.productplan.com/learn/roadmap-basics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slide" Target="slide2.xml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6BB82B-C8CB-467C-A28A-A1A0F1467B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89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CB6278-E5C0-478D-9361-A809FB0A2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207" y="922577"/>
            <a:ext cx="11523489" cy="20434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Alicorn Fund Research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AB09E-7BB0-4D65-89A3-77D90FA86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7788" y="3498577"/>
            <a:ext cx="9144000" cy="177555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FFFFFF"/>
                </a:solidFill>
              </a:rPr>
              <a:t>Submitted by Group #3: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FFFFFF"/>
                </a:solidFill>
              </a:rPr>
              <a:t>Birzhan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Iskakov</a:t>
            </a:r>
            <a:endParaRPr lang="en-US" sz="2000" dirty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FFFFFF"/>
                </a:solidFill>
              </a:rPr>
              <a:t>Liuzhao</a:t>
            </a:r>
            <a:r>
              <a:rPr lang="en-US" sz="2000" dirty="0">
                <a:solidFill>
                  <a:srgbClr val="FFFFFF"/>
                </a:solidFill>
              </a:rPr>
              <a:t> Tang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Mayank Kumar Pandey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Wanwan Yang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ECC05-25BE-7F48-B0CB-3D56A139C4BA}"/>
              </a:ext>
            </a:extLst>
          </p:cNvPr>
          <p:cNvSpPr txBox="1"/>
          <p:nvPr/>
        </p:nvSpPr>
        <p:spPr>
          <a:xfrm>
            <a:off x="-3047" y="6172201"/>
            <a:ext cx="12191999" cy="68579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ALY6080: Integrated Experiential Learning</a:t>
            </a:r>
          </a:p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Instructor: Sharad Shandilya, Ph.D.</a:t>
            </a:r>
          </a:p>
        </p:txBody>
      </p:sp>
    </p:spTree>
    <p:extLst>
      <p:ext uri="{BB962C8B-B14F-4D97-AF65-F5344CB8AC3E}">
        <p14:creationId xmlns:p14="http://schemas.microsoft.com/office/powerpoint/2010/main" val="777079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blue fabric&#10;&#10;Description automatically generated with low confidence">
            <a:extLst>
              <a:ext uri="{FF2B5EF4-FFF2-40B4-BE49-F238E27FC236}">
                <a16:creationId xmlns:a16="http://schemas.microsoft.com/office/drawing/2014/main" id="{2B1F6E25-0E11-47A7-98A1-397899D417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12" b="10118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A001F-6726-4AF5-AE67-C540E6F9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640263"/>
            <a:ext cx="6619811" cy="1344975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/>
              <a:t>Data Visualization</a:t>
            </a:r>
            <a:endParaRPr lang="zh-CN" altLang="en-US" sz="4000" b="1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44A44F5-A788-430A-BB34-1E503DDAC9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918213"/>
              </p:ext>
            </p:extLst>
          </p:nvPr>
        </p:nvGraphicFramePr>
        <p:xfrm>
          <a:off x="594109" y="2121763"/>
          <a:ext cx="6620505" cy="3773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8853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3115D-F2F6-3B43-8142-71E8F51B7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software industry has a relatively high return on investment</a:t>
            </a:r>
            <a:b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000" kern="1200" dirty="0"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B40FD-105A-5142-82D5-754049281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48499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9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Average Return of Software industry group is more than two times larger among others.</a:t>
            </a:r>
          </a:p>
        </p:txBody>
      </p:sp>
      <p:cxnSp>
        <p:nvCxnSpPr>
          <p:cNvPr id="27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81ABAD1-54C0-A44E-9C5D-2AE238BDC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19" y="3025987"/>
            <a:ext cx="11540004" cy="205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30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FE16FBC-DD34-4061-B3C0-8D33A686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0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SaaS, Mobile, TMT and </a:t>
            </a:r>
            <a:r>
              <a:rPr lang="en-US" sz="3000" b="1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CloudTech</a:t>
            </a:r>
            <a:r>
              <a:rPr lang="en-US" sz="30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&amp; DevOps </a:t>
            </a:r>
            <a:r>
              <a:rPr lang="en-US" sz="3000" b="1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vertical leads the list </a:t>
            </a:r>
            <a:r>
              <a:rPr lang="en-US" sz="30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with the highest Average MOIC</a:t>
            </a:r>
            <a:endParaRPr lang="en-US" sz="3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Content Placeholder 2" descr="Chart, timeline, bar chart&#10;&#10;Description automatically generated">
            <a:extLst>
              <a:ext uri="{FF2B5EF4-FFF2-40B4-BE49-F238E27FC236}">
                <a16:creationId xmlns:a16="http://schemas.microsoft.com/office/drawing/2014/main" id="{82040189-4AE5-44C7-B5D1-196D18887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32" y="1581497"/>
            <a:ext cx="10713710" cy="527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6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EDC678-FE76-534C-95B9-3A52561CF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7" y="320040"/>
            <a:ext cx="8897098" cy="4305291"/>
          </a:xfrm>
          <a:prstGeom prst="rect">
            <a:avLst/>
          </a:prstGeom>
        </p:spPr>
      </p:pic>
      <p:sp>
        <p:nvSpPr>
          <p:cNvPr id="22" name="Rectangle 10">
            <a:extLst>
              <a:ext uri="{FF2B5EF4-FFF2-40B4-BE49-F238E27FC236}">
                <a16:creationId xmlns:a16="http://schemas.microsoft.com/office/drawing/2014/main" id="{FA3CD3A3-D3C1-4567-BEC0-3A50E9A3A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44407-4BCC-6B40-AFB2-37CA13526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10912"/>
            <a:ext cx="2889504" cy="1344168"/>
          </a:xfrm>
        </p:spPr>
        <p:txBody>
          <a:bodyPr anchor="ctr">
            <a:normAutofit/>
          </a:bodyPr>
          <a:lstStyle/>
          <a:p>
            <a:r>
              <a:rPr lang="en-US" sz="2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MOIC by Country and VC Round</a:t>
            </a:r>
          </a:p>
        </p:txBody>
      </p:sp>
      <p:cxnSp>
        <p:nvCxnSpPr>
          <p:cNvPr id="23" name="Straight Connector 12">
            <a:extLst>
              <a:ext uri="{FF2B5EF4-FFF2-40B4-BE49-F238E27FC236}">
                <a16:creationId xmlns:a16="http://schemas.microsoft.com/office/drawing/2014/main" id="{B56D13EF-D431-4D0F-BFFC-1B5A686F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F4124-BE3D-374B-A50E-A9EC74EF0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10912"/>
            <a:ext cx="6976872" cy="1344168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U.S. – remained high </a:t>
            </a:r>
          </a:p>
          <a:p>
            <a:r>
              <a:rPr lang="en-US" sz="1700" dirty="0">
                <a:solidFill>
                  <a:schemeClr val="bg1"/>
                </a:solidFill>
              </a:rPr>
              <a:t>Initial investment: Belgium</a:t>
            </a:r>
          </a:p>
          <a:p>
            <a:r>
              <a:rPr lang="en-US" sz="1700" dirty="0">
                <a:solidFill>
                  <a:schemeClr val="bg1"/>
                </a:solidFill>
              </a:rPr>
              <a:t>Angel I</a:t>
            </a:r>
            <a:r>
              <a:rPr lang="en-US" altLang="zh-CN" sz="1700" dirty="0">
                <a:solidFill>
                  <a:schemeClr val="bg1"/>
                </a:solidFill>
              </a:rPr>
              <a:t>nvestment</a:t>
            </a: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508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3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8ACD2-D3D5-45BC-847D-D192E1198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Average MOIC  by Industrial Status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B23235E-8CC9-A342-8A73-E25473FE1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649175"/>
            <a:ext cx="3685032" cy="308050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solidFill>
                  <a:schemeClr val="bg1"/>
                </a:solidFill>
              </a:rPr>
              <a:t>Under IT: Pending Transaction &amp; Private Equity-backed relatively high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solidFill>
                  <a:schemeClr val="bg1"/>
                </a:solidFill>
              </a:rPr>
              <a:t>Formerly VC-backed: IT twice its figure than that of FC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8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solidFill>
                  <a:schemeClr val="bg1"/>
                </a:solidFill>
              </a:rPr>
              <a:t>Formerly PE-Backed relatively low</a:t>
            </a:r>
          </a:p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BD936C-741D-464F-AD8D-1BF64173D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416" y="923425"/>
            <a:ext cx="7225342" cy="457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01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C28D-E62E-4E58-A636-D82C1C70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719500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>
                <a:latin typeface="+mj-lt"/>
                <a:cs typeface="+mj-cs"/>
              </a:rPr>
              <a:t>Do Australia and France really have the highest MOIC?</a:t>
            </a:r>
            <a:endParaRPr lang="en-US" sz="3200" dirty="0">
              <a:latin typeface="+mj-lt"/>
              <a:cs typeface="+mj-cs"/>
            </a:endParaRPr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6257B826-73B2-484A-9DA8-49B93438A1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9" r="1" b="25489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609155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3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3D2DE-B72D-C54B-98F9-081723AF4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Countries with higher average MOIC has fewer companies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33" name="Straight Connector 25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702BCD-E63F-2B4A-8441-6B713ECE4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7" y="2799889"/>
            <a:ext cx="4933490" cy="2987543"/>
          </a:xfrm>
        </p:spPr>
        <p:txBody>
          <a:bodyPr anchor="t">
            <a:normAutofit/>
          </a:bodyPr>
          <a:lstStyle/>
          <a:p>
            <a:endParaRPr lang="en-US" altLang="zh-CN" sz="2000" dirty="0">
              <a:solidFill>
                <a:srgbClr val="FFFFFF"/>
              </a:solidFill>
            </a:endParaRPr>
          </a:p>
          <a:p>
            <a:r>
              <a:rPr lang="en-US" altLang="zh-CN" sz="2000" dirty="0">
                <a:solidFill>
                  <a:srgbClr val="FFFFFF"/>
                </a:solidFill>
              </a:rPr>
              <a:t>Pie chart represents a sum of MOIC of each country. </a:t>
            </a:r>
          </a:p>
          <a:p>
            <a:endParaRPr lang="en-US" altLang="zh-CN" sz="2000" dirty="0">
              <a:solidFill>
                <a:srgbClr val="FFFFFF"/>
              </a:solidFill>
            </a:endParaRPr>
          </a:p>
          <a:p>
            <a:r>
              <a:rPr lang="en-US" altLang="zh-CN" sz="2000" dirty="0">
                <a:solidFill>
                  <a:srgbClr val="FFFFFF"/>
                </a:solidFill>
              </a:rPr>
              <a:t>Australia, France and Japan have only 1 company.</a:t>
            </a:r>
          </a:p>
          <a:p>
            <a:endParaRPr lang="zh-CN" altLang="en-US" sz="22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FB827-D312-459A-8475-028C3D641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017" y="585677"/>
            <a:ext cx="4366208" cy="3602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C430E6-D7FE-EE4F-914C-A73BB564EB1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692" y="4848838"/>
            <a:ext cx="5520732" cy="93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45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F6E0-D186-4189-8F44-EED3AA2B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  <a:latin typeface="+mj-lt"/>
                <a:cs typeface="+mj-cs"/>
              </a:rPr>
              <a:t>Number of Employees and Company age have no effect on MOIC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ED0303-F5FF-44C6-92E2-33D1853D98FB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36" y="2426818"/>
            <a:ext cx="5115378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35D5C2F-4C10-4561-93D8-47E5F5889AA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531" y="2426818"/>
            <a:ext cx="516100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08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4D2C-4021-47D4-8901-62AC94A3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Performance for Regression(1/5)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3ED88-80C7-4F4E-A37F-149E93C6D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899" y="1520999"/>
            <a:ext cx="7081156" cy="558346"/>
          </a:xfrm>
        </p:spPr>
        <p:txBody>
          <a:bodyPr/>
          <a:lstStyle/>
          <a:p>
            <a:r>
              <a:rPr lang="en-US" altLang="zh-CN" dirty="0"/>
              <a:t>Target: </a:t>
            </a:r>
            <a:r>
              <a:rPr lang="en-US" altLang="zh-CN" dirty="0">
                <a:hlinkClick r:id="rId3"/>
              </a:rPr>
              <a:t>MOIC</a:t>
            </a:r>
            <a:endParaRPr lang="zh-CN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768D24-70D4-4EB4-ADD0-621727FC1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047921"/>
              </p:ext>
            </p:extLst>
          </p:nvPr>
        </p:nvGraphicFramePr>
        <p:xfrm>
          <a:off x="432555" y="2079345"/>
          <a:ext cx="6874112" cy="4146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6707">
                  <a:extLst>
                    <a:ext uri="{9D8B030D-6E8A-4147-A177-3AD203B41FA5}">
                      <a16:colId xmlns:a16="http://schemas.microsoft.com/office/drawing/2014/main" val="3631743899"/>
                    </a:ext>
                  </a:extLst>
                </a:gridCol>
                <a:gridCol w="742198">
                  <a:extLst>
                    <a:ext uri="{9D8B030D-6E8A-4147-A177-3AD203B41FA5}">
                      <a16:colId xmlns:a16="http://schemas.microsoft.com/office/drawing/2014/main" val="1862717522"/>
                    </a:ext>
                  </a:extLst>
                </a:gridCol>
                <a:gridCol w="1017777">
                  <a:extLst>
                    <a:ext uri="{9D8B030D-6E8A-4147-A177-3AD203B41FA5}">
                      <a16:colId xmlns:a16="http://schemas.microsoft.com/office/drawing/2014/main" val="4156906055"/>
                    </a:ext>
                  </a:extLst>
                </a:gridCol>
                <a:gridCol w="1135432">
                  <a:extLst>
                    <a:ext uri="{9D8B030D-6E8A-4147-A177-3AD203B41FA5}">
                      <a16:colId xmlns:a16="http://schemas.microsoft.com/office/drawing/2014/main" val="1443673177"/>
                    </a:ext>
                  </a:extLst>
                </a:gridCol>
                <a:gridCol w="1017777">
                  <a:extLst>
                    <a:ext uri="{9D8B030D-6E8A-4147-A177-3AD203B41FA5}">
                      <a16:colId xmlns:a16="http://schemas.microsoft.com/office/drawing/2014/main" val="1198009773"/>
                    </a:ext>
                  </a:extLst>
                </a:gridCol>
                <a:gridCol w="666444">
                  <a:extLst>
                    <a:ext uri="{9D8B030D-6E8A-4147-A177-3AD203B41FA5}">
                      <a16:colId xmlns:a16="http://schemas.microsoft.com/office/drawing/2014/main" val="1211247095"/>
                    </a:ext>
                  </a:extLst>
                </a:gridCol>
                <a:gridCol w="1017777">
                  <a:extLst>
                    <a:ext uri="{9D8B030D-6E8A-4147-A177-3AD203B41FA5}">
                      <a16:colId xmlns:a16="http://schemas.microsoft.com/office/drawing/2014/main" val="2015045191"/>
                    </a:ext>
                  </a:extLst>
                </a:gridCol>
              </a:tblGrid>
              <a:tr h="61843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8630"/>
                  </a:ext>
                </a:extLst>
              </a:tr>
              <a:tr h="618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RMSE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MAE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RRSE(%)</a:t>
                      </a:r>
                    </a:p>
                  </a:txBody>
                  <a:tcPr marL="9149" marR="9149" marT="9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RMSE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MAE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RRSE(%)</a:t>
                      </a:r>
                    </a:p>
                  </a:txBody>
                  <a:tcPr marL="9149" marR="9149" marT="9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4834194"/>
                  </a:ext>
                </a:extLst>
              </a:tr>
              <a:tr h="727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 Regression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22" marR="15722" marT="1572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6.28</a:t>
                      </a:r>
                    </a:p>
                  </a:txBody>
                  <a:tcPr marL="15722" marR="15722" marT="1572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4.99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22" marR="15722" marT="1572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2.06</a:t>
                      </a:r>
                    </a:p>
                  </a:txBody>
                  <a:tcPr marL="15722" marR="15722" marT="1572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22" marR="15722" marT="1572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22" marR="15722" marT="1572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16.32</a:t>
                      </a:r>
                    </a:p>
                  </a:txBody>
                  <a:tcPr marL="15722" marR="15722" marT="1572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226524"/>
                  </a:ext>
                </a:extLst>
              </a:tr>
              <a:tr h="727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Ridge Regression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22" marR="15722" marT="157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22" marR="15722" marT="157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22" marR="15722" marT="157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2.05</a:t>
                      </a:r>
                    </a:p>
                  </a:txBody>
                  <a:tcPr marL="15722" marR="15722" marT="157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9.84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22" marR="15722" marT="157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22" marR="15722" marT="157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16.36</a:t>
                      </a:r>
                    </a:p>
                  </a:txBody>
                  <a:tcPr marL="15722" marR="15722" marT="157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926481"/>
                  </a:ext>
                </a:extLst>
              </a:tr>
              <a:tr h="727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Lasso Regression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22" marR="15722" marT="157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22" marR="15722" marT="157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22" marR="15722" marT="157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1.69</a:t>
                      </a:r>
                    </a:p>
                  </a:txBody>
                  <a:tcPr marL="15722" marR="15722" marT="157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22" marR="15722" marT="157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22" marR="15722" marT="157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16.36</a:t>
                      </a:r>
                    </a:p>
                  </a:txBody>
                  <a:tcPr marL="15722" marR="15722" marT="157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804821"/>
                  </a:ext>
                </a:extLst>
              </a:tr>
              <a:tr h="727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XGBOOST Regression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22" marR="15722" marT="1572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2.35</a:t>
                      </a:r>
                    </a:p>
                  </a:txBody>
                  <a:tcPr marL="15722" marR="15722" marT="1572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1.57</a:t>
                      </a:r>
                    </a:p>
                  </a:txBody>
                  <a:tcPr marL="15722" marR="15722" marT="1572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0.53</a:t>
                      </a:r>
                    </a:p>
                  </a:txBody>
                  <a:tcPr marL="15722" marR="15722" marT="1572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11.61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22" marR="15722" marT="1572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5.35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722" marR="15722" marT="1572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1.88</a:t>
                      </a:r>
                    </a:p>
                  </a:txBody>
                  <a:tcPr marL="15722" marR="15722" marT="1572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4721193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AE24A595-AB2B-4A1C-941A-236DB5BFF141}"/>
              </a:ext>
            </a:extLst>
          </p:cNvPr>
          <p:cNvSpPr/>
          <p:nvPr/>
        </p:nvSpPr>
        <p:spPr>
          <a:xfrm>
            <a:off x="1685926" y="5667908"/>
            <a:ext cx="5994130" cy="6757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15EA1C8-4E7E-AA4A-A1DE-069F90AF0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417093"/>
              </p:ext>
            </p:extLst>
          </p:nvPr>
        </p:nvGraphicFramePr>
        <p:xfrm>
          <a:off x="8187102" y="1800172"/>
          <a:ext cx="3543300" cy="47029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79994182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910122293"/>
                    </a:ext>
                  </a:extLst>
                </a:gridCol>
              </a:tblGrid>
              <a:tr h="5224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</a:t>
                      </a:r>
                      <a:endParaRPr 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Importance</a:t>
                      </a:r>
                      <a:endParaRPr 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184424"/>
                  </a:ext>
                </a:extLst>
              </a:tr>
              <a:tr h="5224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Employee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337704"/>
                  </a:ext>
                </a:extLst>
              </a:tr>
              <a:tr h="1027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Raised to Date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 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915481"/>
                  </a:ext>
                </a:extLst>
              </a:tr>
              <a:tr h="5224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CEO Education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413549"/>
                  </a:ext>
                </a:extLst>
              </a:tr>
              <a:tr h="522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Last VC Deal Type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5475932"/>
                  </a:ext>
                </a:extLst>
              </a:tr>
              <a:tr h="522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Total Duration for Company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392193"/>
                  </a:ext>
                </a:extLst>
              </a:tr>
              <a:tr h="1027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VC Round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22950"/>
                  </a:ext>
                </a:extLst>
              </a:tr>
            </a:tbl>
          </a:graphicData>
        </a:graphic>
      </p:graphicFrame>
      <p:sp>
        <p:nvSpPr>
          <p:cNvPr id="10" name="Rectangle 9">
            <a:hlinkClick r:id="rId4" action="ppaction://hlinksldjump"/>
            <a:extLst>
              <a:ext uri="{FF2B5EF4-FFF2-40B4-BE49-F238E27FC236}">
                <a16:creationId xmlns:a16="http://schemas.microsoft.com/office/drawing/2014/main" id="{570092B3-1C21-0548-803D-FC6274F35708}"/>
              </a:ext>
            </a:extLst>
          </p:cNvPr>
          <p:cNvSpPr/>
          <p:nvPr/>
        </p:nvSpPr>
        <p:spPr>
          <a:xfrm>
            <a:off x="10906291" y="166022"/>
            <a:ext cx="1330036" cy="568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165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4D2C-4021-47D4-8901-62AC94A3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Performance for Regression(2/5)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3ED88-80C7-4F4E-A37F-149E93C6D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081156" cy="558346"/>
          </a:xfrm>
        </p:spPr>
        <p:txBody>
          <a:bodyPr/>
          <a:lstStyle/>
          <a:p>
            <a:r>
              <a:rPr lang="en-US" altLang="zh-CN" dirty="0"/>
              <a:t>Target: </a:t>
            </a:r>
            <a:r>
              <a:rPr lang="en-US" altLang="zh-CN" dirty="0">
                <a:hlinkClick r:id="rId3"/>
              </a:rPr>
              <a:t>Post Value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768D24-70D4-4EB4-ADD0-621727FC1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281377"/>
              </p:ext>
            </p:extLst>
          </p:nvPr>
        </p:nvGraphicFramePr>
        <p:xfrm>
          <a:off x="200025" y="2400300"/>
          <a:ext cx="7081156" cy="4363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3491">
                  <a:extLst>
                    <a:ext uri="{9D8B030D-6E8A-4147-A177-3AD203B41FA5}">
                      <a16:colId xmlns:a16="http://schemas.microsoft.com/office/drawing/2014/main" val="3631743899"/>
                    </a:ext>
                  </a:extLst>
                </a:gridCol>
                <a:gridCol w="956797">
                  <a:extLst>
                    <a:ext uri="{9D8B030D-6E8A-4147-A177-3AD203B41FA5}">
                      <a16:colId xmlns:a16="http://schemas.microsoft.com/office/drawing/2014/main" val="1862717522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415690605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230118178"/>
                    </a:ext>
                  </a:extLst>
                </a:gridCol>
                <a:gridCol w="915616">
                  <a:extLst>
                    <a:ext uri="{9D8B030D-6E8A-4147-A177-3AD203B41FA5}">
                      <a16:colId xmlns:a16="http://schemas.microsoft.com/office/drawing/2014/main" val="1198009773"/>
                    </a:ext>
                  </a:extLst>
                </a:gridCol>
                <a:gridCol w="751125">
                  <a:extLst>
                    <a:ext uri="{9D8B030D-6E8A-4147-A177-3AD203B41FA5}">
                      <a16:colId xmlns:a16="http://schemas.microsoft.com/office/drawing/2014/main" val="1211247095"/>
                    </a:ext>
                  </a:extLst>
                </a:gridCol>
                <a:gridCol w="1071015">
                  <a:extLst>
                    <a:ext uri="{9D8B030D-6E8A-4147-A177-3AD203B41FA5}">
                      <a16:colId xmlns:a16="http://schemas.microsoft.com/office/drawing/2014/main" val="1399478420"/>
                    </a:ext>
                  </a:extLst>
                </a:gridCol>
              </a:tblGrid>
              <a:tr h="61052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8630"/>
                  </a:ext>
                </a:extLst>
              </a:tr>
              <a:tr h="7829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RMSE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MAE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RRSE(%)</a:t>
                      </a:r>
                    </a:p>
                    <a:p>
                      <a:pPr algn="r" rtl="0" fontAlgn="ctr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RMSE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MAE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RRSE(%)</a:t>
                      </a:r>
                    </a:p>
                    <a:p>
                      <a:pPr algn="r" rtl="0" fontAlgn="ctr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4834194"/>
                  </a:ext>
                </a:extLst>
              </a:tr>
              <a:tr h="730297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Linear Regression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99" marR="17199" marT="1719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4639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99" marR="17199" marT="1719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2809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99" marR="17199" marT="1719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14.21</a:t>
                      </a:r>
                    </a:p>
                  </a:txBody>
                  <a:tcPr marL="17199" marR="17199" marT="1719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5468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99" marR="17199" marT="1719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2762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99" marR="17199" marT="1719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2.85</a:t>
                      </a:r>
                    </a:p>
                  </a:txBody>
                  <a:tcPr marL="17199" marR="17199" marT="1719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226524"/>
                  </a:ext>
                </a:extLst>
              </a:tr>
              <a:tr h="730297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Ridge Regression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99" marR="17199" marT="171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4639.8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99" marR="17199" marT="171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2806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99" marR="17199" marT="171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14.22</a:t>
                      </a:r>
                    </a:p>
                  </a:txBody>
                  <a:tcPr marL="17199" marR="17199" marT="171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5464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99" marR="17199" marT="171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2714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99" marR="17199" marT="171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2.86</a:t>
                      </a:r>
                    </a:p>
                  </a:txBody>
                  <a:tcPr marL="17199" marR="17199" marT="1719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926481"/>
                  </a:ext>
                </a:extLst>
              </a:tr>
              <a:tr h="730297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Lasso Regression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99" marR="17199" marT="171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4639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99" marR="17199" marT="171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2809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99" marR="17199" marT="171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14.21</a:t>
                      </a:r>
                    </a:p>
                  </a:txBody>
                  <a:tcPr marL="17199" marR="17199" marT="171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5464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99" marR="17199" marT="171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2714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99" marR="17199" marT="171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2.86</a:t>
                      </a:r>
                    </a:p>
                  </a:txBody>
                  <a:tcPr marL="17199" marR="17199" marT="1719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804821"/>
                  </a:ext>
                </a:extLst>
              </a:tr>
              <a:tr h="730297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XGBOOST Regression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99" marR="17199" marT="17199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514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99" marR="17199" marT="17199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204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99" marR="17199" marT="17199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17199" marR="17199" marT="17199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771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99" marR="17199" marT="17199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324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99" marR="17199" marT="17199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17199" marR="17199" marT="17199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4721193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AE24A595-AB2B-4A1C-941A-236DB5BFF141}"/>
              </a:ext>
            </a:extLst>
          </p:cNvPr>
          <p:cNvSpPr/>
          <p:nvPr/>
        </p:nvSpPr>
        <p:spPr>
          <a:xfrm flipV="1">
            <a:off x="1791285" y="5972173"/>
            <a:ext cx="5666789" cy="9459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1D5AEFA-DD6A-7B45-9ACD-F74951B1A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257864"/>
              </p:ext>
            </p:extLst>
          </p:nvPr>
        </p:nvGraphicFramePr>
        <p:xfrm>
          <a:off x="7698910" y="1976359"/>
          <a:ext cx="3282950" cy="47386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799941821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1910122293"/>
                    </a:ext>
                  </a:extLst>
                </a:gridCol>
              </a:tblGrid>
              <a:tr h="5224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</a:t>
                      </a:r>
                      <a:endParaRPr 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Importance</a:t>
                      </a:r>
                      <a:endParaRPr 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184424"/>
                  </a:ext>
                </a:extLst>
              </a:tr>
              <a:tr h="522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Total Duration for the company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337704"/>
                  </a:ext>
                </a:extLst>
              </a:tr>
              <a:tr h="1027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 VC deal  type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915481"/>
                  </a:ext>
                </a:extLst>
              </a:tr>
              <a:tr h="5224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Raised to Date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 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413549"/>
                  </a:ext>
                </a:extLst>
              </a:tr>
              <a:tr h="5224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Invested Equity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5475932"/>
                  </a:ext>
                </a:extLst>
              </a:tr>
              <a:tr h="5224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Employees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 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392193"/>
                  </a:ext>
                </a:extLst>
              </a:tr>
              <a:tr h="1027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Business Status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22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983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ue sky with clouds&#10;&#10;Description automatically generated with low confidence">
            <a:extLst>
              <a:ext uri="{FF2B5EF4-FFF2-40B4-BE49-F238E27FC236}">
                <a16:creationId xmlns:a16="http://schemas.microsoft.com/office/drawing/2014/main" id="{6B077B2E-BE90-4796-877F-97E8D18750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7838" b="75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3483D-DD3C-4DD5-9C2B-54F08C2B8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</a:rPr>
              <a:t>The Agenda of VC Research Project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Freeform: Shape 3">
            <a:hlinkClick r:id="rId4" action="ppaction://hlinksldjump"/>
            <a:extLst>
              <a:ext uri="{FF2B5EF4-FFF2-40B4-BE49-F238E27FC236}">
                <a16:creationId xmlns:a16="http://schemas.microsoft.com/office/drawing/2014/main" id="{A1D7DCFA-DE56-454D-AC94-E19B74BFA58D}"/>
              </a:ext>
            </a:extLst>
          </p:cNvPr>
          <p:cNvSpPr/>
          <p:nvPr/>
        </p:nvSpPr>
        <p:spPr>
          <a:xfrm>
            <a:off x="3515321" y="2412657"/>
            <a:ext cx="2444055" cy="1466433"/>
          </a:xfrm>
          <a:custGeom>
            <a:avLst/>
            <a:gdLst>
              <a:gd name="connsiteX0" fmla="*/ 0 w 2444055"/>
              <a:gd name="connsiteY0" fmla="*/ 0 h 1466433"/>
              <a:gd name="connsiteX1" fmla="*/ 2444055 w 2444055"/>
              <a:gd name="connsiteY1" fmla="*/ 0 h 1466433"/>
              <a:gd name="connsiteX2" fmla="*/ 2444055 w 2444055"/>
              <a:gd name="connsiteY2" fmla="*/ 1466433 h 1466433"/>
              <a:gd name="connsiteX3" fmla="*/ 0 w 2444055"/>
              <a:gd name="connsiteY3" fmla="*/ 1466433 h 1466433"/>
              <a:gd name="connsiteX4" fmla="*/ 0 w 2444055"/>
              <a:gd name="connsiteY4" fmla="*/ 0 h 1466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4055" h="1466433">
                <a:moveTo>
                  <a:pt x="0" y="0"/>
                </a:moveTo>
                <a:lnTo>
                  <a:pt x="2444055" y="0"/>
                </a:lnTo>
                <a:lnTo>
                  <a:pt x="2444055" y="1466433"/>
                </a:lnTo>
                <a:lnTo>
                  <a:pt x="0" y="146643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300" tIns="114300" rIns="114300" bIns="11430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000" kern="1200"/>
              <a:t>Milestones</a:t>
            </a:r>
          </a:p>
        </p:txBody>
      </p:sp>
      <p:sp>
        <p:nvSpPr>
          <p:cNvPr id="5" name="Freeform: Shape 4">
            <a:hlinkClick r:id="rId5" action="ppaction://hlinksldjump"/>
            <a:extLst>
              <a:ext uri="{FF2B5EF4-FFF2-40B4-BE49-F238E27FC236}">
                <a16:creationId xmlns:a16="http://schemas.microsoft.com/office/drawing/2014/main" id="{7B90C18B-4B28-43C9-8E23-B0FD95226003}"/>
              </a:ext>
            </a:extLst>
          </p:cNvPr>
          <p:cNvSpPr/>
          <p:nvPr/>
        </p:nvSpPr>
        <p:spPr>
          <a:xfrm>
            <a:off x="838201" y="2422395"/>
            <a:ext cx="2444055" cy="1466433"/>
          </a:xfrm>
          <a:custGeom>
            <a:avLst/>
            <a:gdLst>
              <a:gd name="connsiteX0" fmla="*/ 0 w 2444055"/>
              <a:gd name="connsiteY0" fmla="*/ 0 h 1466433"/>
              <a:gd name="connsiteX1" fmla="*/ 2444055 w 2444055"/>
              <a:gd name="connsiteY1" fmla="*/ 0 h 1466433"/>
              <a:gd name="connsiteX2" fmla="*/ 2444055 w 2444055"/>
              <a:gd name="connsiteY2" fmla="*/ 1466433 h 1466433"/>
              <a:gd name="connsiteX3" fmla="*/ 0 w 2444055"/>
              <a:gd name="connsiteY3" fmla="*/ 1466433 h 1466433"/>
              <a:gd name="connsiteX4" fmla="*/ 0 w 2444055"/>
              <a:gd name="connsiteY4" fmla="*/ 0 h 1466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4055" h="1466433">
                <a:moveTo>
                  <a:pt x="0" y="0"/>
                </a:moveTo>
                <a:lnTo>
                  <a:pt x="2444055" y="0"/>
                </a:lnTo>
                <a:lnTo>
                  <a:pt x="2444055" y="1466433"/>
                </a:lnTo>
                <a:lnTo>
                  <a:pt x="0" y="146643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965506"/>
              <a:satOff val="-2488"/>
              <a:lumOff val="-1681"/>
              <a:alphaOff val="0"/>
            </a:schemeClr>
          </a:fillRef>
          <a:effectRef idx="1">
            <a:schemeClr val="accent5">
              <a:hueOff val="-965506"/>
              <a:satOff val="-2488"/>
              <a:lumOff val="-168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300" tIns="114300" rIns="114300" bIns="11430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000" kern="1200" dirty="0"/>
              <a:t>Introduction &amp; Background</a:t>
            </a:r>
          </a:p>
        </p:txBody>
      </p:sp>
      <p:sp>
        <p:nvSpPr>
          <p:cNvPr id="7" name="Freeform: Shape 6">
            <a:hlinkClick r:id="rId6" action="ppaction://hlinksldjump"/>
            <a:extLst>
              <a:ext uri="{FF2B5EF4-FFF2-40B4-BE49-F238E27FC236}">
                <a16:creationId xmlns:a16="http://schemas.microsoft.com/office/drawing/2014/main" id="{25F55B8E-8CB4-4863-B3EB-61D93AB116AD}"/>
              </a:ext>
            </a:extLst>
          </p:cNvPr>
          <p:cNvSpPr/>
          <p:nvPr/>
        </p:nvSpPr>
        <p:spPr>
          <a:xfrm>
            <a:off x="6218202" y="2412657"/>
            <a:ext cx="2444055" cy="1466433"/>
          </a:xfrm>
          <a:custGeom>
            <a:avLst/>
            <a:gdLst>
              <a:gd name="connsiteX0" fmla="*/ 0 w 2444055"/>
              <a:gd name="connsiteY0" fmla="*/ 0 h 1466433"/>
              <a:gd name="connsiteX1" fmla="*/ 2444055 w 2444055"/>
              <a:gd name="connsiteY1" fmla="*/ 0 h 1466433"/>
              <a:gd name="connsiteX2" fmla="*/ 2444055 w 2444055"/>
              <a:gd name="connsiteY2" fmla="*/ 1466433 h 1466433"/>
              <a:gd name="connsiteX3" fmla="*/ 0 w 2444055"/>
              <a:gd name="connsiteY3" fmla="*/ 1466433 h 1466433"/>
              <a:gd name="connsiteX4" fmla="*/ 0 w 2444055"/>
              <a:gd name="connsiteY4" fmla="*/ 0 h 1466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4055" h="1466433">
                <a:moveTo>
                  <a:pt x="0" y="0"/>
                </a:moveTo>
                <a:lnTo>
                  <a:pt x="2444055" y="0"/>
                </a:lnTo>
                <a:lnTo>
                  <a:pt x="2444055" y="1466433"/>
                </a:lnTo>
                <a:lnTo>
                  <a:pt x="0" y="146643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931012"/>
              <a:satOff val="-4977"/>
              <a:lumOff val="-3361"/>
              <a:alphaOff val="0"/>
            </a:schemeClr>
          </a:fillRef>
          <a:effectRef idx="1">
            <a:schemeClr val="accent5">
              <a:hueOff val="-1931012"/>
              <a:satOff val="-4977"/>
              <a:lumOff val="-336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300" tIns="114300" rIns="114300" bIns="11430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000" kern="1200"/>
              <a:t>Objectives</a:t>
            </a:r>
          </a:p>
        </p:txBody>
      </p:sp>
      <p:sp>
        <p:nvSpPr>
          <p:cNvPr id="8" name="Freeform: Shape 7">
            <a:hlinkClick r:id="rId7" action="ppaction://hlinksldjump"/>
            <a:extLst>
              <a:ext uri="{FF2B5EF4-FFF2-40B4-BE49-F238E27FC236}">
                <a16:creationId xmlns:a16="http://schemas.microsoft.com/office/drawing/2014/main" id="{AD8EA209-03EA-4496-B7DF-722E441DA19A}"/>
              </a:ext>
            </a:extLst>
          </p:cNvPr>
          <p:cNvSpPr/>
          <p:nvPr/>
        </p:nvSpPr>
        <p:spPr>
          <a:xfrm>
            <a:off x="8906663" y="2412657"/>
            <a:ext cx="2634755" cy="1466433"/>
          </a:xfrm>
          <a:custGeom>
            <a:avLst/>
            <a:gdLst>
              <a:gd name="connsiteX0" fmla="*/ 0 w 2444055"/>
              <a:gd name="connsiteY0" fmla="*/ 0 h 1466433"/>
              <a:gd name="connsiteX1" fmla="*/ 2444055 w 2444055"/>
              <a:gd name="connsiteY1" fmla="*/ 0 h 1466433"/>
              <a:gd name="connsiteX2" fmla="*/ 2444055 w 2444055"/>
              <a:gd name="connsiteY2" fmla="*/ 1466433 h 1466433"/>
              <a:gd name="connsiteX3" fmla="*/ 0 w 2444055"/>
              <a:gd name="connsiteY3" fmla="*/ 1466433 h 1466433"/>
              <a:gd name="connsiteX4" fmla="*/ 0 w 2444055"/>
              <a:gd name="connsiteY4" fmla="*/ 0 h 1466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4055" h="1466433">
                <a:moveTo>
                  <a:pt x="0" y="0"/>
                </a:moveTo>
                <a:lnTo>
                  <a:pt x="2444055" y="0"/>
                </a:lnTo>
                <a:lnTo>
                  <a:pt x="2444055" y="1466433"/>
                </a:lnTo>
                <a:lnTo>
                  <a:pt x="0" y="146643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2896518"/>
              <a:satOff val="-7465"/>
              <a:lumOff val="-5042"/>
              <a:alphaOff val="0"/>
            </a:schemeClr>
          </a:fillRef>
          <a:effectRef idx="1">
            <a:schemeClr val="accent5">
              <a:hueOff val="-2896518"/>
              <a:satOff val="-7465"/>
              <a:lumOff val="-504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300" tIns="114300" rIns="114300" bIns="11430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000" kern="1200" dirty="0"/>
              <a:t>Methodologies</a:t>
            </a:r>
          </a:p>
        </p:txBody>
      </p:sp>
      <p:sp>
        <p:nvSpPr>
          <p:cNvPr id="9" name="Freeform: Shape 8">
            <a:hlinkClick r:id="rId8" action="ppaction://hlinksldjump"/>
            <a:extLst>
              <a:ext uri="{FF2B5EF4-FFF2-40B4-BE49-F238E27FC236}">
                <a16:creationId xmlns:a16="http://schemas.microsoft.com/office/drawing/2014/main" id="{399B2065-C07D-4AF1-BA03-2188D5DBFF29}"/>
              </a:ext>
            </a:extLst>
          </p:cNvPr>
          <p:cNvSpPr/>
          <p:nvPr/>
        </p:nvSpPr>
        <p:spPr>
          <a:xfrm>
            <a:off x="841280" y="4123496"/>
            <a:ext cx="2444055" cy="1466433"/>
          </a:xfrm>
          <a:custGeom>
            <a:avLst/>
            <a:gdLst>
              <a:gd name="connsiteX0" fmla="*/ 0 w 2444055"/>
              <a:gd name="connsiteY0" fmla="*/ 0 h 1466433"/>
              <a:gd name="connsiteX1" fmla="*/ 2444055 w 2444055"/>
              <a:gd name="connsiteY1" fmla="*/ 0 h 1466433"/>
              <a:gd name="connsiteX2" fmla="*/ 2444055 w 2444055"/>
              <a:gd name="connsiteY2" fmla="*/ 1466433 h 1466433"/>
              <a:gd name="connsiteX3" fmla="*/ 0 w 2444055"/>
              <a:gd name="connsiteY3" fmla="*/ 1466433 h 1466433"/>
              <a:gd name="connsiteX4" fmla="*/ 0 w 2444055"/>
              <a:gd name="connsiteY4" fmla="*/ 0 h 1466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4055" h="1466433">
                <a:moveTo>
                  <a:pt x="0" y="0"/>
                </a:moveTo>
                <a:lnTo>
                  <a:pt x="2444055" y="0"/>
                </a:lnTo>
                <a:lnTo>
                  <a:pt x="2444055" y="1466433"/>
                </a:lnTo>
                <a:lnTo>
                  <a:pt x="0" y="146643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862025"/>
              <a:satOff val="-9954"/>
              <a:lumOff val="-6723"/>
              <a:alphaOff val="0"/>
            </a:schemeClr>
          </a:fillRef>
          <a:effectRef idx="1">
            <a:schemeClr val="accent5">
              <a:hueOff val="-3862025"/>
              <a:satOff val="-9954"/>
              <a:lumOff val="-672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300" tIns="114300" rIns="114300" bIns="11430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000" kern="1200"/>
              <a:t>EDA</a:t>
            </a:r>
          </a:p>
        </p:txBody>
      </p:sp>
      <p:sp>
        <p:nvSpPr>
          <p:cNvPr id="11" name="Freeform: Shape 10">
            <a:hlinkClick r:id="rId9" action="ppaction://hlinksldjump"/>
            <a:extLst>
              <a:ext uri="{FF2B5EF4-FFF2-40B4-BE49-F238E27FC236}">
                <a16:creationId xmlns:a16="http://schemas.microsoft.com/office/drawing/2014/main" id="{DA923586-AA64-439B-A871-2C5F6A304658}"/>
              </a:ext>
            </a:extLst>
          </p:cNvPr>
          <p:cNvSpPr/>
          <p:nvPr/>
        </p:nvSpPr>
        <p:spPr>
          <a:xfrm>
            <a:off x="3529741" y="4123496"/>
            <a:ext cx="2444055" cy="1466433"/>
          </a:xfrm>
          <a:custGeom>
            <a:avLst/>
            <a:gdLst>
              <a:gd name="connsiteX0" fmla="*/ 0 w 2444055"/>
              <a:gd name="connsiteY0" fmla="*/ 0 h 1466433"/>
              <a:gd name="connsiteX1" fmla="*/ 2444055 w 2444055"/>
              <a:gd name="connsiteY1" fmla="*/ 0 h 1466433"/>
              <a:gd name="connsiteX2" fmla="*/ 2444055 w 2444055"/>
              <a:gd name="connsiteY2" fmla="*/ 1466433 h 1466433"/>
              <a:gd name="connsiteX3" fmla="*/ 0 w 2444055"/>
              <a:gd name="connsiteY3" fmla="*/ 1466433 h 1466433"/>
              <a:gd name="connsiteX4" fmla="*/ 0 w 2444055"/>
              <a:gd name="connsiteY4" fmla="*/ 0 h 1466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4055" h="1466433">
                <a:moveTo>
                  <a:pt x="0" y="0"/>
                </a:moveTo>
                <a:lnTo>
                  <a:pt x="2444055" y="0"/>
                </a:lnTo>
                <a:lnTo>
                  <a:pt x="2444055" y="1466433"/>
                </a:lnTo>
                <a:lnTo>
                  <a:pt x="0" y="146643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827531"/>
              <a:satOff val="-12442"/>
              <a:lumOff val="-8404"/>
              <a:alphaOff val="0"/>
            </a:schemeClr>
          </a:fillRef>
          <a:effectRef idx="1">
            <a:schemeClr val="accent5">
              <a:hueOff val="-4827531"/>
              <a:satOff val="-12442"/>
              <a:lumOff val="-840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300" tIns="114300" rIns="114300" bIns="11430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000" kern="1200" dirty="0"/>
              <a:t>Model Performance </a:t>
            </a:r>
          </a:p>
        </p:txBody>
      </p:sp>
      <p:sp>
        <p:nvSpPr>
          <p:cNvPr id="12" name="Freeform: Shape 11">
            <a:hlinkClick r:id="rId10" action="ppaction://hlinksldjump"/>
            <a:extLst>
              <a:ext uri="{FF2B5EF4-FFF2-40B4-BE49-F238E27FC236}">
                <a16:creationId xmlns:a16="http://schemas.microsoft.com/office/drawing/2014/main" id="{BF852142-E245-4D0C-AE8C-E8484183CBE4}"/>
              </a:ext>
            </a:extLst>
          </p:cNvPr>
          <p:cNvSpPr/>
          <p:nvPr/>
        </p:nvSpPr>
        <p:spPr>
          <a:xfrm>
            <a:off x="6218202" y="4123496"/>
            <a:ext cx="2444055" cy="1466433"/>
          </a:xfrm>
          <a:custGeom>
            <a:avLst/>
            <a:gdLst>
              <a:gd name="connsiteX0" fmla="*/ 0 w 2444055"/>
              <a:gd name="connsiteY0" fmla="*/ 0 h 1466433"/>
              <a:gd name="connsiteX1" fmla="*/ 2444055 w 2444055"/>
              <a:gd name="connsiteY1" fmla="*/ 0 h 1466433"/>
              <a:gd name="connsiteX2" fmla="*/ 2444055 w 2444055"/>
              <a:gd name="connsiteY2" fmla="*/ 1466433 h 1466433"/>
              <a:gd name="connsiteX3" fmla="*/ 0 w 2444055"/>
              <a:gd name="connsiteY3" fmla="*/ 1466433 h 1466433"/>
              <a:gd name="connsiteX4" fmla="*/ 0 w 2444055"/>
              <a:gd name="connsiteY4" fmla="*/ 0 h 1466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4055" h="1466433">
                <a:moveTo>
                  <a:pt x="0" y="0"/>
                </a:moveTo>
                <a:lnTo>
                  <a:pt x="2444055" y="0"/>
                </a:lnTo>
                <a:lnTo>
                  <a:pt x="2444055" y="1466433"/>
                </a:lnTo>
                <a:lnTo>
                  <a:pt x="0" y="146643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5793037"/>
              <a:satOff val="-14931"/>
              <a:lumOff val="-10084"/>
              <a:alphaOff val="0"/>
            </a:schemeClr>
          </a:fillRef>
          <a:effectRef idx="1">
            <a:schemeClr val="accent5">
              <a:hueOff val="-5793037"/>
              <a:satOff val="-14931"/>
              <a:lumOff val="-1008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300" tIns="114300" rIns="114300" bIns="11430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000" dirty="0"/>
              <a:t>Conclusions</a:t>
            </a:r>
            <a:endParaRPr lang="en-US" sz="3000" kern="1200" dirty="0"/>
          </a:p>
        </p:txBody>
      </p:sp>
      <p:sp>
        <p:nvSpPr>
          <p:cNvPr id="13" name="Freeform: Shape 12">
            <a:hlinkClick r:id="rId11" action="ppaction://hlinksldjump"/>
            <a:extLst>
              <a:ext uri="{FF2B5EF4-FFF2-40B4-BE49-F238E27FC236}">
                <a16:creationId xmlns:a16="http://schemas.microsoft.com/office/drawing/2014/main" id="{EE534CF6-3D85-40BC-AA6E-791D719A72AF}"/>
              </a:ext>
            </a:extLst>
          </p:cNvPr>
          <p:cNvSpPr/>
          <p:nvPr/>
        </p:nvSpPr>
        <p:spPr>
          <a:xfrm>
            <a:off x="8906663" y="4123496"/>
            <a:ext cx="2634755" cy="1466433"/>
          </a:xfrm>
          <a:custGeom>
            <a:avLst/>
            <a:gdLst>
              <a:gd name="connsiteX0" fmla="*/ 0 w 2444055"/>
              <a:gd name="connsiteY0" fmla="*/ 0 h 1466433"/>
              <a:gd name="connsiteX1" fmla="*/ 2444055 w 2444055"/>
              <a:gd name="connsiteY1" fmla="*/ 0 h 1466433"/>
              <a:gd name="connsiteX2" fmla="*/ 2444055 w 2444055"/>
              <a:gd name="connsiteY2" fmla="*/ 1466433 h 1466433"/>
              <a:gd name="connsiteX3" fmla="*/ 0 w 2444055"/>
              <a:gd name="connsiteY3" fmla="*/ 1466433 h 1466433"/>
              <a:gd name="connsiteX4" fmla="*/ 0 w 2444055"/>
              <a:gd name="connsiteY4" fmla="*/ 0 h 1466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4055" h="1466433">
                <a:moveTo>
                  <a:pt x="0" y="0"/>
                </a:moveTo>
                <a:lnTo>
                  <a:pt x="2444055" y="0"/>
                </a:lnTo>
                <a:lnTo>
                  <a:pt x="2444055" y="1466433"/>
                </a:lnTo>
                <a:lnTo>
                  <a:pt x="0" y="146643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6758543"/>
              <a:satOff val="-17419"/>
              <a:lumOff val="-11765"/>
              <a:alphaOff val="0"/>
            </a:schemeClr>
          </a:fillRef>
          <a:effectRef idx="1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300" tIns="114300" rIns="114300" bIns="11430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000" kern="12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611285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4D2C-4021-47D4-8901-62AC94A3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Performance for Regression(3/5)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3ED88-80C7-4F4E-A37F-149E93C6D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081156" cy="558346"/>
          </a:xfrm>
        </p:spPr>
        <p:txBody>
          <a:bodyPr/>
          <a:lstStyle/>
          <a:p>
            <a:r>
              <a:rPr lang="en-US" altLang="zh-CN" dirty="0"/>
              <a:t>Target: </a:t>
            </a:r>
            <a:r>
              <a:rPr lang="en-US" altLang="zh-CN" dirty="0">
                <a:hlinkClick r:id="rId3"/>
              </a:rPr>
              <a:t>Annualized Return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768D24-70D4-4EB4-ADD0-621727FC1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641260"/>
              </p:ext>
            </p:extLst>
          </p:nvPr>
        </p:nvGraphicFramePr>
        <p:xfrm>
          <a:off x="385764" y="2721726"/>
          <a:ext cx="7758110" cy="39681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8424">
                  <a:extLst>
                    <a:ext uri="{9D8B030D-6E8A-4147-A177-3AD203B41FA5}">
                      <a16:colId xmlns:a16="http://schemas.microsoft.com/office/drawing/2014/main" val="3631743899"/>
                    </a:ext>
                  </a:extLst>
                </a:gridCol>
                <a:gridCol w="998281">
                  <a:extLst>
                    <a:ext uri="{9D8B030D-6E8A-4147-A177-3AD203B41FA5}">
                      <a16:colId xmlns:a16="http://schemas.microsoft.com/office/drawing/2014/main" val="1862717522"/>
                    </a:ext>
                  </a:extLst>
                </a:gridCol>
                <a:gridCol w="748019">
                  <a:extLst>
                    <a:ext uri="{9D8B030D-6E8A-4147-A177-3AD203B41FA5}">
                      <a16:colId xmlns:a16="http://schemas.microsoft.com/office/drawing/2014/main" val="4156906055"/>
                    </a:ext>
                  </a:extLst>
                </a:gridCol>
                <a:gridCol w="1248543">
                  <a:extLst>
                    <a:ext uri="{9D8B030D-6E8A-4147-A177-3AD203B41FA5}">
                      <a16:colId xmlns:a16="http://schemas.microsoft.com/office/drawing/2014/main" val="2604984270"/>
                    </a:ext>
                  </a:extLst>
                </a:gridCol>
                <a:gridCol w="998281">
                  <a:extLst>
                    <a:ext uri="{9D8B030D-6E8A-4147-A177-3AD203B41FA5}">
                      <a16:colId xmlns:a16="http://schemas.microsoft.com/office/drawing/2014/main" val="1198009773"/>
                    </a:ext>
                  </a:extLst>
                </a:gridCol>
                <a:gridCol w="853563">
                  <a:extLst>
                    <a:ext uri="{9D8B030D-6E8A-4147-A177-3AD203B41FA5}">
                      <a16:colId xmlns:a16="http://schemas.microsoft.com/office/drawing/2014/main" val="1211247095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3641687319"/>
                    </a:ext>
                  </a:extLst>
                </a:gridCol>
              </a:tblGrid>
              <a:tr h="47974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8630"/>
                  </a:ext>
                </a:extLst>
              </a:tr>
              <a:tr h="4797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RMSE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MAE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RRSE(%)</a:t>
                      </a:r>
                    </a:p>
                    <a:p>
                      <a:pPr algn="r" rtl="0" fontAlgn="ctr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RMSE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MAE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RRSE(%)</a:t>
                      </a:r>
                    </a:p>
                    <a:p>
                      <a:pPr algn="r" rtl="0" fontAlgn="ctr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4834194"/>
                  </a:ext>
                </a:extLst>
              </a:tr>
              <a:tr h="4797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cap="none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 Regression</a:t>
                      </a:r>
                      <a:endParaRPr lang="en-US" sz="2000" b="0" i="0" u="none" strike="noStrike" cap="none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369" marR="31625" marT="316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cap="none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0.61</a:t>
                      </a:r>
                      <a:endParaRPr lang="en-US" sz="2000" b="0" i="0" u="none" strike="noStrike" cap="none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369" marR="31625" marT="316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cap="none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</a:t>
                      </a:r>
                      <a:endParaRPr lang="en-US" sz="2000" b="0" i="0" u="none" strike="noStrike" cap="none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369" marR="31625" marT="316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cap="none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1.93</a:t>
                      </a:r>
                    </a:p>
                  </a:txBody>
                  <a:tcPr marL="93369" marR="31625" marT="316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cap="none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</a:t>
                      </a:r>
                      <a:endParaRPr lang="en-US" sz="2000" b="0" i="0" u="none" strike="noStrike" cap="none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369" marR="31625" marT="316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cap="none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0.52</a:t>
                      </a:r>
                      <a:endParaRPr lang="en-US" sz="2000" b="0" i="0" u="none" strike="noStrike" cap="none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369" marR="31625" marT="316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cap="none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149.49</a:t>
                      </a:r>
                    </a:p>
                  </a:txBody>
                  <a:tcPr marL="93369" marR="31625" marT="316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226524"/>
                  </a:ext>
                </a:extLst>
              </a:tr>
              <a:tr h="4797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Ridge Regression</a:t>
                      </a:r>
                      <a:endParaRPr lang="en-US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31625" marT="316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0.61</a:t>
                      </a:r>
                      <a:endParaRPr lang="en-US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31625" marT="316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</a:t>
                      </a:r>
                      <a:endParaRPr lang="en-US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31625" marT="316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1.93</a:t>
                      </a:r>
                    </a:p>
                  </a:txBody>
                  <a:tcPr marL="0" marR="31625" marT="316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</a:t>
                      </a:r>
                      <a:endParaRPr lang="en-US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31625" marT="316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0.52</a:t>
                      </a:r>
                      <a:endParaRPr lang="en-US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31625" marT="316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150.63</a:t>
                      </a:r>
                    </a:p>
                  </a:txBody>
                  <a:tcPr marL="0" marR="31625" marT="316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926481"/>
                  </a:ext>
                </a:extLst>
              </a:tr>
              <a:tr h="4797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cap="none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Lasso Regression</a:t>
                      </a:r>
                      <a:endParaRPr lang="en-US" sz="2000" b="0" i="0" u="none" strike="noStrike" cap="none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369" marR="31625" marT="316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cap="none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</a:t>
                      </a:r>
                      <a:endParaRPr lang="en-US" sz="2000" b="0" i="0" u="none" strike="noStrike" cap="none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369" marR="31625" marT="316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cap="none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0.46</a:t>
                      </a:r>
                      <a:endParaRPr lang="en-US" sz="2000" b="0" i="0" u="none" strike="noStrike" cap="none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369" marR="31625" marT="316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cap="none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14.24</a:t>
                      </a:r>
                    </a:p>
                  </a:txBody>
                  <a:tcPr marL="93369" marR="31625" marT="316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cap="none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0.36</a:t>
                      </a:r>
                      <a:endParaRPr lang="en-US" sz="2000" b="0" i="0" u="none" strike="noStrike" cap="none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369" marR="31625" marT="316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cap="none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</a:t>
                      </a:r>
                      <a:endParaRPr lang="en-US" sz="2000" b="0" i="0" u="none" strike="noStrike" cap="none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369" marR="31625" marT="316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cap="none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</a:t>
                      </a:r>
                    </a:p>
                  </a:txBody>
                  <a:tcPr marL="93369" marR="31625" marT="316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804821"/>
                  </a:ext>
                </a:extLst>
              </a:tr>
              <a:tr h="4797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XGBOOST regression</a:t>
                      </a:r>
                      <a:endParaRPr lang="en-US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31625" marT="316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</a:t>
                      </a:r>
                      <a:endParaRPr lang="en-US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31625" marT="316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</a:t>
                      </a:r>
                      <a:endParaRPr lang="en-US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31625" marT="316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cap="none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</a:t>
                      </a:r>
                      <a:endParaRPr lang="en-US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31625" marT="316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0.24</a:t>
                      </a:r>
                      <a:endParaRPr lang="en-US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31625" marT="316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</a:t>
                      </a:r>
                      <a:endParaRPr lang="en-US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31625" marT="316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17.01</a:t>
                      </a:r>
                    </a:p>
                  </a:txBody>
                  <a:tcPr marL="0" marR="31625" marT="316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4721193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AE24A595-AB2B-4A1C-941A-236DB5BFF141}"/>
              </a:ext>
            </a:extLst>
          </p:cNvPr>
          <p:cNvSpPr/>
          <p:nvPr/>
        </p:nvSpPr>
        <p:spPr>
          <a:xfrm>
            <a:off x="2300287" y="6129799"/>
            <a:ext cx="6072187" cy="7452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16E50B-5419-1F4C-A8BE-B3DF2F857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444093"/>
              </p:ext>
            </p:extLst>
          </p:nvPr>
        </p:nvGraphicFramePr>
        <p:xfrm>
          <a:off x="8601075" y="2637260"/>
          <a:ext cx="2500458" cy="41551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1879">
                  <a:extLst>
                    <a:ext uri="{9D8B030D-6E8A-4147-A177-3AD203B41FA5}">
                      <a16:colId xmlns:a16="http://schemas.microsoft.com/office/drawing/2014/main" val="2799941821"/>
                    </a:ext>
                  </a:extLst>
                </a:gridCol>
                <a:gridCol w="1048579">
                  <a:extLst>
                    <a:ext uri="{9D8B030D-6E8A-4147-A177-3AD203B41FA5}">
                      <a16:colId xmlns:a16="http://schemas.microsoft.com/office/drawing/2014/main" val="1910122293"/>
                    </a:ext>
                  </a:extLst>
                </a:gridCol>
              </a:tblGrid>
              <a:tr h="4181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</a:t>
                      </a:r>
                      <a:endParaRPr 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Importance</a:t>
                      </a:r>
                      <a:endParaRPr 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184424"/>
                  </a:ext>
                </a:extLst>
              </a:tr>
              <a:tr h="41811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Verticals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0.0097</a:t>
                      </a:r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337704"/>
                  </a:ext>
                </a:extLst>
              </a:tr>
              <a:tr h="8221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0.0045 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915481"/>
                  </a:ext>
                </a:extLst>
              </a:tr>
              <a:tr h="4181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Raised to date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0.001 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413549"/>
                  </a:ext>
                </a:extLst>
              </a:tr>
              <a:tr h="4181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Employee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0.00001 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5475932"/>
                  </a:ext>
                </a:extLst>
              </a:tr>
              <a:tr h="4181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VC_Round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0.00027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392193"/>
                  </a:ext>
                </a:extLst>
              </a:tr>
              <a:tr h="822197">
                <a:tc>
                  <a:txBody>
                    <a:bodyPr/>
                    <a:lstStyle/>
                    <a:p>
                      <a:pPr algn="l" fontAlgn="ctr"/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22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436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4D2C-4021-47D4-8901-62AC94A3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Performance for Regression(4/5)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3ED88-80C7-4F4E-A37F-149E93C6D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081156" cy="558346"/>
          </a:xfrm>
        </p:spPr>
        <p:txBody>
          <a:bodyPr/>
          <a:lstStyle/>
          <a:p>
            <a:r>
              <a:rPr lang="en-US" altLang="zh-CN" dirty="0"/>
              <a:t>Target: </a:t>
            </a:r>
            <a:r>
              <a:rPr lang="en-US" altLang="zh-CN" dirty="0">
                <a:hlinkClick r:id="rId3"/>
              </a:rPr>
              <a:t>Exit Size</a:t>
            </a:r>
            <a:endParaRPr lang="zh-CN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768D24-70D4-4EB4-ADD0-621727FC1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651568"/>
              </p:ext>
            </p:extLst>
          </p:nvPr>
        </p:nvGraphicFramePr>
        <p:xfrm>
          <a:off x="838204" y="2383971"/>
          <a:ext cx="6945069" cy="41089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5214">
                  <a:extLst>
                    <a:ext uri="{9D8B030D-6E8A-4147-A177-3AD203B41FA5}">
                      <a16:colId xmlns:a16="http://schemas.microsoft.com/office/drawing/2014/main" val="3631743899"/>
                    </a:ext>
                  </a:extLst>
                </a:gridCol>
                <a:gridCol w="873065">
                  <a:extLst>
                    <a:ext uri="{9D8B030D-6E8A-4147-A177-3AD203B41FA5}">
                      <a16:colId xmlns:a16="http://schemas.microsoft.com/office/drawing/2014/main" val="1862717522"/>
                    </a:ext>
                  </a:extLst>
                </a:gridCol>
                <a:gridCol w="957358">
                  <a:extLst>
                    <a:ext uri="{9D8B030D-6E8A-4147-A177-3AD203B41FA5}">
                      <a16:colId xmlns:a16="http://schemas.microsoft.com/office/drawing/2014/main" val="4156906055"/>
                    </a:ext>
                  </a:extLst>
                </a:gridCol>
                <a:gridCol w="957358">
                  <a:extLst>
                    <a:ext uri="{9D8B030D-6E8A-4147-A177-3AD203B41FA5}">
                      <a16:colId xmlns:a16="http://schemas.microsoft.com/office/drawing/2014/main" val="2676292729"/>
                    </a:ext>
                  </a:extLst>
                </a:gridCol>
                <a:gridCol w="957358">
                  <a:extLst>
                    <a:ext uri="{9D8B030D-6E8A-4147-A177-3AD203B41FA5}">
                      <a16:colId xmlns:a16="http://schemas.microsoft.com/office/drawing/2014/main" val="1198009773"/>
                    </a:ext>
                  </a:extLst>
                </a:gridCol>
                <a:gridCol w="957358">
                  <a:extLst>
                    <a:ext uri="{9D8B030D-6E8A-4147-A177-3AD203B41FA5}">
                      <a16:colId xmlns:a16="http://schemas.microsoft.com/office/drawing/2014/main" val="1211247095"/>
                    </a:ext>
                  </a:extLst>
                </a:gridCol>
                <a:gridCol w="957358">
                  <a:extLst>
                    <a:ext uri="{9D8B030D-6E8A-4147-A177-3AD203B41FA5}">
                      <a16:colId xmlns:a16="http://schemas.microsoft.com/office/drawing/2014/main" val="1485239433"/>
                    </a:ext>
                  </a:extLst>
                </a:gridCol>
              </a:tblGrid>
              <a:tr h="39459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8630"/>
                  </a:ext>
                </a:extLst>
              </a:tr>
              <a:tr h="4139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RMSE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MAE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%ERR</a:t>
                      </a:r>
                    </a:p>
                  </a:txBody>
                  <a:tcPr marL="9149" marR="9149" marT="9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RMSE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%ERR</a:t>
                      </a:r>
                    </a:p>
                  </a:txBody>
                  <a:tcPr marL="9149" marR="9149" marT="9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4834194"/>
                  </a:ext>
                </a:extLst>
              </a:tr>
              <a:tr h="42547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1595.32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963.58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39.94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2023.36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1242.19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54.07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226524"/>
                  </a:ext>
                </a:extLst>
              </a:tr>
              <a:tr h="4139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Ridge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1631.99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923.48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40.85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2112.28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1248.17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56.44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926481"/>
                  </a:ext>
                </a:extLst>
              </a:tr>
              <a:tr h="8164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XGB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350.34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156.17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8.77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1006.22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424.17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26.89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804821"/>
                  </a:ext>
                </a:extLst>
              </a:tr>
              <a:tr h="4139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Lasso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1595.36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964.24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39.94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2023.04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1241.01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54.06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4721193"/>
                  </a:ext>
                </a:extLst>
              </a:tr>
              <a:tr h="4139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ElasticNet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1595.51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961.02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39.94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2028.03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1242.23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54.19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133357"/>
                  </a:ext>
                </a:extLst>
              </a:tr>
              <a:tr h="8164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RandomForest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357.76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159.80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8.96 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620.61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308.87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16.58 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4617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89C8C0-0E0D-4BCA-9369-F8E81632CAF4}"/>
              </a:ext>
            </a:extLst>
          </p:cNvPr>
          <p:cNvGraphicFramePr>
            <a:graphicFrameLocks noGrp="1"/>
          </p:cNvGraphicFramePr>
          <p:nvPr/>
        </p:nvGraphicFramePr>
        <p:xfrm>
          <a:off x="8311243" y="1825625"/>
          <a:ext cx="3543300" cy="46672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79994182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910122293"/>
                    </a:ext>
                  </a:extLst>
                </a:gridCol>
              </a:tblGrid>
              <a:tr h="5224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</a:t>
                      </a:r>
                      <a:endParaRPr 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Importance</a:t>
                      </a:r>
                      <a:endParaRPr 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184424"/>
                  </a:ext>
                </a:extLst>
              </a:tr>
              <a:tr h="5224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Employees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0.37 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337704"/>
                  </a:ext>
                </a:extLst>
              </a:tr>
              <a:tr h="1027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VC Capital Raised 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0.34 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915481"/>
                  </a:ext>
                </a:extLst>
              </a:tr>
              <a:tr h="5224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Company Age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0.20 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413549"/>
                  </a:ext>
                </a:extLst>
              </a:tr>
              <a:tr h="5224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 VC Deal Type</a:t>
                      </a:r>
                      <a:endParaRPr lang="zh-C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 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5475932"/>
                  </a:ext>
                </a:extLst>
              </a:tr>
              <a:tr h="5224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</a:t>
                      </a:r>
                      <a:endParaRPr lang="zh-C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 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392193"/>
                  </a:ext>
                </a:extLst>
              </a:tr>
              <a:tr h="1027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Industry Sector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 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22950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095502-AC60-4BD2-A100-9AC040131557}"/>
              </a:ext>
            </a:extLst>
          </p:cNvPr>
          <p:cNvCxnSpPr/>
          <p:nvPr/>
        </p:nvCxnSpPr>
        <p:spPr>
          <a:xfrm>
            <a:off x="7919356" y="1825625"/>
            <a:ext cx="0" cy="46672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E24A595-AB2B-4A1C-941A-236DB5BFF141}"/>
              </a:ext>
            </a:extLst>
          </p:cNvPr>
          <p:cNvSpPr/>
          <p:nvPr/>
        </p:nvSpPr>
        <p:spPr>
          <a:xfrm>
            <a:off x="1992090" y="5715000"/>
            <a:ext cx="6063345" cy="7778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075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253BB-47F7-439B-B0FC-E0005DAA0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Performance for Regression(5/5)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68780-50D3-492D-B0EA-BC7005644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58346"/>
          </a:xfrm>
        </p:spPr>
        <p:txBody>
          <a:bodyPr/>
          <a:lstStyle/>
          <a:p>
            <a:r>
              <a:rPr lang="en-US" altLang="zh-CN" dirty="0"/>
              <a:t>Target: </a:t>
            </a:r>
            <a:r>
              <a:rPr lang="en-US" altLang="zh-CN" dirty="0">
                <a:hlinkClick r:id="rId3"/>
              </a:rPr>
              <a:t>Total Preferred Capital Raised</a:t>
            </a:r>
            <a:endParaRPr lang="zh-CN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15F2AD-3DAD-4FD3-85B9-A138D9A51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076246"/>
              </p:ext>
            </p:extLst>
          </p:nvPr>
        </p:nvGraphicFramePr>
        <p:xfrm>
          <a:off x="604157" y="2458361"/>
          <a:ext cx="6792690" cy="38605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7164">
                  <a:extLst>
                    <a:ext uri="{9D8B030D-6E8A-4147-A177-3AD203B41FA5}">
                      <a16:colId xmlns:a16="http://schemas.microsoft.com/office/drawing/2014/main" val="1476158605"/>
                    </a:ext>
                  </a:extLst>
                </a:gridCol>
                <a:gridCol w="940921">
                  <a:extLst>
                    <a:ext uri="{9D8B030D-6E8A-4147-A177-3AD203B41FA5}">
                      <a16:colId xmlns:a16="http://schemas.microsoft.com/office/drawing/2014/main" val="1068244818"/>
                    </a:ext>
                  </a:extLst>
                </a:gridCol>
                <a:gridCol w="940921">
                  <a:extLst>
                    <a:ext uri="{9D8B030D-6E8A-4147-A177-3AD203B41FA5}">
                      <a16:colId xmlns:a16="http://schemas.microsoft.com/office/drawing/2014/main" val="1345446444"/>
                    </a:ext>
                  </a:extLst>
                </a:gridCol>
                <a:gridCol w="940921">
                  <a:extLst>
                    <a:ext uri="{9D8B030D-6E8A-4147-A177-3AD203B41FA5}">
                      <a16:colId xmlns:a16="http://schemas.microsoft.com/office/drawing/2014/main" val="3225561475"/>
                    </a:ext>
                  </a:extLst>
                </a:gridCol>
                <a:gridCol w="940921">
                  <a:extLst>
                    <a:ext uri="{9D8B030D-6E8A-4147-A177-3AD203B41FA5}">
                      <a16:colId xmlns:a16="http://schemas.microsoft.com/office/drawing/2014/main" val="3171757417"/>
                    </a:ext>
                  </a:extLst>
                </a:gridCol>
                <a:gridCol w="940921">
                  <a:extLst>
                    <a:ext uri="{9D8B030D-6E8A-4147-A177-3AD203B41FA5}">
                      <a16:colId xmlns:a16="http://schemas.microsoft.com/office/drawing/2014/main" val="3762841531"/>
                    </a:ext>
                  </a:extLst>
                </a:gridCol>
                <a:gridCol w="940921">
                  <a:extLst>
                    <a:ext uri="{9D8B030D-6E8A-4147-A177-3AD203B41FA5}">
                      <a16:colId xmlns:a16="http://schemas.microsoft.com/office/drawing/2014/main" val="2074802466"/>
                    </a:ext>
                  </a:extLst>
                </a:gridCol>
              </a:tblGrid>
              <a:tr h="30443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663244"/>
                  </a:ext>
                </a:extLst>
              </a:tr>
              <a:tr h="3963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RMSE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%ERR</a:t>
                      </a:r>
                    </a:p>
                  </a:txBody>
                  <a:tcPr marL="9149" marR="9149" marT="9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RMSE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%ERR</a:t>
                      </a:r>
                    </a:p>
                  </a:txBody>
                  <a:tcPr marL="9149" marR="9149" marT="9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305188"/>
                  </a:ext>
                </a:extLst>
              </a:tr>
              <a:tr h="40735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165.84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72.20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51.28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172.15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72.75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70.40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61382"/>
                  </a:ext>
                </a:extLst>
              </a:tr>
              <a:tr h="39634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Ridge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168.38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65.16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52.06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176.97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65.53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72.37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915078"/>
                  </a:ext>
                </a:extLst>
              </a:tr>
              <a:tr h="7816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XGB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59.38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26.88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18.36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117.14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50.48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47.90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208035"/>
                  </a:ext>
                </a:extLst>
              </a:tr>
              <a:tr h="39634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Lasso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165.84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72.12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51.28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172.15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72.48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70.40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866451"/>
                  </a:ext>
                </a:extLst>
              </a:tr>
              <a:tr h="39634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ElasticNet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165.85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71.87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51.28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172.20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72.21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70.42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097985"/>
                  </a:ext>
                </a:extLst>
              </a:tr>
              <a:tr h="7816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RandomForest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149" marR="9149" marT="914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39.71 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15.10 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12.28 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84.19 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33.98 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34.43 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5718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0D33B3-C469-4E1F-B44F-0A9697D22EA1}"/>
              </a:ext>
            </a:extLst>
          </p:cNvPr>
          <p:cNvGraphicFramePr>
            <a:graphicFrameLocks noGrp="1"/>
          </p:cNvGraphicFramePr>
          <p:nvPr/>
        </p:nvGraphicFramePr>
        <p:xfrm>
          <a:off x="7837714" y="1889001"/>
          <a:ext cx="3935186" cy="4429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5615">
                  <a:extLst>
                    <a:ext uri="{9D8B030D-6E8A-4147-A177-3AD203B41FA5}">
                      <a16:colId xmlns:a16="http://schemas.microsoft.com/office/drawing/2014/main" val="1733017460"/>
                    </a:ext>
                  </a:extLst>
                </a:gridCol>
                <a:gridCol w="1469571">
                  <a:extLst>
                    <a:ext uri="{9D8B030D-6E8A-4147-A177-3AD203B41FA5}">
                      <a16:colId xmlns:a16="http://schemas.microsoft.com/office/drawing/2014/main" val="2599756317"/>
                    </a:ext>
                  </a:extLst>
                </a:gridCol>
              </a:tblGrid>
              <a:tr h="3355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</a:t>
                      </a:r>
                      <a:endParaRPr 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Importance</a:t>
                      </a:r>
                      <a:endParaRPr 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863141"/>
                  </a:ext>
                </a:extLst>
              </a:tr>
              <a:tr h="536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Employees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0.45 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624697"/>
                  </a:ext>
                </a:extLst>
              </a:tr>
              <a:tr h="536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Raised to Date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0.33 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8396844"/>
                  </a:ext>
                </a:extLst>
              </a:tr>
              <a:tr h="536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 VC Deal Type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 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7915235"/>
                  </a:ext>
                </a:extLst>
              </a:tr>
              <a:tr h="536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Company Age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 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641449"/>
                  </a:ext>
                </a:extLst>
              </a:tr>
              <a:tr h="3188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 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87292"/>
                  </a:ext>
                </a:extLst>
              </a:tr>
              <a:tr h="805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Industry Group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 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20526"/>
                  </a:ext>
                </a:extLst>
              </a:tr>
              <a:tr h="8222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Industry Sector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 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177415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A9763F-082E-4942-A38D-86E52B4DB631}"/>
              </a:ext>
            </a:extLst>
          </p:cNvPr>
          <p:cNvCxnSpPr/>
          <p:nvPr/>
        </p:nvCxnSpPr>
        <p:spPr>
          <a:xfrm>
            <a:off x="7609114" y="1690688"/>
            <a:ext cx="0" cy="46672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6AB8EFF-30FC-4BE1-9E00-97DD264C351D}"/>
              </a:ext>
            </a:extLst>
          </p:cNvPr>
          <p:cNvSpPr/>
          <p:nvPr/>
        </p:nvSpPr>
        <p:spPr>
          <a:xfrm>
            <a:off x="391891" y="5535379"/>
            <a:ext cx="7326070" cy="7452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927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5987D-C5C0-47C3-8677-C811505F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Performance for Classification(1/3)</a:t>
            </a:r>
            <a:endParaRPr lang="zh-CN" alt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669297-9896-4627-A499-EE7CA8CB8430}"/>
              </a:ext>
            </a:extLst>
          </p:cNvPr>
          <p:cNvSpPr txBox="1">
            <a:spLocks/>
          </p:cNvSpPr>
          <p:nvPr/>
        </p:nvSpPr>
        <p:spPr>
          <a:xfrm>
            <a:off x="866424" y="1690688"/>
            <a:ext cx="7319231" cy="628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Target: </a:t>
            </a:r>
            <a:r>
              <a:rPr lang="en-US" altLang="zh-CN" dirty="0">
                <a:hlinkClick r:id="rId2"/>
              </a:rPr>
              <a:t>Exit Type</a:t>
            </a:r>
            <a:endParaRPr lang="en-US" altLang="zh-CN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1E07A27F-6416-4F20-B4C2-75CD8C3BB4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360"/>
          <a:stretch/>
        </p:blipFill>
        <p:spPr>
          <a:xfrm>
            <a:off x="670421" y="2488386"/>
            <a:ext cx="6601645" cy="3642108"/>
          </a:xfrm>
          <a:prstGeom prst="rect">
            <a:avLst/>
          </a:prstGeom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E013C945-6CF8-4315-8693-5970A4D49365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003" y="1386342"/>
            <a:ext cx="4576997" cy="487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37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5987D-C5C0-47C3-8677-C811505F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Performance for Classification(2/3)</a:t>
            </a:r>
            <a:endParaRPr lang="zh-CN" alt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669297-9896-4627-A499-EE7CA8CB8430}"/>
              </a:ext>
            </a:extLst>
          </p:cNvPr>
          <p:cNvSpPr txBox="1">
            <a:spLocks/>
          </p:cNvSpPr>
          <p:nvPr/>
        </p:nvSpPr>
        <p:spPr>
          <a:xfrm>
            <a:off x="866424" y="1690688"/>
            <a:ext cx="7319231" cy="628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Target: </a:t>
            </a:r>
            <a:r>
              <a:rPr lang="en-US" altLang="zh-CN" dirty="0">
                <a:hlinkClick r:id="rId2"/>
              </a:rPr>
              <a:t>MOIC</a:t>
            </a:r>
            <a:endParaRPr lang="en-US" altLang="zh-C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C7A1680-51F0-2C41-8C6B-925E6B592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5714" y="2319435"/>
            <a:ext cx="5921829" cy="3994279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9E0E56A-78D5-3D4E-AEB8-47A75CE34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152853"/>
              </p:ext>
            </p:extLst>
          </p:nvPr>
        </p:nvGraphicFramePr>
        <p:xfrm>
          <a:off x="7837714" y="1889001"/>
          <a:ext cx="3691165" cy="4429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5615">
                  <a:extLst>
                    <a:ext uri="{9D8B030D-6E8A-4147-A177-3AD203B41FA5}">
                      <a16:colId xmlns:a16="http://schemas.microsoft.com/office/drawing/2014/main" val="1733017460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599756317"/>
                    </a:ext>
                  </a:extLst>
                </a:gridCol>
              </a:tblGrid>
              <a:tr h="3355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</a:t>
                      </a:r>
                      <a:endParaRPr 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Importance</a:t>
                      </a:r>
                      <a:endParaRPr 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863141"/>
                  </a:ext>
                </a:extLst>
              </a:tr>
              <a:tr h="536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 VC Deal Type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0.17 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624697"/>
                  </a:ext>
                </a:extLst>
              </a:tr>
              <a:tr h="536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 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8396844"/>
                  </a:ext>
                </a:extLst>
              </a:tr>
              <a:tr h="536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Industry Code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 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7915235"/>
                  </a:ext>
                </a:extLst>
              </a:tr>
              <a:tr h="5369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Industry Group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 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641449"/>
                  </a:ext>
                </a:extLst>
              </a:tr>
              <a:tr h="3188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 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87292"/>
                  </a:ext>
                </a:extLst>
              </a:tr>
              <a:tr h="805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Raised to Date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 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20526"/>
                  </a:ext>
                </a:extLst>
              </a:tr>
              <a:tr h="8222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Total Duration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 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177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630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8AC8-273D-4D6E-9F45-ABA626985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Performance for Classification(3/3)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027CC-E9F9-411E-9A19-26574318F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11" y="3292205"/>
            <a:ext cx="7139618" cy="311477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F9BF37-6649-4DFB-B44F-2F52337CF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510" y="1874611"/>
            <a:ext cx="7319231" cy="1417593"/>
          </a:xfrm>
        </p:spPr>
        <p:txBody>
          <a:bodyPr/>
          <a:lstStyle/>
          <a:p>
            <a:r>
              <a:rPr lang="en-US" altLang="zh-CN" dirty="0"/>
              <a:t>Target: </a:t>
            </a:r>
            <a:r>
              <a:rPr lang="en-US" altLang="zh-CN" dirty="0">
                <a:hlinkClick r:id="rId3"/>
              </a:rPr>
              <a:t>Acquisition Type</a:t>
            </a:r>
            <a:endParaRPr lang="en-US" altLang="zh-CN" dirty="0"/>
          </a:p>
          <a:p>
            <a:r>
              <a:rPr lang="en-US" altLang="zh-CN" sz="1800" dirty="0"/>
              <a:t>1: Total Acquisition (Exit Type = “Buyout”)</a:t>
            </a:r>
          </a:p>
          <a:p>
            <a:r>
              <a:rPr lang="en-US" altLang="zh-CN" sz="1800" dirty="0"/>
              <a:t>0: Partial Acquisition (all other exit types)</a:t>
            </a:r>
            <a:endParaRPr lang="zh-CN" altLang="en-US" sz="1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469D69D-4472-4FA8-ADFF-1A1484F0604C}"/>
              </a:ext>
            </a:extLst>
          </p:cNvPr>
          <p:cNvGraphicFramePr>
            <a:graphicFrameLocks noGrp="1"/>
          </p:cNvGraphicFramePr>
          <p:nvPr/>
        </p:nvGraphicFramePr>
        <p:xfrm>
          <a:off x="7919357" y="1613357"/>
          <a:ext cx="4114800" cy="4819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27867">
                  <a:extLst>
                    <a:ext uri="{9D8B030D-6E8A-4147-A177-3AD203B41FA5}">
                      <a16:colId xmlns:a16="http://schemas.microsoft.com/office/drawing/2014/main" val="253122506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3999322419"/>
                    </a:ext>
                  </a:extLst>
                </a:gridCol>
              </a:tblGrid>
              <a:tr h="3213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72" marR="8972" marT="897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72" marR="8972" marT="897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684579"/>
                  </a:ext>
                </a:extLst>
              </a:tr>
              <a:tr h="3213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Financing Status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72" marR="8972" marT="897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0.32 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72" marR="8972" marT="897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9342611"/>
                  </a:ext>
                </a:extLst>
              </a:tr>
              <a:tr h="3213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Universe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72" marR="8972" marT="8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0.19 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72" marR="8972" marT="8972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305870"/>
                  </a:ext>
                </a:extLst>
              </a:tr>
              <a:tr h="3213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Industry Code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72" marR="8972" marT="8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 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72" marR="8972" marT="8972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167068"/>
                  </a:ext>
                </a:extLst>
              </a:tr>
              <a:tr h="3213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72" marR="8972" marT="8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 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72" marR="8972" marT="8972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445934"/>
                  </a:ext>
                </a:extLst>
              </a:tr>
              <a:tr h="3213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duration for Company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72" marR="8972" marT="8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 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72" marR="8972" marT="8972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832381"/>
                  </a:ext>
                </a:extLst>
              </a:tr>
              <a:tr h="3213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Verticals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72" marR="8972" marT="8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 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72" marR="8972" marT="8972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370412"/>
                  </a:ext>
                </a:extLst>
              </a:tr>
              <a:tr h="3213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 VC Deal Type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72" marR="8972" marT="8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 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72" marR="8972" marT="8972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71539"/>
                  </a:ext>
                </a:extLst>
              </a:tr>
              <a:tr h="3213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Business Status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72" marR="8972" marT="8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 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72" marR="8972" marT="8972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161154"/>
                  </a:ext>
                </a:extLst>
              </a:tr>
              <a:tr h="3213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Deal Type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72" marR="8972" marT="8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 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72" marR="8972" marT="8972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9358989"/>
                  </a:ext>
                </a:extLst>
              </a:tr>
              <a:tr h="3213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72" marR="8972" marT="8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 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72" marR="8972" marT="8972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6193355"/>
                  </a:ext>
                </a:extLst>
              </a:tr>
              <a:tr h="3213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Native Currency of Deal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72" marR="8972" marT="8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 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72" marR="8972" marT="8972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25248"/>
                  </a:ext>
                </a:extLst>
              </a:tr>
              <a:tr h="3213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Business Status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72" marR="8972" marT="8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 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72" marR="8972" marT="8972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793880"/>
                  </a:ext>
                </a:extLst>
              </a:tr>
              <a:tr h="3213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Industry Group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72" marR="8972" marT="89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 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72" marR="8972" marT="8972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04379"/>
                  </a:ext>
                </a:extLst>
              </a:tr>
              <a:tr h="3213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Industry Sector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72" marR="8972" marT="8972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 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72" marR="8972" marT="8972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969224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4C04C9-78CF-42CC-92BB-A5A7FF39F0D6}"/>
              </a:ext>
            </a:extLst>
          </p:cNvPr>
          <p:cNvCxnSpPr>
            <a:cxnSpLocks/>
          </p:cNvCxnSpPr>
          <p:nvPr/>
        </p:nvCxnSpPr>
        <p:spPr>
          <a:xfrm>
            <a:off x="7739742" y="1592767"/>
            <a:ext cx="0" cy="48404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7FA3CEC0-87D8-44EC-8F98-85F0EAA7E664}"/>
              </a:ext>
            </a:extLst>
          </p:cNvPr>
          <p:cNvSpPr/>
          <p:nvPr/>
        </p:nvSpPr>
        <p:spPr>
          <a:xfrm>
            <a:off x="10023764" y="0"/>
            <a:ext cx="1330036" cy="568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650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0D15F-A222-4C00-8773-2A3FC67B0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Conclusions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E8FF4-6977-4635-AC6F-4FA8462C5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7833" y="1459967"/>
            <a:ext cx="6743970" cy="4729908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companies with higher MOIC would have these features below:</a:t>
            </a:r>
          </a:p>
          <a:p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Industry Group;</a:t>
            </a:r>
          </a:p>
          <a:p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SaaS, Mobile, TMT and CloudTech &amp; DevOps Vertical;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investment: The U.S. and Belgium;</a:t>
            </a:r>
          </a:p>
          <a:p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IT Industry: Pending Transaction &amp; Private Equity-backed;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the investment return does not always depend on countries;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Employees and Company age have NO EFFECT on MOIC;</a:t>
            </a:r>
          </a:p>
          <a:p>
            <a:pPr marL="0" indent="0">
              <a:buNone/>
            </a:pP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There were 9 models created and 8 responses received.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Regression:  5 models</a:t>
            </a:r>
          </a:p>
          <a:p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Classification:  3 models</a:t>
            </a:r>
          </a:p>
          <a:p>
            <a:pPr marL="0" indent="0">
              <a:buNone/>
            </a:pP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model is giving better result than regression and hence</a:t>
            </a:r>
          </a:p>
          <a:p>
            <a:pPr marL="0" indent="0">
              <a:buNone/>
            </a:pP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conclude that with more data point model prediction will improve.</a:t>
            </a:r>
          </a:p>
        </p:txBody>
      </p:sp>
      <p:sp>
        <p:nvSpPr>
          <p:cNvPr id="4" name="Rectangle 3">
            <a:hlinkClick r:id="" action="ppaction://noaction"/>
            <a:extLst>
              <a:ext uri="{FF2B5EF4-FFF2-40B4-BE49-F238E27FC236}">
                <a16:creationId xmlns:a16="http://schemas.microsoft.com/office/drawing/2014/main" id="{D8EEF0A6-2D0D-42B5-BBBC-7640DCD3BF3E}"/>
              </a:ext>
            </a:extLst>
          </p:cNvPr>
          <p:cNvSpPr/>
          <p:nvPr/>
        </p:nvSpPr>
        <p:spPr>
          <a:xfrm>
            <a:off x="10120648" y="365125"/>
            <a:ext cx="1330036" cy="568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620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0C00-AA71-4570-96B7-DDF906991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3B856-E4CF-459F-BF9E-4BB5A33F8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5425" y="1883891"/>
            <a:ext cx="12382850" cy="4351338"/>
          </a:xfrm>
        </p:spPr>
        <p:txBody>
          <a:bodyPr>
            <a:normAutofit/>
          </a:bodyPr>
          <a:lstStyle/>
          <a:p>
            <a:pPr marL="514350" indent="-285750">
              <a:lnSpc>
                <a:spcPct val="200000"/>
              </a:lnSpc>
              <a:spcBef>
                <a:spcPts val="0"/>
              </a:spcBef>
            </a:pP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Arowanaco.com, (2021). Businesses. Alicorn. Retrieved from: </a:t>
            </a:r>
            <a:r>
              <a:rPr lang="en-US" sz="13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https://arowanaco.com/operating-companies/alicorn/</a:t>
            </a:r>
            <a:endParaRPr lang="en-US" sz="13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514350" indent="-285750">
              <a:lnSpc>
                <a:spcPct val="200000"/>
              </a:lnSpc>
              <a:spcBef>
                <a:spcPts val="0"/>
              </a:spcBef>
            </a:pP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Box plot: Display of distribution. (n.d.). Retrieved from </a:t>
            </a:r>
            <a:r>
              <a:rPr lang="en-US" sz="13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http://www.physics.csbsju.edu/stats/box2.html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3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514350" indent="-285750">
              <a:lnSpc>
                <a:spcPct val="200000"/>
              </a:lnSpc>
              <a:spcBef>
                <a:spcPts val="0"/>
              </a:spcBef>
            </a:pP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Roadmap basics: What is a roadmap? (2021). Retrieved from </a:t>
            </a:r>
            <a:r>
              <a:rPr lang="en-US" sz="13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https://www.productplan.com/learn/roadmap-basics/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3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514350" indent="-285750">
              <a:lnSpc>
                <a:spcPct val="200000"/>
              </a:lnSpc>
            </a:pPr>
            <a:r>
              <a:rPr lang="en-US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Venture-capital-backed IPO - overview, funding, debt financing. (n.d.). Retrieved from </a:t>
            </a:r>
            <a:r>
              <a:rPr lang="en-US" sz="13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https://corporatefinanceinstitute.com/resources/knowledge/trading-investing/venture-capital-backed-ipo/#:~:text=A%20venture%2Dcapital%2Dbacked%20IPO%20is%20the%20initial%20offering%20of,of%20initial%20public%20offering%20(IPO)</a:t>
            </a:r>
            <a:r>
              <a:rPr lang="en-US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514350" indent="-285750">
              <a:lnSpc>
                <a:spcPct val="200000"/>
              </a:lnSpc>
              <a:spcBef>
                <a:spcPts val="0"/>
              </a:spcBef>
            </a:pP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Violin plots 101: Visualizing distribution and probability density. (n.d.). Retrieved from </a:t>
            </a:r>
            <a:r>
              <a:rPr lang="en-US" sz="13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https://mode.com/blog/violin-plot-examples/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3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514350" indent="-285750">
              <a:lnSpc>
                <a:spcPct val="200000"/>
              </a:lnSpc>
              <a:spcBef>
                <a:spcPts val="0"/>
              </a:spcBef>
            </a:pP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are mean squared error and root mean Squared error? (2001). Retrieved from </a:t>
            </a:r>
            <a:r>
              <a:rPr lang="en-US" sz="13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https://www.vernier.com/til/1014</a:t>
            </a:r>
            <a:r>
              <a:rPr lang="en-US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3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Rectangle 3">
            <a:hlinkClick r:id="rId8" action="ppaction://hlinksldjump"/>
            <a:extLst>
              <a:ext uri="{FF2B5EF4-FFF2-40B4-BE49-F238E27FC236}">
                <a16:creationId xmlns:a16="http://schemas.microsoft.com/office/drawing/2014/main" id="{7AE75B7B-6949-4B38-8C3F-9BFD9B5FA9E8}"/>
              </a:ext>
            </a:extLst>
          </p:cNvPr>
          <p:cNvSpPr/>
          <p:nvPr/>
        </p:nvSpPr>
        <p:spPr>
          <a:xfrm>
            <a:off x="10120648" y="365125"/>
            <a:ext cx="1330036" cy="568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182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F358B-1DD3-48E0-B3B0-9368E9C6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Stencil" panose="040409050D0802020404" pitchFamily="82" charset="0"/>
                <a:cs typeface="+mj-cs"/>
              </a:rPr>
              <a:t>Thank </a:t>
            </a:r>
            <a:r>
              <a:rPr lang="en-US" sz="5400" b="1" kern="1200" dirty="0">
                <a:solidFill>
                  <a:schemeClr val="tx1"/>
                </a:solidFill>
                <a:latin typeface="Stencil" panose="040409050D0802020404" pitchFamily="82" charset="0"/>
                <a:cs typeface="+mj-cs"/>
              </a:rPr>
              <a:t>you</a:t>
            </a:r>
            <a:r>
              <a:rPr lang="en-US" sz="5400" kern="1200" dirty="0">
                <a:solidFill>
                  <a:schemeClr val="tx1"/>
                </a:solidFill>
                <a:latin typeface="Stencil" panose="040409050D0802020404" pitchFamily="82" charset="0"/>
                <a:cs typeface="+mj-cs"/>
              </a:rPr>
              <a:t> 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767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3A201-2BFE-447C-B15E-CCA65D03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Introduction &amp; Background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216C5-FA17-409B-ADFA-5E6094565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1394"/>
            <a:ext cx="10515600" cy="274637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2000" b="1" dirty="0"/>
              <a:t>Alicorn Fund </a:t>
            </a:r>
            <a:r>
              <a:rPr lang="en-US" altLang="zh-CN" sz="2000" dirty="0"/>
              <a:t>is a Venture Fund investing in pre-IPO technology startups who have reached or are poised to reach Unicorn status. 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b="1" dirty="0"/>
              <a:t>Data Resources</a:t>
            </a:r>
            <a:r>
              <a:rPr lang="en-US" altLang="zh-CN" sz="2000" dirty="0"/>
              <a:t> (2015 – 2020):</a:t>
            </a:r>
          </a:p>
          <a:p>
            <a:pPr marL="342900" lvl="0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2000" dirty="0"/>
              <a:t>All-fields dataset on VC deals in Software-DevOps companies (2184:55)</a:t>
            </a:r>
          </a:p>
          <a:p>
            <a:pPr marL="342900" lvl="0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2000" dirty="0"/>
              <a:t>VC Backed exits (349:20)</a:t>
            </a:r>
          </a:p>
          <a:p>
            <a:pPr marL="342900" lvl="0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2000" dirty="0"/>
              <a:t>Investor returns by Series (246:10)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1FC5FA-002B-42E2-A6FA-2E2B1C2CF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108" y="1690688"/>
            <a:ext cx="4261783" cy="1255144"/>
          </a:xfrm>
          <a:prstGeom prst="rect">
            <a:avLst/>
          </a:prstGeom>
        </p:spPr>
      </p:pic>
      <p:sp>
        <p:nvSpPr>
          <p:cNvPr id="5" name="Rectangle 4">
            <a:hlinkClick r:id="rId3" action="ppaction://hlinksldjump"/>
            <a:extLst>
              <a:ext uri="{FF2B5EF4-FFF2-40B4-BE49-F238E27FC236}">
                <a16:creationId xmlns:a16="http://schemas.microsoft.com/office/drawing/2014/main" id="{0CFDB731-6BB4-4ABF-B3BC-73C10D1B89DC}"/>
              </a:ext>
            </a:extLst>
          </p:cNvPr>
          <p:cNvSpPr/>
          <p:nvPr/>
        </p:nvSpPr>
        <p:spPr>
          <a:xfrm>
            <a:off x="9949302" y="716479"/>
            <a:ext cx="1330036" cy="568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002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F66CB0-1AD6-4D8C-BE70-897ADA64F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C3B26D-D43F-467B-B943-E20A45E7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799"/>
            <a:ext cx="6802718" cy="5486401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8A790-96BD-4703-93B4-6C33DDD5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274" y="1063256"/>
            <a:ext cx="5624624" cy="1097210"/>
          </a:xfrm>
        </p:spPr>
        <p:txBody>
          <a:bodyPr anchor="b">
            <a:norm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Milestones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663117-611F-4CE8-AD53-DD184463F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47337"/>
            <a:ext cx="6775269" cy="315602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The Roadmap distribution: 10 steps in 6 weeks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Followed by the previous 5 weeks data and industry analysis: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Step 1: Data cleansing and method explanations;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Step 2: EDA and Analysis;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Step 3: Findings and Revision;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Step 4: Presentation;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FD948C-47F0-4F36-9D30-0E01B8A6324C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r="1" b="407"/>
          <a:stretch/>
        </p:blipFill>
        <p:spPr>
          <a:xfrm>
            <a:off x="7461069" y="685799"/>
            <a:ext cx="4117787" cy="5486399"/>
          </a:xfrm>
          <a:prstGeom prst="rect">
            <a:avLst/>
          </a:prstGeom>
        </p:spPr>
      </p:pic>
      <p:sp>
        <p:nvSpPr>
          <p:cNvPr id="3" name="Rectangle 2">
            <a:hlinkClick r:id="rId4" action="ppaction://hlinksldjump"/>
            <a:extLst>
              <a:ext uri="{FF2B5EF4-FFF2-40B4-BE49-F238E27FC236}">
                <a16:creationId xmlns:a16="http://schemas.microsoft.com/office/drawing/2014/main" id="{719AC5A6-3735-41A1-932F-D0080A5D4DE1}"/>
              </a:ext>
            </a:extLst>
          </p:cNvPr>
          <p:cNvSpPr/>
          <p:nvPr/>
        </p:nvSpPr>
        <p:spPr>
          <a:xfrm>
            <a:off x="694103" y="685799"/>
            <a:ext cx="1330036" cy="568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87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081E1-5B1E-445F-9640-D4B08F4CA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 fontScale="90000"/>
          </a:bodyPr>
          <a:lstStyle/>
          <a:p>
            <a:pPr marL="0" indent="0"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6E955BDA-FE92-4827-97A2-9D6937C437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284222"/>
              </p:ext>
            </p:extLst>
          </p:nvPr>
        </p:nvGraphicFramePr>
        <p:xfrm>
          <a:off x="354104" y="1748785"/>
          <a:ext cx="1167140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hlinkClick r:id="rId8" action="ppaction://hlinksldjump"/>
            <a:extLst>
              <a:ext uri="{FF2B5EF4-FFF2-40B4-BE49-F238E27FC236}">
                <a16:creationId xmlns:a16="http://schemas.microsoft.com/office/drawing/2014/main" id="{DF432E84-8B4B-46B7-833D-9DF21936AB05}"/>
              </a:ext>
            </a:extLst>
          </p:cNvPr>
          <p:cNvSpPr/>
          <p:nvPr/>
        </p:nvSpPr>
        <p:spPr>
          <a:xfrm>
            <a:off x="9892048" y="546100"/>
            <a:ext cx="1330036" cy="568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850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2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EE62B-DBA7-4845-A12A-4A13BC217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11 Goals</a:t>
            </a:r>
          </a:p>
        </p:txBody>
      </p:sp>
      <p:cxnSp>
        <p:nvCxnSpPr>
          <p:cNvPr id="23" name="Straight Connector 14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extBox 6">
            <a:extLst>
              <a:ext uri="{FF2B5EF4-FFF2-40B4-BE49-F238E27FC236}">
                <a16:creationId xmlns:a16="http://schemas.microsoft.com/office/drawing/2014/main" id="{65145B67-A4A1-480E-9AA9-62B77D942C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0870618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08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Bullseye with solid fill">
            <a:extLst>
              <a:ext uri="{FF2B5EF4-FFF2-40B4-BE49-F238E27FC236}">
                <a16:creationId xmlns:a16="http://schemas.microsoft.com/office/drawing/2014/main" id="{5C04B79A-A094-4D79-A307-C103876B7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55237" y="1035768"/>
            <a:ext cx="720000" cy="720000"/>
          </a:xfrm>
          <a:prstGeom prst="rect">
            <a:avLst/>
          </a:prstGeom>
        </p:spPr>
      </p:pic>
      <p:pic>
        <p:nvPicPr>
          <p:cNvPr id="10" name="Graphic 9" descr="Continuous Improvement with solid fill">
            <a:extLst>
              <a:ext uri="{FF2B5EF4-FFF2-40B4-BE49-F238E27FC236}">
                <a16:creationId xmlns:a16="http://schemas.microsoft.com/office/drawing/2014/main" id="{BF01170A-044C-4070-86A2-BF4D8AE93A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8549" y="1035768"/>
            <a:ext cx="720000" cy="720000"/>
          </a:xfrm>
          <a:prstGeom prst="rect">
            <a:avLst/>
          </a:prstGeom>
        </p:spPr>
      </p:pic>
      <p:pic>
        <p:nvPicPr>
          <p:cNvPr id="14" name="Graphic 13" descr="Search Inventory with solid fill">
            <a:extLst>
              <a:ext uri="{FF2B5EF4-FFF2-40B4-BE49-F238E27FC236}">
                <a16:creationId xmlns:a16="http://schemas.microsoft.com/office/drawing/2014/main" id="{BCE7F1ED-05B7-4B91-B202-723656093D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21863" y="4129397"/>
            <a:ext cx="720000" cy="720000"/>
          </a:xfrm>
          <a:prstGeom prst="rect">
            <a:avLst/>
          </a:prstGeom>
        </p:spPr>
      </p:pic>
      <p:pic>
        <p:nvPicPr>
          <p:cNvPr id="16" name="Graphic 15" descr="Building Brick Wall with solid fill">
            <a:extLst>
              <a:ext uri="{FF2B5EF4-FFF2-40B4-BE49-F238E27FC236}">
                <a16:creationId xmlns:a16="http://schemas.microsoft.com/office/drawing/2014/main" id="{0E78C1CA-1A49-46F4-BE64-27895AF891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21863" y="1035768"/>
            <a:ext cx="720000" cy="720000"/>
          </a:xfrm>
          <a:prstGeom prst="rect">
            <a:avLst/>
          </a:prstGeom>
        </p:spPr>
      </p:pic>
      <p:pic>
        <p:nvPicPr>
          <p:cNvPr id="18" name="Graphic 17" descr="Signpost with solid fill">
            <a:extLst>
              <a:ext uri="{FF2B5EF4-FFF2-40B4-BE49-F238E27FC236}">
                <a16:creationId xmlns:a16="http://schemas.microsoft.com/office/drawing/2014/main" id="{5508CF0F-FF3E-4426-AF77-5D8B98DB46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87151" y="4129397"/>
            <a:ext cx="720000" cy="720000"/>
          </a:xfrm>
          <a:prstGeom prst="rect">
            <a:avLst/>
          </a:prstGeom>
        </p:spPr>
      </p:pic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27FCD523-534A-4207-9E6D-0B667F1F1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249508"/>
              </p:ext>
            </p:extLst>
          </p:nvPr>
        </p:nvGraphicFramePr>
        <p:xfrm>
          <a:off x="887897" y="1861340"/>
          <a:ext cx="103632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538">
                  <a:extLst>
                    <a:ext uri="{9D8B030D-6E8A-4147-A177-3AD203B41FA5}">
                      <a16:colId xmlns:a16="http://schemas.microsoft.com/office/drawing/2014/main" val="1261967739"/>
                    </a:ext>
                  </a:extLst>
                </a:gridCol>
                <a:gridCol w="3622262">
                  <a:extLst>
                    <a:ext uri="{9D8B030D-6E8A-4147-A177-3AD203B41FA5}">
                      <a16:colId xmlns:a16="http://schemas.microsoft.com/office/drawing/2014/main" val="330674007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473482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Responses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Pre-processing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Processing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0636832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323735C-B95D-4725-AD30-7A81BE15F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176571"/>
              </p:ext>
            </p:extLst>
          </p:nvPr>
        </p:nvGraphicFramePr>
        <p:xfrm>
          <a:off x="1007164" y="4946597"/>
          <a:ext cx="1099930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2175">
                  <a:extLst>
                    <a:ext uri="{9D8B030D-6E8A-4147-A177-3AD203B41FA5}">
                      <a16:colId xmlns:a16="http://schemas.microsoft.com/office/drawing/2014/main" val="1261967739"/>
                    </a:ext>
                  </a:extLst>
                </a:gridCol>
                <a:gridCol w="2566504">
                  <a:extLst>
                    <a:ext uri="{9D8B030D-6E8A-4147-A177-3AD203B41FA5}">
                      <a16:colId xmlns:a16="http://schemas.microsoft.com/office/drawing/2014/main" val="330674007"/>
                    </a:ext>
                  </a:extLst>
                </a:gridCol>
                <a:gridCol w="5340626">
                  <a:extLst>
                    <a:ext uri="{9D8B030D-6E8A-4147-A177-3AD203B41FA5}">
                      <a16:colId xmlns:a16="http://schemas.microsoft.com/office/drawing/2014/main" val="2473482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Validation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Selection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 Engineering and Encoding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063683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EDF47F2E-7B1B-4C08-970F-8493B85AB1BF}"/>
              </a:ext>
            </a:extLst>
          </p:cNvPr>
          <p:cNvSpPr txBox="1"/>
          <p:nvPr/>
        </p:nvSpPr>
        <p:spPr>
          <a:xfrm>
            <a:off x="477078" y="2236565"/>
            <a:ext cx="38166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Models and 8 Responses: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Clustering Model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Classification Models:  MOIC, Acquisition Type and Exit Type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Regression Models:  MOIC, post/exit Value, Annualized Return, and Total Preferred Capital Raised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0D5622-5D5A-400B-9A2F-288998290E28}"/>
              </a:ext>
            </a:extLst>
          </p:cNvPr>
          <p:cNvSpPr txBox="1"/>
          <p:nvPr/>
        </p:nvSpPr>
        <p:spPr>
          <a:xfrm>
            <a:off x="4577917" y="2236565"/>
            <a:ext cx="27384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Merge dataset if necessary</a:t>
            </a:r>
          </a:p>
          <a:p>
            <a:pPr algn="l"/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Remove all columns that contain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30%+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NAs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E7E9E9-7BF2-4891-9393-E9ECC486245D}"/>
              </a:ext>
            </a:extLst>
          </p:cNvPr>
          <p:cNvSpPr txBox="1"/>
          <p:nvPr/>
        </p:nvSpPr>
        <p:spPr>
          <a:xfrm>
            <a:off x="8804177" y="2236565"/>
            <a:ext cx="26545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  <a:p>
            <a:pPr algn="l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NAs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Replace with mean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Replace with “NA”</a:t>
            </a:r>
          </a:p>
          <a:p>
            <a:pPr algn="l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Based on model performance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33DB0A-15F7-4E8E-86B9-50990B543C6E}"/>
              </a:ext>
            </a:extLst>
          </p:cNvPr>
          <p:cNvSpPr txBox="1"/>
          <p:nvPr/>
        </p:nvSpPr>
        <p:spPr>
          <a:xfrm>
            <a:off x="7832035" y="5356651"/>
            <a:ext cx="3882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Strategies: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Merge: “VC round”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Transform: “CompanyAge”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Remove: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Company PBID</a:t>
            </a:r>
          </a:p>
          <a:p>
            <a:pPr algn="l"/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feature numbers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29E2E3-0BF8-42BC-B23F-A6A07529FC46}"/>
              </a:ext>
            </a:extLst>
          </p:cNvPr>
          <p:cNvSpPr txBox="1"/>
          <p:nvPr/>
        </p:nvSpPr>
        <p:spPr>
          <a:xfrm>
            <a:off x="4488702" y="5379546"/>
            <a:ext cx="2916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Regression:  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models</a:t>
            </a:r>
          </a:p>
          <a:p>
            <a:pPr algn="l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Classification:  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models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AF6C6AD-E96B-4186-94C4-BD7FDBD8CE64}"/>
              </a:ext>
            </a:extLst>
          </p:cNvPr>
          <p:cNvSpPr/>
          <p:nvPr/>
        </p:nvSpPr>
        <p:spPr>
          <a:xfrm>
            <a:off x="3681606" y="1267666"/>
            <a:ext cx="450574" cy="25620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D1B077C-25DD-4926-B0C3-752ECE7B09A3}"/>
              </a:ext>
            </a:extLst>
          </p:cNvPr>
          <p:cNvSpPr/>
          <p:nvPr/>
        </p:nvSpPr>
        <p:spPr>
          <a:xfrm>
            <a:off x="7664918" y="1267666"/>
            <a:ext cx="450574" cy="25620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D6D2DE1-2427-4102-8A25-CE30B8DD2A88}"/>
              </a:ext>
            </a:extLst>
          </p:cNvPr>
          <p:cNvSpPr/>
          <p:nvPr/>
        </p:nvSpPr>
        <p:spPr>
          <a:xfrm rot="10800000">
            <a:off x="7689220" y="4361294"/>
            <a:ext cx="450574" cy="25620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2088CA06-DA25-4CF5-B831-F35B72FECFBA}"/>
              </a:ext>
            </a:extLst>
          </p:cNvPr>
          <p:cNvSpPr/>
          <p:nvPr/>
        </p:nvSpPr>
        <p:spPr>
          <a:xfrm rot="10800000">
            <a:off x="3754507" y="4361294"/>
            <a:ext cx="450574" cy="25620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406BF607-021F-4F85-B3BD-9D061EAE835A}"/>
              </a:ext>
            </a:extLst>
          </p:cNvPr>
          <p:cNvSpPr/>
          <p:nvPr/>
        </p:nvSpPr>
        <p:spPr>
          <a:xfrm rot="5400000">
            <a:off x="11361531" y="3489723"/>
            <a:ext cx="450574" cy="25620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Graphic 33" descr="Venn diagram with solid fill">
            <a:extLst>
              <a:ext uri="{FF2B5EF4-FFF2-40B4-BE49-F238E27FC236}">
                <a16:creationId xmlns:a16="http://schemas.microsoft.com/office/drawing/2014/main" id="{8205DC11-D398-4CCD-BF64-9604CFEADD7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58037" y="4032197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02C0F33-46A6-421D-B775-4097D3831E6B}"/>
              </a:ext>
            </a:extLst>
          </p:cNvPr>
          <p:cNvSpPr txBox="1"/>
          <p:nvPr/>
        </p:nvSpPr>
        <p:spPr>
          <a:xfrm>
            <a:off x="477078" y="5342837"/>
            <a:ext cx="3287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Split Ratio:  8:2(train : test)</a:t>
            </a:r>
          </a:p>
          <a:p>
            <a:pPr algn="l"/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metrics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Regression: MSE, MAE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Classification: Accuracy</a:t>
            </a:r>
          </a:p>
        </p:txBody>
      </p:sp>
      <p:sp>
        <p:nvSpPr>
          <p:cNvPr id="22" name="Rectangle 21">
            <a:hlinkClick r:id="rId15" action="ppaction://hlinksldjump"/>
            <a:extLst>
              <a:ext uri="{FF2B5EF4-FFF2-40B4-BE49-F238E27FC236}">
                <a16:creationId xmlns:a16="http://schemas.microsoft.com/office/drawing/2014/main" id="{7F0BCB05-E540-4F48-9B20-496DD95B5CC0}"/>
              </a:ext>
            </a:extLst>
          </p:cNvPr>
          <p:cNvSpPr/>
          <p:nvPr/>
        </p:nvSpPr>
        <p:spPr>
          <a:xfrm>
            <a:off x="10120648" y="332467"/>
            <a:ext cx="1330036" cy="568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286BC53B-F019-419B-8472-2975CAE6F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547"/>
            <a:ext cx="10515600" cy="1009651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zh-CN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342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4E65F23-789E-4CB9-B34F-46A85E25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CA207F7-3B67-4EA2-8EC5-1260B55A0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D4CC450-51C3-4A41-B2B1-68A15D57C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D62506D-F8E8-4C55-B160-D4FE89850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6004793-0083-43B9-81A2-20F71D2C7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3D192AA-AFCB-470F-B66A-18815C352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079B0CF-0B4C-42A9-9769-3AC0A34FA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273518-2DDB-4809-934D-21F280F33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0936"/>
            <a:ext cx="10625555" cy="75239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Boxplot of MOIC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C66195-A720-49A1-B862-1C1E7A416B0C}"/>
              </a:ext>
            </a:extLst>
          </p:cNvPr>
          <p:cNvSpPr txBox="1"/>
          <p:nvPr/>
        </p:nvSpPr>
        <p:spPr>
          <a:xfrm>
            <a:off x="987840" y="2264654"/>
            <a:ext cx="10288842" cy="121005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dirty="0">
                <a:solidFill>
                  <a:schemeClr val="bg1"/>
                </a:solidFill>
                <a:effectLst/>
              </a:rPr>
              <a:t> cleaned dataset is used for predictive models.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</a:rPr>
              <a:t>Outliers: The furthest point is at least 4.5 times away from the interquartile range (Q3-Q1).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92D0E30-5271-D84E-BF3A-6010D0F14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08" y="3892077"/>
            <a:ext cx="10843065" cy="1561799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4043ADFC-DC2E-40D2-954D-4A13B908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975E7D3-10F5-4E53-902F-9E79C98C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DC51AAB-5A3B-4730-B8AC-46C96AC0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A6F2D9-1476-4E35-988D-D4CCB15C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E17F678-D5C6-49BF-933D-1E65F69B3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hlinkClick r:id="rId3" action="ppaction://hlinksldjump"/>
            <a:extLst>
              <a:ext uri="{FF2B5EF4-FFF2-40B4-BE49-F238E27FC236}">
                <a16:creationId xmlns:a16="http://schemas.microsoft.com/office/drawing/2014/main" id="{5152051C-9FDF-4BA7-B522-AA08E75DDC10}"/>
              </a:ext>
            </a:extLst>
          </p:cNvPr>
          <p:cNvSpPr/>
          <p:nvPr/>
        </p:nvSpPr>
        <p:spPr>
          <a:xfrm>
            <a:off x="10144388" y="5833769"/>
            <a:ext cx="1330036" cy="568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627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4D2B9ADA-8519-4525-AF7F-1C919F3CF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BD4C4-4527-4CC8-82EA-DD76C1D39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563" y="664823"/>
            <a:ext cx="3414145" cy="10742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relationship among features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F5191F1-A1C8-4AEE-8007-DF304E42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47363" y="516155"/>
            <a:ext cx="0" cy="1371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36C9AC3-D19A-480F-958A-A24F9C696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019" y="374904"/>
            <a:ext cx="6725232" cy="1135114"/>
          </a:xfrm>
        </p:spPr>
        <p:txBody>
          <a:bodyPr anchor="ctr">
            <a:normAutofit/>
          </a:bodyPr>
          <a:lstStyle/>
          <a:p>
            <a:endParaRPr lang="en-US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impacts: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E.g. : Company PBID, Exit Date.</a:t>
            </a:r>
          </a:p>
          <a:p>
            <a:r>
              <a:rPr lang="en-US" sz="1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Distribution of Target Variable :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skewed graph towards the </a:t>
            </a:r>
            <a:r>
              <a:rPr lang="en-US" altLang="zh-CN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2FBCD909-C159-44A3-BF4F-0D85786A61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" r="2350" b="5"/>
          <a:stretch/>
        </p:blipFill>
        <p:spPr>
          <a:xfrm>
            <a:off x="405300" y="2398954"/>
            <a:ext cx="3764028" cy="4103106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F33541C3-8C84-4982-BA08-91413DBF8D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3" b="2"/>
          <a:stretch/>
        </p:blipFill>
        <p:spPr>
          <a:xfrm>
            <a:off x="4873300" y="2398954"/>
            <a:ext cx="6854510" cy="40841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804AB76-5DB2-4C1F-9EAD-D3F75401F1A6}"/>
              </a:ext>
            </a:extLst>
          </p:cNvPr>
          <p:cNvSpPr txBox="1"/>
          <p:nvPr/>
        </p:nvSpPr>
        <p:spPr>
          <a:xfrm>
            <a:off x="7091503" y="2024051"/>
            <a:ext cx="3372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Distribution of MOIC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59A274-282D-4978-8498-CD3E257B5DC9}"/>
              </a:ext>
            </a:extLst>
          </p:cNvPr>
          <p:cNvSpPr txBox="1"/>
          <p:nvPr/>
        </p:nvSpPr>
        <p:spPr>
          <a:xfrm>
            <a:off x="673749" y="2043015"/>
            <a:ext cx="3128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Correlation Matrix of Variables</a:t>
            </a:r>
          </a:p>
        </p:txBody>
      </p:sp>
    </p:spTree>
    <p:extLst>
      <p:ext uri="{BB962C8B-B14F-4D97-AF65-F5344CB8AC3E}">
        <p14:creationId xmlns:p14="http://schemas.microsoft.com/office/powerpoint/2010/main" val="3393498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8513</TotalTime>
  <Words>1549</Words>
  <Application>Microsoft Macintosh PowerPoint</Application>
  <PresentationFormat>Widescreen</PresentationFormat>
  <Paragraphs>519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等线</vt:lpstr>
      <vt:lpstr>Arial</vt:lpstr>
      <vt:lpstr>Calibri</vt:lpstr>
      <vt:lpstr>Calibri Light</vt:lpstr>
      <vt:lpstr>Stencil</vt:lpstr>
      <vt:lpstr>Times New Roman</vt:lpstr>
      <vt:lpstr>Tw Cen MT</vt:lpstr>
      <vt:lpstr>Office Theme</vt:lpstr>
      <vt:lpstr>Alicorn Fund Research Project</vt:lpstr>
      <vt:lpstr>The Agenda of VC Research Project</vt:lpstr>
      <vt:lpstr>Introduction &amp; Background</vt:lpstr>
      <vt:lpstr>Milestones</vt:lpstr>
      <vt:lpstr>OBJECTIVES </vt:lpstr>
      <vt:lpstr>11 Goals</vt:lpstr>
      <vt:lpstr>Methodology</vt:lpstr>
      <vt:lpstr>Boxplot of MOIC</vt:lpstr>
      <vt:lpstr> The relationship among features</vt:lpstr>
      <vt:lpstr>Data Visualization</vt:lpstr>
      <vt:lpstr>The software industry has a relatively high return on investment </vt:lpstr>
      <vt:lpstr>SaaS, Mobile, TMT and CloudTech &amp; DevOps vertical leads the list with the highest Average MOIC</vt:lpstr>
      <vt:lpstr>MOIC by Country and VC Round</vt:lpstr>
      <vt:lpstr>Average MOIC  by Industrial Status</vt:lpstr>
      <vt:lpstr>Do Australia and France really have the highest MOIC?</vt:lpstr>
      <vt:lpstr>Countries with higher average MOIC has fewer companies</vt:lpstr>
      <vt:lpstr>Number of Employees and Company age have no effect on MOIC</vt:lpstr>
      <vt:lpstr>Model Performance for Regression(1/5)</vt:lpstr>
      <vt:lpstr>Model Performance for Regression(2/5)</vt:lpstr>
      <vt:lpstr>Model Performance for Regression(3/5)</vt:lpstr>
      <vt:lpstr>Model Performance for Regression(4/5)</vt:lpstr>
      <vt:lpstr>Model Performance for Regression(5/5)</vt:lpstr>
      <vt:lpstr>Model Performance for Classification(1/3)</vt:lpstr>
      <vt:lpstr>Model Performance for Classification(2/3)</vt:lpstr>
      <vt:lpstr>Model Performance for Classification(3/3)</vt:lpstr>
      <vt:lpstr>Conclusions</vt:lpstr>
      <vt:lpstr>References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wanwan yang</dc:creator>
  <cp:lastModifiedBy>Mayank Kumar Pandey</cp:lastModifiedBy>
  <cp:revision>115</cp:revision>
  <dcterms:created xsi:type="dcterms:W3CDTF">2021-03-07T05:45:19Z</dcterms:created>
  <dcterms:modified xsi:type="dcterms:W3CDTF">2021-04-10T00:29:56Z</dcterms:modified>
</cp:coreProperties>
</file>