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63" r:id="rId6"/>
    <p:sldId id="261" r:id="rId7"/>
    <p:sldId id="262" r:id="rId8"/>
    <p:sldId id="272" r:id="rId9"/>
    <p:sldId id="258" r:id="rId10"/>
    <p:sldId id="269" r:id="rId11"/>
    <p:sldId id="275" r:id="rId12"/>
    <p:sldId id="259" r:id="rId13"/>
    <p:sldId id="276" r:id="rId14"/>
    <p:sldId id="267" r:id="rId15"/>
    <p:sldId id="278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9003" autoAdjust="0"/>
  </p:normalViewPr>
  <p:slideViewPr>
    <p:cSldViewPr snapToGrid="0">
      <p:cViewPr varScale="1">
        <p:scale>
          <a:sx n="96" d="100"/>
          <a:sy n="9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4CE3D-AF1D-474B-AEED-71045FF68A7D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76326-20F6-4274-B711-358B18F38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6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8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8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Additionally, we encode</a:t>
            </a:r>
            <a:r>
              <a:rPr lang="en-US" baseline="0" dirty="0"/>
              <a:t> the categorical features to be numerical values in order to run through our models. For example, the Satisfaction column is converted to 1 or 0, which represent satisfied or non-satisfied respectively. All remaining features are scaled.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76326-20F6-4274-B711-358B18F380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8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55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6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2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A8B7-9F68-4AEA-B7E0-453769D17262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D2E3-75D5-4429-BDFA-8970FC7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8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81BA-0569-4865-BE0A-F1FF99C4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CaRDANO</a:t>
            </a:r>
            <a:r>
              <a:rPr lang="en-US" sz="4400" dirty="0"/>
              <a:t> ADA BITCOIN Trend prediction using </a:t>
            </a:r>
            <a:r>
              <a:rPr lang="en-US" sz="4400" dirty="0" err="1"/>
              <a:t>binance</a:t>
            </a:r>
            <a:r>
              <a:rPr lang="en-US" sz="4400" dirty="0"/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BD18-84F9-4298-90A0-5EAED3156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Group 6: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Benjamin COOPER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Mayank Kumar Pandey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13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Cardano (ADA)?">
            <a:extLst>
              <a:ext uri="{FF2B5EF4-FFF2-40B4-BE49-F238E27FC236}">
                <a16:creationId xmlns:a16="http://schemas.microsoft.com/office/drawing/2014/main" id="{51EA3862-2342-2D40-B832-5173C73C0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8" r="14170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2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D8865155-9BD2-4B4F-9E7A-B4583D20C1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7791" y="1905977"/>
            <a:ext cx="5138420" cy="33274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DDFC2E-E2AD-EE41-A843-4A8D160A03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79833" y="1905977"/>
            <a:ext cx="513842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F5A8-C92C-4B30-9E8E-92C544AE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64197"/>
            <a:ext cx="75057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979862"/>
            <a:ext cx="3095625" cy="17938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01972"/>
            <a:ext cx="3160395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FD6741E3-C0AE-A54E-9AA4-1F5E2F587E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317" y="1613216"/>
            <a:ext cx="4836746" cy="363156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FA9FE59-D2FE-6540-B821-D58086E9983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03900" y="1613217"/>
            <a:ext cx="5408051" cy="36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B4188-F765-4EAF-A13B-45BE3E3A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A4DA84-8C7F-4286-AFAB-8652B7563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401030"/>
              </p:ext>
            </p:extLst>
          </p:nvPr>
        </p:nvGraphicFramePr>
        <p:xfrm>
          <a:off x="4650586" y="1790428"/>
          <a:ext cx="6987282" cy="414337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65808">
                  <a:extLst>
                    <a:ext uri="{9D8B030D-6E8A-4147-A177-3AD203B41FA5}">
                      <a16:colId xmlns:a16="http://schemas.microsoft.com/office/drawing/2014/main" val="4086023672"/>
                    </a:ext>
                  </a:extLst>
                </a:gridCol>
                <a:gridCol w="3179298">
                  <a:extLst>
                    <a:ext uri="{9D8B030D-6E8A-4147-A177-3AD203B41FA5}">
                      <a16:colId xmlns:a16="http://schemas.microsoft.com/office/drawing/2014/main" val="2690452435"/>
                    </a:ext>
                  </a:extLst>
                </a:gridCol>
                <a:gridCol w="2142176">
                  <a:extLst>
                    <a:ext uri="{9D8B030D-6E8A-4147-A177-3AD203B41FA5}">
                      <a16:colId xmlns:a16="http://schemas.microsoft.com/office/drawing/2014/main" val="940449443"/>
                    </a:ext>
                  </a:extLst>
                </a:gridCol>
              </a:tblGrid>
              <a:tr h="1381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35" marR="800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Running time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35" marR="800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35" marR="80035" marT="0" marB="0" anchor="ctr"/>
                </a:tc>
                <a:extLst>
                  <a:ext uri="{0D108BD9-81ED-4DB2-BD59-A6C34878D82A}">
                    <a16:rowId xmlns:a16="http://schemas.microsoft.com/office/drawing/2014/main" val="3344096825"/>
                  </a:ext>
                </a:extLst>
              </a:tr>
              <a:tr h="1381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 ALGORITHM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35" marR="800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~.002 seconds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35" marR="800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0.853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35" marR="80035" marT="0" marB="0" anchor="ctr"/>
                </a:tc>
                <a:extLst>
                  <a:ext uri="{0D108BD9-81ED-4DB2-BD59-A6C34878D82A}">
                    <a16:rowId xmlns:a16="http://schemas.microsoft.com/office/drawing/2014/main" val="911892002"/>
                  </a:ext>
                </a:extLst>
              </a:tr>
              <a:tr h="1381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35" marR="800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 seconds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35" marR="800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</a:t>
                      </a:r>
                    </a:p>
                  </a:txBody>
                  <a:tcPr marL="80035" marR="80035" marT="0" marB="0" anchor="ctr"/>
                </a:tc>
                <a:extLst>
                  <a:ext uri="{0D108BD9-81ED-4DB2-BD59-A6C34878D82A}">
                    <a16:rowId xmlns:a16="http://schemas.microsoft.com/office/drawing/2014/main" val="206324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25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DF75-23B3-496D-A5FE-21313127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C91F-4599-49E7-82AC-5C25FED5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produced very accurate results (At least over 50% accuracy for all models)</a:t>
            </a:r>
          </a:p>
          <a:p>
            <a:r>
              <a:rPr lang="en-US" dirty="0"/>
              <a:t>Most Accurate Model: KNN algorithm</a:t>
            </a:r>
          </a:p>
          <a:p>
            <a:r>
              <a:rPr lang="en-US" dirty="0"/>
              <a:t>Fastest Model: KNN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91E-B460-4D5D-B40C-94F1F3DF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DBAC-C153-44AF-BB22-4A218564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CARDANO BITCOIN HISTORICAL DATA</a:t>
            </a:r>
          </a:p>
          <a:p>
            <a:r>
              <a:rPr lang="en-US" dirty="0"/>
              <a:t>Fetched using </a:t>
            </a:r>
            <a:r>
              <a:rPr lang="en-US" dirty="0" err="1"/>
              <a:t>binance</a:t>
            </a:r>
            <a:r>
              <a:rPr lang="en-US" dirty="0"/>
              <a:t> API which is free for use and publicly available</a:t>
            </a:r>
          </a:p>
          <a:p>
            <a:r>
              <a:rPr lang="en-US" dirty="0"/>
              <a:t>266 rows of data and 7 features</a:t>
            </a:r>
          </a:p>
        </p:txBody>
      </p:sp>
    </p:spTree>
    <p:extLst>
      <p:ext uri="{BB962C8B-B14F-4D97-AF65-F5344CB8AC3E}">
        <p14:creationId xmlns:p14="http://schemas.microsoft.com/office/powerpoint/2010/main" val="240763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A3E2-7970-4E24-9AC1-583FECD1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3344-7359-4032-8863-80E4F3B3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CARDANO BITCOIN price trend with these factors?</a:t>
            </a:r>
          </a:p>
          <a:p>
            <a:r>
              <a:rPr lang="en-US" dirty="0"/>
              <a:t>What models would be the most accurate in making these predictions?</a:t>
            </a:r>
          </a:p>
        </p:txBody>
      </p:sp>
    </p:spTree>
    <p:extLst>
      <p:ext uri="{BB962C8B-B14F-4D97-AF65-F5344CB8AC3E}">
        <p14:creationId xmlns:p14="http://schemas.microsoft.com/office/powerpoint/2010/main" val="289752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2694-488C-4179-BD45-DD4C8720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49" y="131504"/>
            <a:ext cx="9905998" cy="147857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AE9029-E72F-4F09-BE0F-1C130806F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059718"/>
              </p:ext>
            </p:extLst>
          </p:nvPr>
        </p:nvGraphicFramePr>
        <p:xfrm>
          <a:off x="1014804" y="1378502"/>
          <a:ext cx="8647611" cy="53479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2219">
                  <a:extLst>
                    <a:ext uri="{9D8B030D-6E8A-4147-A177-3AD203B41FA5}">
                      <a16:colId xmlns:a16="http://schemas.microsoft.com/office/drawing/2014/main" val="4138419051"/>
                    </a:ext>
                  </a:extLst>
                </a:gridCol>
                <a:gridCol w="3157696">
                  <a:extLst>
                    <a:ext uri="{9D8B030D-6E8A-4147-A177-3AD203B41FA5}">
                      <a16:colId xmlns:a16="http://schemas.microsoft.com/office/drawing/2014/main" val="2050748827"/>
                    </a:ext>
                  </a:extLst>
                </a:gridCol>
                <a:gridCol w="3157696">
                  <a:extLst>
                    <a:ext uri="{9D8B030D-6E8A-4147-A177-3AD203B41FA5}">
                      <a16:colId xmlns:a16="http://schemas.microsoft.com/office/drawing/2014/main" val="825147488"/>
                    </a:ext>
                  </a:extLst>
                </a:gridCol>
              </a:tblGrid>
              <a:tr h="4418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2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502018"/>
                  </a:ext>
                </a:extLst>
              </a:tr>
              <a:tr h="537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timestamp of data when it was captured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232663"/>
                  </a:ext>
                </a:extLst>
              </a:tr>
              <a:tr h="537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us starting price of the bitcoin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day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354815"/>
                  </a:ext>
                </a:extLst>
              </a:tr>
              <a:tr h="537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us highest price of the bitcoin in that particular day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42767"/>
                  </a:ext>
                </a:extLst>
              </a:tr>
              <a:tr h="537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us lowest price of the bitcoin in that particular day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390738"/>
                  </a:ext>
                </a:extLst>
              </a:tr>
              <a:tr h="537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us closing price of the bitcoin in that particular day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229217"/>
                  </a:ext>
                </a:extLst>
              </a:tr>
              <a:tr h="8146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Single_Day_Trend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 between opening price and closing price of the bitcoin for a particular day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343992"/>
                  </a:ext>
                </a:extLst>
              </a:tr>
              <a:tr h="8146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Two_Day_Trend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 between closing price of this day and closing price of next day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77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0B6D20-C949-9847-A1C5-9A3A90F686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8295" y="1985554"/>
            <a:ext cx="7759505" cy="36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B7A5-73FA-4882-BD91-643A6A1C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1BD3441-41EE-864A-B9E9-7DC7C19297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3093" y="1891348"/>
            <a:ext cx="5499100" cy="3695700"/>
          </a:xfrm>
          <a:prstGeom prst="rect">
            <a:avLst/>
          </a:prstGeom>
        </p:spPr>
      </p:pic>
      <p:pic>
        <p:nvPicPr>
          <p:cNvPr id="9" name="Content Placeholder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001CE9A9-20CF-294C-B54D-3F382E24D5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42193" y="1891348"/>
            <a:ext cx="4811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C098D49A-2FC9-2146-A432-F5D94671D5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6" y="1786597"/>
            <a:ext cx="9242473" cy="4867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36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49F351-03ED-BA4E-92EE-26D743F8E8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3" y="1714500"/>
            <a:ext cx="6390640" cy="1714500"/>
          </a:xfrm>
          <a:prstGeom prst="rect">
            <a:avLst/>
          </a:prstGeom>
        </p:spPr>
      </p:pic>
      <p:pic>
        <p:nvPicPr>
          <p:cNvPr id="8" name="Content Placeholder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07A3D70-B6FA-5F4B-9E6F-BCA214FE8E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1411" y="3996958"/>
            <a:ext cx="9906000" cy="12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54AE-164B-4AEE-81B0-3248FBF9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01B346-CF5A-F245-BE15-D33BD14A52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181" y="1946275"/>
            <a:ext cx="5943600" cy="148272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F5B5C97-628B-214D-9A3B-C4C56DE7C5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41413" y="3612487"/>
            <a:ext cx="5943600" cy="22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6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DB4E85E97B104EA83319506D709DCC" ma:contentTypeVersion="4" ma:contentTypeDescription="Create a new document." ma:contentTypeScope="" ma:versionID="38e6219235ca40a24cd53c0a0d59a222">
  <xsd:schema xmlns:xsd="http://www.w3.org/2001/XMLSchema" xmlns:xs="http://www.w3.org/2001/XMLSchema" xmlns:p="http://schemas.microsoft.com/office/2006/metadata/properties" xmlns:ns2="09cf6e7d-dadb-431f-b963-a66383a11ed5" targetNamespace="http://schemas.microsoft.com/office/2006/metadata/properties" ma:root="true" ma:fieldsID="e4ad12825f8cdc396eb85e766e172f91" ns2:_="">
    <xsd:import namespace="09cf6e7d-dadb-431f-b963-a66383a11e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cf6e7d-dadb-431f-b963-a66383a11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A3A5D6-9C64-436F-BC49-94AD1A4DD0E1}">
  <ds:schemaRefs>
    <ds:schemaRef ds:uri="http://schemas.microsoft.com/office/infopath/2007/PartnerControls"/>
    <ds:schemaRef ds:uri="09cf6e7d-dadb-431f-b963-a66383a11ed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B39E4EE-77AB-417B-966D-0A95134DA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cf6e7d-dadb-431f-b963-a66383a11e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FB585E-39A2-4833-AB2D-A3DC875439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453</TotalTime>
  <Words>295</Words>
  <Application>Microsoft Macintosh PowerPoint</Application>
  <PresentationFormat>Widescreen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CaRDANO ADA BITCOIN Trend prediction using binance API</vt:lpstr>
      <vt:lpstr>Data</vt:lpstr>
      <vt:lpstr>Key Questions</vt:lpstr>
      <vt:lpstr>Features</vt:lpstr>
      <vt:lpstr>SAMPLE DATASET</vt:lpstr>
      <vt:lpstr>Exploratory Data Analysis</vt:lpstr>
      <vt:lpstr>Exploratory Data Analysis</vt:lpstr>
      <vt:lpstr>Feature Engineering</vt:lpstr>
      <vt:lpstr>K nearest neighbor</vt:lpstr>
      <vt:lpstr>K NEAREST Neighbor</vt:lpstr>
      <vt:lpstr>Random Forest</vt:lpstr>
      <vt:lpstr>Random Forest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Johnny</dc:creator>
  <cp:lastModifiedBy>Mayank Kumar Pandey</cp:lastModifiedBy>
  <cp:revision>26</cp:revision>
  <dcterms:created xsi:type="dcterms:W3CDTF">2021-04-04T01:22:01Z</dcterms:created>
  <dcterms:modified xsi:type="dcterms:W3CDTF">2021-05-18T16:17:03Z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0x01010070DB4E85E97B104EA83319506D709DCC</vt:lpwstr>
  </property>
</Properties>
</file>