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9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7A3"/>
    <a:srgbClr val="9DEC7E"/>
    <a:srgbClr val="00FA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04-Mar-19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04-Mar-19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image" Target="../media/image4.png"/><Relationship Id="rId9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Relationship Id="rId4" Type="http://schemas.microsoft.com/office/2007/relationships/hdphoto" Target="../media/hdphoto5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C8DF8-1D65-4613-9399-3136FCF39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45589" y="1122363"/>
            <a:ext cx="8791575" cy="2387600"/>
          </a:xfrm>
        </p:spPr>
        <p:txBody>
          <a:bodyPr/>
          <a:lstStyle/>
          <a:p>
            <a:r>
              <a:rPr lang="en-US" dirty="0"/>
              <a:t>TI IICDC 2018 Quarterfinals interim business proposal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29F9AC-148B-4E32-955F-2811736E1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45589" y="3602038"/>
            <a:ext cx="8791575" cy="1655762"/>
          </a:xfrm>
        </p:spPr>
        <p:txBody>
          <a:bodyPr/>
          <a:lstStyle/>
          <a:p>
            <a:r>
              <a:rPr lang="en-US" dirty="0"/>
              <a:t>Team 39003: Automated Guidance System for Motor Vehicles</a:t>
            </a:r>
          </a:p>
        </p:txBody>
      </p:sp>
    </p:spTree>
    <p:extLst>
      <p:ext uri="{BB962C8B-B14F-4D97-AF65-F5344CB8AC3E}">
        <p14:creationId xmlns:p14="http://schemas.microsoft.com/office/powerpoint/2010/main" val="380015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distribution channels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01306" y="1891815"/>
            <a:ext cx="5542350" cy="434766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3 Major Customer Segments</a:t>
            </a:r>
          </a:p>
          <a:p>
            <a:pPr lvl="1"/>
            <a:r>
              <a:rPr lang="en-US" dirty="0"/>
              <a:t>Transport service providers (Truck companies, car hailing apps etc.)</a:t>
            </a:r>
          </a:p>
          <a:p>
            <a:pPr lvl="1"/>
            <a:r>
              <a:rPr lang="en-US" dirty="0"/>
              <a:t>Automobile manufacturers (as an add-on system)</a:t>
            </a:r>
          </a:p>
          <a:p>
            <a:pPr lvl="1"/>
            <a:r>
              <a:rPr lang="en-US" dirty="0"/>
              <a:t>Personal automobile owners</a:t>
            </a:r>
          </a:p>
          <a:p>
            <a:r>
              <a:rPr lang="en-US" dirty="0"/>
              <a:t>3 delivery channels to fulfill the needs of above segments :</a:t>
            </a:r>
          </a:p>
          <a:p>
            <a:pPr lvl="1"/>
            <a:r>
              <a:rPr lang="en-US" dirty="0"/>
              <a:t>Online Retail Stores ( Flipkart, Amazon etc.)</a:t>
            </a:r>
          </a:p>
          <a:p>
            <a:pPr lvl="1"/>
            <a:r>
              <a:rPr lang="en-US" dirty="0"/>
              <a:t>Offline Stores ( Garages and Car Vendors)</a:t>
            </a:r>
          </a:p>
          <a:p>
            <a:pPr lvl="1"/>
            <a:r>
              <a:rPr lang="en-US" dirty="0"/>
              <a:t>Direct tie-ups with Car manufacturers and transport service providers</a:t>
            </a:r>
            <a:endParaRPr lang="en-IN" dirty="0"/>
          </a:p>
        </p:txBody>
      </p:sp>
      <p:pic>
        <p:nvPicPr>
          <p:cNvPr id="3074" name="Picture 2" descr="Image result for car owners clipart">
            <a:extLst>
              <a:ext uri="{FF2B5EF4-FFF2-40B4-BE49-F238E27FC236}">
                <a16:creationId xmlns:a16="http://schemas.microsoft.com/office/drawing/2014/main" id="{023FC7F9-C35D-42B7-83E6-8F7CEA8CB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75000" y1="15000" x2="75000" y2="15000"/>
                        <a14:backgroundMark x1="75588" y1="62000" x2="75588" y2="62000"/>
                        <a14:backgroundMark x1="75294" y1="65000" x2="75294" y2="65000"/>
                      </a14:backgroundRemoval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142" y="1992529"/>
            <a:ext cx="2623795" cy="1543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7759ABB-48F8-4EAA-A175-6E152052CF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715" y="5266821"/>
            <a:ext cx="2738591" cy="791078"/>
          </a:xfrm>
          <a:prstGeom prst="rect">
            <a:avLst/>
          </a:prstGeom>
        </p:spPr>
      </p:pic>
      <p:pic>
        <p:nvPicPr>
          <p:cNvPr id="3076" name="Picture 4" descr="Image result for ola">
            <a:extLst>
              <a:ext uri="{FF2B5EF4-FFF2-40B4-BE49-F238E27FC236}">
                <a16:creationId xmlns:a16="http://schemas.microsoft.com/office/drawing/2014/main" id="{9E5C48C2-94E5-40CA-808A-71501A73E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84" y="3851650"/>
            <a:ext cx="2612353" cy="916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delhi transport corporation logo">
            <a:extLst>
              <a:ext uri="{FF2B5EF4-FFF2-40B4-BE49-F238E27FC236}">
                <a16:creationId xmlns:a16="http://schemas.microsoft.com/office/drawing/2014/main" id="{B814C3DA-8CDB-4F23-916A-299F4016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726" b="89970" l="8778" r="91889">
                        <a14:foregroundMark x1="8778" y1="82979" x2="8778" y2="82979"/>
                        <a14:foregroundMark x1="12667" y1="82979" x2="12667" y2="82979"/>
                        <a14:foregroundMark x1="15444" y1="82067" x2="15444" y2="82067"/>
                        <a14:foregroundMark x1="17000" y1="81003" x2="17000" y2="81003"/>
                        <a14:foregroundMark x1="21222" y1="80699" x2="21222" y2="80699"/>
                        <a14:foregroundMark x1="21222" y1="77508" x2="21222" y2="77508"/>
                        <a14:foregroundMark x1="26000" y1="77964" x2="26000" y2="77964"/>
                        <a14:foregroundMark x1="28667" y1="80395" x2="28667" y2="80395"/>
                        <a14:foregroundMark x1="31778" y1="79483" x2="31778" y2="79483"/>
                        <a14:foregroundMark x1="36111" y1="79331" x2="36111" y2="79331"/>
                        <a14:foregroundMark x1="38667" y1="80243" x2="38667" y2="80243"/>
                        <a14:foregroundMark x1="42333" y1="80547" x2="42333" y2="80547"/>
                        <a14:foregroundMark x1="46778" y1="80395" x2="46778" y2="80395"/>
                        <a14:foregroundMark x1="51444" y1="80395" x2="51444" y2="80395"/>
                        <a14:foregroundMark x1="57111" y1="79331" x2="57111" y2="79331"/>
                        <a14:foregroundMark x1="62000" y1="80547" x2="62000" y2="80547"/>
                        <a14:foregroundMark x1="66556" y1="80547" x2="66556" y2="80547"/>
                        <a14:foregroundMark x1="68778" y1="81003" x2="68778" y2="81003"/>
                        <a14:foregroundMark x1="72778" y1="81915" x2="72778" y2="81915"/>
                        <a14:foregroundMark x1="77000" y1="81915" x2="77000" y2="81915"/>
                        <a14:foregroundMark x1="81111" y1="81307" x2="81111" y2="81307"/>
                        <a14:foregroundMark x1="83333" y1="81307" x2="83333" y2="81307"/>
                        <a14:foregroundMark x1="85889" y1="81003" x2="85889" y2="81003"/>
                        <a14:foregroundMark x1="85333" y1="77812" x2="85333" y2="77812"/>
                        <a14:foregroundMark x1="88444" y1="80091" x2="88444" y2="80091"/>
                        <a14:foregroundMark x1="91889" y1="80395" x2="91889" y2="80395"/>
                        <a14:foregroundMark x1="89333" y1="80547" x2="89333" y2="80547"/>
                        <a14:foregroundMark x1="89333" y1="82523" x2="89333" y2="82523"/>
                        <a14:backgroundMark x1="12667" y1="80395" x2="12667" y2="80395"/>
                        <a14:backgroundMark x1="31889" y1="82219" x2="31889" y2="82219"/>
                        <a14:backgroundMark x1="12556" y1="82371" x2="12556" y2="82371"/>
                        <a14:backgroundMark x1="43667" y1="81611" x2="43667" y2="81611"/>
                        <a14:backgroundMark x1="47778" y1="81611" x2="47778" y2="81611"/>
                        <a14:backgroundMark x1="63444" y1="82067" x2="63444" y2="82067"/>
                        <a14:backgroundMark x1="69889" y1="81611" x2="69889" y2="81611"/>
                        <a14:backgroundMark x1="74222" y1="81763" x2="74222" y2="81763"/>
                        <a14:backgroundMark x1="80222" y1="82523" x2="80222" y2="82523"/>
                        <a14:backgroundMark x1="89333" y1="81763" x2="89333" y2="81763"/>
                        <a14:backgroundMark x1="88222" y1="80851" x2="88222" y2="8085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760" y="1785840"/>
            <a:ext cx="2464484" cy="180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Image result for maruti suzuki new logo">
            <a:extLst>
              <a:ext uri="{FF2B5EF4-FFF2-40B4-BE49-F238E27FC236}">
                <a16:creationId xmlns:a16="http://schemas.microsoft.com/office/drawing/2014/main" id="{1452D3C6-9D17-4768-8335-C7013EF8A2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8663" b="69153" l="8782" r="41904">
                        <a14:foregroundMark x1="11111" y1="62917" x2="11111" y2="62917"/>
                        <a14:foregroundMark x1="14722" y1="62500" x2="14722" y2="62500"/>
                        <a14:foregroundMark x1="21667" y1="66667" x2="21667" y2="66667"/>
                        <a14:foregroundMark x1="26111" y1="65833" x2="26111" y2="65833"/>
                        <a14:foregroundMark x1="33056" y1="63333" x2="33056" y2="63333"/>
                        <a14:foregroundMark x1="38611" y1="65417" x2="38611" y2="65417"/>
                        <a14:backgroundMark x1="27222" y1="65417" x2="27222" y2="65417"/>
                        <a14:backgroundMark x1="37500" y1="65417" x2="37500" y2="65417"/>
                        <a14:backgroundMark x1="29167" y1="36667" x2="29167" y2="36667"/>
                        <a14:backgroundMark x1="18333" y1="36250" x2="18333" y2="36250"/>
                        <a14:backgroundMark x1="24722" y1="39167" x2="24722" y2="39167"/>
                        <a14:backgroundMark x1="25000" y1="47083" x2="25000" y2="47083"/>
                        <a14:backgroundMark x1="26389" y1="65833" x2="26389" y2="65833"/>
                        <a14:backgroundMark x1="14167" y1="62083" x2="14167" y2="6208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42" t="23602" r="53956" b="25786"/>
          <a:stretch/>
        </p:blipFill>
        <p:spPr bwMode="auto">
          <a:xfrm>
            <a:off x="1408772" y="5083862"/>
            <a:ext cx="1419671" cy="1156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maruti suzuki new logo">
            <a:extLst>
              <a:ext uri="{FF2B5EF4-FFF2-40B4-BE49-F238E27FC236}">
                <a16:creationId xmlns:a16="http://schemas.microsoft.com/office/drawing/2014/main" id="{5A14EDB4-36DF-4815-B413-6D0D3BA43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62" t="26637" r="3908" b="26675"/>
          <a:stretch/>
        </p:blipFill>
        <p:spPr bwMode="auto">
          <a:xfrm>
            <a:off x="4107853" y="3776257"/>
            <a:ext cx="1533810" cy="1067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01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4069-935E-4871-986A-EE974593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78049"/>
            <a:ext cx="9905998" cy="1478570"/>
          </a:xfrm>
        </p:spPr>
        <p:txBody>
          <a:bodyPr/>
          <a:lstStyle/>
          <a:p>
            <a:r>
              <a:rPr lang="en-US"/>
              <a:t>Product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6257-7DBD-42AC-8C8D-B22AF093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4672" y="1517515"/>
            <a:ext cx="6965005" cy="481519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Total Manufacturing Cost/Unit – </a:t>
            </a:r>
            <a:r>
              <a:rPr lang="en-IN" dirty="0"/>
              <a:t>₹ 2700 - ₹ 4000</a:t>
            </a:r>
            <a:endParaRPr lang="en-US" dirty="0"/>
          </a:p>
          <a:p>
            <a:pPr lvl="1"/>
            <a:r>
              <a:rPr lang="en-US" dirty="0"/>
              <a:t>LIDAR Sensor (Max Range of 20m – 30m) - </a:t>
            </a:r>
            <a:r>
              <a:rPr lang="en-US" sz="1800" dirty="0"/>
              <a:t>₹</a:t>
            </a:r>
            <a:r>
              <a:rPr lang="en-US" dirty="0"/>
              <a:t> 1500 to </a:t>
            </a:r>
            <a:r>
              <a:rPr lang="en-US" sz="1600" dirty="0"/>
              <a:t>₹</a:t>
            </a:r>
            <a:r>
              <a:rPr lang="en-US" dirty="0"/>
              <a:t> 2300</a:t>
            </a:r>
          </a:p>
          <a:p>
            <a:pPr lvl="1"/>
            <a:r>
              <a:rPr lang="en-US" dirty="0"/>
              <a:t>Screen (Monochromatic: 2.5’’ </a:t>
            </a:r>
            <a:r>
              <a:rPr lang="en-IN" dirty="0"/>
              <a:t>× 2’’ to 3’’ × 2.5’’)</a:t>
            </a:r>
            <a:r>
              <a:rPr lang="en-US" dirty="0"/>
              <a:t>  - </a:t>
            </a:r>
            <a:r>
              <a:rPr lang="en-IN" dirty="0"/>
              <a:t>₹ 400 to ₹ 600 </a:t>
            </a:r>
          </a:p>
          <a:p>
            <a:pPr lvl="1"/>
            <a:r>
              <a:rPr lang="en-US" dirty="0"/>
              <a:t>Microprocessor (120 MHz) - </a:t>
            </a:r>
            <a:r>
              <a:rPr lang="en-IN" dirty="0"/>
              <a:t>₹300</a:t>
            </a:r>
            <a:endParaRPr lang="en-US" dirty="0"/>
          </a:p>
          <a:p>
            <a:pPr lvl="1"/>
            <a:r>
              <a:rPr lang="en-US" dirty="0"/>
              <a:t>Camera (2 MP – 4MP) - </a:t>
            </a:r>
            <a:r>
              <a:rPr lang="en-IN" dirty="0"/>
              <a:t>₹ 200 to ₹ 400 </a:t>
            </a:r>
          </a:p>
          <a:p>
            <a:pPr lvl="1"/>
            <a:r>
              <a:rPr lang="en-US" dirty="0"/>
              <a:t>Ultrasonic Sensor (Max Range of 5m) – </a:t>
            </a:r>
            <a:r>
              <a:rPr lang="en-IN" dirty="0"/>
              <a:t>2 × ₹100 = ₹200</a:t>
            </a:r>
          </a:p>
          <a:p>
            <a:pPr lvl="1"/>
            <a:r>
              <a:rPr lang="en-US" dirty="0"/>
              <a:t>Casing + Other Electronics - </a:t>
            </a:r>
            <a:r>
              <a:rPr lang="en-IN" dirty="0"/>
              <a:t>₹100 - ₹200 </a:t>
            </a:r>
          </a:p>
          <a:p>
            <a:r>
              <a:rPr lang="en-US" dirty="0" err="1"/>
              <a:t>Labour</a:t>
            </a:r>
            <a:r>
              <a:rPr lang="en-US" dirty="0"/>
              <a:t> Costs – 30 people with total </a:t>
            </a:r>
            <a:r>
              <a:rPr lang="en-IN" dirty="0"/>
              <a:t>₹ 6,00,000 /month</a:t>
            </a:r>
          </a:p>
          <a:p>
            <a:r>
              <a:rPr lang="en-US" dirty="0"/>
              <a:t>Other Overheads</a:t>
            </a:r>
          </a:p>
          <a:p>
            <a:pPr lvl="1"/>
            <a:r>
              <a:rPr lang="en-US" dirty="0"/>
              <a:t>Office HQ: </a:t>
            </a:r>
            <a:r>
              <a:rPr lang="en-IN" dirty="0"/>
              <a:t>₹ 3,00,000 (Monthly bills inclusive)</a:t>
            </a:r>
          </a:p>
          <a:p>
            <a:pPr lvl="1"/>
            <a:r>
              <a:rPr lang="en-US" dirty="0"/>
              <a:t>Transportation Costs: 5 * (</a:t>
            </a:r>
            <a:r>
              <a:rPr lang="en-IN" dirty="0"/>
              <a:t>₹ 60,000/driver/month + ₹45,000/truck rental) + ₹ 5,00,000 (Fuel Costs) = ₹ 10,00,000/ month</a:t>
            </a:r>
            <a:endParaRPr lang="en-US" dirty="0"/>
          </a:p>
          <a:p>
            <a:pPr lvl="1"/>
            <a:r>
              <a:rPr lang="en-US" dirty="0"/>
              <a:t>Warehouse Rent: </a:t>
            </a:r>
            <a:r>
              <a:rPr lang="en-IN" dirty="0"/>
              <a:t>₹ 50,000/month</a:t>
            </a:r>
          </a:p>
          <a:p>
            <a:pPr lvl="1"/>
            <a:r>
              <a:rPr lang="en-US" dirty="0"/>
              <a:t>Factory Running Cost: </a:t>
            </a:r>
            <a:r>
              <a:rPr lang="en-IN" dirty="0"/>
              <a:t>₹ 50,00,000/month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FA0E4-DACC-47FF-B701-EE065B029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952" y="4055037"/>
            <a:ext cx="2956047" cy="1924740"/>
          </a:xfrm>
          <a:prstGeom prst="rect">
            <a:avLst/>
          </a:prstGeom>
        </p:spPr>
      </p:pic>
      <p:pic>
        <p:nvPicPr>
          <p:cNvPr id="1026" name="Picture 2" descr="Image result for 2 mp raspberry pi camera cost">
            <a:extLst>
              <a:ext uri="{FF2B5EF4-FFF2-40B4-BE49-F238E27FC236}">
                <a16:creationId xmlns:a16="http://schemas.microsoft.com/office/drawing/2014/main" id="{9E0F9D04-847E-4997-9E3D-006F28B730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61" t="17776" r="16595" b="15555"/>
          <a:stretch/>
        </p:blipFill>
        <p:spPr bwMode="auto">
          <a:xfrm>
            <a:off x="8530457" y="1017334"/>
            <a:ext cx="2385920" cy="248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4069-935E-4871-986A-EE974593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7" y="75555"/>
            <a:ext cx="9905998" cy="1478570"/>
          </a:xfrm>
        </p:spPr>
        <p:txBody>
          <a:bodyPr/>
          <a:lstStyle/>
          <a:p>
            <a:r>
              <a:rPr lang="en-US" dirty="0"/>
              <a:t>Product 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16257-7DBD-42AC-8C8D-B22AF0936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728" y="1119673"/>
            <a:ext cx="6728267" cy="549573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Marketing Costs</a:t>
            </a:r>
          </a:p>
          <a:p>
            <a:pPr lvl="1"/>
            <a:r>
              <a:rPr lang="en-US" dirty="0"/>
              <a:t>Salesman Cost – 15 people @ </a:t>
            </a:r>
            <a:r>
              <a:rPr lang="en-IN" dirty="0"/>
              <a:t>₹</a:t>
            </a:r>
            <a:r>
              <a:rPr lang="en-US" dirty="0"/>
              <a:t> 20,000 /person/month</a:t>
            </a:r>
          </a:p>
          <a:p>
            <a:pPr lvl="1"/>
            <a:r>
              <a:rPr lang="en-US" dirty="0"/>
              <a:t>Online Advertisement Cost – </a:t>
            </a:r>
            <a:r>
              <a:rPr lang="en-IN" dirty="0"/>
              <a:t>₹ </a:t>
            </a:r>
            <a:r>
              <a:rPr lang="en-US" dirty="0"/>
              <a:t> 2,00,000 p.m. (Rs 4 CPC with 10% purchase rate)</a:t>
            </a:r>
          </a:p>
          <a:p>
            <a:pPr lvl="1"/>
            <a:r>
              <a:rPr lang="en-US" dirty="0"/>
              <a:t>Showcasing cost – </a:t>
            </a:r>
            <a:r>
              <a:rPr lang="en-IN" dirty="0"/>
              <a:t>₹ </a:t>
            </a:r>
            <a:r>
              <a:rPr lang="en-US" dirty="0"/>
              <a:t> 12,00,000 /year (Expo , travelling)</a:t>
            </a:r>
          </a:p>
          <a:p>
            <a:r>
              <a:rPr lang="en-US" dirty="0"/>
              <a:t>Sales Commission / Discount</a:t>
            </a:r>
          </a:p>
          <a:p>
            <a:pPr lvl="1"/>
            <a:r>
              <a:rPr lang="en-US" dirty="0"/>
              <a:t>Retailer’s commission – </a:t>
            </a:r>
            <a:r>
              <a:rPr lang="en-IN" dirty="0"/>
              <a:t>₹ </a:t>
            </a:r>
            <a:r>
              <a:rPr lang="en-US" dirty="0"/>
              <a:t>1,500/ unit</a:t>
            </a:r>
          </a:p>
          <a:p>
            <a:pPr lvl="1"/>
            <a:r>
              <a:rPr lang="en-US" dirty="0"/>
              <a:t>Manufacturers bulk discount – </a:t>
            </a:r>
            <a:r>
              <a:rPr lang="en-IN" dirty="0"/>
              <a:t>₹ </a:t>
            </a:r>
            <a:r>
              <a:rPr lang="en-US" dirty="0"/>
              <a:t> 1,500/ unit</a:t>
            </a:r>
          </a:p>
          <a:p>
            <a:pPr lvl="1"/>
            <a:r>
              <a:rPr lang="en-US" dirty="0"/>
              <a:t>Online Retailer – </a:t>
            </a:r>
            <a:r>
              <a:rPr lang="en-IN" dirty="0"/>
              <a:t>₹ </a:t>
            </a:r>
            <a:r>
              <a:rPr lang="en-US" dirty="0"/>
              <a:t> 1,000/ unit</a:t>
            </a:r>
          </a:p>
          <a:p>
            <a:r>
              <a:rPr lang="en-US" dirty="0"/>
              <a:t>Number of Units Sold per Month</a:t>
            </a:r>
          </a:p>
          <a:p>
            <a:pPr lvl="1"/>
            <a:r>
              <a:rPr lang="en-US" dirty="0"/>
              <a:t>Sales through Car Vendors and Garages – 3000 (5% of new cars sold per month in a metro)</a:t>
            </a:r>
          </a:p>
          <a:p>
            <a:pPr lvl="1"/>
            <a:r>
              <a:rPr lang="en-US" dirty="0"/>
              <a:t>Sales through Manufacturers – 12000  (30% of 5 popular models)</a:t>
            </a:r>
          </a:p>
          <a:p>
            <a:pPr lvl="1"/>
            <a:r>
              <a:rPr lang="en-US" dirty="0"/>
              <a:t>Sales through Online Platform – 5000 </a:t>
            </a:r>
          </a:p>
          <a:p>
            <a:r>
              <a:rPr lang="en-US" dirty="0"/>
              <a:t>Expected Selling Price (Without Taxes) : </a:t>
            </a:r>
            <a:r>
              <a:rPr lang="en-IN" dirty="0"/>
              <a:t>₹ 5500 - ₹ 7000/ unit</a:t>
            </a:r>
          </a:p>
          <a:p>
            <a:r>
              <a:rPr lang="en-US" dirty="0"/>
              <a:t>Profit: </a:t>
            </a:r>
            <a:r>
              <a:rPr lang="en-IN" dirty="0"/>
              <a:t>₹ 1000/unit</a:t>
            </a:r>
            <a:endParaRPr lang="en-US" dirty="0"/>
          </a:p>
        </p:txBody>
      </p:sp>
      <p:pic>
        <p:nvPicPr>
          <p:cNvPr id="5122" name="Picture 2" descr="Image result for sales increase graph clipart">
            <a:extLst>
              <a:ext uri="{FF2B5EF4-FFF2-40B4-BE49-F238E27FC236}">
                <a16:creationId xmlns:a16="http://schemas.microsoft.com/office/drawing/2014/main" id="{904B8B73-4E8D-42CF-95D0-C176531AA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5111" y1="32667" x2="35111" y2="32667"/>
                        <a14:foregroundMark x1="21333" y1="70444" x2="21333" y2="70444"/>
                        <a14:foregroundMark x1="40444" y1="72222" x2="40444" y2="72222"/>
                        <a14:foregroundMark x1="54667" y1="75111" x2="54667" y2="75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59" y="1902875"/>
            <a:ext cx="3163554" cy="316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88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2" y="618518"/>
            <a:ext cx="9905998" cy="1478570"/>
          </a:xfrm>
        </p:spPr>
        <p:txBody>
          <a:bodyPr/>
          <a:lstStyle/>
          <a:p>
            <a:r>
              <a:rPr lang="en-US"/>
              <a:t>Product Differentiation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2097088"/>
            <a:ext cx="5128761" cy="41423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Currently, no such product exists in the low to mid range market segment</a:t>
            </a:r>
          </a:p>
          <a:p>
            <a:r>
              <a:rPr lang="en-US" dirty="0"/>
              <a:t>Similar products in high end market have limited features</a:t>
            </a:r>
          </a:p>
          <a:p>
            <a:r>
              <a:rPr lang="en-US" dirty="0"/>
              <a:t>Unfair Advantage</a:t>
            </a:r>
          </a:p>
          <a:p>
            <a:pPr lvl="1"/>
            <a:r>
              <a:rPr lang="en-US" dirty="0"/>
              <a:t>Unique product – Mover’s advantage</a:t>
            </a:r>
          </a:p>
          <a:p>
            <a:r>
              <a:rPr lang="en-US" dirty="0"/>
              <a:t>Customer Benefits: </a:t>
            </a:r>
          </a:p>
          <a:p>
            <a:pPr lvl="1"/>
            <a:r>
              <a:rPr lang="en-US" dirty="0"/>
              <a:t>Product can cause savings of up to </a:t>
            </a:r>
            <a:r>
              <a:rPr lang="en-IN" dirty="0"/>
              <a:t>₹40,00,000 (based on cost of 1 accident) </a:t>
            </a:r>
          </a:p>
          <a:p>
            <a:pPr lvl="1"/>
            <a:r>
              <a:rPr lang="en-US" dirty="0"/>
              <a:t>Improved customer satisfaction for car manufacturers </a:t>
            </a:r>
          </a:p>
          <a:p>
            <a:pPr lvl="1"/>
            <a:r>
              <a:rPr lang="en-US" dirty="0"/>
              <a:t>Quality assessment of drivers for transport service providers</a:t>
            </a:r>
            <a:endParaRPr lang="en-IN" dirty="0"/>
          </a:p>
        </p:txBody>
      </p:sp>
      <p:pic>
        <p:nvPicPr>
          <p:cNvPr id="2052" name="Picture 4" descr="http://en.benewake.com/res/wuliu/images/1547897678285758715466977624378342img1.jpg">
            <a:extLst>
              <a:ext uri="{FF2B5EF4-FFF2-40B4-BE49-F238E27FC236}">
                <a16:creationId xmlns:a16="http://schemas.microsoft.com/office/drawing/2014/main" id="{150A2C49-97F2-424A-9317-CE58F9716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623" y="618518"/>
            <a:ext cx="3843031" cy="2493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Image result for customer satisfaction clipart">
            <a:extLst>
              <a:ext uri="{FF2B5EF4-FFF2-40B4-BE49-F238E27FC236}">
                <a16:creationId xmlns:a16="http://schemas.microsoft.com/office/drawing/2014/main" id="{7F3B7C84-2B05-4FF4-BEF0-A608339471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D9F7A3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85" b="97222" l="9804" r="89706">
                        <a14:foregroundMark x1="54248" y1="30392" x2="54248" y2="30392"/>
                        <a14:foregroundMark x1="38889" y1="29739" x2="38889" y2="29739"/>
                        <a14:foregroundMark x1="46895" y1="38072" x2="46895" y2="38072"/>
                        <a14:foregroundMark x1="45915" y1="41830" x2="45915" y2="41830"/>
                        <a14:foregroundMark x1="48856" y1="4085" x2="48856" y2="4085"/>
                        <a14:foregroundMark x1="74837" y1="44608" x2="74837" y2="44608"/>
                        <a14:foregroundMark x1="46242" y1="76797" x2="46242" y2="76797"/>
                        <a14:foregroundMark x1="57516" y1="86928" x2="57516" y2="86928"/>
                        <a14:foregroundMark x1="50327" y1="97222" x2="50327" y2="97222"/>
                        <a14:backgroundMark x1="31373" y1="95588" x2="31373" y2="95588"/>
                        <a14:backgroundMark x1="46078" y1="24020" x2="46078" y2="24020"/>
                        <a14:backgroundMark x1="32353" y1="88725" x2="32353" y2="88725"/>
                      </a14:backgroundRemoval>
                    </a14:imgEffect>
                    <a14:imgEffect>
                      <a14:artisticPaintStrokes/>
                    </a14:imgEffect>
                    <a14:imgEffect>
                      <a14:brightnessContrast brigh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7884" y="3523780"/>
            <a:ext cx="3035641" cy="3035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888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2068-D3DC-493F-94D4-B2B06BA88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Awareness strategy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5BE1B-8CDB-4F15-989B-3E002C5D8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0932" y="2029474"/>
            <a:ext cx="5542350" cy="4207708"/>
          </a:xfrm>
        </p:spPr>
        <p:txBody>
          <a:bodyPr>
            <a:normAutofit/>
          </a:bodyPr>
          <a:lstStyle/>
          <a:p>
            <a:r>
              <a:rPr lang="en-US" dirty="0"/>
              <a:t>Different strategies for different distribution channels</a:t>
            </a:r>
          </a:p>
          <a:p>
            <a:pPr lvl="1"/>
            <a:r>
              <a:rPr lang="en-US" dirty="0"/>
              <a:t>Auto expos/ auto fairs to advertise product to auto manufacturers and dealerships</a:t>
            </a:r>
          </a:p>
          <a:p>
            <a:pPr lvl="1"/>
            <a:r>
              <a:rPr lang="en-US" dirty="0"/>
              <a:t>Live demonstrations for car dealerships and garages through sales personnel</a:t>
            </a:r>
          </a:p>
          <a:p>
            <a:pPr lvl="1"/>
            <a:r>
              <a:rPr lang="en-US" dirty="0"/>
              <a:t>Directly approaching transport service providers</a:t>
            </a:r>
          </a:p>
          <a:p>
            <a:pPr lvl="1"/>
            <a:r>
              <a:rPr lang="en-US" dirty="0"/>
              <a:t>Online advertisements (Google AdSense, Flipkart Ads, promoted ads)</a:t>
            </a:r>
            <a:endParaRPr lang="en-IN" dirty="0"/>
          </a:p>
        </p:txBody>
      </p:sp>
      <p:pic>
        <p:nvPicPr>
          <p:cNvPr id="4104" name="Picture 8" descr="Image result for google adsense logo">
            <a:extLst>
              <a:ext uri="{FF2B5EF4-FFF2-40B4-BE49-F238E27FC236}">
                <a16:creationId xmlns:a16="http://schemas.microsoft.com/office/drawing/2014/main" id="{44263C3C-93C7-4496-A659-D3E70E5B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771" y="838701"/>
            <a:ext cx="2857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Free Photo Shaking Hands Team Building Handshake True Clipart">
            <a:extLst>
              <a:ext uri="{FF2B5EF4-FFF2-40B4-BE49-F238E27FC236}">
                <a16:creationId xmlns:a16="http://schemas.microsoft.com/office/drawing/2014/main" id="{A4FC2EB2-D9D6-4D7D-9E99-D6BDC6667A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625" b="94250" l="10000" r="90000">
                        <a14:foregroundMark x1="29659" y1="7875" x2="29659" y2="7875"/>
                        <a14:foregroundMark x1="68977" y1="6750" x2="68977" y2="6750"/>
                        <a14:foregroundMark x1="72500" y1="92750" x2="72500" y2="92750"/>
                        <a14:foregroundMark x1="30000" y1="94250" x2="30000" y2="94250"/>
                        <a14:foregroundMark x1="28523" y1="6500" x2="28523" y2="6500"/>
                        <a14:foregroundMark x1="68409" y1="5625" x2="68409" y2="56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028" t="656" r="15014" b="50000"/>
          <a:stretch/>
        </p:blipFill>
        <p:spPr bwMode="auto">
          <a:xfrm>
            <a:off x="7174331" y="2552113"/>
            <a:ext cx="2656880" cy="175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Image result for auto expo logo">
            <a:extLst>
              <a:ext uri="{FF2B5EF4-FFF2-40B4-BE49-F238E27FC236}">
                <a16:creationId xmlns:a16="http://schemas.microsoft.com/office/drawing/2014/main" id="{643E3958-CDE8-4A3F-80E7-89FAD04FB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10" r="17742" b="29613"/>
          <a:stretch/>
        </p:blipFill>
        <p:spPr bwMode="auto">
          <a:xfrm>
            <a:off x="8888163" y="4746254"/>
            <a:ext cx="2253255" cy="181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86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1119</TotalTime>
  <Words>505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Tw Cen MT</vt:lpstr>
      <vt:lpstr>Circuit</vt:lpstr>
      <vt:lpstr>TI IICDC 2018 Quarterfinals interim business proposal</vt:lpstr>
      <vt:lpstr>Product distribution channels</vt:lpstr>
      <vt:lpstr>Product pricing</vt:lpstr>
      <vt:lpstr>Product pricing</vt:lpstr>
      <vt:lpstr>Product Differentiation</vt:lpstr>
      <vt:lpstr>Product Awareness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 IICDC 2018 Quarterfinals interim business proposal</dc:title>
  <dc:creator>Mayank Baranwal</dc:creator>
  <cp:lastModifiedBy>Mayank Baranwal</cp:lastModifiedBy>
  <cp:revision>38</cp:revision>
  <dcterms:created xsi:type="dcterms:W3CDTF">2019-03-03T18:07:13Z</dcterms:created>
  <dcterms:modified xsi:type="dcterms:W3CDTF">2019-03-04T15:49:19Z</dcterms:modified>
</cp:coreProperties>
</file>