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36939F-D8CB-41C7-8F9C-F28240B05FE5}"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225735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276907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19518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C0167D2-7E77-4E29-BA0D-598579DBD3B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3940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3532996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36939F-D8CB-41C7-8F9C-F28240B05FE5}"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997750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36939F-D8CB-41C7-8F9C-F28240B05FE5}"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1317914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6939F-D8CB-41C7-8F9C-F28240B05FE5}"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4109450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036939F-D8CB-41C7-8F9C-F28240B05FE5}" type="datetimeFigureOut">
              <a:rPr lang="en-US" smtClean="0"/>
              <a:t>12/18/2024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C0167D2-7E77-4E29-BA0D-598579DBD3B6}" type="slidenum">
              <a:rPr lang="en-US" smtClean="0"/>
              <a:t>‹#›</a:t>
            </a:fld>
            <a:endParaRPr lang="en-US"/>
          </a:p>
        </p:txBody>
      </p:sp>
    </p:spTree>
    <p:extLst>
      <p:ext uri="{BB962C8B-B14F-4D97-AF65-F5344CB8AC3E}">
        <p14:creationId xmlns:p14="http://schemas.microsoft.com/office/powerpoint/2010/main" val="84882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6939F-D8CB-41C7-8F9C-F28240B05FE5}"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405672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36939F-D8CB-41C7-8F9C-F28240B05FE5}"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2292274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331003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36939F-D8CB-41C7-8F9C-F28240B05FE5}"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2932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36939F-D8CB-41C7-8F9C-F28240B05FE5}"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1603813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036939F-D8CB-41C7-8F9C-F28240B05FE5}"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87107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87133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36939F-D8CB-41C7-8F9C-F28240B05FE5}"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167D2-7E77-4E29-BA0D-598579DBD3B6}" type="slidenum">
              <a:rPr lang="en-US" smtClean="0"/>
              <a:t>‹#›</a:t>
            </a:fld>
            <a:endParaRPr lang="en-US"/>
          </a:p>
        </p:txBody>
      </p:sp>
    </p:spTree>
    <p:extLst>
      <p:ext uri="{BB962C8B-B14F-4D97-AF65-F5344CB8AC3E}">
        <p14:creationId xmlns:p14="http://schemas.microsoft.com/office/powerpoint/2010/main" val="322211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36939F-D8CB-41C7-8F9C-F28240B05FE5}" type="datetimeFigureOut">
              <a:rPr lang="en-US" smtClean="0"/>
              <a:t>12/18/2024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C0167D2-7E77-4E29-BA0D-598579DBD3B6}" type="slidenum">
              <a:rPr lang="en-US" smtClean="0"/>
              <a:t>‹#›</a:t>
            </a:fld>
            <a:endParaRPr lang="en-US"/>
          </a:p>
        </p:txBody>
      </p:sp>
    </p:spTree>
    <p:extLst>
      <p:ext uri="{BB962C8B-B14F-4D97-AF65-F5344CB8AC3E}">
        <p14:creationId xmlns:p14="http://schemas.microsoft.com/office/powerpoint/2010/main" val="2291406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Mayank-Bhatt22/data_cleaning_projec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data.gov.i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0D4D8-8F67-E383-12B5-A9EACEF9A571}"/>
              </a:ext>
            </a:extLst>
          </p:cNvPr>
          <p:cNvSpPr>
            <a:spLocks noGrp="1"/>
          </p:cNvSpPr>
          <p:nvPr>
            <p:ph type="ctrTitle"/>
          </p:nvPr>
        </p:nvSpPr>
        <p:spPr/>
        <p:txBody>
          <a:bodyPr/>
          <a:lstStyle/>
          <a:p>
            <a:r>
              <a:rPr lang="en-US" b="1" i="0" dirty="0">
                <a:solidFill>
                  <a:srgbClr val="D64550"/>
                </a:solidFill>
                <a:effectLst/>
                <a:latin typeface="Segoe UI Bold" panose="020B0802040204020203" pitchFamily="34" charset="0"/>
              </a:rPr>
              <a:t>Dowry Cases Analytics</a:t>
            </a:r>
            <a:endParaRPr lang="en-US" dirty="0"/>
          </a:p>
        </p:txBody>
      </p:sp>
      <p:sp>
        <p:nvSpPr>
          <p:cNvPr id="3" name="Subtitle 2">
            <a:extLst>
              <a:ext uri="{FF2B5EF4-FFF2-40B4-BE49-F238E27FC236}">
                <a16:creationId xmlns:a16="http://schemas.microsoft.com/office/drawing/2014/main" id="{CAAE41F4-5E28-209C-4068-96D1F1AC22C4}"/>
              </a:ext>
            </a:extLst>
          </p:cNvPr>
          <p:cNvSpPr>
            <a:spLocks noGrp="1"/>
          </p:cNvSpPr>
          <p:nvPr>
            <p:ph type="subTitle" idx="1"/>
          </p:nvPr>
        </p:nvSpPr>
        <p:spPr/>
        <p:txBody>
          <a:bodyPr/>
          <a:lstStyle/>
          <a:p>
            <a:r>
              <a:rPr lang="en-US" dirty="0"/>
              <a:t>By Mayank Bhatt</a:t>
            </a:r>
          </a:p>
        </p:txBody>
      </p:sp>
    </p:spTree>
    <p:extLst>
      <p:ext uri="{BB962C8B-B14F-4D97-AF65-F5344CB8AC3E}">
        <p14:creationId xmlns:p14="http://schemas.microsoft.com/office/powerpoint/2010/main" val="236913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1F883-5028-5DE9-C874-B8C1D65DAA9D}"/>
              </a:ext>
            </a:extLst>
          </p:cNvPr>
          <p:cNvSpPr>
            <a:spLocks noGrp="1"/>
          </p:cNvSpPr>
          <p:nvPr>
            <p:ph type="title"/>
          </p:nvPr>
        </p:nvSpPr>
        <p:spPr/>
        <p:txBody>
          <a:bodyPr/>
          <a:lstStyle/>
          <a:p>
            <a:r>
              <a:rPr lang="en-US" dirty="0"/>
              <a:t>Firstly, what is Dowery ?</a:t>
            </a:r>
          </a:p>
        </p:txBody>
      </p:sp>
      <p:pic>
        <p:nvPicPr>
          <p:cNvPr id="6" name="Content Placeholder 5">
            <a:extLst>
              <a:ext uri="{FF2B5EF4-FFF2-40B4-BE49-F238E27FC236}">
                <a16:creationId xmlns:a16="http://schemas.microsoft.com/office/drawing/2014/main" id="{9A6D3703-7706-1F77-558B-578DDF45A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706" y="2454933"/>
            <a:ext cx="5307294" cy="3358037"/>
          </a:xfrm>
        </p:spPr>
      </p:pic>
      <p:sp>
        <p:nvSpPr>
          <p:cNvPr id="4" name="Text Placeholder 3">
            <a:extLst>
              <a:ext uri="{FF2B5EF4-FFF2-40B4-BE49-F238E27FC236}">
                <a16:creationId xmlns:a16="http://schemas.microsoft.com/office/drawing/2014/main" id="{779AF37C-5F7E-3AD3-1AC7-E75A63274537}"/>
              </a:ext>
            </a:extLst>
          </p:cNvPr>
          <p:cNvSpPr>
            <a:spLocks noGrp="1"/>
          </p:cNvSpPr>
          <p:nvPr>
            <p:ph type="body" sz="half" idx="2"/>
          </p:nvPr>
        </p:nvSpPr>
        <p:spPr>
          <a:xfrm>
            <a:off x="680322" y="2336872"/>
            <a:ext cx="4261792" cy="3599317"/>
          </a:xfrm>
        </p:spPr>
        <p:txBody>
          <a:bodyPr>
            <a:normAutofit/>
          </a:bodyPr>
          <a:lstStyle/>
          <a:p>
            <a:r>
              <a:rPr lang="en-US" sz="2400" b="0" i="0" dirty="0">
                <a:effectLst/>
                <a:latin typeface="Gadugi" panose="020B0502040204020203" pitchFamily="34" charset="0"/>
                <a:ea typeface="Gadugi" panose="020B0502040204020203" pitchFamily="34" charset="0"/>
              </a:rPr>
              <a:t>A dowry is a payment, such as money, property, or cattle, that a bride's family gives to the groom or his family at the time of marriage. In some cultures, a dowry is a woman's property that she brings to her husband in marriage.</a:t>
            </a:r>
            <a:endParaRPr lang="en-US" sz="24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8365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146C-E596-0076-5F25-5EA0E21CA5C5}"/>
              </a:ext>
            </a:extLst>
          </p:cNvPr>
          <p:cNvSpPr>
            <a:spLocks noGrp="1"/>
          </p:cNvSpPr>
          <p:nvPr>
            <p:ph type="title"/>
          </p:nvPr>
        </p:nvSpPr>
        <p:spPr/>
        <p:txBody>
          <a:bodyPr/>
          <a:lstStyle/>
          <a:p>
            <a:r>
              <a:rPr lang="en-US" dirty="0"/>
              <a:t>Dowry-Related Crimes in this project</a:t>
            </a:r>
          </a:p>
        </p:txBody>
      </p:sp>
      <p:sp>
        <p:nvSpPr>
          <p:cNvPr id="12" name="Text Placeholder 11">
            <a:extLst>
              <a:ext uri="{FF2B5EF4-FFF2-40B4-BE49-F238E27FC236}">
                <a16:creationId xmlns:a16="http://schemas.microsoft.com/office/drawing/2014/main" id="{7B08F36F-0174-9C43-921F-0366772E0B81}"/>
              </a:ext>
            </a:extLst>
          </p:cNvPr>
          <p:cNvSpPr>
            <a:spLocks noGrp="1"/>
          </p:cNvSpPr>
          <p:nvPr>
            <p:ph type="body" idx="1"/>
          </p:nvPr>
        </p:nvSpPr>
        <p:spPr/>
        <p:txBody>
          <a:bodyPr>
            <a:normAutofit/>
          </a:bodyPr>
          <a:lstStyle/>
          <a:p>
            <a:r>
              <a:rPr lang="en-US" sz="2800" i="0" dirty="0">
                <a:solidFill>
                  <a:schemeClr val="bg1"/>
                </a:solidFill>
                <a:effectLst/>
                <a:latin typeface="Google Sans"/>
              </a:rPr>
              <a:t>Dowry Prohibition Act</a:t>
            </a:r>
            <a:endParaRPr lang="en-US" sz="2800" dirty="0">
              <a:solidFill>
                <a:schemeClr val="bg1"/>
              </a:solidFill>
            </a:endParaRPr>
          </a:p>
        </p:txBody>
      </p:sp>
      <p:sp>
        <p:nvSpPr>
          <p:cNvPr id="13" name="Content Placeholder 12">
            <a:extLst>
              <a:ext uri="{FF2B5EF4-FFF2-40B4-BE49-F238E27FC236}">
                <a16:creationId xmlns:a16="http://schemas.microsoft.com/office/drawing/2014/main" id="{36481A74-44AA-7CF7-11A1-DE84CC66CDFA}"/>
              </a:ext>
            </a:extLst>
          </p:cNvPr>
          <p:cNvSpPr>
            <a:spLocks noGrp="1"/>
          </p:cNvSpPr>
          <p:nvPr>
            <p:ph sz="half" idx="2"/>
          </p:nvPr>
        </p:nvSpPr>
        <p:spPr>
          <a:xfrm>
            <a:off x="244894" y="3030006"/>
            <a:ext cx="5263277" cy="3074763"/>
          </a:xfrm>
        </p:spPr>
        <p:txBody>
          <a:bodyPr>
            <a:normAutofit/>
          </a:bodyPr>
          <a:lstStyle/>
          <a:p>
            <a:r>
              <a:rPr lang="en-US" b="0" i="0" dirty="0">
                <a:solidFill>
                  <a:srgbClr val="EEF0FF"/>
                </a:solidFill>
                <a:effectLst/>
                <a:latin typeface="Google Sans"/>
              </a:rPr>
              <a:t>The Dowry Prohibition Act, 1961 is a social legislation that aims to prohibit the giving or taking of dowry and to protect married women from cruelty and violence. The Act came into force on July 1, 1961, except in the state of Jammu and Kashmir.</a:t>
            </a:r>
            <a:endParaRPr lang="en-US" dirty="0"/>
          </a:p>
        </p:txBody>
      </p:sp>
      <p:sp>
        <p:nvSpPr>
          <p:cNvPr id="14" name="Text Placeholder 13">
            <a:extLst>
              <a:ext uri="{FF2B5EF4-FFF2-40B4-BE49-F238E27FC236}">
                <a16:creationId xmlns:a16="http://schemas.microsoft.com/office/drawing/2014/main" id="{9DE7B1F1-78BC-934B-D91B-58DB8C6799D7}"/>
              </a:ext>
            </a:extLst>
          </p:cNvPr>
          <p:cNvSpPr>
            <a:spLocks noGrp="1"/>
          </p:cNvSpPr>
          <p:nvPr>
            <p:ph type="body" sz="quarter" idx="3"/>
          </p:nvPr>
        </p:nvSpPr>
        <p:spPr>
          <a:xfrm>
            <a:off x="7028468" y="2336873"/>
            <a:ext cx="4474028" cy="692076"/>
          </a:xfrm>
        </p:spPr>
        <p:txBody>
          <a:bodyPr>
            <a:normAutofit/>
          </a:bodyPr>
          <a:lstStyle/>
          <a:p>
            <a:r>
              <a:rPr lang="en-US" sz="3200" i="0" dirty="0">
                <a:solidFill>
                  <a:schemeClr val="bg1"/>
                </a:solidFill>
                <a:effectLst/>
                <a:latin typeface="Google Sans"/>
              </a:rPr>
              <a:t>Dowry death</a:t>
            </a:r>
            <a:endParaRPr lang="en-US" sz="3200" dirty="0">
              <a:solidFill>
                <a:schemeClr val="bg1"/>
              </a:solidFill>
            </a:endParaRPr>
          </a:p>
        </p:txBody>
      </p:sp>
      <p:sp>
        <p:nvSpPr>
          <p:cNvPr id="15" name="Content Placeholder 14">
            <a:extLst>
              <a:ext uri="{FF2B5EF4-FFF2-40B4-BE49-F238E27FC236}">
                <a16:creationId xmlns:a16="http://schemas.microsoft.com/office/drawing/2014/main" id="{4FAE7841-F810-4BDA-F9C7-325F3DB74CF8}"/>
              </a:ext>
            </a:extLst>
          </p:cNvPr>
          <p:cNvSpPr>
            <a:spLocks noGrp="1"/>
          </p:cNvSpPr>
          <p:nvPr>
            <p:ph sz="quarter" idx="4"/>
          </p:nvPr>
        </p:nvSpPr>
        <p:spPr>
          <a:xfrm>
            <a:off x="6096000" y="2999012"/>
            <a:ext cx="5691527" cy="2906179"/>
          </a:xfrm>
        </p:spPr>
        <p:txBody>
          <a:bodyPr>
            <a:normAutofit/>
          </a:bodyPr>
          <a:lstStyle/>
          <a:p>
            <a:r>
              <a:rPr lang="en-US" b="0" i="0" dirty="0">
                <a:solidFill>
                  <a:srgbClr val="C3C6D6"/>
                </a:solidFill>
                <a:effectLst/>
                <a:latin typeface="Google Sans"/>
              </a:rPr>
              <a:t>A woman's death is considered a dowry death if it occurs within seven years of marriage and is caused by burns, bodily injury, or other unnatural circumstances. It must also be shown that the woman was subjected to cruelty or harassment by her husband or relatives in connection with a dowry demand.</a:t>
            </a:r>
            <a:endParaRPr lang="en-US" dirty="0"/>
          </a:p>
        </p:txBody>
      </p:sp>
    </p:spTree>
    <p:extLst>
      <p:ext uri="{BB962C8B-B14F-4D97-AF65-F5344CB8AC3E}">
        <p14:creationId xmlns:p14="http://schemas.microsoft.com/office/powerpoint/2010/main" val="169576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AD7B1A-D384-4C0A-8FB5-CEC808D7747A}"/>
              </a:ext>
            </a:extLst>
          </p:cNvPr>
          <p:cNvSpPr>
            <a:spLocks noGrp="1"/>
          </p:cNvSpPr>
          <p:nvPr>
            <p:ph type="title"/>
          </p:nvPr>
        </p:nvSpPr>
        <p:spPr/>
        <p:txBody>
          <a:bodyPr>
            <a:normAutofit/>
          </a:bodyPr>
          <a:lstStyle/>
          <a:p>
            <a:r>
              <a:rPr lang="en-US" sz="4400" b="1" dirty="0"/>
              <a:t>So, first thing was to clean the data </a:t>
            </a:r>
          </a:p>
        </p:txBody>
      </p:sp>
      <p:sp>
        <p:nvSpPr>
          <p:cNvPr id="8" name="TextBox 7">
            <a:extLst>
              <a:ext uri="{FF2B5EF4-FFF2-40B4-BE49-F238E27FC236}">
                <a16:creationId xmlns:a16="http://schemas.microsoft.com/office/drawing/2014/main" id="{463A78B8-99BD-F86C-13E7-9ABBD6C223B8}"/>
              </a:ext>
            </a:extLst>
          </p:cNvPr>
          <p:cNvSpPr txBox="1"/>
          <p:nvPr/>
        </p:nvSpPr>
        <p:spPr>
          <a:xfrm>
            <a:off x="97971" y="2253342"/>
            <a:ext cx="7554686" cy="3539430"/>
          </a:xfrm>
          <a:prstGeom prst="rect">
            <a:avLst/>
          </a:prstGeom>
          <a:noFill/>
        </p:spPr>
        <p:txBody>
          <a:bodyPr wrap="square" rtlCol="0">
            <a:spAutoFit/>
          </a:bodyPr>
          <a:lstStyle/>
          <a:p>
            <a:r>
              <a:rPr lang="en-US" sz="2800" dirty="0">
                <a:latin typeface="Aptos Display" panose="020B0004020202020204" pitchFamily="34" charset="0"/>
              </a:rPr>
              <a:t>I utilized techniques and workflows from a previous project I worked on, focused on </a:t>
            </a:r>
            <a:r>
              <a:rPr lang="en-US" sz="2800" b="1" dirty="0">
                <a:latin typeface="Aptos Display" panose="020B0004020202020204" pitchFamily="34" charset="0"/>
              </a:rPr>
              <a:t>data cleaning and preprocessing</a:t>
            </a:r>
            <a:r>
              <a:rPr lang="en-US" sz="2800" dirty="0">
                <a:latin typeface="Aptos Display" panose="020B0004020202020204" pitchFamily="34" charset="0"/>
              </a:rPr>
              <a:t>. My old project (</a:t>
            </a:r>
            <a:r>
              <a:rPr lang="en-US" sz="2800" dirty="0">
                <a:latin typeface="Aptos Display" panose="020B0004020202020204" pitchFamily="34" charset="0"/>
                <a:hlinkClick r:id="rId2"/>
              </a:rPr>
              <a:t>GitHub Repo</a:t>
            </a:r>
            <a:r>
              <a:rPr lang="en-US" sz="2800" dirty="0">
                <a:latin typeface="Aptos Display" panose="020B0004020202020204" pitchFamily="34" charset="0"/>
              </a:rPr>
              <a:t>) involved handling messy datasets, removing inconsistencies, and preparing the data for analysis. In my new project, I applied these same principles to streamline and improve the data pipeline, making the cleaning process more efficient and scalable.</a:t>
            </a:r>
          </a:p>
        </p:txBody>
      </p:sp>
      <p:pic>
        <p:nvPicPr>
          <p:cNvPr id="10" name="Picture 9">
            <a:extLst>
              <a:ext uri="{FF2B5EF4-FFF2-40B4-BE49-F238E27FC236}">
                <a16:creationId xmlns:a16="http://schemas.microsoft.com/office/drawing/2014/main" id="{CA5E0FE3-9431-8E46-1778-A3063753E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985" y="2319337"/>
            <a:ext cx="3630385" cy="3352120"/>
          </a:xfrm>
          <a:prstGeom prst="rect">
            <a:avLst/>
          </a:prstGeom>
        </p:spPr>
      </p:pic>
    </p:spTree>
    <p:extLst>
      <p:ext uri="{BB962C8B-B14F-4D97-AF65-F5344CB8AC3E}">
        <p14:creationId xmlns:p14="http://schemas.microsoft.com/office/powerpoint/2010/main" val="240783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3955-42A6-4B32-6861-3E224E77A8FA}"/>
              </a:ext>
            </a:extLst>
          </p:cNvPr>
          <p:cNvSpPr>
            <a:spLocks noGrp="1"/>
          </p:cNvSpPr>
          <p:nvPr>
            <p:ph type="title" idx="4294967295"/>
          </p:nvPr>
        </p:nvSpPr>
        <p:spPr>
          <a:xfrm>
            <a:off x="-76200" y="0"/>
            <a:ext cx="9613900" cy="1081087"/>
          </a:xfrm>
        </p:spPr>
        <p:txBody>
          <a:bodyPr/>
          <a:lstStyle/>
          <a:p>
            <a:r>
              <a:rPr lang="en-US" b="1" dirty="0">
                <a:solidFill>
                  <a:schemeClr val="bg1"/>
                </a:solidFill>
              </a:rPr>
              <a:t>Then made a dashboard out of Clean Data</a:t>
            </a:r>
          </a:p>
        </p:txBody>
      </p:sp>
      <p:pic>
        <p:nvPicPr>
          <p:cNvPr id="8" name="Picture 7">
            <a:extLst>
              <a:ext uri="{FF2B5EF4-FFF2-40B4-BE49-F238E27FC236}">
                <a16:creationId xmlns:a16="http://schemas.microsoft.com/office/drawing/2014/main" id="{12D4869B-9CD0-025E-0F21-1E887ED02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743"/>
            <a:ext cx="12192000" cy="5976257"/>
          </a:xfrm>
          <a:prstGeom prst="rect">
            <a:avLst/>
          </a:prstGeom>
        </p:spPr>
      </p:pic>
    </p:spTree>
    <p:extLst>
      <p:ext uri="{BB962C8B-B14F-4D97-AF65-F5344CB8AC3E}">
        <p14:creationId xmlns:p14="http://schemas.microsoft.com/office/powerpoint/2010/main" val="137418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8885-7E0A-5B1A-09DD-A9F9C60B0F4B}"/>
              </a:ext>
            </a:extLst>
          </p:cNvPr>
          <p:cNvSpPr>
            <a:spLocks noGrp="1"/>
          </p:cNvSpPr>
          <p:nvPr>
            <p:ph type="title"/>
          </p:nvPr>
        </p:nvSpPr>
        <p:spPr/>
        <p:txBody>
          <a:bodyPr/>
          <a:lstStyle/>
          <a:p>
            <a:r>
              <a:rPr lang="en-US" dirty="0"/>
              <a:t>📊 </a:t>
            </a:r>
            <a:r>
              <a:rPr lang="en-US" b="1" dirty="0"/>
              <a:t>Dowry Cases Analytics Dashboard</a:t>
            </a:r>
            <a:r>
              <a:rPr lang="en-US" dirty="0"/>
              <a:t> 📊</a:t>
            </a:r>
          </a:p>
        </p:txBody>
      </p:sp>
      <p:sp>
        <p:nvSpPr>
          <p:cNvPr id="3" name="TextBox 2">
            <a:extLst>
              <a:ext uri="{FF2B5EF4-FFF2-40B4-BE49-F238E27FC236}">
                <a16:creationId xmlns:a16="http://schemas.microsoft.com/office/drawing/2014/main" id="{E32BD777-279E-A1A7-7F48-64451BFC5A0C}"/>
              </a:ext>
            </a:extLst>
          </p:cNvPr>
          <p:cNvSpPr txBox="1"/>
          <p:nvPr/>
        </p:nvSpPr>
        <p:spPr>
          <a:xfrm>
            <a:off x="571464" y="2362200"/>
            <a:ext cx="10542850" cy="3477875"/>
          </a:xfrm>
          <a:prstGeom prst="rect">
            <a:avLst/>
          </a:prstGeom>
          <a:noFill/>
        </p:spPr>
        <p:txBody>
          <a:bodyPr wrap="square" rtlCol="0">
            <a:spAutoFit/>
          </a:bodyPr>
          <a:lstStyle/>
          <a:p>
            <a:r>
              <a:rPr lang="en-US" sz="2000" dirty="0"/>
              <a:t>This dashboard provides a comprehensive overview of dowry-related cases, focusing on data under the </a:t>
            </a:r>
            <a:r>
              <a:rPr lang="en-US" sz="2000" b="1" dirty="0"/>
              <a:t>Dowry Prohibition Act</a:t>
            </a:r>
            <a:r>
              <a:rPr lang="en-US" sz="2000" dirty="0"/>
              <a:t> and </a:t>
            </a:r>
            <a:r>
              <a:rPr lang="en-US" sz="2000" b="1" dirty="0"/>
              <a:t>Dowry Deaths</a:t>
            </a:r>
            <a:r>
              <a:rPr lang="en-US" sz="2000" dirty="0"/>
              <a:t> across different Indian states and UTs. Here's a breakdown of the insights shown:</a:t>
            </a:r>
          </a:p>
          <a:p>
            <a:endParaRPr lang="en-US" sz="2000" dirty="0"/>
          </a:p>
          <a:p>
            <a:r>
              <a:rPr lang="en-US" sz="2000" b="1" dirty="0"/>
              <a:t>📌 Key Metrics</a:t>
            </a:r>
          </a:p>
          <a:p>
            <a:pPr>
              <a:buFont typeface="+mj-lt"/>
              <a:buAutoNum type="arabicPeriod"/>
            </a:pPr>
            <a:r>
              <a:rPr lang="en-US" sz="2000" b="1" dirty="0"/>
              <a:t>Pending Cases (60K)</a:t>
            </a:r>
            <a:r>
              <a:rPr lang="en-US" sz="2000" dirty="0"/>
              <a:t> – Cases still pending in this year.</a:t>
            </a:r>
          </a:p>
          <a:p>
            <a:pPr>
              <a:buFont typeface="+mj-lt"/>
              <a:buAutoNum type="arabicPeriod"/>
            </a:pPr>
            <a:r>
              <a:rPr lang="en-US" sz="2000" b="1" dirty="0"/>
              <a:t>Cases Acquitted (7436)</a:t>
            </a:r>
            <a:r>
              <a:rPr lang="en-US" sz="2000" dirty="0"/>
              <a:t> – Number of cases where the accused were acquitted.</a:t>
            </a:r>
          </a:p>
          <a:p>
            <a:pPr>
              <a:buFont typeface="+mj-lt"/>
              <a:buAutoNum type="arabicPeriod"/>
            </a:pPr>
            <a:r>
              <a:rPr lang="en-US" sz="2000" b="1" dirty="0"/>
              <a:t>False Cases (949)</a:t>
            </a:r>
            <a:r>
              <a:rPr lang="en-US" sz="2000" dirty="0"/>
              <a:t> – Cases found to be false due to mistakes of fact or law.</a:t>
            </a:r>
          </a:p>
          <a:p>
            <a:pPr>
              <a:buFont typeface="+mj-lt"/>
              <a:buAutoNum type="arabicPeriod"/>
            </a:pPr>
            <a:r>
              <a:rPr lang="en-US" sz="2000" b="1" dirty="0"/>
              <a:t>Final Report Submitted (17K)</a:t>
            </a:r>
            <a:r>
              <a:rPr lang="en-US" sz="2000" dirty="0"/>
              <a:t> – Number of cases where final reports were submitted.</a:t>
            </a:r>
          </a:p>
          <a:p>
            <a:pPr>
              <a:buFont typeface="+mj-lt"/>
              <a:buAutoNum type="arabicPeriod"/>
            </a:pPr>
            <a:r>
              <a:rPr lang="en-US" sz="2000" b="1" dirty="0"/>
              <a:t>Total Cases for the Year (70K)</a:t>
            </a:r>
            <a:r>
              <a:rPr lang="en-US" sz="2000" dirty="0"/>
              <a:t> – Total number of dowry-related cases recorded this year.</a:t>
            </a:r>
          </a:p>
        </p:txBody>
      </p:sp>
    </p:spTree>
    <p:extLst>
      <p:ext uri="{BB962C8B-B14F-4D97-AF65-F5344CB8AC3E}">
        <p14:creationId xmlns:p14="http://schemas.microsoft.com/office/powerpoint/2010/main" val="238195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BCB9-17A3-B9C1-69E7-A36F591FE3C5}"/>
              </a:ext>
            </a:extLst>
          </p:cNvPr>
          <p:cNvSpPr>
            <a:spLocks noGrp="1"/>
          </p:cNvSpPr>
          <p:nvPr>
            <p:ph type="title"/>
          </p:nvPr>
        </p:nvSpPr>
        <p:spPr/>
        <p:txBody>
          <a:bodyPr/>
          <a:lstStyle/>
          <a:p>
            <a:r>
              <a:rPr lang="en-US" b="1" dirty="0"/>
              <a:t>📈 Charts and Insights</a:t>
            </a:r>
            <a:endParaRPr lang="en-US" dirty="0"/>
          </a:p>
        </p:txBody>
      </p:sp>
      <p:sp>
        <p:nvSpPr>
          <p:cNvPr id="3" name="TextBox 2">
            <a:extLst>
              <a:ext uri="{FF2B5EF4-FFF2-40B4-BE49-F238E27FC236}">
                <a16:creationId xmlns:a16="http://schemas.microsoft.com/office/drawing/2014/main" id="{D0FED5F9-B11E-CCA6-66E2-7991324B8560}"/>
              </a:ext>
            </a:extLst>
          </p:cNvPr>
          <p:cNvSpPr txBox="1"/>
          <p:nvPr/>
        </p:nvSpPr>
        <p:spPr>
          <a:xfrm>
            <a:off x="313871" y="2209799"/>
            <a:ext cx="10722429" cy="4247317"/>
          </a:xfrm>
          <a:prstGeom prst="rect">
            <a:avLst/>
          </a:prstGeom>
          <a:noFill/>
        </p:spPr>
        <p:txBody>
          <a:bodyPr wrap="square" rtlCol="0">
            <a:spAutoFit/>
          </a:bodyPr>
          <a:lstStyle/>
          <a:p>
            <a:pPr>
              <a:buFont typeface="+mj-lt"/>
              <a:buAutoNum type="arabicPeriod"/>
            </a:pPr>
            <a:r>
              <a:rPr lang="en-US" b="1" dirty="0"/>
              <a:t>Cases Convicted and Discharged</a:t>
            </a:r>
            <a:endParaRPr lang="en-US" dirty="0"/>
          </a:p>
          <a:p>
            <a:pPr marL="742950" lvl="1" indent="-285750">
              <a:buFont typeface="+mj-lt"/>
              <a:buAutoNum type="arabicPeriod"/>
            </a:pPr>
            <a:r>
              <a:rPr lang="en-US" dirty="0"/>
              <a:t>A line and area chart showing the number of dowry cases </a:t>
            </a:r>
            <a:r>
              <a:rPr lang="en-US" b="1" dirty="0"/>
              <a:t>convicted</a:t>
            </a:r>
            <a:r>
              <a:rPr lang="en-US" dirty="0"/>
              <a:t> (blue) and </a:t>
            </a:r>
            <a:r>
              <a:rPr lang="en-US" b="1" dirty="0"/>
              <a:t>discharged</a:t>
            </a:r>
            <a:r>
              <a:rPr lang="en-US" dirty="0"/>
              <a:t> (red) based on completed trials.</a:t>
            </a:r>
          </a:p>
          <a:p>
            <a:pPr marL="742950" lvl="1" indent="-285750">
              <a:buFont typeface="+mj-lt"/>
              <a:buAutoNum type="arabicPeriod"/>
            </a:pPr>
            <a:r>
              <a:rPr lang="en-US" dirty="0"/>
              <a:t>The chart illustrates a significant spike in discharged cases compared to convictions, highlighting challenges in securing convictions.</a:t>
            </a:r>
          </a:p>
          <a:p>
            <a:pPr lvl="1"/>
            <a:endParaRPr lang="en-US" dirty="0"/>
          </a:p>
          <a:p>
            <a:pPr>
              <a:buFont typeface="+mj-lt"/>
              <a:buAutoNum type="arabicPeriod"/>
            </a:pPr>
            <a:r>
              <a:rPr lang="en-US" b="1" dirty="0"/>
              <a:t>Pending Cases by State/UT</a:t>
            </a:r>
            <a:endParaRPr lang="en-US" dirty="0"/>
          </a:p>
          <a:p>
            <a:pPr marL="742950" lvl="1" indent="-285750">
              <a:buFont typeface="+mj-lt"/>
              <a:buAutoNum type="arabicPeriod"/>
            </a:pPr>
            <a:r>
              <a:rPr lang="en-US" dirty="0"/>
              <a:t>A bar chart showing pending cases from the last year by state.</a:t>
            </a:r>
          </a:p>
          <a:p>
            <a:pPr marL="742950" lvl="1" indent="-285750">
              <a:buFont typeface="+mj-lt"/>
              <a:buAutoNum type="arabicPeriod"/>
            </a:pPr>
            <a:r>
              <a:rPr lang="en-US" b="1" dirty="0"/>
              <a:t>Bihar</a:t>
            </a:r>
            <a:r>
              <a:rPr lang="en-US" dirty="0"/>
              <a:t> leads with 10.6K pending cases, followed by </a:t>
            </a:r>
            <a:r>
              <a:rPr lang="en-US" b="1" dirty="0"/>
              <a:t>Uttar Pradesh</a:t>
            </a:r>
            <a:r>
              <a:rPr lang="en-US" dirty="0"/>
              <a:t> (8.1K), </a:t>
            </a:r>
            <a:r>
              <a:rPr lang="en-US" b="1" dirty="0"/>
              <a:t>Odisha</a:t>
            </a:r>
            <a:r>
              <a:rPr lang="en-US" dirty="0"/>
              <a:t> (6.4K), </a:t>
            </a:r>
            <a:r>
              <a:rPr lang="en-US" b="1" dirty="0"/>
              <a:t>West Bengal</a:t>
            </a:r>
            <a:r>
              <a:rPr lang="en-US" dirty="0"/>
              <a:t> (5.6K), and </a:t>
            </a:r>
            <a:r>
              <a:rPr lang="en-US" b="1" dirty="0"/>
              <a:t>Andhra Pradesh</a:t>
            </a:r>
            <a:r>
              <a:rPr lang="en-US" dirty="0"/>
              <a:t> (4.6K).</a:t>
            </a:r>
          </a:p>
          <a:p>
            <a:pPr lvl="1"/>
            <a:endParaRPr lang="en-US" dirty="0"/>
          </a:p>
          <a:p>
            <a:pPr>
              <a:buFont typeface="+mj-lt"/>
              <a:buAutoNum type="arabicPeriod"/>
            </a:pPr>
            <a:r>
              <a:rPr lang="en-US" b="1" dirty="0"/>
              <a:t>Cases Reported This Year by State/UT</a:t>
            </a:r>
            <a:endParaRPr lang="en-US" dirty="0"/>
          </a:p>
          <a:p>
            <a:pPr marL="742950" lvl="1" indent="-285750">
              <a:buFont typeface="+mj-lt"/>
              <a:buAutoNum type="arabicPeriod"/>
            </a:pPr>
            <a:r>
              <a:rPr lang="en-US" dirty="0"/>
              <a:t>Another bar chart displaying new cases reported during the year.</a:t>
            </a:r>
          </a:p>
          <a:p>
            <a:pPr marL="742950" lvl="1" indent="-285750">
              <a:buFont typeface="+mj-lt"/>
              <a:buAutoNum type="arabicPeriod"/>
            </a:pPr>
            <a:r>
              <a:rPr lang="en-US" b="1" dirty="0"/>
              <a:t>Uttar Pradesh</a:t>
            </a:r>
            <a:r>
              <a:rPr lang="en-US" dirty="0"/>
              <a:t> tops with 3.6K cases, followed by </a:t>
            </a:r>
            <a:r>
              <a:rPr lang="en-US" b="1" dirty="0"/>
              <a:t>Bihar</a:t>
            </a:r>
            <a:r>
              <a:rPr lang="en-US" dirty="0"/>
              <a:t> (3.1K), </a:t>
            </a:r>
            <a:r>
              <a:rPr lang="en-US" b="1" dirty="0"/>
              <a:t>Odisha</a:t>
            </a:r>
            <a:r>
              <a:rPr lang="en-US" dirty="0"/>
              <a:t> (2.4K), </a:t>
            </a:r>
            <a:r>
              <a:rPr lang="en-US" b="1" dirty="0"/>
              <a:t>Andhra Pradesh</a:t>
            </a:r>
            <a:r>
              <a:rPr lang="en-US" dirty="0"/>
              <a:t> (2.1K), and </a:t>
            </a:r>
            <a:r>
              <a:rPr lang="en-US" b="1" dirty="0"/>
              <a:t>Karnataka</a:t>
            </a:r>
            <a:r>
              <a:rPr lang="en-US" dirty="0"/>
              <a:t> (2.0K).</a:t>
            </a:r>
          </a:p>
        </p:txBody>
      </p:sp>
    </p:spTree>
    <p:extLst>
      <p:ext uri="{BB962C8B-B14F-4D97-AF65-F5344CB8AC3E}">
        <p14:creationId xmlns:p14="http://schemas.microsoft.com/office/powerpoint/2010/main" val="381500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D0E74-A72C-546B-6DCA-51A261500F99}"/>
              </a:ext>
            </a:extLst>
          </p:cNvPr>
          <p:cNvSpPr>
            <a:spLocks noGrp="1"/>
          </p:cNvSpPr>
          <p:nvPr>
            <p:ph type="title"/>
          </p:nvPr>
        </p:nvSpPr>
        <p:spPr/>
        <p:txBody>
          <a:bodyPr/>
          <a:lstStyle/>
          <a:p>
            <a:r>
              <a:rPr lang="en-US" b="1" dirty="0"/>
              <a:t>🧐 Observations</a:t>
            </a:r>
            <a:endParaRPr lang="en-US" dirty="0"/>
          </a:p>
        </p:txBody>
      </p:sp>
      <p:sp>
        <p:nvSpPr>
          <p:cNvPr id="3" name="TextBox 2">
            <a:extLst>
              <a:ext uri="{FF2B5EF4-FFF2-40B4-BE49-F238E27FC236}">
                <a16:creationId xmlns:a16="http://schemas.microsoft.com/office/drawing/2014/main" id="{92BFCFD2-5114-2E28-8039-5402575503F9}"/>
              </a:ext>
            </a:extLst>
          </p:cNvPr>
          <p:cNvSpPr txBox="1"/>
          <p:nvPr/>
        </p:nvSpPr>
        <p:spPr>
          <a:xfrm>
            <a:off x="266700" y="2197100"/>
            <a:ext cx="11112500" cy="4154984"/>
          </a:xfrm>
          <a:prstGeom prst="rect">
            <a:avLst/>
          </a:prstGeom>
          <a:noFill/>
        </p:spPr>
        <p:txBody>
          <a:bodyPr wrap="square" rtlCol="0">
            <a:spAutoFit/>
          </a:bodyPr>
          <a:lstStyle/>
          <a:p>
            <a:pPr>
              <a:buFont typeface="Arial" panose="020B0604020202020204" pitchFamily="34" charset="0"/>
              <a:buChar char="•"/>
            </a:pPr>
            <a:r>
              <a:rPr lang="en-US" sz="2400" dirty="0"/>
              <a:t>The high volume of pending cases and the disparity between convictions and discharged cases indicate a need for faster resolution and more effective law enforcement.</a:t>
            </a:r>
          </a:p>
          <a:p>
            <a:pPr>
              <a:buFont typeface="Arial" panose="020B0604020202020204" pitchFamily="34" charset="0"/>
              <a:buChar char="•"/>
            </a:pPr>
            <a:r>
              <a:rPr lang="en-US" sz="2400" dirty="0"/>
              <a:t>States like </a:t>
            </a:r>
            <a:r>
              <a:rPr lang="en-US" sz="2400" b="1" dirty="0"/>
              <a:t>Uttar Pradesh</a:t>
            </a:r>
            <a:r>
              <a:rPr lang="en-US" sz="2400" dirty="0"/>
              <a:t> and </a:t>
            </a:r>
            <a:r>
              <a:rPr lang="en-US" sz="2400" b="1" dirty="0"/>
              <a:t>Bihar</a:t>
            </a:r>
            <a:r>
              <a:rPr lang="en-US" sz="2400" dirty="0"/>
              <a:t> continue to see significant numbers of reported and pending dowry cases, highlighting critical regions for intervention.</a:t>
            </a:r>
          </a:p>
          <a:p>
            <a:pPr>
              <a:buFont typeface="Arial" panose="020B0604020202020204" pitchFamily="34" charset="0"/>
              <a:buChar char="•"/>
            </a:pPr>
            <a:endParaRPr lang="en-US" sz="2400" dirty="0"/>
          </a:p>
          <a:p>
            <a:r>
              <a:rPr lang="en-US" sz="2400" dirty="0"/>
              <a:t>This dashboard uses data visualization to offer a clear and actionable understanding of dowry-related cases in India. Such insights can help policymakers and law enforcement agencies prioritize efforts to tackle dowry-related crimes effectively.</a:t>
            </a:r>
          </a:p>
        </p:txBody>
      </p:sp>
    </p:spTree>
    <p:extLst>
      <p:ext uri="{BB962C8B-B14F-4D97-AF65-F5344CB8AC3E}">
        <p14:creationId xmlns:p14="http://schemas.microsoft.com/office/powerpoint/2010/main" val="321847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F549-2DA5-D743-3758-5C6F11FCA771}"/>
              </a:ext>
            </a:extLst>
          </p:cNvPr>
          <p:cNvSpPr>
            <a:spLocks noGrp="1"/>
          </p:cNvSpPr>
          <p:nvPr>
            <p:ph type="title"/>
          </p:nvPr>
        </p:nvSpPr>
        <p:spPr/>
        <p:txBody>
          <a:bodyPr/>
          <a:lstStyle/>
          <a:p>
            <a:pPr algn="l"/>
            <a:r>
              <a:rPr lang="en-US" dirty="0"/>
              <a:t>THANK YOU </a:t>
            </a:r>
          </a:p>
        </p:txBody>
      </p:sp>
      <p:sp>
        <p:nvSpPr>
          <p:cNvPr id="3" name="Text Placeholder 2">
            <a:extLst>
              <a:ext uri="{FF2B5EF4-FFF2-40B4-BE49-F238E27FC236}">
                <a16:creationId xmlns:a16="http://schemas.microsoft.com/office/drawing/2014/main" id="{83DD0DE1-3F7D-74F4-C4ED-9C917E3817ED}"/>
              </a:ext>
            </a:extLst>
          </p:cNvPr>
          <p:cNvSpPr>
            <a:spLocks noGrp="1"/>
          </p:cNvSpPr>
          <p:nvPr>
            <p:ph type="body" idx="1"/>
          </p:nvPr>
        </p:nvSpPr>
        <p:spPr/>
        <p:txBody>
          <a:bodyPr>
            <a:normAutofit fontScale="85000" lnSpcReduction="10000"/>
          </a:bodyPr>
          <a:lstStyle/>
          <a:p>
            <a:pPr algn="l"/>
            <a:r>
              <a:rPr lang="en-US" b="1" dirty="0"/>
              <a:t>Data.gov.in – Government Open Data Portal (2013)</a:t>
            </a:r>
          </a:p>
          <a:p>
            <a:pPr algn="l"/>
            <a:r>
              <a:rPr lang="en-US" dirty="0"/>
              <a:t>This is India’s official open data portal, offering datasets from various government departments.</a:t>
            </a:r>
          </a:p>
          <a:p>
            <a:pPr algn="l">
              <a:buFont typeface="Arial" panose="020B0604020202020204" pitchFamily="34" charset="0"/>
              <a:buChar char="•"/>
            </a:pPr>
            <a:r>
              <a:rPr lang="en-US" b="1" dirty="0"/>
              <a:t>Website</a:t>
            </a:r>
            <a:r>
              <a:rPr lang="en-US" dirty="0"/>
              <a:t>: </a:t>
            </a:r>
            <a:r>
              <a:rPr lang="en-US" dirty="0">
                <a:hlinkClick r:id="rId2"/>
              </a:rPr>
              <a:t>https://data.gov.in</a:t>
            </a:r>
            <a:endParaRPr lang="en-US" dirty="0"/>
          </a:p>
          <a:p>
            <a:pPr algn="l">
              <a:buFont typeface="Arial" panose="020B0604020202020204" pitchFamily="34" charset="0"/>
              <a:buChar char="•"/>
            </a:pPr>
            <a:r>
              <a:rPr lang="en-US" b="1" dirty="0"/>
              <a:t>Keywords to Search</a:t>
            </a:r>
            <a:r>
              <a:rPr lang="en-US" dirty="0"/>
              <a:t>:</a:t>
            </a:r>
          </a:p>
          <a:p>
            <a:pPr algn="l"/>
            <a:r>
              <a:rPr lang="en-US" dirty="0"/>
              <a:t>"Dowry cases </a:t>
            </a:r>
          </a:p>
          <a:p>
            <a:pPr algn="l"/>
            <a:endParaRPr lang="en-US" dirty="0"/>
          </a:p>
        </p:txBody>
      </p:sp>
    </p:spTree>
    <p:extLst>
      <p:ext uri="{BB962C8B-B14F-4D97-AF65-F5344CB8AC3E}">
        <p14:creationId xmlns:p14="http://schemas.microsoft.com/office/powerpoint/2010/main" val="31131978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48</TotalTime>
  <Words>670</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 Display</vt:lpstr>
      <vt:lpstr>Arial</vt:lpstr>
      <vt:lpstr>Gadugi</vt:lpstr>
      <vt:lpstr>Google Sans</vt:lpstr>
      <vt:lpstr>Segoe UI Bold</vt:lpstr>
      <vt:lpstr>Trebuchet MS</vt:lpstr>
      <vt:lpstr>Berlin</vt:lpstr>
      <vt:lpstr>Dowry Cases Analytics</vt:lpstr>
      <vt:lpstr>Firstly, what is Dowery ?</vt:lpstr>
      <vt:lpstr>Dowry-Related Crimes in this project</vt:lpstr>
      <vt:lpstr>So, first thing was to clean the data </vt:lpstr>
      <vt:lpstr>Then made a dashboard out of Clean Data</vt:lpstr>
      <vt:lpstr>📊 Dowry Cases Analytics Dashboard 📊</vt:lpstr>
      <vt:lpstr>📈 Charts and Insights</vt:lpstr>
      <vt:lpstr>🧐 Observations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mayank bhatt</dc:creator>
  <cp:lastModifiedBy>mayank bhatt</cp:lastModifiedBy>
  <cp:revision>1</cp:revision>
  <dcterms:created xsi:type="dcterms:W3CDTF">2024-12-18T17:03:56Z</dcterms:created>
  <dcterms:modified xsi:type="dcterms:W3CDTF">2024-12-18T17:52:02Z</dcterms:modified>
</cp:coreProperties>
</file>