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0" r:id="rId5"/>
    <p:sldId id="266" r:id="rId6"/>
    <p:sldId id="261" r:id="rId7"/>
    <p:sldId id="264" r:id="rId8"/>
    <p:sldId id="263" r:id="rId9"/>
    <p:sldId id="267" r:id="rId10"/>
    <p:sldId id="262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136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4790-C52F-496F-9C0E-D06A28C96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D3CC3-0285-4B8E-AE47-E357B4F06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A15C-D5C0-482D-A2AF-7AE5B92C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133-93F4-49EB-981F-835320091E5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6284-B6EF-49C2-B29C-655BDC49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8DDD-4C22-4B78-8F27-298AD273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C3C-FA1C-44C0-A7FE-CA50C8245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13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A182-E26F-4713-97CD-9E1F9CAA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70484-0085-4741-A115-CE310E46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E4C4-EF8D-4491-9588-BF822386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133-93F4-49EB-981F-835320091E5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06D2-3BE3-4BB2-98EE-F6924D72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832F-D920-4CCD-AA30-5282BA22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C3C-FA1C-44C0-A7FE-CA50C8245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59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E78EF-6DEF-410A-966B-AC2350F90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9603B-B701-4EFD-81D1-904FDBA17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A4EDE-8EC4-4F3A-8B5D-1FF4FE85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133-93F4-49EB-981F-835320091E5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A88F-03CE-4E7B-AB94-439D01D9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F5E1-7CC7-46BC-857F-E3554577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C3C-FA1C-44C0-A7FE-CA50C8245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18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7E51-8E87-4B17-AC0F-F4BF2A8D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70AF-49A4-437B-9B0E-3019B2D2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82B89-C698-4F76-8D6B-2B62D97E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133-93F4-49EB-981F-835320091E5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1C05-48F7-41BA-8D80-A9E08B18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D129-82A6-47B6-B47E-151A6A88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C3C-FA1C-44C0-A7FE-CA50C8245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7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6D2A-D733-459D-A5AF-61DE7118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021C0-2EAA-443A-946C-BC75A726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4AF0A-D14D-4B00-B412-EEFC9135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133-93F4-49EB-981F-835320091E5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8EF3-D732-48D6-A457-12947FC0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8A1F-D03C-48D4-8E42-707C370E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C3C-FA1C-44C0-A7FE-CA50C8245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28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5735-0FA6-4DDF-B0C6-7F74E22D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3088-03D1-4643-8342-D6B3FAD1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4B764-9F52-45B1-8BE7-6CAC669D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3E977-CB34-4F57-8963-6A5540D5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133-93F4-49EB-981F-835320091E5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4F1EF-6151-41EA-804D-04440462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F445C-5491-4175-BADB-D22E3D91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C3C-FA1C-44C0-A7FE-CA50C8245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55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1315-0A0A-4321-8DC7-B49CD39E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1A14-2550-41AC-9492-E5039AED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96BB-1E44-4E70-954B-F06DF1596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F5A3F-58EF-4D66-ACB9-08C65BED0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24B4F-DE63-42CB-BA0C-8293AED2C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7ACC8-36C5-4504-8D1D-2C098B36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133-93F4-49EB-981F-835320091E5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7CB6A-5D74-48F6-B7C5-E1334C0C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AD3DD-9EC8-4A98-8D87-28BE500C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C3C-FA1C-44C0-A7FE-CA50C8245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79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EEC5-DA42-44EF-9AD7-7585731F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5F30E-E610-49F1-86D1-62E1049D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133-93F4-49EB-981F-835320091E5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1F2E3-4BC3-4A21-A0B6-F60A572E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C2C5D-ED96-436A-AF46-8556580A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C3C-FA1C-44C0-A7FE-CA50C8245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38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7BFB1-6DA1-42F2-BEF8-29425F32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133-93F4-49EB-981F-835320091E5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5B075-5ADE-464B-8BF9-E8967D03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E4C03-69A9-4E99-9E47-C620546E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C3C-FA1C-44C0-A7FE-CA50C8245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65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FF61-7F23-4468-9272-DC986BAB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67E4-1A49-4A0C-9EA2-CAE2D26B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27D27-AA3E-471A-96CE-0FE9961E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E4D70-CC43-4E25-87B4-59C9838F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133-93F4-49EB-981F-835320091E5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7FE7-A77F-46F4-8759-8B247497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5703F-7ED1-4B8A-98B9-00FD4FE5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C3C-FA1C-44C0-A7FE-CA50C8245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76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CBB7-35F2-4E02-9A18-1479C223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6DBDB-2BCF-442B-B98F-398F12487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F3576-D1A0-4F4C-9BC7-5BA3A751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61BE-0218-422B-B07E-E6256EE0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133-93F4-49EB-981F-835320091E5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424C8-8F43-4F1A-A47C-17CB4E32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EF488-30B2-452D-A2A5-ED8D675D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C3C-FA1C-44C0-A7FE-CA50C8245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52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01CF7-4166-4A61-A9F9-2402D874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A5251-2B9B-4734-97C8-50920466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3995A-3ADD-4C56-A82F-7245C2E1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2133-93F4-49EB-981F-835320091E5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7AFB-8F8C-430B-97AC-86953FFFF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F9EFB-FBB0-4507-AF5E-D902E4224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C3C-FA1C-44C0-A7FE-CA50C8245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80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CBE5E5-3BF0-4D5F-B0F7-6E33757D2622}"/>
              </a:ext>
            </a:extLst>
          </p:cNvPr>
          <p:cNvSpPr/>
          <p:nvPr/>
        </p:nvSpPr>
        <p:spPr>
          <a:xfrm>
            <a:off x="2562225" y="285661"/>
            <a:ext cx="7067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6C78F-B29E-4C61-8D5F-818E87EA56B6}"/>
              </a:ext>
            </a:extLst>
          </p:cNvPr>
          <p:cNvSpPr/>
          <p:nvPr/>
        </p:nvSpPr>
        <p:spPr>
          <a:xfrm>
            <a:off x="352425" y="285661"/>
            <a:ext cx="10896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TABLET PRODUCTION ANALYSIS USING JMP </a:t>
            </a:r>
            <a:endParaRPr lang="en-US" sz="4000" b="1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B757F1-D322-429C-8C7D-20F32144DCB0}"/>
              </a:ext>
            </a:extLst>
          </p:cNvPr>
          <p:cNvCxnSpPr>
            <a:cxnSpLocks/>
          </p:cNvCxnSpPr>
          <p:nvPr/>
        </p:nvCxnSpPr>
        <p:spPr>
          <a:xfrm>
            <a:off x="537211" y="6116121"/>
            <a:ext cx="108250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0B732304-0F11-C430-D3D4-9B59A2906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133" y="1027539"/>
            <a:ext cx="2345267" cy="255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7A726-3370-1D31-A223-ECC253F6B485}"/>
              </a:ext>
            </a:extLst>
          </p:cNvPr>
          <p:cNvSpPr txBox="1"/>
          <p:nvPr/>
        </p:nvSpPr>
        <p:spPr>
          <a:xfrm>
            <a:off x="2752725" y="615011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6E000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Indian Institute of Technology Ropar, </a:t>
            </a:r>
            <a:r>
              <a:rPr lang="en-US" sz="2000" b="1" dirty="0" err="1">
                <a:solidFill>
                  <a:srgbClr val="6E000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Nagal</a:t>
            </a:r>
            <a:r>
              <a:rPr lang="en-US" sz="2000" b="1" dirty="0">
                <a:solidFill>
                  <a:srgbClr val="6E000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Road</a:t>
            </a:r>
          </a:p>
          <a:p>
            <a:pPr algn="ctr"/>
            <a:r>
              <a:rPr lang="en-US" sz="2000" b="1" dirty="0">
                <a:solidFill>
                  <a:srgbClr val="6E000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Rupnagar – 140001, Punjab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1BA74-2103-815C-A042-913962E20D8C}"/>
              </a:ext>
            </a:extLst>
          </p:cNvPr>
          <p:cNvSpPr txBox="1"/>
          <p:nvPr/>
        </p:nvSpPr>
        <p:spPr>
          <a:xfrm>
            <a:off x="1744133" y="3818466"/>
            <a:ext cx="810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by:-</a:t>
            </a:r>
          </a:p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Mayank Chopra</a:t>
            </a:r>
          </a:p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Ajeet Kumar</a:t>
            </a:r>
          </a:p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Dheeraj </a:t>
            </a:r>
            <a:r>
              <a:rPr lang="en-I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Mahendra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Bhardwaj</a:t>
            </a:r>
          </a:p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Mukesh Kumar </a:t>
            </a:r>
          </a:p>
        </p:txBody>
      </p:sp>
    </p:spTree>
    <p:extLst>
      <p:ext uri="{BB962C8B-B14F-4D97-AF65-F5344CB8AC3E}">
        <p14:creationId xmlns:p14="http://schemas.microsoft.com/office/powerpoint/2010/main" val="142207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2F7434-9CE5-4FF1-92FA-0D4D5C302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3" y="1102181"/>
            <a:ext cx="8639176" cy="49769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5526D-9787-4513-A74F-06268FFCA859}"/>
              </a:ext>
            </a:extLst>
          </p:cNvPr>
          <p:cNvSpPr/>
          <p:nvPr/>
        </p:nvSpPr>
        <p:spPr>
          <a:xfrm>
            <a:off x="123038" y="394295"/>
            <a:ext cx="119459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Interaction of Blend speed with Blend Time, Mill Time, Atomizer Pressure, Force, Coating Viscosity, Exhaust Temp, Spray rate, Dissolution, </a:t>
            </a:r>
            <a:r>
              <a:rPr lang="en-IN" sz="2000" dirty="0" err="1"/>
              <a:t>Disso</a:t>
            </a:r>
            <a:r>
              <a:rPr lang="en-IN" sz="2000" dirty="0"/>
              <a:t> and subsequently finding out the optimum blend speed by maximizing desirability</a:t>
            </a:r>
          </a:p>
        </p:txBody>
      </p:sp>
    </p:spTree>
    <p:extLst>
      <p:ext uri="{BB962C8B-B14F-4D97-AF65-F5344CB8AC3E}">
        <p14:creationId xmlns:p14="http://schemas.microsoft.com/office/powerpoint/2010/main" val="203399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54370-FE5F-4BE8-94A3-FBFA1B5EA9C2}"/>
              </a:ext>
            </a:extLst>
          </p:cNvPr>
          <p:cNvSpPr txBox="1"/>
          <p:nvPr/>
        </p:nvSpPr>
        <p:spPr>
          <a:xfrm>
            <a:off x="4575175" y="408563"/>
            <a:ext cx="3352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Conclusion </a:t>
            </a:r>
            <a:endParaRPr lang="en-IN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188B5-F901-46FE-A1A0-9DDFA01429A5}"/>
              </a:ext>
            </a:extLst>
          </p:cNvPr>
          <p:cNvSpPr/>
          <p:nvPr/>
        </p:nvSpPr>
        <p:spPr>
          <a:xfrm>
            <a:off x="914400" y="1303288"/>
            <a:ext cx="103155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While optimizing for blend speed and atomizer pressure , we observe that we sacrifice on the third input parameter that we want to optimize i.e</a:t>
            </a:r>
            <a:r>
              <a:rPr lang="en-US" sz="2000" dirty="0">
                <a:solidFill>
                  <a:srgbClr val="222222"/>
                </a:solidFill>
              </a:rPr>
              <a:t>. inlet temperature.(Optimized inlet temperature is approx. 88 C while when optimizing the other two , inlet temperature value comes out to be 104 C and 108 C approx. respectively)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</a:rPr>
              <a:t> We observe that optimizing for inlet temperature sacrifices on the coating viscosity while optimizing for blending speed and atomizer pressure has no effect on the coating viscosity.</a:t>
            </a:r>
          </a:p>
          <a:p>
            <a:pPr algn="just"/>
            <a:endParaRPr lang="en-US" sz="2000" dirty="0">
              <a:solidFill>
                <a:srgbClr val="22222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22222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22222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solidFill>
                <a:srgbClr val="22222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22222"/>
              </a:solidFill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814EAC-ADB3-49C2-95DA-2C8F146EDB3B}"/>
              </a:ext>
            </a:extLst>
          </p:cNvPr>
          <p:cNvCxnSpPr>
            <a:cxnSpLocks/>
          </p:cNvCxnSpPr>
          <p:nvPr/>
        </p:nvCxnSpPr>
        <p:spPr>
          <a:xfrm>
            <a:off x="514349" y="1116449"/>
            <a:ext cx="111696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4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E1A9FA-DC18-3682-A1C6-1E312CC965A9}"/>
              </a:ext>
            </a:extLst>
          </p:cNvPr>
          <p:cNvSpPr txBox="1"/>
          <p:nvPr/>
        </p:nvSpPr>
        <p:spPr>
          <a:xfrm>
            <a:off x="4575175" y="408563"/>
            <a:ext cx="3352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Contribution </a:t>
            </a:r>
            <a:endParaRPr lang="en-IN" sz="40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E1BA3C-A9EF-CFB6-2D0F-0DB052B771A6}"/>
              </a:ext>
            </a:extLst>
          </p:cNvPr>
          <p:cNvCxnSpPr>
            <a:cxnSpLocks/>
          </p:cNvCxnSpPr>
          <p:nvPr/>
        </p:nvCxnSpPr>
        <p:spPr>
          <a:xfrm>
            <a:off x="514349" y="1116449"/>
            <a:ext cx="111696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F5A56B-4D60-DB51-9942-86E4388D74F3}"/>
              </a:ext>
            </a:extLst>
          </p:cNvPr>
          <p:cNvSpPr txBox="1"/>
          <p:nvPr/>
        </p:nvSpPr>
        <p:spPr>
          <a:xfrm>
            <a:off x="1143000" y="1286933"/>
            <a:ext cx="1010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Mayank Chopra – Data analysis ,observation and presentation</a:t>
            </a:r>
          </a:p>
          <a:p>
            <a:r>
              <a:rPr lang="en-IN" dirty="0"/>
              <a:t>Ajeet Kumar – Data analysis and presentation</a:t>
            </a:r>
          </a:p>
          <a:p>
            <a:r>
              <a:rPr lang="en-IN" dirty="0"/>
              <a:t>Dheeraj Bhardwaj – Presentation</a:t>
            </a:r>
          </a:p>
          <a:p>
            <a:r>
              <a:rPr lang="en-IN" dirty="0"/>
              <a:t>Mukesh Kumar – 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8938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54995F-BE65-69DE-1E96-DCDAEB679FF8}"/>
              </a:ext>
            </a:extLst>
          </p:cNvPr>
          <p:cNvSpPr txBox="1"/>
          <p:nvPr/>
        </p:nvSpPr>
        <p:spPr>
          <a:xfrm rot="20352071">
            <a:off x="4881001" y="2675778"/>
            <a:ext cx="2711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483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54370-FE5F-4BE8-94A3-FBFA1B5EA9C2}"/>
              </a:ext>
            </a:extLst>
          </p:cNvPr>
          <p:cNvSpPr txBox="1"/>
          <p:nvPr/>
        </p:nvSpPr>
        <p:spPr>
          <a:xfrm>
            <a:off x="4219575" y="381000"/>
            <a:ext cx="3352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188B5-F901-46FE-A1A0-9DDFA01429A5}"/>
              </a:ext>
            </a:extLst>
          </p:cNvPr>
          <p:cNvSpPr/>
          <p:nvPr/>
        </p:nvSpPr>
        <p:spPr>
          <a:xfrm>
            <a:off x="914400" y="1303288"/>
            <a:ext cx="103155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Type of Product: Tablet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</a:rPr>
              <a:t>Manufacturing Process Type: W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et granulation, Dry granulation or Direct compression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</a:rPr>
              <a:t>Steps involved: W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eighing, Milling, Mixing, Granulation, Drying, Compaction, (frequently) Coating and Packaging.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Regardless of the method used </a:t>
            </a:r>
            <a:r>
              <a:rPr lang="en-US" sz="2000" dirty="0">
                <a:solidFill>
                  <a:srgbClr val="222222"/>
                </a:solidFill>
              </a:rPr>
              <a:t>of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the unit processes - Weighing, Milling and Mixing are the same. </a:t>
            </a:r>
            <a:r>
              <a:rPr lang="en-US" sz="2000" dirty="0">
                <a:solidFill>
                  <a:srgbClr val="222222"/>
                </a:solidFill>
              </a:rPr>
              <a:t>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ubsequent steps may differ.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22222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22222"/>
              </a:solidFill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814EAC-ADB3-49C2-95DA-2C8F146EDB3B}"/>
              </a:ext>
            </a:extLst>
          </p:cNvPr>
          <p:cNvCxnSpPr>
            <a:cxnSpLocks/>
          </p:cNvCxnSpPr>
          <p:nvPr/>
        </p:nvCxnSpPr>
        <p:spPr>
          <a:xfrm flipV="1">
            <a:off x="514349" y="1088886"/>
            <a:ext cx="11169651" cy="275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EE0D1938-A99B-5188-D83F-7CB8E324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317500"/>
            <a:ext cx="6591300" cy="63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94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54370-FE5F-4BE8-94A3-FBFA1B5EA9C2}"/>
              </a:ext>
            </a:extLst>
          </p:cNvPr>
          <p:cNvSpPr txBox="1"/>
          <p:nvPr/>
        </p:nvSpPr>
        <p:spPr>
          <a:xfrm>
            <a:off x="4219575" y="381000"/>
            <a:ext cx="3352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Objective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188B5-F901-46FE-A1A0-9DDFA01429A5}"/>
              </a:ext>
            </a:extLst>
          </p:cNvPr>
          <p:cNvSpPr/>
          <p:nvPr/>
        </p:nvSpPr>
        <p:spPr>
          <a:xfrm>
            <a:off x="914400" y="1303288"/>
            <a:ext cx="1031557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</a:rPr>
              <a:t>Selection of Atomizer pressure, Blend speed and Inlet temperature as critical parameters having significant impact on process outcome.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</a:rPr>
              <a:t>Maximize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desirability of the Atomizer Pressure ( Minimum) and its effect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</a:rPr>
              <a:t>Maximize desirability of Blend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Speed ( Minimum) and its effect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</a:rPr>
              <a:t>Maximize desirability of the Inlet Temperature ( Minimum) and its effect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</a:rPr>
              <a:t>Analysis of interaction of different parameters for maximum desirability using JMP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22222"/>
              </a:solidFill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814EAC-ADB3-49C2-95DA-2C8F146EDB3B}"/>
              </a:ext>
            </a:extLst>
          </p:cNvPr>
          <p:cNvCxnSpPr>
            <a:cxnSpLocks/>
          </p:cNvCxnSpPr>
          <p:nvPr/>
        </p:nvCxnSpPr>
        <p:spPr>
          <a:xfrm>
            <a:off x="514349" y="1116449"/>
            <a:ext cx="112119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4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0CE1B-E7BD-4432-986E-971E7D89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63" y="871106"/>
            <a:ext cx="4925112" cy="5605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31EF6F-A5B2-493D-BBB3-05FFE7C514B0}"/>
              </a:ext>
            </a:extLst>
          </p:cNvPr>
          <p:cNvSpPr txBox="1"/>
          <p:nvPr/>
        </p:nvSpPr>
        <p:spPr>
          <a:xfrm>
            <a:off x="619124" y="4808598"/>
            <a:ext cx="5397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Based on below results, Atomizer pressure is highly dependent on Blend Speed. Higher the P value, lower the dependence on process outcome.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E4DFCD1-612C-F34B-4DA1-572F7286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9586"/>
            <a:ext cx="2667000" cy="312049"/>
          </a:xfrm>
        </p:spPr>
        <p:txBody>
          <a:bodyPr/>
          <a:lstStyle/>
          <a:p>
            <a:fld id="{F8F1EEB8-15BE-4242-9342-799CCBE3506C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36CE5-070A-C755-D4F9-60C9C4427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871106"/>
            <a:ext cx="4731807" cy="3791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34371E-8EB9-5CF5-4A1E-F7604906CB58}"/>
              </a:ext>
            </a:extLst>
          </p:cNvPr>
          <p:cNvSpPr txBox="1"/>
          <p:nvPr/>
        </p:nvSpPr>
        <p:spPr>
          <a:xfrm>
            <a:off x="3688478" y="0"/>
            <a:ext cx="499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Results &amp; Discussion</a:t>
            </a:r>
          </a:p>
          <a:p>
            <a:r>
              <a:rPr lang="en-IN" sz="4000" b="1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015BF9-A9DD-4C2D-0024-E00141226E02}"/>
              </a:ext>
            </a:extLst>
          </p:cNvPr>
          <p:cNvCxnSpPr>
            <a:cxnSpLocks/>
          </p:cNvCxnSpPr>
          <p:nvPr/>
        </p:nvCxnSpPr>
        <p:spPr>
          <a:xfrm>
            <a:off x="523874" y="724760"/>
            <a:ext cx="1116012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04F1E5-5D7D-4B79-8BC3-623DC25F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79" y="1720588"/>
            <a:ext cx="8523016" cy="46084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D99093-327C-4D02-B427-4D893953EF31}"/>
              </a:ext>
            </a:extLst>
          </p:cNvPr>
          <p:cNvSpPr txBox="1"/>
          <p:nvPr/>
        </p:nvSpPr>
        <p:spPr>
          <a:xfrm>
            <a:off x="514349" y="704925"/>
            <a:ext cx="1149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Interaction of Atomizer Pressure with Blend Time, Mill Time, Blend Speed, Force, Coating Viscosity, Exhaust Temp, Spray rate, Dissolution, </a:t>
            </a:r>
            <a:r>
              <a:rPr lang="en-IN" sz="2000" dirty="0" err="1"/>
              <a:t>Disso</a:t>
            </a:r>
            <a:r>
              <a:rPr lang="en-IN" sz="2000" dirty="0"/>
              <a:t> and subsequently finding out the optimum pressure by maximizing desirability </a:t>
            </a:r>
          </a:p>
        </p:txBody>
      </p:sp>
    </p:spTree>
    <p:extLst>
      <p:ext uri="{BB962C8B-B14F-4D97-AF65-F5344CB8AC3E}">
        <p14:creationId xmlns:p14="http://schemas.microsoft.com/office/powerpoint/2010/main" val="214612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958022-230B-4C22-8D92-982078381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8468"/>
            <a:ext cx="5144218" cy="55700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FD99DF-0696-4E31-9B87-142D817497E6}"/>
              </a:ext>
            </a:extLst>
          </p:cNvPr>
          <p:cNvSpPr/>
          <p:nvPr/>
        </p:nvSpPr>
        <p:spPr>
          <a:xfrm>
            <a:off x="1366241" y="4327626"/>
            <a:ext cx="3324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Based on the results, Inlet Temp is highly dependent on Dissolution*</a:t>
            </a:r>
            <a:r>
              <a:rPr lang="en-IN" sz="2000" dirty="0" err="1"/>
              <a:t>Disso</a:t>
            </a:r>
            <a:r>
              <a:rPr lang="en-IN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524AD-301F-3B5B-D2FD-19DCBC8FE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39" y="418468"/>
            <a:ext cx="4489967" cy="34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4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D6E31-80D4-4719-AAB1-A8391F999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49" y="1137471"/>
            <a:ext cx="8703636" cy="51178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59B17F-6C11-451A-8CDD-FB4EAA2D9576}"/>
              </a:ext>
            </a:extLst>
          </p:cNvPr>
          <p:cNvSpPr/>
          <p:nvPr/>
        </p:nvSpPr>
        <p:spPr>
          <a:xfrm>
            <a:off x="201337" y="429585"/>
            <a:ext cx="119906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Interaction of Inlet Temp with Blend Time, Mill Time, Atomizer Pressure, Force, Coating Viscosity, Exhaust Temp, Spray rate, Dissolution, </a:t>
            </a:r>
            <a:r>
              <a:rPr lang="en-IN" sz="2000" dirty="0" err="1"/>
              <a:t>Disso</a:t>
            </a:r>
            <a:r>
              <a:rPr lang="en-IN" sz="2000" dirty="0"/>
              <a:t> and subsequently finding out the optimum inlet temp. by maximizing desirability</a:t>
            </a:r>
          </a:p>
        </p:txBody>
      </p:sp>
    </p:spTree>
    <p:extLst>
      <p:ext uri="{BB962C8B-B14F-4D97-AF65-F5344CB8AC3E}">
        <p14:creationId xmlns:p14="http://schemas.microsoft.com/office/powerpoint/2010/main" val="98729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C99EEA-E1CE-460B-A0AE-91E2D6A6E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729"/>
            <a:ext cx="5115639" cy="56945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2B0706-BF74-469F-8252-29518DD6472E}"/>
              </a:ext>
            </a:extLst>
          </p:cNvPr>
          <p:cNvSpPr/>
          <p:nvPr/>
        </p:nvSpPr>
        <p:spPr>
          <a:xfrm>
            <a:off x="1504543" y="4663045"/>
            <a:ext cx="34843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Based on below results, Blend Speed is highly dependent on Atomizer Pressure.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89394-8637-5173-40E8-453F79152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3" y="781569"/>
            <a:ext cx="4318886" cy="34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6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458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C12</dc:creator>
  <cp:lastModifiedBy>Ajeet Verma</cp:lastModifiedBy>
  <cp:revision>37</cp:revision>
  <dcterms:created xsi:type="dcterms:W3CDTF">2023-04-24T09:44:18Z</dcterms:created>
  <dcterms:modified xsi:type="dcterms:W3CDTF">2023-04-24T15:36:19Z</dcterms:modified>
</cp:coreProperties>
</file>