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95" r:id="rId2"/>
    <p:sldId id="278" r:id="rId3"/>
    <p:sldId id="277" r:id="rId4"/>
    <p:sldId id="261"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3"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1050" y="47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CE773-04B8-471C-8D04-DB53380D132C}"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C34A5DD3-CB64-4DFF-873F-538F47663F5A}">
      <dgm:prSet phldrT="[Text]"/>
      <dgm:spPr/>
      <dgm:t>
        <a:bodyPr/>
        <a:lstStyle/>
        <a:p>
          <a:r>
            <a:rPr lang="en-US" dirty="0" smtClean="0"/>
            <a:t>Python basics(List, </a:t>
          </a:r>
          <a:r>
            <a:rPr lang="en-US" dirty="0" err="1" smtClean="0"/>
            <a:t>tuple</a:t>
          </a:r>
          <a:r>
            <a:rPr lang="en-US" dirty="0" smtClean="0"/>
            <a:t>, loop, functions, OOPs)	</a:t>
          </a:r>
          <a:endParaRPr lang="en-US" dirty="0"/>
        </a:p>
      </dgm:t>
    </dgm:pt>
    <dgm:pt modelId="{6C45E429-E8E7-4B7C-A6E2-37F093B56032}" type="parTrans" cxnId="{27E8FAF0-9782-47F8-BD3F-57430CEADB69}">
      <dgm:prSet/>
      <dgm:spPr/>
      <dgm:t>
        <a:bodyPr/>
        <a:lstStyle/>
        <a:p>
          <a:endParaRPr lang="en-US"/>
        </a:p>
      </dgm:t>
    </dgm:pt>
    <dgm:pt modelId="{7D05E7D5-17A5-4711-B7A8-7A535587C551}" type="sibTrans" cxnId="{27E8FAF0-9782-47F8-BD3F-57430CEADB69}">
      <dgm:prSet/>
      <dgm:spPr/>
      <dgm:t>
        <a:bodyPr/>
        <a:lstStyle/>
        <a:p>
          <a:endParaRPr lang="en-US"/>
        </a:p>
      </dgm:t>
    </dgm:pt>
    <dgm:pt modelId="{1E3CCB83-A458-4163-8E2A-AD4B0938A723}">
      <dgm:prSet phldrT="[Text]"/>
      <dgm:spPr/>
      <dgm:t>
        <a:bodyPr/>
        <a:lstStyle/>
        <a:p>
          <a:r>
            <a:rPr lang="en-US" dirty="0" smtClean="0"/>
            <a:t>GUI apps with python(</a:t>
          </a:r>
          <a:r>
            <a:rPr lang="en-US" dirty="0" err="1" smtClean="0"/>
            <a:t>tkinter</a:t>
          </a:r>
          <a:r>
            <a:rPr lang="en-US" dirty="0" smtClean="0"/>
            <a:t>)</a:t>
          </a:r>
          <a:endParaRPr lang="en-US" dirty="0"/>
        </a:p>
      </dgm:t>
    </dgm:pt>
    <dgm:pt modelId="{0B6B89E0-E017-4A30-86A4-23584425A68F}" type="parTrans" cxnId="{64F31A77-23D9-4C91-B43E-DA67ECDE5348}">
      <dgm:prSet/>
      <dgm:spPr/>
      <dgm:t>
        <a:bodyPr/>
        <a:lstStyle/>
        <a:p>
          <a:endParaRPr lang="en-US"/>
        </a:p>
      </dgm:t>
    </dgm:pt>
    <dgm:pt modelId="{E021EB03-0C27-42C5-BCD1-48FE47D4CF30}" type="sibTrans" cxnId="{64F31A77-23D9-4C91-B43E-DA67ECDE5348}">
      <dgm:prSet/>
      <dgm:spPr/>
      <dgm:t>
        <a:bodyPr/>
        <a:lstStyle/>
        <a:p>
          <a:endParaRPr lang="en-US"/>
        </a:p>
      </dgm:t>
    </dgm:pt>
    <dgm:pt modelId="{F9D32F77-AC61-4810-B9F6-FF39D5BA761E}">
      <dgm:prSet phldrT="[Text]"/>
      <dgm:spPr/>
      <dgm:t>
        <a:bodyPr/>
        <a:lstStyle/>
        <a:p>
          <a:r>
            <a:rPr lang="en-US" dirty="0" smtClean="0">
              <a:solidFill>
                <a:schemeClr val="bg1"/>
              </a:solidFill>
            </a:rPr>
            <a:t>Web apps with python(</a:t>
          </a:r>
          <a:r>
            <a:rPr lang="en-US" dirty="0" err="1" smtClean="0">
              <a:solidFill>
                <a:schemeClr val="bg1"/>
              </a:solidFill>
            </a:rPr>
            <a:t>Django</a:t>
          </a:r>
          <a:r>
            <a:rPr lang="en-US" dirty="0" smtClean="0">
              <a:solidFill>
                <a:schemeClr val="bg1"/>
              </a:solidFill>
            </a:rPr>
            <a:t>)</a:t>
          </a:r>
          <a:endParaRPr lang="en-US" dirty="0">
            <a:solidFill>
              <a:schemeClr val="bg1"/>
            </a:solidFill>
          </a:endParaRPr>
        </a:p>
      </dgm:t>
    </dgm:pt>
    <dgm:pt modelId="{10984BF3-23DB-40D2-9A1F-012F3CD28B77}" type="parTrans" cxnId="{D0F735E4-670D-432D-BAE6-F81AD87B24D4}">
      <dgm:prSet/>
      <dgm:spPr/>
      <dgm:t>
        <a:bodyPr/>
        <a:lstStyle/>
        <a:p>
          <a:endParaRPr lang="en-US"/>
        </a:p>
      </dgm:t>
    </dgm:pt>
    <dgm:pt modelId="{8ECAE537-FEF8-4393-8287-41072EDCA042}" type="sibTrans" cxnId="{D0F735E4-670D-432D-BAE6-F81AD87B24D4}">
      <dgm:prSet/>
      <dgm:spPr/>
      <dgm:t>
        <a:bodyPr/>
        <a:lstStyle/>
        <a:p>
          <a:endParaRPr lang="en-US"/>
        </a:p>
      </dgm:t>
    </dgm:pt>
    <dgm:pt modelId="{B2BEC05E-A43C-426C-BF9D-2DA5229B1FA1}">
      <dgm:prSet phldrT="[Text]"/>
      <dgm:spPr/>
      <dgm:t>
        <a:bodyPr/>
        <a:lstStyle/>
        <a:p>
          <a:r>
            <a:rPr lang="en-US" dirty="0" smtClean="0"/>
            <a:t>Python for ML&amp;AI(</a:t>
          </a:r>
          <a:r>
            <a:rPr lang="en-US" dirty="0" err="1" smtClean="0"/>
            <a:t>Sklearn</a:t>
          </a:r>
          <a:r>
            <a:rPr lang="en-US" dirty="0" smtClean="0"/>
            <a:t>, </a:t>
          </a:r>
          <a:r>
            <a:rPr lang="en-US" dirty="0" err="1" smtClean="0"/>
            <a:t>matplotlib</a:t>
          </a:r>
          <a:r>
            <a:rPr lang="en-US" dirty="0" smtClean="0"/>
            <a:t>)</a:t>
          </a:r>
          <a:endParaRPr lang="en-US" dirty="0"/>
        </a:p>
      </dgm:t>
    </dgm:pt>
    <dgm:pt modelId="{C64FDEDC-A35F-4FD8-A94C-D37AC05DF045}" type="parTrans" cxnId="{28FCD5B3-F42E-4081-AED9-5156CA45F34C}">
      <dgm:prSet/>
      <dgm:spPr/>
      <dgm:t>
        <a:bodyPr/>
        <a:lstStyle/>
        <a:p>
          <a:endParaRPr lang="en-US"/>
        </a:p>
      </dgm:t>
    </dgm:pt>
    <dgm:pt modelId="{E7E71FFC-D007-436C-90F2-EDD56E29D641}" type="sibTrans" cxnId="{28FCD5B3-F42E-4081-AED9-5156CA45F34C}">
      <dgm:prSet/>
      <dgm:spPr/>
      <dgm:t>
        <a:bodyPr/>
        <a:lstStyle/>
        <a:p>
          <a:endParaRPr lang="en-US"/>
        </a:p>
      </dgm:t>
    </dgm:pt>
    <dgm:pt modelId="{70C8D9AC-78C6-4828-A9EB-B99BA718CDC8}">
      <dgm:prSet phldrT="[Text]"/>
      <dgm:spPr/>
      <dgm:t>
        <a:bodyPr/>
        <a:lstStyle/>
        <a:p>
          <a:r>
            <a:rPr lang="en-US" b="1" dirty="0" smtClean="0">
              <a:solidFill>
                <a:schemeClr val="tx1"/>
              </a:solidFill>
            </a:rPr>
            <a:t>Big data analytics(</a:t>
          </a:r>
          <a:r>
            <a:rPr lang="en-US" b="1" dirty="0" err="1" smtClean="0">
              <a:solidFill>
                <a:schemeClr val="tx1"/>
              </a:solidFill>
            </a:rPr>
            <a:t>hadoop</a:t>
          </a:r>
          <a:r>
            <a:rPr lang="en-US" b="1" dirty="0" smtClean="0">
              <a:solidFill>
                <a:schemeClr val="tx1"/>
              </a:solidFill>
            </a:rPr>
            <a:t>)</a:t>
          </a:r>
          <a:endParaRPr lang="en-US" b="1" dirty="0">
            <a:solidFill>
              <a:schemeClr val="tx1"/>
            </a:solidFill>
          </a:endParaRPr>
        </a:p>
      </dgm:t>
    </dgm:pt>
    <dgm:pt modelId="{F3BA2DD1-5DEE-4AFF-960C-424659F804C7}" type="parTrans" cxnId="{BAB4661E-AF0C-4961-A0FA-8F22E3BC5529}">
      <dgm:prSet/>
      <dgm:spPr/>
      <dgm:t>
        <a:bodyPr/>
        <a:lstStyle/>
        <a:p>
          <a:endParaRPr lang="en-US"/>
        </a:p>
      </dgm:t>
    </dgm:pt>
    <dgm:pt modelId="{ED5D9C2C-8606-4279-B29A-1A1EDFB86EA1}" type="sibTrans" cxnId="{BAB4661E-AF0C-4961-A0FA-8F22E3BC5529}">
      <dgm:prSet/>
      <dgm:spPr/>
      <dgm:t>
        <a:bodyPr/>
        <a:lstStyle/>
        <a:p>
          <a:endParaRPr lang="en-US"/>
        </a:p>
      </dgm:t>
    </dgm:pt>
    <dgm:pt modelId="{F5AEC7E7-16EB-4F92-89E7-E3F97D14BDA8}" type="pres">
      <dgm:prSet presAssocID="{033CE773-04B8-471C-8D04-DB53380D132C}" presName="diagram" presStyleCnt="0">
        <dgm:presLayoutVars>
          <dgm:dir/>
          <dgm:resizeHandles val="exact"/>
        </dgm:presLayoutVars>
      </dgm:prSet>
      <dgm:spPr/>
      <dgm:t>
        <a:bodyPr/>
        <a:lstStyle/>
        <a:p>
          <a:endParaRPr lang="en-US"/>
        </a:p>
      </dgm:t>
    </dgm:pt>
    <dgm:pt modelId="{44C09766-57DE-4D83-9F38-8006C742AE45}" type="pres">
      <dgm:prSet presAssocID="{C34A5DD3-CB64-4DFF-873F-538F47663F5A}" presName="node" presStyleLbl="node1" presStyleIdx="0" presStyleCnt="5" custScaleY="62138">
        <dgm:presLayoutVars>
          <dgm:bulletEnabled val="1"/>
        </dgm:presLayoutVars>
      </dgm:prSet>
      <dgm:spPr/>
      <dgm:t>
        <a:bodyPr/>
        <a:lstStyle/>
        <a:p>
          <a:endParaRPr lang="en-US"/>
        </a:p>
      </dgm:t>
    </dgm:pt>
    <dgm:pt modelId="{0E8B2A9D-77BA-4BA2-BEAD-1C003D64DBC5}" type="pres">
      <dgm:prSet presAssocID="{7D05E7D5-17A5-4711-B7A8-7A535587C551}" presName="sibTrans" presStyleCnt="0"/>
      <dgm:spPr/>
    </dgm:pt>
    <dgm:pt modelId="{0BD6F4DA-DE0A-4F31-A4F0-3FD9470F0B33}" type="pres">
      <dgm:prSet presAssocID="{1E3CCB83-A458-4163-8E2A-AD4B0938A723}" presName="node" presStyleLbl="node1" presStyleIdx="1" presStyleCnt="5" custScaleY="55444">
        <dgm:presLayoutVars>
          <dgm:bulletEnabled val="1"/>
        </dgm:presLayoutVars>
      </dgm:prSet>
      <dgm:spPr/>
      <dgm:t>
        <a:bodyPr/>
        <a:lstStyle/>
        <a:p>
          <a:endParaRPr lang="en-US"/>
        </a:p>
      </dgm:t>
    </dgm:pt>
    <dgm:pt modelId="{98E4C225-EB02-48AA-8FB2-C66896CA5AD4}" type="pres">
      <dgm:prSet presAssocID="{E021EB03-0C27-42C5-BCD1-48FE47D4CF30}" presName="sibTrans" presStyleCnt="0"/>
      <dgm:spPr/>
    </dgm:pt>
    <dgm:pt modelId="{E463F78F-E011-4369-B713-02D775DD15BD}" type="pres">
      <dgm:prSet presAssocID="{F9D32F77-AC61-4810-B9F6-FF39D5BA761E}" presName="node" presStyleLbl="node1" presStyleIdx="2" presStyleCnt="5" custScaleY="68121">
        <dgm:presLayoutVars>
          <dgm:bulletEnabled val="1"/>
        </dgm:presLayoutVars>
      </dgm:prSet>
      <dgm:spPr/>
      <dgm:t>
        <a:bodyPr/>
        <a:lstStyle/>
        <a:p>
          <a:endParaRPr lang="en-US"/>
        </a:p>
      </dgm:t>
    </dgm:pt>
    <dgm:pt modelId="{6842C7F5-A55F-47EF-9DC7-40D50D0D92EE}" type="pres">
      <dgm:prSet presAssocID="{8ECAE537-FEF8-4393-8287-41072EDCA042}" presName="sibTrans" presStyleCnt="0"/>
      <dgm:spPr/>
    </dgm:pt>
    <dgm:pt modelId="{757758B9-7B80-4B1E-9055-F6E52992BEED}" type="pres">
      <dgm:prSet presAssocID="{B2BEC05E-A43C-426C-BF9D-2DA5229B1FA1}" presName="node" presStyleLbl="node1" presStyleIdx="3" presStyleCnt="5" custScaleY="52976">
        <dgm:presLayoutVars>
          <dgm:bulletEnabled val="1"/>
        </dgm:presLayoutVars>
      </dgm:prSet>
      <dgm:spPr/>
      <dgm:t>
        <a:bodyPr/>
        <a:lstStyle/>
        <a:p>
          <a:endParaRPr lang="en-US"/>
        </a:p>
      </dgm:t>
    </dgm:pt>
    <dgm:pt modelId="{E1E97E43-18FD-44BE-865E-8F9B9491E268}" type="pres">
      <dgm:prSet presAssocID="{E7E71FFC-D007-436C-90F2-EDD56E29D641}" presName="sibTrans" presStyleCnt="0"/>
      <dgm:spPr/>
    </dgm:pt>
    <dgm:pt modelId="{4A6F582C-C41E-4560-AAEF-B004B1A6C80C}" type="pres">
      <dgm:prSet presAssocID="{70C8D9AC-78C6-4828-A9EB-B99BA718CDC8}" presName="node" presStyleLbl="node1" presStyleIdx="4" presStyleCnt="5" custScaleY="53367">
        <dgm:presLayoutVars>
          <dgm:bulletEnabled val="1"/>
        </dgm:presLayoutVars>
      </dgm:prSet>
      <dgm:spPr/>
      <dgm:t>
        <a:bodyPr/>
        <a:lstStyle/>
        <a:p>
          <a:endParaRPr lang="en-US"/>
        </a:p>
      </dgm:t>
    </dgm:pt>
  </dgm:ptLst>
  <dgm:cxnLst>
    <dgm:cxn modelId="{84C3425F-CCF0-4AD0-9155-7A088B890ED7}" type="presOf" srcId="{1E3CCB83-A458-4163-8E2A-AD4B0938A723}" destId="{0BD6F4DA-DE0A-4F31-A4F0-3FD9470F0B33}" srcOrd="0" destOrd="0" presId="urn:microsoft.com/office/officeart/2005/8/layout/default"/>
    <dgm:cxn modelId="{64F31A77-23D9-4C91-B43E-DA67ECDE5348}" srcId="{033CE773-04B8-471C-8D04-DB53380D132C}" destId="{1E3CCB83-A458-4163-8E2A-AD4B0938A723}" srcOrd="1" destOrd="0" parTransId="{0B6B89E0-E017-4A30-86A4-23584425A68F}" sibTransId="{E021EB03-0C27-42C5-BCD1-48FE47D4CF30}"/>
    <dgm:cxn modelId="{28FCD5B3-F42E-4081-AED9-5156CA45F34C}" srcId="{033CE773-04B8-471C-8D04-DB53380D132C}" destId="{B2BEC05E-A43C-426C-BF9D-2DA5229B1FA1}" srcOrd="3" destOrd="0" parTransId="{C64FDEDC-A35F-4FD8-A94C-D37AC05DF045}" sibTransId="{E7E71FFC-D007-436C-90F2-EDD56E29D641}"/>
    <dgm:cxn modelId="{2E626E67-BC1C-4FD2-BC98-DEBE5CAE8DC2}" type="presOf" srcId="{B2BEC05E-A43C-426C-BF9D-2DA5229B1FA1}" destId="{757758B9-7B80-4B1E-9055-F6E52992BEED}" srcOrd="0" destOrd="0" presId="urn:microsoft.com/office/officeart/2005/8/layout/default"/>
    <dgm:cxn modelId="{8189E760-976E-411D-B6AE-B04398D2E207}" type="presOf" srcId="{F9D32F77-AC61-4810-B9F6-FF39D5BA761E}" destId="{E463F78F-E011-4369-B713-02D775DD15BD}" srcOrd="0" destOrd="0" presId="urn:microsoft.com/office/officeart/2005/8/layout/default"/>
    <dgm:cxn modelId="{BAB4661E-AF0C-4961-A0FA-8F22E3BC5529}" srcId="{033CE773-04B8-471C-8D04-DB53380D132C}" destId="{70C8D9AC-78C6-4828-A9EB-B99BA718CDC8}" srcOrd="4" destOrd="0" parTransId="{F3BA2DD1-5DEE-4AFF-960C-424659F804C7}" sibTransId="{ED5D9C2C-8606-4279-B29A-1A1EDFB86EA1}"/>
    <dgm:cxn modelId="{0138914F-3410-47DA-AC76-A8AF33DA3F29}" type="presOf" srcId="{033CE773-04B8-471C-8D04-DB53380D132C}" destId="{F5AEC7E7-16EB-4F92-89E7-E3F97D14BDA8}" srcOrd="0" destOrd="0" presId="urn:microsoft.com/office/officeart/2005/8/layout/default"/>
    <dgm:cxn modelId="{27E8FAF0-9782-47F8-BD3F-57430CEADB69}" srcId="{033CE773-04B8-471C-8D04-DB53380D132C}" destId="{C34A5DD3-CB64-4DFF-873F-538F47663F5A}" srcOrd="0" destOrd="0" parTransId="{6C45E429-E8E7-4B7C-A6E2-37F093B56032}" sibTransId="{7D05E7D5-17A5-4711-B7A8-7A535587C551}"/>
    <dgm:cxn modelId="{D0F735E4-670D-432D-BAE6-F81AD87B24D4}" srcId="{033CE773-04B8-471C-8D04-DB53380D132C}" destId="{F9D32F77-AC61-4810-B9F6-FF39D5BA761E}" srcOrd="2" destOrd="0" parTransId="{10984BF3-23DB-40D2-9A1F-012F3CD28B77}" sibTransId="{8ECAE537-FEF8-4393-8287-41072EDCA042}"/>
    <dgm:cxn modelId="{9015DD80-C142-4DA9-ADD9-35ACB6FB24FD}" type="presOf" srcId="{70C8D9AC-78C6-4828-A9EB-B99BA718CDC8}" destId="{4A6F582C-C41E-4560-AAEF-B004B1A6C80C}" srcOrd="0" destOrd="0" presId="urn:microsoft.com/office/officeart/2005/8/layout/default"/>
    <dgm:cxn modelId="{D6EC101A-B8D4-452D-925D-9E52F306B026}" type="presOf" srcId="{C34A5DD3-CB64-4DFF-873F-538F47663F5A}" destId="{44C09766-57DE-4D83-9F38-8006C742AE45}" srcOrd="0" destOrd="0" presId="urn:microsoft.com/office/officeart/2005/8/layout/default"/>
    <dgm:cxn modelId="{A2322F4C-1726-4FBA-9B1E-9468FC4CC1D7}" type="presParOf" srcId="{F5AEC7E7-16EB-4F92-89E7-E3F97D14BDA8}" destId="{44C09766-57DE-4D83-9F38-8006C742AE45}" srcOrd="0" destOrd="0" presId="urn:microsoft.com/office/officeart/2005/8/layout/default"/>
    <dgm:cxn modelId="{486FC8E4-ACD3-487F-BCA0-F6C3D390DEFB}" type="presParOf" srcId="{F5AEC7E7-16EB-4F92-89E7-E3F97D14BDA8}" destId="{0E8B2A9D-77BA-4BA2-BEAD-1C003D64DBC5}" srcOrd="1" destOrd="0" presId="urn:microsoft.com/office/officeart/2005/8/layout/default"/>
    <dgm:cxn modelId="{64837F63-037B-427B-BE09-AED708E04559}" type="presParOf" srcId="{F5AEC7E7-16EB-4F92-89E7-E3F97D14BDA8}" destId="{0BD6F4DA-DE0A-4F31-A4F0-3FD9470F0B33}" srcOrd="2" destOrd="0" presId="urn:microsoft.com/office/officeart/2005/8/layout/default"/>
    <dgm:cxn modelId="{0D2DA234-A578-4900-A3A5-380EC6E23FC1}" type="presParOf" srcId="{F5AEC7E7-16EB-4F92-89E7-E3F97D14BDA8}" destId="{98E4C225-EB02-48AA-8FB2-C66896CA5AD4}" srcOrd="3" destOrd="0" presId="urn:microsoft.com/office/officeart/2005/8/layout/default"/>
    <dgm:cxn modelId="{59C60631-A708-4200-B16B-A67CF96806A2}" type="presParOf" srcId="{F5AEC7E7-16EB-4F92-89E7-E3F97D14BDA8}" destId="{E463F78F-E011-4369-B713-02D775DD15BD}" srcOrd="4" destOrd="0" presId="urn:microsoft.com/office/officeart/2005/8/layout/default"/>
    <dgm:cxn modelId="{80791796-66E6-4B10-A503-FB566F4B25C1}" type="presParOf" srcId="{F5AEC7E7-16EB-4F92-89E7-E3F97D14BDA8}" destId="{6842C7F5-A55F-47EF-9DC7-40D50D0D92EE}" srcOrd="5" destOrd="0" presId="urn:microsoft.com/office/officeart/2005/8/layout/default"/>
    <dgm:cxn modelId="{FBD8FD5E-EFB7-4470-8576-A568446F54FD}" type="presParOf" srcId="{F5AEC7E7-16EB-4F92-89E7-E3F97D14BDA8}" destId="{757758B9-7B80-4B1E-9055-F6E52992BEED}" srcOrd="6" destOrd="0" presId="urn:microsoft.com/office/officeart/2005/8/layout/default"/>
    <dgm:cxn modelId="{A34C7D65-B381-4F1F-8054-5B84A50ED779}" type="presParOf" srcId="{F5AEC7E7-16EB-4F92-89E7-E3F97D14BDA8}" destId="{E1E97E43-18FD-44BE-865E-8F9B9491E268}" srcOrd="7" destOrd="0" presId="urn:microsoft.com/office/officeart/2005/8/layout/default"/>
    <dgm:cxn modelId="{A56B6F32-ACAA-442C-B113-16FAEDB9D684}" type="presParOf" srcId="{F5AEC7E7-16EB-4F92-89E7-E3F97D14BDA8}" destId="{4A6F582C-C41E-4560-AAEF-B004B1A6C80C}"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33481-D603-4DA0-86B7-700E9BE17754}" type="datetimeFigureOut">
              <a:rPr lang="en-US" smtClean="0"/>
              <a:pPr/>
              <a:t>11/16/2021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C0358-F611-4944-9EF7-0112A5BAC2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A77B0F1-B475-4692-A8DD-DB9AFC66355C}" type="datetimeFigureOut">
              <a:rPr lang="en-US" smtClean="0"/>
              <a:pPr/>
              <a:t>11/16/2021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1219704-8F0B-4200-8669-363328CFB1D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77B0F1-B475-4692-A8DD-DB9AFC66355C}"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19704-8F0B-4200-8669-363328CFB1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77B0F1-B475-4692-A8DD-DB9AFC66355C}"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19704-8F0B-4200-8669-363328CFB1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A77B0F1-B475-4692-A8DD-DB9AFC66355C}" type="datetimeFigureOut">
              <a:rPr lang="en-US" smtClean="0"/>
              <a:pPr/>
              <a:t>11/16/2021</a:t>
            </a:fld>
            <a:endParaRPr lang="en-US"/>
          </a:p>
        </p:txBody>
      </p:sp>
      <p:sp>
        <p:nvSpPr>
          <p:cNvPr id="9" name="Slide Number Placeholder 8"/>
          <p:cNvSpPr>
            <a:spLocks noGrp="1"/>
          </p:cNvSpPr>
          <p:nvPr>
            <p:ph type="sldNum" sz="quarter" idx="15"/>
          </p:nvPr>
        </p:nvSpPr>
        <p:spPr/>
        <p:txBody>
          <a:bodyPr rtlCol="0"/>
          <a:lstStyle/>
          <a:p>
            <a:fld id="{31219704-8F0B-4200-8669-363328CFB1D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A77B0F1-B475-4692-A8DD-DB9AFC66355C}" type="datetimeFigureOut">
              <a:rPr lang="en-US" smtClean="0"/>
              <a:pPr/>
              <a:t>11/16/2021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1219704-8F0B-4200-8669-363328CFB1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77B0F1-B475-4692-A8DD-DB9AFC66355C}"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19704-8F0B-4200-8669-363328CFB1D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A77B0F1-B475-4692-A8DD-DB9AFC66355C}"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19704-8F0B-4200-8669-363328CFB1D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A77B0F1-B475-4692-A8DD-DB9AFC66355C}" type="datetimeFigureOut">
              <a:rPr lang="en-US" smtClean="0"/>
              <a:pPr/>
              <a:t>11/16/2021</a:t>
            </a:fld>
            <a:endParaRPr lang="en-US"/>
          </a:p>
        </p:txBody>
      </p:sp>
      <p:sp>
        <p:nvSpPr>
          <p:cNvPr id="7" name="Slide Number Placeholder 6"/>
          <p:cNvSpPr>
            <a:spLocks noGrp="1"/>
          </p:cNvSpPr>
          <p:nvPr>
            <p:ph type="sldNum" sz="quarter" idx="11"/>
          </p:nvPr>
        </p:nvSpPr>
        <p:spPr/>
        <p:txBody>
          <a:bodyPr rtlCol="0"/>
          <a:lstStyle/>
          <a:p>
            <a:fld id="{31219704-8F0B-4200-8669-363328CFB1D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B0F1-B475-4692-A8DD-DB9AFC66355C}"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19704-8F0B-4200-8669-363328CFB1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A77B0F1-B475-4692-A8DD-DB9AFC66355C}" type="datetimeFigureOut">
              <a:rPr lang="en-US" smtClean="0"/>
              <a:pPr/>
              <a:t>11/16/2021</a:t>
            </a:fld>
            <a:endParaRPr lang="en-US"/>
          </a:p>
        </p:txBody>
      </p:sp>
      <p:sp>
        <p:nvSpPr>
          <p:cNvPr id="22" name="Slide Number Placeholder 21"/>
          <p:cNvSpPr>
            <a:spLocks noGrp="1"/>
          </p:cNvSpPr>
          <p:nvPr>
            <p:ph type="sldNum" sz="quarter" idx="15"/>
          </p:nvPr>
        </p:nvSpPr>
        <p:spPr/>
        <p:txBody>
          <a:bodyPr rtlCol="0"/>
          <a:lstStyle/>
          <a:p>
            <a:fld id="{31219704-8F0B-4200-8669-363328CFB1D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A77B0F1-B475-4692-A8DD-DB9AFC66355C}" type="datetimeFigureOut">
              <a:rPr lang="en-US" smtClean="0"/>
              <a:pPr/>
              <a:t>11/16/2021</a:t>
            </a:fld>
            <a:endParaRPr lang="en-US"/>
          </a:p>
        </p:txBody>
      </p:sp>
      <p:sp>
        <p:nvSpPr>
          <p:cNvPr id="18" name="Slide Number Placeholder 17"/>
          <p:cNvSpPr>
            <a:spLocks noGrp="1"/>
          </p:cNvSpPr>
          <p:nvPr>
            <p:ph type="sldNum" sz="quarter" idx="11"/>
          </p:nvPr>
        </p:nvSpPr>
        <p:spPr/>
        <p:txBody>
          <a:bodyPr rtlCol="0"/>
          <a:lstStyle/>
          <a:p>
            <a:fld id="{31219704-8F0B-4200-8669-363328CFB1D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A77B0F1-B475-4692-A8DD-DB9AFC66355C}" type="datetimeFigureOut">
              <a:rPr lang="en-US" smtClean="0"/>
              <a:pPr/>
              <a:t>11/16/2021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1219704-8F0B-4200-8669-363328CFB1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python/python_modules.htm" TargetMode="External"/><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2.xml"/><Relationship Id="rId5" Type="http://schemas.openxmlformats.org/officeDocument/2006/relationships/hyperlink" Target="https://www.w3schools.com/python/python_functions.asp" TargetMode="External"/><Relationship Id="rId4" Type="http://schemas.openxmlformats.org/officeDocument/2006/relationships/hyperlink" Target="https://www.geeksforgeeks.org/python-gui-tkint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ideo" Target="file:///C:\Users\HP%20WORLD\Desktop\COLLEGE\3.%20PPT(PYTHON)\pre%20vidio\Data\output.1.av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172200" cy="1214422"/>
          </a:xfrm>
        </p:spPr>
        <p:txBody>
          <a:bodyPr/>
          <a:lstStyle/>
          <a:p>
            <a:pPr algn="ctr"/>
            <a:r>
              <a:rPr lang="en-US" sz="3200" cap="none" dirty="0" smtClean="0">
                <a:solidFill>
                  <a:schemeClr val="tx2">
                    <a:lumMod val="75000"/>
                  </a:schemeClr>
                </a:solidFill>
                <a:latin typeface="Baskerville Old Face" pitchFamily="18" charset="0"/>
                <a:ea typeface="Calibri" pitchFamily="34" charset="0"/>
                <a:cs typeface="Times New Roman" pitchFamily="18" charset="0"/>
              </a:rPr>
              <a:t>Geetanjali Institute of Technical Studies, (Udaipur)</a:t>
            </a:r>
            <a:endParaRPr lang="en-US" dirty="0">
              <a:solidFill>
                <a:schemeClr val="tx2">
                  <a:lumMod val="75000"/>
                </a:schemeClr>
              </a:solidFill>
            </a:endParaRPr>
          </a:p>
        </p:txBody>
      </p:sp>
      <p:sp>
        <p:nvSpPr>
          <p:cNvPr id="3" name="Text Placeholder 2"/>
          <p:cNvSpPr>
            <a:spLocks noGrp="1"/>
          </p:cNvSpPr>
          <p:nvPr>
            <p:ph type="body" idx="1"/>
          </p:nvPr>
        </p:nvSpPr>
        <p:spPr>
          <a:xfrm>
            <a:off x="2286000" y="1214422"/>
            <a:ext cx="6172200" cy="5167328"/>
          </a:xfrm>
        </p:spPr>
        <p:txBody>
          <a:bodyPr>
            <a:noAutofit/>
          </a:bodyPr>
          <a:lstStyle/>
          <a:p>
            <a:pPr lvl="0" indent="228600" algn="ctr" fontAlgn="base">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An </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Internship presentation</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submitted to </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Department of Computer Science &amp; Engineering </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  Submitted By:-</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err="1" smtClean="0">
                <a:solidFill>
                  <a:schemeClr val="tx1"/>
                </a:solidFill>
                <a:latin typeface="Times New Roman" pitchFamily="18" charset="0"/>
                <a:cs typeface="Times New Roman" pitchFamily="18" charset="0"/>
              </a:rPr>
              <a:t>Mayank</a:t>
            </a:r>
            <a:r>
              <a:rPr lang="en-US" dirty="0" smtClean="0">
                <a:solidFill>
                  <a:schemeClr val="tx1"/>
                </a:solidFill>
                <a:latin typeface="Times New Roman" pitchFamily="18" charset="0"/>
                <a:cs typeface="Times New Roman" pitchFamily="18" charset="0"/>
              </a:rPr>
              <a:t> Joshi</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Roll No.: 19EGICS065</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Baskerville Old Face" pitchFamily="18" charset="0"/>
                <a:ea typeface="Calibri" pitchFamily="34" charset="0"/>
                <a:cs typeface="Times New Roman" pitchFamily="18" charset="0"/>
              </a:rPr>
              <a:t> Internship Carried Out</a:t>
            </a:r>
            <a:endParaRPr lang="en-US" dirty="0" smtClean="0">
              <a:solidFill>
                <a:schemeClr val="tx1"/>
              </a:solidFill>
              <a:latin typeface="Baskerville Old Face" pitchFamily="18" charset="0"/>
              <a:ea typeface="Calibri"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At</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        Department of Computer Science &amp; Engineering</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    Geetanjali Institute of </a:t>
            </a:r>
            <a:r>
              <a:rPr lang="en-US" dirty="0" err="1" smtClean="0">
                <a:solidFill>
                  <a:schemeClr val="tx1"/>
                </a:solidFill>
                <a:latin typeface="Times New Roman" pitchFamily="18" charset="0"/>
                <a:ea typeface="Calibri" pitchFamily="34" charset="0"/>
                <a:cs typeface="Times New Roman" pitchFamily="18" charset="0"/>
              </a:rPr>
              <a:t>Techincal</a:t>
            </a:r>
            <a:r>
              <a:rPr lang="en-US" dirty="0" smtClean="0">
                <a:solidFill>
                  <a:schemeClr val="tx1"/>
                </a:solidFill>
                <a:latin typeface="Times New Roman" pitchFamily="18" charset="0"/>
                <a:ea typeface="Calibri" pitchFamily="34" charset="0"/>
                <a:cs typeface="Times New Roman" pitchFamily="18" charset="0"/>
              </a:rPr>
              <a:t> Studies</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Rajasthan Technical University </a:t>
            </a:r>
            <a:endParaRPr lang="en-US" dirty="0" smtClean="0">
              <a:solidFill>
                <a:schemeClr val="tx1"/>
              </a:solidFill>
              <a:latin typeface="Arial" pitchFamily="34" charset="0"/>
              <a:cs typeface="Arial" pitchFamily="34" charset="0"/>
            </a:endParaRPr>
          </a:p>
          <a:p>
            <a:pPr lvl="0" indent="228600" algn="ctr" eaLnBrk="0" fontAlgn="base" hangingPunct="0">
              <a:lnSpc>
                <a:spcPct val="150000"/>
              </a:lnSpc>
              <a:spcBef>
                <a:spcPct val="0"/>
              </a:spcBef>
              <a:spcAft>
                <a:spcPct val="0"/>
              </a:spcAft>
              <a:buClrTx/>
              <a:buSzTx/>
            </a:pPr>
            <a:r>
              <a:rPr lang="en-US" dirty="0" smtClean="0">
                <a:solidFill>
                  <a:schemeClr val="tx1"/>
                </a:solidFill>
                <a:latin typeface="Times New Roman" pitchFamily="18" charset="0"/>
                <a:ea typeface="Calibri" pitchFamily="34" charset="0"/>
                <a:cs typeface="Times New Roman" pitchFamily="18" charset="0"/>
              </a:rPr>
              <a:t>November,2021</a:t>
            </a:r>
            <a:endParaRPr lang="en-US" dirty="0">
              <a:solidFill>
                <a:schemeClr val="tx1"/>
              </a:solidFill>
            </a:endParaRPr>
          </a:p>
        </p:txBody>
      </p:sp>
      <p:pic>
        <p:nvPicPr>
          <p:cNvPr id="4" name="Picture 1" descr="Gits_Logo_Origina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72396" y="1142984"/>
            <a:ext cx="1401763" cy="121442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8).png"/>
          <p:cNvPicPr>
            <a:picLocks noGrp="1" noChangeAspect="1"/>
          </p:cNvPicPr>
          <p:nvPr>
            <p:ph sz="quarter" idx="1"/>
          </p:nvPr>
        </p:nvPicPr>
        <p:blipFill>
          <a:blip r:embed="rId2"/>
          <a:stretch>
            <a:fillRect/>
          </a:stretch>
        </p:blipFill>
        <p:spPr>
          <a:xfrm>
            <a:off x="457200" y="0"/>
            <a:ext cx="7467600" cy="6500834"/>
          </a:xfr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9).png"/>
          <p:cNvPicPr>
            <a:picLocks noGrp="1" noChangeAspect="1"/>
          </p:cNvPicPr>
          <p:nvPr>
            <p:ph sz="quarter" idx="1"/>
          </p:nvPr>
        </p:nvPicPr>
        <p:blipFill>
          <a:blip r:embed="rId2"/>
          <a:stretch>
            <a:fillRect/>
          </a:stretch>
        </p:blipFill>
        <p:spPr>
          <a:xfrm>
            <a:off x="457200" y="500042"/>
            <a:ext cx="7467600" cy="5643601"/>
          </a:xfr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60).png"/>
          <p:cNvPicPr>
            <a:picLocks noGrp="1" noChangeAspect="1"/>
          </p:cNvPicPr>
          <p:nvPr>
            <p:ph sz="quarter" idx="1"/>
          </p:nvPr>
        </p:nvPicPr>
        <p:blipFill>
          <a:blip r:embed="rId2"/>
          <a:stretch>
            <a:fillRect/>
          </a:stretch>
        </p:blipFill>
        <p:spPr>
          <a:xfrm>
            <a:off x="457200" y="571480"/>
            <a:ext cx="7467600" cy="5500726"/>
          </a:xfr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261).png"/>
          <p:cNvPicPr>
            <a:picLocks noGrp="1" noChangeAspect="1"/>
          </p:cNvPicPr>
          <p:nvPr>
            <p:ph sz="quarter" idx="1"/>
          </p:nvPr>
        </p:nvPicPr>
        <p:blipFill>
          <a:blip r:embed="rId2"/>
          <a:stretch>
            <a:fillRect/>
          </a:stretch>
        </p:blipFill>
        <p:spPr>
          <a:xfrm>
            <a:off x="457200" y="857232"/>
            <a:ext cx="7467600" cy="5786477"/>
          </a:xfr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64).png"/>
          <p:cNvPicPr>
            <a:picLocks noGrp="1" noChangeAspect="1"/>
          </p:cNvPicPr>
          <p:nvPr>
            <p:ph sz="quarter" idx="1"/>
          </p:nvPr>
        </p:nvPicPr>
        <p:blipFill>
          <a:blip r:embed="rId2"/>
          <a:stretch>
            <a:fillRect/>
          </a:stretch>
        </p:blipFill>
        <p:spPr>
          <a:xfrm>
            <a:off x="457200" y="0"/>
            <a:ext cx="7467600" cy="6857999"/>
          </a:xfr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US" b="1" dirty="0" smtClean="0"/>
              <a:t>Need of the project</a:t>
            </a:r>
            <a:endParaRPr lang="en-US" b="1" dirty="0"/>
          </a:p>
        </p:txBody>
      </p:sp>
      <p:sp>
        <p:nvSpPr>
          <p:cNvPr id="3" name="Content Placeholder 2"/>
          <p:cNvSpPr>
            <a:spLocks noGrp="1"/>
          </p:cNvSpPr>
          <p:nvPr>
            <p:ph sz="quarter" idx="1"/>
          </p:nvPr>
        </p:nvSpPr>
        <p:spPr>
          <a:xfrm>
            <a:off x="457200" y="1214422"/>
            <a:ext cx="7467600" cy="5259530"/>
          </a:xfrm>
        </p:spPr>
        <p:txBody>
          <a:bodyPr/>
          <a:lstStyle/>
          <a:p>
            <a:pPr>
              <a:lnSpc>
                <a:spcPct val="200000"/>
              </a:lnSpc>
            </a:pPr>
            <a:r>
              <a:rPr lang="en-US" dirty="0" smtClean="0"/>
              <a:t>Because of coding too much and stuck much time on screen. Our mind is frustrated so this is the main reason for making this game to reduce the stress level of mind.  </a:t>
            </a:r>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Future scope of the project</a:t>
            </a:r>
            <a:endParaRPr lang="en-US" b="1" dirty="0"/>
          </a:p>
        </p:txBody>
      </p:sp>
      <p:sp>
        <p:nvSpPr>
          <p:cNvPr id="3" name="Content Placeholder 2"/>
          <p:cNvSpPr>
            <a:spLocks noGrp="1"/>
          </p:cNvSpPr>
          <p:nvPr>
            <p:ph sz="quarter" idx="1"/>
          </p:nvPr>
        </p:nvSpPr>
        <p:spPr/>
        <p:txBody>
          <a:bodyPr/>
          <a:lstStyle/>
          <a:p>
            <a:pPr>
              <a:lnSpc>
                <a:spcPct val="200000"/>
              </a:lnSpc>
            </a:pPr>
            <a:r>
              <a:rPr lang="en-US" dirty="0" smtClean="0"/>
              <a:t>1. Add database in this project. So if the user again login to the project then he/she must see there past records.</a:t>
            </a:r>
          </a:p>
          <a:p>
            <a:pPr>
              <a:lnSpc>
                <a:spcPct val="200000"/>
              </a:lnSpc>
            </a:pPr>
            <a:r>
              <a:rPr lang="en-US" dirty="0" smtClean="0"/>
              <a:t>2. Add login page also.</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pPr algn="ctr"/>
            <a:r>
              <a:rPr lang="en-US" b="1" dirty="0" smtClean="0"/>
              <a:t>Reference</a:t>
            </a:r>
            <a:endParaRPr lang="en-US" b="1" dirty="0"/>
          </a:p>
        </p:txBody>
      </p:sp>
      <p:sp>
        <p:nvSpPr>
          <p:cNvPr id="3" name="Content Placeholder 2"/>
          <p:cNvSpPr>
            <a:spLocks noGrp="1"/>
          </p:cNvSpPr>
          <p:nvPr>
            <p:ph sz="quarter" idx="1"/>
          </p:nvPr>
        </p:nvSpPr>
        <p:spPr/>
        <p:txBody>
          <a:bodyPr/>
          <a:lstStyle/>
          <a:p>
            <a:r>
              <a:rPr lang="en-US" dirty="0" smtClean="0">
                <a:hlinkClick r:id="rId2"/>
              </a:rPr>
              <a:t>https://www.w3schools.com/python/python_lists.asp</a:t>
            </a:r>
            <a:endParaRPr lang="en-US" dirty="0" smtClean="0"/>
          </a:p>
          <a:p>
            <a:r>
              <a:rPr lang="en-US" dirty="0" smtClean="0">
                <a:hlinkClick r:id="rId3"/>
              </a:rPr>
              <a:t>https://www.tutorialspoint.com/python/python_modules.htm</a:t>
            </a:r>
            <a:endParaRPr lang="en-US" dirty="0" smtClean="0"/>
          </a:p>
          <a:p>
            <a:r>
              <a:rPr lang="en-US" dirty="0" smtClean="0">
                <a:hlinkClick r:id="rId4"/>
              </a:rPr>
              <a:t>https://www.geeksforgeeks.org/python-gui-tkinter/</a:t>
            </a:r>
            <a:endParaRPr lang="en-US" dirty="0" smtClean="0"/>
          </a:p>
          <a:p>
            <a:r>
              <a:rPr lang="en-US" dirty="0" smtClean="0">
                <a:hlinkClick r:id="rId5"/>
              </a:rPr>
              <a:t>https://www.w3schools.com/python/python_functions.asp</a:t>
            </a:r>
            <a:endParaRPr lang="en-US" dirty="0" smtClean="0"/>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utput.1.avi">
            <a:hlinkClick r:id="" action="ppaction://media"/>
          </p:cNvPr>
          <p:cNvPicPr>
            <a:picLocks noRot="1" noChangeAspect="1"/>
          </p:cNvPicPr>
          <p:nvPr>
            <a:videoFile r:link="rId1"/>
          </p:nvPr>
        </p:nvPicPr>
        <p:blipFill>
          <a:blip r:embed="rId3"/>
          <a:stretch>
            <a:fillRect/>
          </a:stretch>
        </p:blipFill>
        <p:spPr>
          <a:xfrm>
            <a:off x="915016" y="785793"/>
            <a:ext cx="7086008" cy="5572165"/>
          </a:xfrm>
          <a:prstGeom prst="rect">
            <a:avLst/>
          </a:prstGeom>
        </p:spPr>
      </p:pic>
    </p:spTree>
  </p:cSld>
  <p:clrMapOvr>
    <a:masterClrMapping/>
  </p:clrMapOvr>
  <p:transition spd="med">
    <p:wipe dir="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28604"/>
            <a:ext cx="6172200" cy="4643470"/>
          </a:xfrm>
        </p:spPr>
        <p:txBody>
          <a:bodyPr>
            <a:normAutofit/>
          </a:bodyPr>
          <a:lstStyle/>
          <a:p>
            <a:r>
              <a:rPr lang="en-US" sz="3200" dirty="0" smtClean="0"/>
              <a:t>THANK YOU </a:t>
            </a:r>
            <a:r>
              <a:rPr lang="en-US" sz="3200" b="0" dirty="0" smtClean="0"/>
              <a:t>FOR GIVING ME YOUR PRECIOUS TIME.</a:t>
            </a:r>
            <a:br>
              <a:rPr lang="en-US" sz="3200" b="0" dirty="0" smtClean="0"/>
            </a:br>
            <a:r>
              <a:rPr lang="en-US" sz="3200" b="0" dirty="0" smtClean="0"/>
              <a:t/>
            </a:r>
            <a:br>
              <a:rPr lang="en-US" sz="3200" b="0" dirty="0" smtClean="0"/>
            </a:br>
            <a:r>
              <a:rPr lang="en-US" sz="3200" b="0" dirty="0" smtClean="0"/>
              <a:t/>
            </a:r>
            <a:br>
              <a:rPr lang="en-US" sz="3200" b="0" dirty="0" smtClean="0"/>
            </a:br>
            <a:endParaRPr lang="en-US" sz="3200" b="0"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Topics to be covered in this presentation:-</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1.What is python ?</a:t>
            </a:r>
          </a:p>
          <a:p>
            <a:r>
              <a:rPr lang="en-US" dirty="0" smtClean="0"/>
              <a:t>2.Advantages of python over other languages.</a:t>
            </a:r>
          </a:p>
          <a:p>
            <a:r>
              <a:rPr lang="en-US" dirty="0" smtClean="0"/>
              <a:t>3. Python module.</a:t>
            </a:r>
          </a:p>
          <a:p>
            <a:r>
              <a:rPr lang="en-US" dirty="0" smtClean="0"/>
              <a:t>4.Python for AI(Artificial Intelligence), ML(Machine Learning), Dl (Deep Learning)</a:t>
            </a:r>
          </a:p>
          <a:p>
            <a:r>
              <a:rPr lang="en-US" dirty="0" smtClean="0"/>
              <a:t>5.About Project.</a:t>
            </a:r>
          </a:p>
          <a:p>
            <a:r>
              <a:rPr lang="en-US" dirty="0" smtClean="0"/>
              <a:t>6. Need of the project.</a:t>
            </a:r>
          </a:p>
          <a:p>
            <a:r>
              <a:rPr lang="en-US" dirty="0" smtClean="0"/>
              <a:t>7.Future scope of the project.</a:t>
            </a:r>
          </a:p>
          <a:p>
            <a:r>
              <a:rPr lang="en-US" dirty="0" smtClean="0"/>
              <a:t>8. References.</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467600" cy="1143000"/>
          </a:xfrm>
        </p:spPr>
        <p:txBody>
          <a:bodyP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What is Python ?</a:t>
            </a:r>
            <a:endParaRPr lang="en-US" b="1"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 1. Python is an </a:t>
            </a:r>
            <a:r>
              <a:rPr lang="en-US" b="1" dirty="0" smtClean="0"/>
              <a:t>interpreted</a:t>
            </a:r>
            <a:r>
              <a:rPr lang="en-US" dirty="0" smtClean="0"/>
              <a:t>.</a:t>
            </a:r>
          </a:p>
          <a:p>
            <a:pPr>
              <a:buNone/>
            </a:pPr>
            <a:r>
              <a:rPr lang="en-US" dirty="0" smtClean="0"/>
              <a:t> 2. Object-oriented high-level programming language with dynamic semantics.(Like </a:t>
            </a:r>
            <a:r>
              <a:rPr lang="en-US" dirty="0" err="1" smtClean="0"/>
              <a:t>Facebook</a:t>
            </a:r>
            <a:r>
              <a:rPr lang="en-US" dirty="0" smtClean="0"/>
              <a:t> in concept of OOPs)</a:t>
            </a:r>
          </a:p>
          <a:p>
            <a:pPr>
              <a:buNone/>
            </a:pPr>
            <a:r>
              <a:rPr lang="en-US" dirty="0" smtClean="0"/>
              <a:t> 3. Its high-level built in data structures, combined with dynamic typing and dynamic binding, make it very attractive for Rapid Application Development(Through KIVI in android), as well as for use as a scripting or glue language to connect existing components together. </a:t>
            </a:r>
          </a:p>
          <a:p>
            <a:pPr>
              <a:buNone/>
            </a:pPr>
            <a:r>
              <a:rPr lang="en-US" dirty="0" smtClean="0"/>
              <a:t> 4.Python's simple, easy to learn syntax emphasizes readability and therefore reduces the cost of program maintenance.</a:t>
            </a:r>
          </a:p>
          <a:p>
            <a:pPr>
              <a:buNone/>
            </a:pPr>
            <a:r>
              <a:rPr lang="en-US" dirty="0" smtClean="0"/>
              <a:t>				a=20</a:t>
            </a:r>
          </a:p>
          <a:p>
            <a:pPr>
              <a:buNone/>
            </a:pPr>
            <a:r>
              <a:rPr lang="en-US" dirty="0" smtClean="0"/>
              <a:t>				b=30</a:t>
            </a:r>
          </a:p>
          <a:p>
            <a:pPr>
              <a:buNone/>
            </a:pPr>
            <a:r>
              <a:rPr lang="en-US" dirty="0" smtClean="0"/>
              <a:t>				print(</a:t>
            </a:r>
            <a:r>
              <a:rPr lang="en-US" dirty="0" err="1" smtClean="0"/>
              <a:t>a+b</a:t>
            </a:r>
            <a:r>
              <a:rPr lang="en-US" dirty="0" smtClean="0"/>
              <a:t>)</a:t>
            </a:r>
          </a:p>
          <a:p>
            <a:pPr>
              <a:buNone/>
            </a:pPr>
            <a:r>
              <a:rPr lang="en-US" dirty="0" smtClean="0"/>
              <a:t> </a:t>
            </a:r>
            <a:r>
              <a:rPr lang="en-US" dirty="0" smtClean="0"/>
              <a:t>5.Python has predefined modules so we import module and use the functionality of module.(</a:t>
            </a:r>
            <a:r>
              <a:rPr lang="en-US" dirty="0" smtClean="0"/>
              <a:t>Built in module like </a:t>
            </a:r>
            <a:r>
              <a:rPr lang="en-US" b="1" dirty="0" smtClean="0"/>
              <a:t>random, time, </a:t>
            </a:r>
            <a:r>
              <a:rPr lang="en-US" b="1" dirty="0" err="1" smtClean="0"/>
              <a:t>Tkinter</a:t>
            </a:r>
            <a:r>
              <a:rPr lang="en-US" dirty="0" smtClean="0"/>
              <a:t>)</a:t>
            </a:r>
          </a:p>
          <a:p>
            <a:pPr>
              <a:buNone/>
            </a:pPr>
            <a:r>
              <a:rPr lang="en-US" dirty="0" smtClean="0"/>
              <a:t> 6.Open source , platform-independent and free to use.</a:t>
            </a:r>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Advantages of python over other languages</a:t>
            </a:r>
            <a:endParaRPr lang="en-US" b="1" dirty="0"/>
          </a:p>
        </p:txBody>
      </p:sp>
      <p:sp>
        <p:nvSpPr>
          <p:cNvPr id="3" name="Content Placeholder 2"/>
          <p:cNvSpPr>
            <a:spLocks noGrp="1"/>
          </p:cNvSpPr>
          <p:nvPr>
            <p:ph sz="quarter" idx="1"/>
          </p:nvPr>
        </p:nvSpPr>
        <p:spPr>
          <a:xfrm>
            <a:off x="571472" y="1500174"/>
            <a:ext cx="7429552" cy="5043486"/>
          </a:xfrm>
          <a:noFill/>
        </p:spPr>
        <p:txBody>
          <a:bodyPr>
            <a:normAutofit lnSpcReduction="10000"/>
          </a:bodyPr>
          <a:lstStyle/>
          <a:p>
            <a:pPr>
              <a:buClr>
                <a:schemeClr val="bg1"/>
              </a:buClr>
              <a:buNone/>
            </a:pPr>
            <a:r>
              <a:rPr lang="en-IN" dirty="0" smtClean="0">
                <a:latin typeface="Bahnschrift" pitchFamily="34" charset="0"/>
              </a:rPr>
              <a:t>--Advantages:-</a:t>
            </a:r>
          </a:p>
          <a:p>
            <a:pPr>
              <a:buClr>
                <a:schemeClr val="bg1"/>
              </a:buClr>
              <a:buNone/>
            </a:pPr>
            <a:endParaRPr lang="en-IN" dirty="0" smtClean="0">
              <a:solidFill>
                <a:schemeClr val="bg1">
                  <a:lumMod val="85000"/>
                  <a:lumOff val="15000"/>
                </a:schemeClr>
              </a:solidFill>
              <a:latin typeface="Bahnschrift" pitchFamily="34" charset="0"/>
            </a:endParaRPr>
          </a:p>
          <a:p>
            <a:pPr>
              <a:buClr>
                <a:schemeClr val="bg1"/>
              </a:buClr>
              <a:buFont typeface="Wingdings" pitchFamily="2" charset="2"/>
              <a:buChar char="Ø"/>
            </a:pPr>
            <a:r>
              <a:rPr lang="en-IN" dirty="0" smtClean="0">
                <a:latin typeface="Times New Roman" pitchFamily="18" charset="0"/>
                <a:cs typeface="Times New Roman" pitchFamily="18" charset="0"/>
              </a:rPr>
              <a:t>1. Simple syntax.</a:t>
            </a:r>
          </a:p>
          <a:p>
            <a:pPr>
              <a:buClr>
                <a:schemeClr val="bg1"/>
              </a:buClr>
              <a:buFont typeface="Wingdings" pitchFamily="2" charset="2"/>
              <a:buChar char="Ø"/>
            </a:pPr>
            <a:r>
              <a:rPr lang="en-IN" dirty="0" smtClean="0">
                <a:latin typeface="Times New Roman" pitchFamily="18" charset="0"/>
                <a:cs typeface="Times New Roman" pitchFamily="18" charset="0"/>
              </a:rPr>
              <a:t>2. </a:t>
            </a:r>
            <a:r>
              <a:rPr lang="en-IN" dirty="0" smtClean="0">
                <a:latin typeface="Times New Roman" pitchFamily="18" charset="0"/>
                <a:cs typeface="Times New Roman" pitchFamily="18" charset="0"/>
              </a:rPr>
              <a:t>Strong library.</a:t>
            </a:r>
            <a:endParaRPr lang="en-IN" dirty="0" smtClean="0">
              <a:latin typeface="Times New Roman" pitchFamily="18" charset="0"/>
              <a:cs typeface="Times New Roman" pitchFamily="18" charset="0"/>
            </a:endParaRPr>
          </a:p>
          <a:p>
            <a:pPr>
              <a:buClr>
                <a:schemeClr val="bg1"/>
              </a:buClr>
              <a:buFont typeface="Wingdings" pitchFamily="2" charset="2"/>
              <a:buChar char="Ø"/>
            </a:pPr>
            <a:r>
              <a:rPr lang="en-IN" dirty="0" smtClean="0">
                <a:latin typeface="Bahnschrift" pitchFamily="34" charset="0"/>
              </a:rPr>
              <a:t>3.</a:t>
            </a:r>
            <a:r>
              <a:rPr lang="en-US" dirty="0" smtClean="0"/>
              <a:t> Interpreted Language</a:t>
            </a:r>
          </a:p>
          <a:p>
            <a:pPr>
              <a:buClr>
                <a:schemeClr val="bg1"/>
              </a:buClr>
              <a:buFont typeface="Wingdings" pitchFamily="2" charset="2"/>
              <a:buChar char="Ø"/>
            </a:pPr>
            <a:r>
              <a:rPr lang="en-IN" dirty="0" smtClean="0">
                <a:latin typeface="Bahnschrift" pitchFamily="34" charset="0"/>
              </a:rPr>
              <a:t>4.</a:t>
            </a:r>
            <a:r>
              <a:rPr lang="en-US" dirty="0" smtClean="0"/>
              <a:t> Dynamically </a:t>
            </a:r>
            <a:r>
              <a:rPr lang="en-US" dirty="0" smtClean="0"/>
              <a:t>Typed(Decision takes on runtime)</a:t>
            </a:r>
            <a:endParaRPr lang="en-US" dirty="0" smtClean="0"/>
          </a:p>
          <a:p>
            <a:pPr>
              <a:buClr>
                <a:schemeClr val="bg1"/>
              </a:buClr>
              <a:buFont typeface="Wingdings" pitchFamily="2" charset="2"/>
              <a:buChar char="Ø"/>
            </a:pPr>
            <a:r>
              <a:rPr lang="en-IN" dirty="0" smtClean="0">
                <a:latin typeface="Bahnschrift" pitchFamily="34" charset="0"/>
              </a:rPr>
              <a:t>5.</a:t>
            </a:r>
            <a:r>
              <a:rPr lang="en-US" dirty="0" smtClean="0"/>
              <a:t> Free and Open-Source</a:t>
            </a:r>
          </a:p>
          <a:p>
            <a:pPr>
              <a:buClr>
                <a:schemeClr val="bg1"/>
              </a:buClr>
              <a:buFont typeface="Wingdings" pitchFamily="2" charset="2"/>
              <a:buChar char="Ø"/>
            </a:pPr>
            <a:r>
              <a:rPr lang="en-IN" dirty="0" smtClean="0">
                <a:latin typeface="Bahnschrift" pitchFamily="34" charset="0"/>
              </a:rPr>
              <a:t>6.</a:t>
            </a:r>
            <a:r>
              <a:rPr lang="en-US" dirty="0" smtClean="0"/>
              <a:t> Portability.</a:t>
            </a:r>
          </a:p>
          <a:p>
            <a:pPr>
              <a:buClr>
                <a:schemeClr val="bg1"/>
              </a:buClr>
              <a:buFont typeface="Wingdings" pitchFamily="2" charset="2"/>
              <a:buChar char="Ø"/>
            </a:pPr>
            <a:endParaRPr lang="en-US" b="1" dirty="0" smtClean="0"/>
          </a:p>
          <a:p>
            <a:pPr>
              <a:buClr>
                <a:schemeClr val="bg1"/>
              </a:buClr>
              <a:buNone/>
            </a:pPr>
            <a:r>
              <a:rPr lang="en-US" b="1" dirty="0" smtClean="0"/>
              <a:t>--Disadvantages:-</a:t>
            </a:r>
          </a:p>
          <a:p>
            <a:pPr>
              <a:buClr>
                <a:schemeClr val="bg1"/>
              </a:buClr>
              <a:buNone/>
            </a:pPr>
            <a:r>
              <a:rPr lang="en-US" dirty="0" smtClean="0"/>
              <a:t>	1. Slow Speed</a:t>
            </a:r>
          </a:p>
          <a:p>
            <a:pPr>
              <a:buClr>
                <a:schemeClr val="bg1"/>
              </a:buClr>
              <a:buNone/>
            </a:pPr>
            <a:r>
              <a:rPr lang="en-US" dirty="0" smtClean="0"/>
              <a:t>	2. Not Memory Efficient</a:t>
            </a:r>
          </a:p>
          <a:p>
            <a:pPr>
              <a:buClr>
                <a:schemeClr val="bg1"/>
              </a:buClr>
              <a:buNone/>
            </a:pPr>
            <a:endParaRPr lang="en-US" b="1" dirty="0" smtClean="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28670"/>
          </a:xfrm>
        </p:spPr>
        <p:txBody>
          <a:bodyPr/>
          <a:lstStyle/>
          <a:p>
            <a:pPr algn="ctr"/>
            <a:r>
              <a:rPr lang="en-US" b="1" dirty="0" smtClean="0"/>
              <a:t>Python module</a:t>
            </a:r>
            <a:endParaRPr lang="en-US" b="1" dirty="0"/>
          </a:p>
        </p:txBody>
      </p:sp>
      <p:graphicFrame>
        <p:nvGraphicFramePr>
          <p:cNvPr id="6" name="Content Placeholder 5"/>
          <p:cNvGraphicFramePr>
            <a:graphicFrameLocks noGrp="1"/>
          </p:cNvGraphicFramePr>
          <p:nvPr>
            <p:ph sz="quarter" idx="1"/>
          </p:nvPr>
        </p:nvGraphicFramePr>
        <p:xfrm>
          <a:off x="457200" y="1600200"/>
          <a:ext cx="7467600" cy="490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pPr algn="ctr"/>
            <a:r>
              <a:rPr lang="en-US" b="1" dirty="0" smtClean="0"/>
              <a:t>Python for ml, </a:t>
            </a:r>
            <a:r>
              <a:rPr lang="en-US" b="1" dirty="0" err="1" smtClean="0"/>
              <a:t>ai</a:t>
            </a:r>
            <a:r>
              <a:rPr lang="en-US" b="1" dirty="0" smtClean="0"/>
              <a:t> &amp; dl</a:t>
            </a:r>
            <a:endParaRPr lang="en-US" b="1" dirty="0"/>
          </a:p>
        </p:txBody>
      </p:sp>
      <p:sp>
        <p:nvSpPr>
          <p:cNvPr id="3" name="Content Placeholder 2"/>
          <p:cNvSpPr>
            <a:spLocks noGrp="1"/>
          </p:cNvSpPr>
          <p:nvPr>
            <p:ph sz="quarter" idx="1"/>
          </p:nvPr>
        </p:nvSpPr>
        <p:spPr>
          <a:xfrm>
            <a:off x="457200" y="1600200"/>
            <a:ext cx="7467600" cy="4114816"/>
          </a:xfrm>
        </p:spPr>
        <p:txBody>
          <a:bodyPr>
            <a:normAutofit fontScale="92500" lnSpcReduction="10000"/>
          </a:bodyPr>
          <a:lstStyle/>
          <a:p>
            <a:pPr algn="ctr"/>
            <a:r>
              <a:rPr lang="en-US" b="1" dirty="0" smtClean="0"/>
              <a:t>Machine Learning (ML):-</a:t>
            </a:r>
            <a:r>
              <a:rPr lang="en-US" dirty="0" smtClean="0"/>
              <a:t> is basically that field of computer science with the help of which computer systems can provide sense to data in much the same way as human beings do.</a:t>
            </a:r>
          </a:p>
          <a:p>
            <a:pPr algn="ctr"/>
            <a:r>
              <a:rPr lang="en-US" b="1" dirty="0" smtClean="0"/>
              <a:t>Artificial Intelligence:-</a:t>
            </a:r>
            <a:r>
              <a:rPr lang="en-US" dirty="0" smtClean="0"/>
              <a:t>Artificial intelligence (AI) is a wide-ranging branch of computer science concerned with building smart machines capable of performing tasks that typically require human intelligence.</a:t>
            </a:r>
          </a:p>
          <a:p>
            <a:pPr algn="ctr"/>
            <a:r>
              <a:rPr lang="en-US" b="1" dirty="0" smtClean="0"/>
              <a:t>Deep learning:-Deep Learning</a:t>
            </a:r>
            <a:r>
              <a:rPr lang="en-US" dirty="0" smtClean="0"/>
              <a:t> is a subfield of machine learning concerned with algorithms inspired by the structure and function of the brain called </a:t>
            </a:r>
            <a:r>
              <a:rPr lang="en-US" b="1" dirty="0" smtClean="0"/>
              <a:t>artificial neural networks</a:t>
            </a:r>
            <a:r>
              <a:rPr lang="en-US" dirty="0" smtClean="0"/>
              <a:t>.(</a:t>
            </a:r>
            <a:r>
              <a:rPr lang="en-US" dirty="0" err="1" smtClean="0"/>
              <a:t>neaurons</a:t>
            </a:r>
            <a:r>
              <a:rPr lang="en-US" dirty="0" smtClean="0"/>
              <a:t>)</a:t>
            </a:r>
            <a:endParaRPr lang="en-US" b="1"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esentation.jpeg"/>
          <p:cNvPicPr>
            <a:picLocks noGrp="1" noChangeAspect="1"/>
          </p:cNvPicPr>
          <p:nvPr>
            <p:ph sz="quarter" idx="1"/>
          </p:nvPr>
        </p:nvPicPr>
        <p:blipFill>
          <a:blip r:embed="rId2"/>
          <a:stretch>
            <a:fillRect/>
          </a:stretch>
        </p:blipFill>
        <p:spPr>
          <a:xfrm>
            <a:off x="642910" y="714356"/>
            <a:ext cx="7286676" cy="5429288"/>
          </a:xfr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About project</a:t>
            </a:r>
            <a:endParaRPr lang="en-US" sz="3200" b="1" dirty="0"/>
          </a:p>
        </p:txBody>
      </p:sp>
      <p:sp>
        <p:nvSpPr>
          <p:cNvPr id="3" name="Content Placeholder 2"/>
          <p:cNvSpPr>
            <a:spLocks noGrp="1"/>
          </p:cNvSpPr>
          <p:nvPr>
            <p:ph sz="quarter" idx="1"/>
          </p:nvPr>
        </p:nvSpPr>
        <p:spPr/>
        <p:txBody>
          <a:bodyPr/>
          <a:lstStyle/>
          <a:p>
            <a:r>
              <a:rPr lang="en-US" b="1" dirty="0" smtClean="0"/>
              <a:t>Color changing game using </a:t>
            </a:r>
            <a:r>
              <a:rPr lang="en-US" b="1" dirty="0" err="1" smtClean="0"/>
              <a:t>tkinter</a:t>
            </a:r>
            <a:r>
              <a:rPr lang="en-US" b="1" dirty="0" smtClean="0"/>
              <a:t> module in python.</a:t>
            </a:r>
          </a:p>
          <a:p>
            <a:r>
              <a:rPr lang="en-US" dirty="0" smtClean="0"/>
              <a:t>In this game player has to enter color of the word that appears on the screen and hence the score increases by one, the total time to play this game is 30 seconds. Colors used in this game are Red, Blue, Green, Pink, Black, Yellow, Orange, White, Purple and Brown. Interface will display name of different colors in different colors. Player has to identify the color and enter the correct color name to win the game.</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pPr algn="ctr"/>
            <a:r>
              <a:rPr lang="en-US" b="1" dirty="0" smtClean="0"/>
              <a:t>Code of the project</a:t>
            </a:r>
            <a:endParaRPr lang="en-US" b="1" dirty="0"/>
          </a:p>
        </p:txBody>
      </p:sp>
      <p:pic>
        <p:nvPicPr>
          <p:cNvPr id="8" name="Content Placeholder 7" descr="Screenshot (257).png"/>
          <p:cNvPicPr>
            <a:picLocks noGrp="1" noChangeAspect="1"/>
          </p:cNvPicPr>
          <p:nvPr>
            <p:ph sz="quarter" idx="1"/>
          </p:nvPr>
        </p:nvPicPr>
        <p:blipFill>
          <a:blip r:embed="rId2"/>
          <a:stretch>
            <a:fillRect/>
          </a:stretch>
        </p:blipFill>
        <p:spPr>
          <a:xfrm>
            <a:off x="457200" y="785795"/>
            <a:ext cx="7467600" cy="5286412"/>
          </a:xfrm>
        </p:spPr>
      </p:pic>
    </p:spTree>
  </p:cSld>
  <p:clrMapOvr>
    <a:masterClrMapping/>
  </p:clrMapOvr>
  <p:transition spd="med">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414</TotalTime>
  <Words>549</Words>
  <Application>Microsoft Office PowerPoint</Application>
  <PresentationFormat>On-screen Show (4:3)</PresentationFormat>
  <Paragraphs>71</Paragraphs>
  <Slides>19</Slides>
  <Notes>0</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Geetanjali Institute of Technical Studies, (Udaipur)</vt:lpstr>
      <vt:lpstr>Topics to be covered in this presentation:-</vt:lpstr>
      <vt:lpstr>What is Python ?</vt:lpstr>
      <vt:lpstr>Advantages of python over other languages</vt:lpstr>
      <vt:lpstr>Python module</vt:lpstr>
      <vt:lpstr>Python for ml, ai &amp; dl</vt:lpstr>
      <vt:lpstr>Slide 7</vt:lpstr>
      <vt:lpstr>About project</vt:lpstr>
      <vt:lpstr>Code of the project</vt:lpstr>
      <vt:lpstr>Slide 10</vt:lpstr>
      <vt:lpstr>Slide 11</vt:lpstr>
      <vt:lpstr>Slide 12</vt:lpstr>
      <vt:lpstr>Slide 13</vt:lpstr>
      <vt:lpstr>Slide 14</vt:lpstr>
      <vt:lpstr>Need of the project</vt:lpstr>
      <vt:lpstr>Future scope of the project</vt:lpstr>
      <vt:lpstr>Reference</vt:lpstr>
      <vt:lpstr>Slide 18</vt:lpstr>
      <vt:lpstr>THANK YOU FOR GIVING ME YOUR PRECIOUS 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Geetanjali Institute of Technical Studies, (Udaipur)</dc:title>
  <dc:creator>hp</dc:creator>
  <cp:lastModifiedBy>HP WORLD</cp:lastModifiedBy>
  <cp:revision>52</cp:revision>
  <dcterms:created xsi:type="dcterms:W3CDTF">2020-11-26T21:55:13Z</dcterms:created>
  <dcterms:modified xsi:type="dcterms:W3CDTF">2021-11-16T08:49:21Z</dcterms:modified>
</cp:coreProperties>
</file>