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5" r:id="rId3"/>
    <p:sldId id="263" r:id="rId4"/>
    <p:sldId id="262" r:id="rId5"/>
    <p:sldId id="266" r:id="rId6"/>
    <p:sldId id="267" r:id="rId7"/>
    <p:sldId id="288" r:id="rId8"/>
    <p:sldId id="264" r:id="rId9"/>
    <p:sldId id="268" r:id="rId10"/>
    <p:sldId id="280" r:id="rId11"/>
    <p:sldId id="286" r:id="rId12"/>
    <p:sldId id="287" r:id="rId13"/>
    <p:sldId id="270" r:id="rId14"/>
    <p:sldId id="291" r:id="rId15"/>
    <p:sldId id="292" r:id="rId16"/>
    <p:sldId id="293" r:id="rId17"/>
    <p:sldId id="290" r:id="rId18"/>
    <p:sldId id="294" r:id="rId19"/>
    <p:sldId id="295" r:id="rId20"/>
    <p:sldId id="296" r:id="rId21"/>
    <p:sldId id="281" r:id="rId22"/>
    <p:sldId id="274" r:id="rId23"/>
    <p:sldId id="275" r:id="rId24"/>
    <p:sldId id="282" r:id="rId25"/>
    <p:sldId id="276" r:id="rId26"/>
    <p:sldId id="277" r:id="rId27"/>
    <p:sldId id="278" r:id="rId28"/>
    <p:sldId id="279" r:id="rId29"/>
    <p:sldId id="283" r:id="rId30"/>
    <p:sldId id="284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897C1-3792-4368-A272-7AB312FF91F8}">
          <p14:sldIdLst>
            <p14:sldId id="256"/>
            <p14:sldId id="265"/>
            <p14:sldId id="263"/>
            <p14:sldId id="262"/>
            <p14:sldId id="266"/>
            <p14:sldId id="267"/>
            <p14:sldId id="288"/>
            <p14:sldId id="264"/>
            <p14:sldId id="268"/>
            <p14:sldId id="280"/>
            <p14:sldId id="286"/>
            <p14:sldId id="287"/>
            <p14:sldId id="270"/>
            <p14:sldId id="291"/>
            <p14:sldId id="292"/>
            <p14:sldId id="293"/>
            <p14:sldId id="290"/>
            <p14:sldId id="294"/>
            <p14:sldId id="295"/>
            <p14:sldId id="296"/>
            <p14:sldId id="281"/>
            <p14:sldId id="274"/>
            <p14:sldId id="275"/>
            <p14:sldId id="282"/>
            <p14:sldId id="276"/>
            <p14:sldId id="277"/>
            <p14:sldId id="278"/>
            <p14:sldId id="279"/>
            <p14:sldId id="283"/>
            <p14:sldId id="28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200CC"/>
    <a:srgbClr val="58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5" autoAdjust="0"/>
    <p:restoredTop sz="72370" autoAdjust="0"/>
  </p:normalViewPr>
  <p:slideViewPr>
    <p:cSldViewPr snapToGrid="0">
      <p:cViewPr varScale="1">
        <p:scale>
          <a:sx n="91" d="100"/>
          <a:sy n="91" d="100"/>
        </p:scale>
        <p:origin x="176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368B70-B3FE-4A8D-AF3A-345DEC13E3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94728-4C0E-4A58-823C-FA968586A6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F58E1-F022-41A4-BD66-4660B8291B34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77E38-A36E-4C06-BEC9-1951944804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FFD50-6C91-4149-AC72-0E40E7D73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F3C7-1400-496C-9333-A84A6438D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5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F6034-B028-4F91-AA9F-442E54E8EEDC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9146A-1224-4869-ADBF-8C1C45FE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6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7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1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9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4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9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9146A-1224-4869-ADBF-8C1C45FE2A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8587" y="268289"/>
            <a:ext cx="24384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0125" y="1152526"/>
            <a:ext cx="7845699" cy="24384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002060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5775" y="3874323"/>
            <a:ext cx="7250049" cy="674425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587" y="4155142"/>
            <a:ext cx="24384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700126" y="1071881"/>
            <a:ext cx="8108185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012" y="272674"/>
            <a:ext cx="2956219" cy="17312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51B3C-44C6-453A-8CBA-7E164BC51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01E307B-3FD7-4BAD-AAEA-838A120C4CD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B9BE670-ED2D-43A0-8CD5-E7FD41A0827D}" type="datetime1">
              <a:rPr lang="en-US" smtClean="0"/>
              <a:t>6/4/18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5A6237-310E-4FED-90E6-C2A97A71F1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4575" y="5010149"/>
            <a:ext cx="5421249" cy="1181101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31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1463"/>
            <a:ext cx="9973395" cy="913751"/>
          </a:xfrm>
        </p:spPr>
        <p:txBody>
          <a:bodyPr/>
          <a:lstStyle>
            <a:lvl1pPr>
              <a:defRPr b="1">
                <a:solidFill>
                  <a:srgbClr val="000041"/>
                </a:solidFill>
                <a:latin typeface="Helvetica" panose="020B0500000000000000" pitchFamily="34" charset="0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1216"/>
            <a:ext cx="11074401" cy="4967154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  <a:latin typeface="Helvetica" panose="020B0500000000000000" pitchFamily="34" charset="0"/>
                <a:cs typeface="Tahoma"/>
              </a:defRPr>
            </a:lvl1pPr>
            <a:lvl2pPr>
              <a:buClr>
                <a:srgbClr val="000090"/>
              </a:buClr>
              <a:defRPr sz="2600">
                <a:solidFill>
                  <a:srgbClr val="000080"/>
                </a:solidFill>
                <a:latin typeface="Helvetica" panose="020B0500000000000000" pitchFamily="34" charset="0"/>
                <a:cs typeface="Tahoma"/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  <a:latin typeface="Helvetica" panose="020B0500000000000000" pitchFamily="34" charset="0"/>
                <a:cs typeface="Tahoma"/>
              </a:defRPr>
            </a:lvl3pPr>
            <a:lvl4pPr>
              <a:buClr>
                <a:srgbClr val="000080"/>
              </a:buClr>
              <a:defRPr sz="2200">
                <a:solidFill>
                  <a:srgbClr val="000080"/>
                </a:solidFill>
                <a:latin typeface="Helvetica" panose="020B0500000000000000" pitchFamily="34" charset="0"/>
                <a:cs typeface="Tahoma"/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  <a:latin typeface="Helvetica" panose="020B0500000000000000" pitchFamily="34" charset="0"/>
                <a:cs typeface="Tahom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215" y="6286204"/>
            <a:ext cx="5607824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algn="ctr" defTabSz="457200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05972" y="1939"/>
            <a:ext cx="828723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90437" y="25241"/>
            <a:ext cx="813996" cy="365125"/>
          </a:xfrm>
        </p:spPr>
        <p:txBody>
          <a:bodyPr/>
          <a:lstStyle>
            <a:lvl1pPr>
              <a:defRPr b="0">
                <a:solidFill>
                  <a:srgbClr val="F8B33C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457200"/>
            <a:fld id="{6F8C6899-B7E0-724F-AFA7-9CBD82D6A34A}" type="slidenum">
              <a:rPr lang="en-US" smtClean="0"/>
              <a:pPr defTabSz="45720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561789" y="6259320"/>
            <a:ext cx="11140120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599" y="1077819"/>
            <a:ext cx="11213056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775" y="1077818"/>
            <a:ext cx="6095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1" y="6259320"/>
            <a:ext cx="561788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11684000" y="6259320"/>
            <a:ext cx="508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3"/>
          <p:cNvCxnSpPr/>
          <p:nvPr userDrawn="1"/>
        </p:nvCxnSpPr>
        <p:spPr>
          <a:xfrm>
            <a:off x="11582402" y="1077818"/>
            <a:ext cx="6095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2EF842-D44C-4583-AD51-B14F2A5CD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6278370"/>
            <a:ext cx="1333500" cy="579631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CBA82078-B191-40A7-BA3B-00636192042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8677836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209801"/>
            <a:ext cx="8677836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pPr defTabSz="457200"/>
            <a:fld id="{6F8C6899-B7E0-724F-AFA7-9CBD82D6A34A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D95562-B21E-413E-82E1-7922FC690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08659" y="6383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E670-ED2D-43A0-8CD5-E7FD41A0827D}" type="datetime1">
              <a:rPr lang="en-US" smtClean="0"/>
              <a:t>6/4/18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parasar3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E2D8-C51E-46DF-883F-77F36BF37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SEESAW:</a:t>
            </a:r>
            <a:br>
              <a:rPr lang="en-US" b="1" dirty="0"/>
            </a:br>
            <a:r>
              <a:rPr lang="en-US" b="1" dirty="0"/>
              <a:t>Se</a:t>
            </a:r>
            <a:r>
              <a:rPr lang="en-US" dirty="0"/>
              <a:t>t </a:t>
            </a:r>
            <a:r>
              <a:rPr lang="en-US" b="1" dirty="0"/>
              <a:t>E</a:t>
            </a:r>
            <a:r>
              <a:rPr lang="en-US" dirty="0"/>
              <a:t>nhanced </a:t>
            </a:r>
            <a:r>
              <a:rPr lang="en-US" b="1" dirty="0" err="1"/>
              <a:t>S</a:t>
            </a:r>
            <a:r>
              <a:rPr lang="en-US" dirty="0" err="1"/>
              <a:t>uperpage</a:t>
            </a:r>
            <a:r>
              <a:rPr lang="en-US" dirty="0"/>
              <a:t> </a:t>
            </a:r>
            <a:r>
              <a:rPr lang="en-US" b="1" dirty="0"/>
              <a:t>Aw</a:t>
            </a:r>
            <a:r>
              <a:rPr lang="en-US" dirty="0"/>
              <a:t>are caching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31E09-734E-4DEE-B10C-D011359A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773" y="3701136"/>
            <a:ext cx="7250049" cy="674425"/>
          </a:xfrm>
        </p:spPr>
        <p:txBody>
          <a:bodyPr/>
          <a:lstStyle/>
          <a:p>
            <a:r>
              <a:rPr lang="en-US" b="1" u="sng" dirty="0"/>
              <a:t>Mayank Parasar</a:t>
            </a:r>
            <a:r>
              <a:rPr lang="en-US" b="1" u="sng" baseline="50000" dirty="0"/>
              <a:t>∑</a:t>
            </a:r>
            <a:r>
              <a:rPr lang="en-US" dirty="0"/>
              <a:t>, Abhishek </a:t>
            </a:r>
            <a:r>
              <a:rPr lang="en-US" dirty="0" err="1"/>
              <a:t>Bhattacharjee</a:t>
            </a:r>
            <a:r>
              <a:rPr lang="en-US" baseline="50000" dirty="0"/>
              <a:t>Ω</a:t>
            </a:r>
            <a:r>
              <a:rPr lang="en-US" dirty="0"/>
              <a:t>, Tushar Krishna</a:t>
            </a:r>
            <a:r>
              <a:rPr lang="en-US" baseline="50000" dirty="0"/>
              <a:t>∑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6419E3-5E8A-454D-83C5-9AA27BDDBF2B}"/>
              </a:ext>
            </a:extLst>
          </p:cNvPr>
          <p:cNvSpPr txBox="1">
            <a:spLocks/>
          </p:cNvSpPr>
          <p:nvPr/>
        </p:nvSpPr>
        <p:spPr>
          <a:xfrm>
            <a:off x="4295772" y="4864923"/>
            <a:ext cx="7250049" cy="674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aseline="50000" dirty="0"/>
              <a:t>∑</a:t>
            </a:r>
            <a:r>
              <a:rPr lang="en-US" sz="1800" dirty="0"/>
              <a:t>School of Electrical and Computer Engineering</a:t>
            </a:r>
          </a:p>
          <a:p>
            <a:r>
              <a:rPr lang="en-US" sz="1800" dirty="0"/>
              <a:t>Georgia Institute of Technology</a:t>
            </a:r>
          </a:p>
          <a:p>
            <a:r>
              <a:rPr lang="en-US" sz="1800" baseline="50000" dirty="0"/>
              <a:t>Ω</a:t>
            </a:r>
            <a:r>
              <a:rPr lang="en-US" sz="1800" dirty="0"/>
              <a:t>Department of Computer Science </a:t>
            </a:r>
          </a:p>
          <a:p>
            <a:r>
              <a:rPr lang="en-US" sz="1800" dirty="0"/>
              <a:t>Rutgers University</a:t>
            </a:r>
          </a:p>
          <a:p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D4B21-D881-4DA7-B840-214A0681E6C1}"/>
              </a:ext>
            </a:extLst>
          </p:cNvPr>
          <p:cNvSpPr/>
          <p:nvPr/>
        </p:nvSpPr>
        <p:spPr>
          <a:xfrm>
            <a:off x="8744056" y="6028710"/>
            <a:ext cx="2801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 panose="020B0603020202020204"/>
                <a:hlinkClick r:id="rId3"/>
              </a:rPr>
              <a:t>mparasar3@gatech.edu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Trebuchet MS" panose="020B0603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49F27-2993-5044-B555-1DF071EB4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7" y="2011546"/>
            <a:ext cx="2171726" cy="16895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30CACE-6D6E-4D7B-BC4A-0D2F8EA06465}"/>
              </a:ext>
            </a:extLst>
          </p:cNvPr>
          <p:cNvCxnSpPr>
            <a:cxnSpLocks/>
          </p:cNvCxnSpPr>
          <p:nvPr/>
        </p:nvCxnSpPr>
        <p:spPr>
          <a:xfrm flipV="1">
            <a:off x="973745" y="5316045"/>
            <a:ext cx="4533900" cy="819152"/>
          </a:xfrm>
          <a:prstGeom prst="line">
            <a:avLst/>
          </a:prstGeom>
          <a:ln w="190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290A47C-2B41-429B-AE22-F6846804CC5C}"/>
              </a:ext>
            </a:extLst>
          </p:cNvPr>
          <p:cNvSpPr/>
          <p:nvPr/>
        </p:nvSpPr>
        <p:spPr>
          <a:xfrm>
            <a:off x="1158716" y="5395809"/>
            <a:ext cx="6431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/>
              <a:t>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9FF77-E027-4C45-A1D7-77A1F611FEE8}"/>
              </a:ext>
            </a:extLst>
          </p:cNvPr>
          <p:cNvSpPr/>
          <p:nvPr/>
        </p:nvSpPr>
        <p:spPr>
          <a:xfrm>
            <a:off x="3648631" y="4859652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/>
              <a:t>Associativity</a:t>
            </a:r>
            <a:endParaRPr lang="en-US" sz="2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78FD85C-4641-408B-B91F-6EF26A7FD086}"/>
              </a:ext>
            </a:extLst>
          </p:cNvPr>
          <p:cNvSpPr/>
          <p:nvPr/>
        </p:nvSpPr>
        <p:spPr>
          <a:xfrm>
            <a:off x="2916709" y="5820870"/>
            <a:ext cx="790711" cy="5821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79" y="3880183"/>
            <a:ext cx="1706495" cy="7752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4942" y="4614913"/>
            <a:ext cx="229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2060"/>
                </a:solidFill>
                <a:latin typeface="Tahoma" charset="0"/>
                <a:ea typeface="Tahoma" charset="0"/>
                <a:cs typeface="Tahoma" charset="0"/>
              </a:rPr>
              <a:t>http://</a:t>
            </a:r>
            <a:r>
              <a:rPr lang="en-US" sz="1200" dirty="0" err="1">
                <a:solidFill>
                  <a:srgbClr val="002060"/>
                </a:solidFill>
                <a:latin typeface="Tahoma" charset="0"/>
                <a:ea typeface="Tahoma" charset="0"/>
                <a:cs typeface="Tahoma" charset="0"/>
              </a:rPr>
              <a:t>synergy.ece.gatech.edu</a:t>
            </a:r>
            <a:r>
              <a:rPr lang="en-US" sz="1200" dirty="0">
                <a:solidFill>
                  <a:srgbClr val="002060"/>
                </a:solidFill>
                <a:latin typeface="Tahoma" charset="0"/>
                <a:ea typeface="Tahoma" charset="0"/>
                <a:cs typeface="Tahoma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00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repeatCount="indefinite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00299 -0.03287 C 0.00325 -0.03727 0.00403 -0.0463 0.0056 -0.05533 C 0.00755 -0.06597 0.00924 -0.07338 0.01094 -0.07963 L 0.01784 -0.1044 " pathEditMode="relative" rAng="6420000" ptsTypes="AAA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5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01589 0.02084 C 0.01979 0.02523 0.02383 0.03241 0.02526 0.04028 C 0.02735 0.05 0.028 0.05996 0.02656 0.06759 L 0.02136 0.10023 " pathEditMode="relative" rAng="14940000" ptsTypes="AAA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9F2D-34E0-4B48-AA28-0C5148D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0502-59BF-2846-BCBB-7A87D8EE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SEESAW: Concept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SEESAW: Micro-architecture</a:t>
            </a:r>
          </a:p>
          <a:p>
            <a:r>
              <a:rPr lang="en-US" dirty="0">
                <a:solidFill>
                  <a:schemeClr val="bg2"/>
                </a:solidFill>
              </a:rPr>
              <a:t>Evaluation Methodology</a:t>
            </a:r>
          </a:p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  <a:p>
            <a:r>
              <a:rPr lang="en-US" dirty="0">
                <a:solidFill>
                  <a:schemeClr val="bg2"/>
                </a:solidFill>
              </a:rPr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B4EE-5D07-3A4A-875C-1FADA6D8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F2C9A-A380-664A-827E-6F74693F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C7A272-9764-EC49-9FE8-D6EB70E6FEA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7215-2429-4A9E-9D78-1965204B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1463"/>
            <a:ext cx="9973395" cy="913751"/>
          </a:xfrm>
        </p:spPr>
        <p:txBody>
          <a:bodyPr/>
          <a:lstStyle/>
          <a:p>
            <a:r>
              <a:rPr lang="en-US" dirty="0"/>
              <a:t>SEESAW: Concept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9C68-5DA5-4917-9461-87C4AE13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45FA4-F16C-4F14-9C75-094A3826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847128-3C53-49FB-B2FE-9B5E817A938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834458-C977-40DD-9412-0E8AD9DD4A55}"/>
              </a:ext>
            </a:extLst>
          </p:cNvPr>
          <p:cNvSpPr/>
          <p:nvPr/>
        </p:nvSpPr>
        <p:spPr>
          <a:xfrm>
            <a:off x="526903" y="5324349"/>
            <a:ext cx="29129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Less-sets</a:t>
            </a:r>
          </a:p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More-associativity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2C524-6E5A-4C7B-900F-46CF3DF0F9DD}"/>
              </a:ext>
            </a:extLst>
          </p:cNvPr>
          <p:cNvSpPr/>
          <p:nvPr/>
        </p:nvSpPr>
        <p:spPr>
          <a:xfrm>
            <a:off x="7267443" y="5210492"/>
            <a:ext cx="27446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More-sets</a:t>
            </a:r>
          </a:p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Less-associativity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AA4F41-5E23-4C8F-B58B-8895D4467618}"/>
              </a:ext>
            </a:extLst>
          </p:cNvPr>
          <p:cNvGrpSpPr/>
          <p:nvPr/>
        </p:nvGrpSpPr>
        <p:grpSpPr>
          <a:xfrm>
            <a:off x="4198297" y="2362952"/>
            <a:ext cx="2170632" cy="654926"/>
            <a:chOff x="4067669" y="1920829"/>
            <a:chExt cx="2170632" cy="654926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B3CE1E10-DF4F-4516-9D97-F6D92DEBF6A9}"/>
                </a:ext>
              </a:extLst>
            </p:cNvPr>
            <p:cNvSpPr/>
            <p:nvPr/>
          </p:nvSpPr>
          <p:spPr>
            <a:xfrm>
              <a:off x="4067669" y="1920829"/>
              <a:ext cx="2170632" cy="654926"/>
            </a:xfrm>
            <a:prstGeom prst="right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7566F8-4573-4A5B-9EF7-D1CBEC543565}"/>
                </a:ext>
              </a:extLst>
            </p:cNvPr>
            <p:cNvSpPr/>
            <p:nvPr/>
          </p:nvSpPr>
          <p:spPr>
            <a:xfrm>
              <a:off x="4069070" y="1988827"/>
              <a:ext cx="193995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super-page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D7F6EB-2EF6-4D25-B323-EC9014328ED6}"/>
              </a:ext>
            </a:extLst>
          </p:cNvPr>
          <p:cNvGrpSpPr/>
          <p:nvPr/>
        </p:nvGrpSpPr>
        <p:grpSpPr>
          <a:xfrm>
            <a:off x="4179347" y="3404518"/>
            <a:ext cx="2257859" cy="707095"/>
            <a:chOff x="4048719" y="2962395"/>
            <a:chExt cx="2257859" cy="707095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89407A6A-6118-421F-AE9C-299EA1EC16DC}"/>
                </a:ext>
              </a:extLst>
            </p:cNvPr>
            <p:cNvSpPr/>
            <p:nvPr/>
          </p:nvSpPr>
          <p:spPr>
            <a:xfrm rot="10800000">
              <a:off x="4048719" y="2962395"/>
              <a:ext cx="2257859" cy="70709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FE2AD-FA5B-4DF2-815D-8D8E052FFE1B}"/>
                </a:ext>
              </a:extLst>
            </p:cNvPr>
            <p:cNvSpPr/>
            <p:nvPr/>
          </p:nvSpPr>
          <p:spPr>
            <a:xfrm>
              <a:off x="4305479" y="3053599"/>
              <a:ext cx="186140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Base-page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224E46-6765-4EFB-AED3-207AE6F24885}"/>
              </a:ext>
            </a:extLst>
          </p:cNvPr>
          <p:cNvGrpSpPr/>
          <p:nvPr/>
        </p:nvGrpSpPr>
        <p:grpSpPr>
          <a:xfrm>
            <a:off x="-104790" y="1622721"/>
            <a:ext cx="4071445" cy="3406491"/>
            <a:chOff x="-104790" y="1622721"/>
            <a:chExt cx="4071445" cy="340649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05BD9EF-D71F-4890-921B-AD1DF66D7CF8}"/>
                </a:ext>
              </a:extLst>
            </p:cNvPr>
            <p:cNvGrpSpPr/>
            <p:nvPr/>
          </p:nvGrpSpPr>
          <p:grpSpPr>
            <a:xfrm>
              <a:off x="458812" y="1622721"/>
              <a:ext cx="3507843" cy="3406491"/>
              <a:chOff x="458812" y="1622721"/>
              <a:chExt cx="3507843" cy="340649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8F7474-19C2-48E5-9188-EE68843BDCAD}"/>
                  </a:ext>
                </a:extLst>
              </p:cNvPr>
              <p:cNvSpPr/>
              <p:nvPr/>
            </p:nvSpPr>
            <p:spPr>
              <a:xfrm>
                <a:off x="507158" y="1631160"/>
                <a:ext cx="3449339" cy="550721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4821AA6-CED8-4522-83FF-227399088EB0}"/>
                  </a:ext>
                </a:extLst>
              </p:cNvPr>
              <p:cNvSpPr/>
              <p:nvPr/>
            </p:nvSpPr>
            <p:spPr>
              <a:xfrm>
                <a:off x="507158" y="2181882"/>
                <a:ext cx="225239" cy="284733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7C4FB39-E921-424D-A292-F91DCE97E30D}"/>
                  </a:ext>
                </a:extLst>
              </p:cNvPr>
              <p:cNvSpPr/>
              <p:nvPr/>
            </p:nvSpPr>
            <p:spPr>
              <a:xfrm>
                <a:off x="732397" y="2181882"/>
                <a:ext cx="843571" cy="284733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EBCDA74-8EC3-43CC-81E1-0082DFDE8CB1}"/>
                  </a:ext>
                </a:extLst>
              </p:cNvPr>
              <p:cNvSpPr/>
              <p:nvPr/>
            </p:nvSpPr>
            <p:spPr>
              <a:xfrm>
                <a:off x="1574233" y="2181882"/>
                <a:ext cx="2382266" cy="2847330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00202D-C668-4BC9-898B-0AF7888E43BD}"/>
                  </a:ext>
                </a:extLst>
              </p:cNvPr>
              <p:cNvSpPr/>
              <p:nvPr/>
            </p:nvSpPr>
            <p:spPr>
              <a:xfrm>
                <a:off x="873405" y="1718870"/>
                <a:ext cx="601447" cy="4001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tag</a:t>
                </a:r>
                <a:endPara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BCA42F-0E0F-4EE6-94A2-8EA3A0218B7D}"/>
                  </a:ext>
                </a:extLst>
              </p:cNvPr>
              <p:cNvSpPr/>
              <p:nvPr/>
            </p:nvSpPr>
            <p:spPr>
              <a:xfrm>
                <a:off x="1879838" y="1725009"/>
                <a:ext cx="1560042" cy="4001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block</a:t>
                </a:r>
                <a:endPara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AC01D6-0EC3-4F31-A231-0633C7C113B7}"/>
                  </a:ext>
                </a:extLst>
              </p:cNvPr>
              <p:cNvSpPr/>
              <p:nvPr/>
            </p:nvSpPr>
            <p:spPr>
              <a:xfrm>
                <a:off x="458812" y="1691697"/>
                <a:ext cx="328936" cy="4001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</a:t>
                </a:r>
                <a:endPara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C4ADBB9-FB8B-46AB-BC40-0053B99F79FC}"/>
                  </a:ext>
                </a:extLst>
              </p:cNvPr>
              <p:cNvSpPr/>
              <p:nvPr/>
            </p:nvSpPr>
            <p:spPr>
              <a:xfrm>
                <a:off x="507158" y="2833705"/>
                <a:ext cx="3449339" cy="4571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2CCA03E-C22D-4B5D-BFF0-EA09C41B7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425" y="1622721"/>
                <a:ext cx="0" cy="5924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1B7EEB-476F-4C33-81B3-CD98EB52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4233" y="1622721"/>
                <a:ext cx="0" cy="5924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0399C33-0FE2-4853-9045-66B2006FF698}"/>
                  </a:ext>
                </a:extLst>
              </p:cNvPr>
              <p:cNvSpPr/>
              <p:nvPr/>
            </p:nvSpPr>
            <p:spPr>
              <a:xfrm>
                <a:off x="507157" y="3526798"/>
                <a:ext cx="3453800" cy="4571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62FC5F7-EF41-4DF8-8A2D-23C2DCF9D04F}"/>
                  </a:ext>
                </a:extLst>
              </p:cNvPr>
              <p:cNvSpPr/>
              <p:nvPr/>
            </p:nvSpPr>
            <p:spPr>
              <a:xfrm>
                <a:off x="507158" y="4203055"/>
                <a:ext cx="3449340" cy="4571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C7E2B05-9578-4D8F-AEF1-FD4C30E35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538" y="2366410"/>
                <a:ext cx="3458959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96EB4CB-6DD8-42A9-AAEA-7A325117DC5F}"/>
                  </a:ext>
                </a:extLst>
              </p:cNvPr>
              <p:cNvCxnSpPr/>
              <p:nvPr/>
            </p:nvCxnSpPr>
            <p:spPr>
              <a:xfrm>
                <a:off x="488314" y="2599770"/>
                <a:ext cx="3478341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5CA2260-F738-4D12-9BA1-246E42001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7" y="3104595"/>
                <a:ext cx="3459498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B148184-A3A3-45CB-B05C-A9AA60071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7" y="3328433"/>
                <a:ext cx="3459498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883DD3F-669B-4FCA-A57C-CD7DA5319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538" y="3780871"/>
                <a:ext cx="3458959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8D3FFA3-8BFA-4DBF-9264-73EF7BF59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538" y="3989604"/>
                <a:ext cx="3469117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B1806FF-3CCA-4ACF-97EF-AD6DB2B8B302}"/>
                  </a:ext>
                </a:extLst>
              </p:cNvPr>
              <p:cNvSpPr/>
              <p:nvPr/>
            </p:nvSpPr>
            <p:spPr>
              <a:xfrm>
                <a:off x="779488" y="3533926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D4C2F04-7889-4421-8572-0DA6ED4C6554}"/>
                  </a:ext>
                </a:extLst>
              </p:cNvPr>
              <p:cNvSpPr/>
              <p:nvPr/>
            </p:nvSpPr>
            <p:spPr>
              <a:xfrm>
                <a:off x="2298745" y="3534635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26D2B9E-EED7-4062-A70A-756FCDF1A5B4}"/>
                  </a:ext>
                </a:extLst>
              </p:cNvPr>
              <p:cNvSpPr/>
              <p:nvPr/>
            </p:nvSpPr>
            <p:spPr>
              <a:xfrm>
                <a:off x="2294669" y="2854816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CE7F9FB-2FD1-46A1-88EB-CEB156F6D6D4}"/>
                  </a:ext>
                </a:extLst>
              </p:cNvPr>
              <p:cNvSpPr/>
              <p:nvPr/>
            </p:nvSpPr>
            <p:spPr>
              <a:xfrm>
                <a:off x="2299200" y="2125120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8C17FEA-D5AE-428A-A031-BA165C57E242}"/>
                  </a:ext>
                </a:extLst>
              </p:cNvPr>
              <p:cNvSpPr/>
              <p:nvPr/>
            </p:nvSpPr>
            <p:spPr>
              <a:xfrm>
                <a:off x="792120" y="2852687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F52C177-025D-4A64-9D74-06258DBB08E7}"/>
                  </a:ext>
                </a:extLst>
              </p:cNvPr>
              <p:cNvSpPr/>
              <p:nvPr/>
            </p:nvSpPr>
            <p:spPr>
              <a:xfrm>
                <a:off x="829645" y="2131091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3EBF289-A2BC-4BCA-BF04-B51317FE223C}"/>
                  </a:ext>
                </a:extLst>
              </p:cNvPr>
              <p:cNvSpPr/>
              <p:nvPr/>
            </p:nvSpPr>
            <p:spPr>
              <a:xfrm>
                <a:off x="807510" y="2358998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D2FA3A6-8FA8-488F-98D8-24CFF2C54640}"/>
                  </a:ext>
                </a:extLst>
              </p:cNvPr>
              <p:cNvSpPr/>
              <p:nvPr/>
            </p:nvSpPr>
            <p:spPr>
              <a:xfrm>
                <a:off x="2294669" y="2338518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57132-0819-423D-894A-45A82299C8E0}"/>
                  </a:ext>
                </a:extLst>
              </p:cNvPr>
              <p:cNvSpPr/>
              <p:nvPr/>
            </p:nvSpPr>
            <p:spPr>
              <a:xfrm>
                <a:off x="2304359" y="3064882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097AA14-D721-4280-A56B-A6F2C02809D2}"/>
                  </a:ext>
                </a:extLst>
              </p:cNvPr>
              <p:cNvSpPr/>
              <p:nvPr/>
            </p:nvSpPr>
            <p:spPr>
              <a:xfrm>
                <a:off x="2301773" y="3740637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169733F-3A19-4C39-9EC6-E9F011655E56}"/>
                  </a:ext>
                </a:extLst>
              </p:cNvPr>
              <p:cNvSpPr/>
              <p:nvPr/>
            </p:nvSpPr>
            <p:spPr>
              <a:xfrm>
                <a:off x="787662" y="3061997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67E8672-3AC5-47CC-BE4B-ADC53D9A6336}"/>
                  </a:ext>
                </a:extLst>
              </p:cNvPr>
              <p:cNvSpPr/>
              <p:nvPr/>
            </p:nvSpPr>
            <p:spPr>
              <a:xfrm>
                <a:off x="783945" y="3735431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14C150-E791-4FE0-98C7-165E0F52727E}"/>
                  </a:ext>
                </a:extLst>
              </p:cNvPr>
              <p:cNvSpPr/>
              <p:nvPr/>
            </p:nvSpPr>
            <p:spPr>
              <a:xfrm>
                <a:off x="811088" y="2583291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Way-3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1E13E1F-6E94-4C74-8702-E192534DF082}"/>
                  </a:ext>
                </a:extLst>
              </p:cNvPr>
              <p:cNvSpPr/>
              <p:nvPr/>
            </p:nvSpPr>
            <p:spPr>
              <a:xfrm>
                <a:off x="2290327" y="2572823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Way-3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6005875-6266-449C-8BE4-CA2F87F108B6}"/>
                  </a:ext>
                </a:extLst>
              </p:cNvPr>
              <p:cNvSpPr/>
              <p:nvPr/>
            </p:nvSpPr>
            <p:spPr>
              <a:xfrm>
                <a:off x="2294203" y="3287604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Way-3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3030603-D2DE-470D-9519-D8EB0A9A6152}"/>
                  </a:ext>
                </a:extLst>
              </p:cNvPr>
              <p:cNvSpPr/>
              <p:nvPr/>
            </p:nvSpPr>
            <p:spPr>
              <a:xfrm>
                <a:off x="783120" y="3282841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Way-3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B212AE9-A8D7-4466-993E-D32E5F5E7A8B}"/>
                  </a:ext>
                </a:extLst>
              </p:cNvPr>
              <p:cNvSpPr/>
              <p:nvPr/>
            </p:nvSpPr>
            <p:spPr>
              <a:xfrm>
                <a:off x="779362" y="3958074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Way-3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411D360-82A8-40DE-BAD7-3AC2ED5A2057}"/>
                  </a:ext>
                </a:extLst>
              </p:cNvPr>
              <p:cNvSpPr/>
              <p:nvPr/>
            </p:nvSpPr>
            <p:spPr>
              <a:xfrm>
                <a:off x="2297886" y="3949104"/>
                <a:ext cx="65595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Way-3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6411D17-CC9F-40C7-8648-617D205E43EA}"/>
                  </a:ext>
                </a:extLst>
              </p:cNvPr>
              <p:cNvSpPr/>
              <p:nvPr/>
            </p:nvSpPr>
            <p:spPr>
              <a:xfrm>
                <a:off x="2507729" y="4350823"/>
                <a:ext cx="102043" cy="10204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97CC864-17B4-4AD9-BB9A-77BAA309D4EF}"/>
                  </a:ext>
                </a:extLst>
              </p:cNvPr>
              <p:cNvSpPr/>
              <p:nvPr/>
            </p:nvSpPr>
            <p:spPr>
              <a:xfrm>
                <a:off x="2507353" y="4701298"/>
                <a:ext cx="102043" cy="10204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A0D0AF9-3E0D-4B1A-B5EF-2CB9E22D1167}"/>
                  </a:ext>
                </a:extLst>
              </p:cNvPr>
              <p:cNvSpPr/>
              <p:nvPr/>
            </p:nvSpPr>
            <p:spPr>
              <a:xfrm>
                <a:off x="972107" y="4385059"/>
                <a:ext cx="102043" cy="10204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532F65D-B628-4F3B-8A19-979BCE599977}"/>
                  </a:ext>
                </a:extLst>
              </p:cNvPr>
              <p:cNvSpPr/>
              <p:nvPr/>
            </p:nvSpPr>
            <p:spPr>
              <a:xfrm>
                <a:off x="971731" y="4735534"/>
                <a:ext cx="102043" cy="10204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2B1F9879-5C7B-44AA-8C0B-4DBBC89B0487}"/>
                </a:ext>
              </a:extLst>
            </p:cNvPr>
            <p:cNvSpPr/>
            <p:nvPr/>
          </p:nvSpPr>
          <p:spPr>
            <a:xfrm>
              <a:off x="322780" y="2171986"/>
              <a:ext cx="132515" cy="639110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Left Brace 98">
              <a:extLst>
                <a:ext uri="{FF2B5EF4-FFF2-40B4-BE49-F238E27FC236}">
                  <a16:creationId xmlns:a16="http://schemas.microsoft.com/office/drawing/2014/main" id="{7C853A2A-50BD-4E9D-B4F1-1E748DADC25F}"/>
                </a:ext>
              </a:extLst>
            </p:cNvPr>
            <p:cNvSpPr/>
            <p:nvPr/>
          </p:nvSpPr>
          <p:spPr>
            <a:xfrm>
              <a:off x="319222" y="2858065"/>
              <a:ext cx="132515" cy="639110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310D97E9-8146-4557-A3ED-4264E63941B2}"/>
                </a:ext>
              </a:extLst>
            </p:cNvPr>
            <p:cNvSpPr/>
            <p:nvPr/>
          </p:nvSpPr>
          <p:spPr>
            <a:xfrm>
              <a:off x="314919" y="3577763"/>
              <a:ext cx="132515" cy="639110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0DEC1F-3A63-4E92-A0FF-AE1F6545D146}"/>
                </a:ext>
              </a:extLst>
            </p:cNvPr>
            <p:cNvSpPr/>
            <p:nvPr/>
          </p:nvSpPr>
          <p:spPr>
            <a:xfrm>
              <a:off x="-92090" y="236665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Set:1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556BAD8-611C-43F3-AF9F-3A6816A28F06}"/>
                </a:ext>
              </a:extLst>
            </p:cNvPr>
            <p:cNvSpPr/>
            <p:nvPr/>
          </p:nvSpPr>
          <p:spPr>
            <a:xfrm>
              <a:off x="-92090" y="304610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Set:2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722223A2-10BB-4881-84B0-8E4619F474D6}"/>
                </a:ext>
              </a:extLst>
            </p:cNvPr>
            <p:cNvSpPr/>
            <p:nvPr/>
          </p:nvSpPr>
          <p:spPr>
            <a:xfrm>
              <a:off x="-104790" y="375730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11D0EE-DF89-459B-8C68-26848989C1CD}"/>
              </a:ext>
            </a:extLst>
          </p:cNvPr>
          <p:cNvGrpSpPr/>
          <p:nvPr/>
        </p:nvGrpSpPr>
        <p:grpSpPr>
          <a:xfrm>
            <a:off x="6423010" y="1622721"/>
            <a:ext cx="4068270" cy="3406491"/>
            <a:chOff x="6423010" y="1622721"/>
            <a:chExt cx="4068270" cy="34064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B4C5E6-5775-4956-844B-688EF2481635}"/>
                </a:ext>
              </a:extLst>
            </p:cNvPr>
            <p:cNvGrpSpPr/>
            <p:nvPr/>
          </p:nvGrpSpPr>
          <p:grpSpPr>
            <a:xfrm>
              <a:off x="6851762" y="1622721"/>
              <a:ext cx="3633820" cy="3406491"/>
              <a:chOff x="1917812" y="1775121"/>
              <a:chExt cx="3633820" cy="3406491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92CA6D6-93C3-42C2-9FC8-BEC4CF921C5E}"/>
                  </a:ext>
                </a:extLst>
              </p:cNvPr>
              <p:cNvGrpSpPr/>
              <p:nvPr/>
            </p:nvGrpSpPr>
            <p:grpSpPr>
              <a:xfrm>
                <a:off x="2049487" y="1775121"/>
                <a:ext cx="3502145" cy="3406491"/>
                <a:chOff x="458812" y="1622721"/>
                <a:chExt cx="3502145" cy="3406491"/>
              </a:xfrm>
            </p:grpSpPr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3CF78ED8-F319-47F8-A76C-F3758A884368}"/>
                    </a:ext>
                  </a:extLst>
                </p:cNvPr>
                <p:cNvSpPr/>
                <p:nvPr/>
              </p:nvSpPr>
              <p:spPr>
                <a:xfrm>
                  <a:off x="507158" y="1631160"/>
                  <a:ext cx="3449339" cy="55072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791C6DA7-D959-4450-9F94-E68B7D5685AC}"/>
                    </a:ext>
                  </a:extLst>
                </p:cNvPr>
                <p:cNvSpPr/>
                <p:nvPr/>
              </p:nvSpPr>
              <p:spPr>
                <a:xfrm>
                  <a:off x="507158" y="2181882"/>
                  <a:ext cx="225239" cy="2847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6F0590B8-95FD-4AC2-90A6-FCDA47B6FEC9}"/>
                    </a:ext>
                  </a:extLst>
                </p:cNvPr>
                <p:cNvSpPr/>
                <p:nvPr/>
              </p:nvSpPr>
              <p:spPr>
                <a:xfrm>
                  <a:off x="732397" y="2181882"/>
                  <a:ext cx="843571" cy="2847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4EBC65D5-63D8-416B-91B8-C23BC3048DD6}"/>
                    </a:ext>
                  </a:extLst>
                </p:cNvPr>
                <p:cNvSpPr/>
                <p:nvPr/>
              </p:nvSpPr>
              <p:spPr>
                <a:xfrm>
                  <a:off x="1574233" y="2181882"/>
                  <a:ext cx="2382266" cy="2847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C2DCFDF9-2698-48E0-8149-7A42905D9A32}"/>
                    </a:ext>
                  </a:extLst>
                </p:cNvPr>
                <p:cNvSpPr/>
                <p:nvPr/>
              </p:nvSpPr>
              <p:spPr>
                <a:xfrm>
                  <a:off x="873405" y="1718870"/>
                  <a:ext cx="601447" cy="40011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tag</a:t>
                  </a:r>
                  <a:endPara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EE51B006-341F-48E1-A39C-03F922635279}"/>
                    </a:ext>
                  </a:extLst>
                </p:cNvPr>
                <p:cNvSpPr/>
                <p:nvPr/>
              </p:nvSpPr>
              <p:spPr>
                <a:xfrm>
                  <a:off x="1879838" y="1725009"/>
                  <a:ext cx="1560042" cy="40011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block</a:t>
                  </a:r>
                  <a:endPara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08FE341-5637-43EF-A72B-7DCD87641EF2}"/>
                    </a:ext>
                  </a:extLst>
                </p:cNvPr>
                <p:cNvSpPr/>
                <p:nvPr/>
              </p:nvSpPr>
              <p:spPr>
                <a:xfrm>
                  <a:off x="458812" y="1691697"/>
                  <a:ext cx="328936" cy="40011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v</a:t>
                  </a:r>
                  <a:endPara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A0434FAD-B1CD-48E0-8057-1C530BC654CB}"/>
                    </a:ext>
                  </a:extLst>
                </p:cNvPr>
                <p:cNvSpPr/>
                <p:nvPr/>
              </p:nvSpPr>
              <p:spPr>
                <a:xfrm>
                  <a:off x="507158" y="2821005"/>
                  <a:ext cx="3449339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EA2894EF-29F8-4844-B3A9-A1637B1A7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5425" y="1622721"/>
                  <a:ext cx="0" cy="5924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CC4DD2F3-57E2-4874-8036-B5FAD84FB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4233" y="1622721"/>
                  <a:ext cx="0" cy="5924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9DE0028F-BECC-42EA-B621-EAC6F67DEAD0}"/>
                    </a:ext>
                  </a:extLst>
                </p:cNvPr>
                <p:cNvSpPr/>
                <p:nvPr/>
              </p:nvSpPr>
              <p:spPr>
                <a:xfrm>
                  <a:off x="507157" y="3514098"/>
                  <a:ext cx="3453800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5735BD6A-8863-47F3-9592-904518823C83}"/>
                    </a:ext>
                  </a:extLst>
                </p:cNvPr>
                <p:cNvSpPr/>
                <p:nvPr/>
              </p:nvSpPr>
              <p:spPr>
                <a:xfrm>
                  <a:off x="507158" y="4215755"/>
                  <a:ext cx="3449340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8626F07-5938-4620-B5E6-23CA3EDE0CEC}"/>
                    </a:ext>
                  </a:extLst>
                </p:cNvPr>
                <p:cNvSpPr/>
                <p:nvPr/>
              </p:nvSpPr>
              <p:spPr>
                <a:xfrm>
                  <a:off x="779488" y="3495826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9D4DE848-8792-47F4-AE0E-72FBDBC54281}"/>
                    </a:ext>
                  </a:extLst>
                </p:cNvPr>
                <p:cNvSpPr/>
                <p:nvPr/>
              </p:nvSpPr>
              <p:spPr>
                <a:xfrm>
                  <a:off x="2298745" y="3502885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2A1BA9-19E5-4FEC-9CA8-867CB8D87774}"/>
                    </a:ext>
                  </a:extLst>
                </p:cNvPr>
                <p:cNvSpPr/>
                <p:nvPr/>
              </p:nvSpPr>
              <p:spPr>
                <a:xfrm>
                  <a:off x="2294669" y="2810366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831B4E0-B6D9-4544-9E3A-368E4348D495}"/>
                    </a:ext>
                  </a:extLst>
                </p:cNvPr>
                <p:cNvSpPr/>
                <p:nvPr/>
              </p:nvSpPr>
              <p:spPr>
                <a:xfrm>
                  <a:off x="2299200" y="2125120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E00D8F4-DE04-452F-8EB1-013413A52594}"/>
                    </a:ext>
                  </a:extLst>
                </p:cNvPr>
                <p:cNvSpPr/>
                <p:nvPr/>
              </p:nvSpPr>
              <p:spPr>
                <a:xfrm>
                  <a:off x="792120" y="2814587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1C2AAF15-64DC-45A6-83B7-DD85BB7C3EB1}"/>
                    </a:ext>
                  </a:extLst>
                </p:cNvPr>
                <p:cNvSpPr/>
                <p:nvPr/>
              </p:nvSpPr>
              <p:spPr>
                <a:xfrm>
                  <a:off x="829645" y="2131091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050ABF1C-1A5E-4F68-A1F9-59D83001C2E0}"/>
                    </a:ext>
                  </a:extLst>
                </p:cNvPr>
                <p:cNvSpPr/>
                <p:nvPr/>
              </p:nvSpPr>
              <p:spPr>
                <a:xfrm>
                  <a:off x="807510" y="2339948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A6A56512-4FB1-4311-B2DD-D065BA2F4C04}"/>
                    </a:ext>
                  </a:extLst>
                </p:cNvPr>
                <p:cNvSpPr/>
                <p:nvPr/>
              </p:nvSpPr>
              <p:spPr>
                <a:xfrm>
                  <a:off x="2294669" y="2344868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037DD117-6F08-4836-B41D-EB3D73ED4EF3}"/>
                    </a:ext>
                  </a:extLst>
                </p:cNvPr>
                <p:cNvSpPr/>
                <p:nvPr/>
              </p:nvSpPr>
              <p:spPr>
                <a:xfrm>
                  <a:off x="2304359" y="3052182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0ED7CEF-67C4-403F-AEAE-6AF3008F8443}"/>
                    </a:ext>
                  </a:extLst>
                </p:cNvPr>
                <p:cNvSpPr/>
                <p:nvPr/>
              </p:nvSpPr>
              <p:spPr>
                <a:xfrm>
                  <a:off x="2301773" y="3740637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22F26C6-1669-48BB-95D1-EC1720191A84}"/>
                    </a:ext>
                  </a:extLst>
                </p:cNvPr>
                <p:cNvSpPr/>
                <p:nvPr/>
              </p:nvSpPr>
              <p:spPr>
                <a:xfrm>
                  <a:off x="787662" y="3049297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5D174C73-0B74-4207-ACD1-86C645DB39E2}"/>
                    </a:ext>
                  </a:extLst>
                </p:cNvPr>
                <p:cNvSpPr/>
                <p:nvPr/>
              </p:nvSpPr>
              <p:spPr>
                <a:xfrm>
                  <a:off x="783945" y="3729081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CC7DD8D6-C1E6-4AB9-AB03-B8A9B2F8E7A5}"/>
                    </a:ext>
                  </a:extLst>
                </p:cNvPr>
                <p:cNvSpPr/>
                <p:nvPr/>
              </p:nvSpPr>
              <p:spPr>
                <a:xfrm>
                  <a:off x="811088" y="2583291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ED62E667-A2E9-4F7C-B48B-FDCD99A452DC}"/>
                    </a:ext>
                  </a:extLst>
                </p:cNvPr>
                <p:cNvSpPr/>
                <p:nvPr/>
              </p:nvSpPr>
              <p:spPr>
                <a:xfrm>
                  <a:off x="2290327" y="2579173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F5F0D45D-B490-4888-8715-C166D0A74682}"/>
                    </a:ext>
                  </a:extLst>
                </p:cNvPr>
                <p:cNvSpPr/>
                <p:nvPr/>
              </p:nvSpPr>
              <p:spPr>
                <a:xfrm>
                  <a:off x="2294203" y="3274904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DCDAE571-06B2-45C9-B52D-9DF6A2451CC8}"/>
                    </a:ext>
                  </a:extLst>
                </p:cNvPr>
                <p:cNvSpPr/>
                <p:nvPr/>
              </p:nvSpPr>
              <p:spPr>
                <a:xfrm>
                  <a:off x="783120" y="3276491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B9881C11-6F34-44F3-88E5-7C217CCE25AB}"/>
                    </a:ext>
                  </a:extLst>
                </p:cNvPr>
                <p:cNvSpPr/>
                <p:nvPr/>
              </p:nvSpPr>
              <p:spPr>
                <a:xfrm>
                  <a:off x="779362" y="3983474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EB101F4C-642D-4685-ACE9-0020857AA248}"/>
                    </a:ext>
                  </a:extLst>
                </p:cNvPr>
                <p:cNvSpPr/>
                <p:nvPr/>
              </p:nvSpPr>
              <p:spPr>
                <a:xfrm>
                  <a:off x="2297886" y="3974504"/>
                  <a:ext cx="65595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Way-1</a:t>
                  </a: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F3956025-750A-4F41-8FDF-AFA39DF6BA0B}"/>
                    </a:ext>
                  </a:extLst>
                </p:cNvPr>
                <p:cNvSpPr/>
                <p:nvPr/>
              </p:nvSpPr>
              <p:spPr>
                <a:xfrm>
                  <a:off x="2507729" y="4350823"/>
                  <a:ext cx="102043" cy="10204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14AD1E1E-C14A-4AB8-8A0F-5EA746DB46E2}"/>
                    </a:ext>
                  </a:extLst>
                </p:cNvPr>
                <p:cNvSpPr/>
                <p:nvPr/>
              </p:nvSpPr>
              <p:spPr>
                <a:xfrm>
                  <a:off x="2507353" y="4701298"/>
                  <a:ext cx="102043" cy="10204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9A58081E-951D-47A0-B2A9-80F6207809CD}"/>
                    </a:ext>
                  </a:extLst>
                </p:cNvPr>
                <p:cNvSpPr/>
                <p:nvPr/>
              </p:nvSpPr>
              <p:spPr>
                <a:xfrm>
                  <a:off x="972107" y="4385059"/>
                  <a:ext cx="102043" cy="10204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DD492FF6-BF68-44B2-8E38-153B3196F5CD}"/>
                    </a:ext>
                  </a:extLst>
                </p:cNvPr>
                <p:cNvSpPr/>
                <p:nvPr/>
              </p:nvSpPr>
              <p:spPr>
                <a:xfrm>
                  <a:off x="971731" y="4735534"/>
                  <a:ext cx="102043" cy="10204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7" name="Left Brace 186">
                <a:extLst>
                  <a:ext uri="{FF2B5EF4-FFF2-40B4-BE49-F238E27FC236}">
                    <a16:creationId xmlns:a16="http://schemas.microsoft.com/office/drawing/2014/main" id="{B4A3DA20-3779-4319-8CCC-340C8658FB4C}"/>
                  </a:ext>
                </a:extLst>
              </p:cNvPr>
              <p:cNvSpPr/>
              <p:nvPr/>
            </p:nvSpPr>
            <p:spPr>
              <a:xfrm>
                <a:off x="1917812" y="2324778"/>
                <a:ext cx="145477" cy="194424"/>
              </a:xfrm>
              <a:prstGeom prst="leftBrace">
                <a:avLst>
                  <a:gd name="adj1" fmla="val 44272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120847C1-A354-4892-9A39-DC25B5FC7ACE}"/>
                </a:ext>
              </a:extLst>
            </p:cNvPr>
            <p:cNvSpPr/>
            <p:nvPr/>
          </p:nvSpPr>
          <p:spPr>
            <a:xfrm>
              <a:off x="7035341" y="2357213"/>
              <a:ext cx="3440970" cy="46402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8F9E698-C8AF-4D76-8E09-B57738BA8BE5}"/>
                </a:ext>
              </a:extLst>
            </p:cNvPr>
            <p:cNvSpPr/>
            <p:nvPr/>
          </p:nvSpPr>
          <p:spPr>
            <a:xfrm>
              <a:off x="7034012" y="2585802"/>
              <a:ext cx="3449339" cy="45719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6B6BB021-CD2B-496C-934F-E21031985B46}"/>
                </a:ext>
              </a:extLst>
            </p:cNvPr>
            <p:cNvSpPr/>
            <p:nvPr/>
          </p:nvSpPr>
          <p:spPr>
            <a:xfrm>
              <a:off x="7031782" y="3049985"/>
              <a:ext cx="3449339" cy="45719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51E858B3-B69B-43F3-A9EC-D9C156598420}"/>
                </a:ext>
              </a:extLst>
            </p:cNvPr>
            <p:cNvSpPr/>
            <p:nvPr/>
          </p:nvSpPr>
          <p:spPr>
            <a:xfrm>
              <a:off x="7037480" y="3278566"/>
              <a:ext cx="3453800" cy="45719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356A63C-4F40-41E8-B180-C728466BC406}"/>
                </a:ext>
              </a:extLst>
            </p:cNvPr>
            <p:cNvSpPr/>
            <p:nvPr/>
          </p:nvSpPr>
          <p:spPr>
            <a:xfrm>
              <a:off x="7034011" y="3739493"/>
              <a:ext cx="3449340" cy="45719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82CE67B-D5BB-49CD-82DB-C8560C8D33AB}"/>
                </a:ext>
              </a:extLst>
            </p:cNvPr>
            <p:cNvSpPr/>
            <p:nvPr/>
          </p:nvSpPr>
          <p:spPr>
            <a:xfrm>
              <a:off x="7031783" y="3980805"/>
              <a:ext cx="3449340" cy="45719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Left Brace 195">
              <a:extLst>
                <a:ext uri="{FF2B5EF4-FFF2-40B4-BE49-F238E27FC236}">
                  <a16:creationId xmlns:a16="http://schemas.microsoft.com/office/drawing/2014/main" id="{214F3A97-7261-4504-BBCB-9837D9A79A03}"/>
                </a:ext>
              </a:extLst>
            </p:cNvPr>
            <p:cNvSpPr/>
            <p:nvPr/>
          </p:nvSpPr>
          <p:spPr>
            <a:xfrm>
              <a:off x="6854078" y="2399742"/>
              <a:ext cx="145477" cy="194424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Left Brace 196">
              <a:extLst>
                <a:ext uri="{FF2B5EF4-FFF2-40B4-BE49-F238E27FC236}">
                  <a16:creationId xmlns:a16="http://schemas.microsoft.com/office/drawing/2014/main" id="{16DDED22-836C-446C-85C2-E0CD2B4F001F}"/>
                </a:ext>
              </a:extLst>
            </p:cNvPr>
            <p:cNvSpPr/>
            <p:nvPr/>
          </p:nvSpPr>
          <p:spPr>
            <a:xfrm>
              <a:off x="6852274" y="2623410"/>
              <a:ext cx="145477" cy="194424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Left Brace 197">
              <a:extLst>
                <a:ext uri="{FF2B5EF4-FFF2-40B4-BE49-F238E27FC236}">
                  <a16:creationId xmlns:a16="http://schemas.microsoft.com/office/drawing/2014/main" id="{720E7260-75C5-4590-BE62-0D3053AE882C}"/>
                </a:ext>
              </a:extLst>
            </p:cNvPr>
            <p:cNvSpPr/>
            <p:nvPr/>
          </p:nvSpPr>
          <p:spPr>
            <a:xfrm>
              <a:off x="6851762" y="2858065"/>
              <a:ext cx="145477" cy="194424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Left Brace 198">
              <a:extLst>
                <a:ext uri="{FF2B5EF4-FFF2-40B4-BE49-F238E27FC236}">
                  <a16:creationId xmlns:a16="http://schemas.microsoft.com/office/drawing/2014/main" id="{F7004330-7A91-40C6-8419-A9B6B87ACF3B}"/>
                </a:ext>
              </a:extLst>
            </p:cNvPr>
            <p:cNvSpPr/>
            <p:nvPr/>
          </p:nvSpPr>
          <p:spPr>
            <a:xfrm>
              <a:off x="6850463" y="3090584"/>
              <a:ext cx="145477" cy="194424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Left Brace 236">
              <a:extLst>
                <a:ext uri="{FF2B5EF4-FFF2-40B4-BE49-F238E27FC236}">
                  <a16:creationId xmlns:a16="http://schemas.microsoft.com/office/drawing/2014/main" id="{8FA98B0D-F4B0-4960-8EAB-1ABB3373D975}"/>
                </a:ext>
              </a:extLst>
            </p:cNvPr>
            <p:cNvSpPr/>
            <p:nvPr/>
          </p:nvSpPr>
          <p:spPr>
            <a:xfrm>
              <a:off x="6850463" y="3319674"/>
              <a:ext cx="145477" cy="194424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92D25A30-CC0A-46BF-B3B7-C83E481E0D1D}"/>
                </a:ext>
              </a:extLst>
            </p:cNvPr>
            <p:cNvSpPr/>
            <p:nvPr/>
          </p:nvSpPr>
          <p:spPr>
            <a:xfrm>
              <a:off x="6853994" y="3560592"/>
              <a:ext cx="145477" cy="194424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Left Brace 238">
              <a:extLst>
                <a:ext uri="{FF2B5EF4-FFF2-40B4-BE49-F238E27FC236}">
                  <a16:creationId xmlns:a16="http://schemas.microsoft.com/office/drawing/2014/main" id="{D6658168-6129-47F8-9277-EAD6CB2E6F63}"/>
                </a:ext>
              </a:extLst>
            </p:cNvPr>
            <p:cNvSpPr/>
            <p:nvPr/>
          </p:nvSpPr>
          <p:spPr>
            <a:xfrm>
              <a:off x="6853994" y="3785795"/>
              <a:ext cx="145477" cy="194424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Left Brace 239">
              <a:extLst>
                <a:ext uri="{FF2B5EF4-FFF2-40B4-BE49-F238E27FC236}">
                  <a16:creationId xmlns:a16="http://schemas.microsoft.com/office/drawing/2014/main" id="{E6022655-9F47-4A09-B0DF-3C9EF5C9A1F0}"/>
                </a:ext>
              </a:extLst>
            </p:cNvPr>
            <p:cNvSpPr/>
            <p:nvPr/>
          </p:nvSpPr>
          <p:spPr>
            <a:xfrm>
              <a:off x="6853994" y="4017636"/>
              <a:ext cx="145477" cy="194424"/>
            </a:xfrm>
            <a:prstGeom prst="leftBrace">
              <a:avLst>
                <a:gd name="adj1" fmla="val 44272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F9AA46-DDA4-4C54-92C0-A027B2E4E6FC}"/>
                </a:ext>
              </a:extLst>
            </p:cNvPr>
            <p:cNvSpPr/>
            <p:nvPr/>
          </p:nvSpPr>
          <p:spPr>
            <a:xfrm>
              <a:off x="6442060" y="213170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Set:1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B63CC5F-8278-4139-A0CF-17F74834CE9D}"/>
                </a:ext>
              </a:extLst>
            </p:cNvPr>
            <p:cNvSpPr/>
            <p:nvPr/>
          </p:nvSpPr>
          <p:spPr>
            <a:xfrm>
              <a:off x="6423010" y="258890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Set:3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F7FD4F9-4488-4D34-8558-B232BF539ACE}"/>
                </a:ext>
              </a:extLst>
            </p:cNvPr>
            <p:cNvSpPr/>
            <p:nvPr/>
          </p:nvSpPr>
          <p:spPr>
            <a:xfrm>
              <a:off x="6435710" y="236030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Set:2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E62BC5B-2503-44A4-A630-71132D95C189}"/>
                </a:ext>
              </a:extLst>
            </p:cNvPr>
            <p:cNvSpPr/>
            <p:nvPr/>
          </p:nvSpPr>
          <p:spPr>
            <a:xfrm>
              <a:off x="6429360" y="282385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Set:4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F1329C8E-9096-4EA8-8621-EBCAB5673745}"/>
                </a:ext>
              </a:extLst>
            </p:cNvPr>
            <p:cNvSpPr/>
            <p:nvPr/>
          </p:nvSpPr>
          <p:spPr>
            <a:xfrm>
              <a:off x="6435710" y="304610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Set:5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514D1107-777A-44E1-956C-F62C52618EAF}"/>
                </a:ext>
              </a:extLst>
            </p:cNvPr>
            <p:cNvSpPr/>
            <p:nvPr/>
          </p:nvSpPr>
          <p:spPr>
            <a:xfrm>
              <a:off x="6435710" y="328105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Set:6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EDD0CE4-EE4E-435D-B3C3-450172B010D1}"/>
                </a:ext>
              </a:extLst>
            </p:cNvPr>
            <p:cNvSpPr/>
            <p:nvPr/>
          </p:nvSpPr>
          <p:spPr>
            <a:xfrm>
              <a:off x="6435710" y="352235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Set:7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59F5F338-6B96-4D2B-BFB4-07A02CCDB60B}"/>
                </a:ext>
              </a:extLst>
            </p:cNvPr>
            <p:cNvSpPr/>
            <p:nvPr/>
          </p:nvSpPr>
          <p:spPr>
            <a:xfrm>
              <a:off x="6454760" y="375095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Set:8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C00725A-C4CE-4F2F-B9AB-DF618564D40D}"/>
                </a:ext>
              </a:extLst>
            </p:cNvPr>
            <p:cNvSpPr/>
            <p:nvPr/>
          </p:nvSpPr>
          <p:spPr>
            <a:xfrm>
              <a:off x="6442060" y="3979555"/>
              <a:ext cx="51168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Set:9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D11808-1681-4713-B234-9C548B3F49F4}"/>
              </a:ext>
            </a:extLst>
          </p:cNvPr>
          <p:cNvGrpSpPr/>
          <p:nvPr/>
        </p:nvGrpSpPr>
        <p:grpSpPr>
          <a:xfrm>
            <a:off x="9555803" y="900290"/>
            <a:ext cx="3080468" cy="1917544"/>
            <a:chOff x="9555803" y="900290"/>
            <a:chExt cx="3080468" cy="1917544"/>
          </a:xfrm>
        </p:grpSpPr>
        <p:sp>
          <p:nvSpPr>
            <p:cNvPr id="39" name="Explosion: 14 Points 38">
              <a:extLst>
                <a:ext uri="{FF2B5EF4-FFF2-40B4-BE49-F238E27FC236}">
                  <a16:creationId xmlns:a16="http://schemas.microsoft.com/office/drawing/2014/main" id="{DAC44F16-2D3F-4D64-8562-BB81ACD5B788}"/>
                </a:ext>
              </a:extLst>
            </p:cNvPr>
            <p:cNvSpPr/>
            <p:nvPr/>
          </p:nvSpPr>
          <p:spPr>
            <a:xfrm>
              <a:off x="9555803" y="900290"/>
              <a:ext cx="3080468" cy="1917544"/>
            </a:xfrm>
            <a:prstGeom prst="irregularSeal2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553F28-B1DB-4FE5-B210-8EE03BE3635E}"/>
                </a:ext>
              </a:extLst>
            </p:cNvPr>
            <p:cNvSpPr/>
            <p:nvPr/>
          </p:nvSpPr>
          <p:spPr>
            <a:xfrm rot="20287592">
              <a:off x="9721468" y="1398542"/>
              <a:ext cx="248818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Faster</a:t>
              </a:r>
            </a:p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Energy-Efficient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19" grpId="3"/>
      <p:bldP spid="32" grpId="0"/>
      <p:bldP spid="32" grpId="1"/>
      <p:bldP spid="3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9F2D-34E0-4B48-AA28-0C5148D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0502-59BF-2846-BCBB-7A87D8EE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en-US" b="1" dirty="0"/>
              <a:t> </a:t>
            </a:r>
          </a:p>
          <a:p>
            <a:r>
              <a:rPr lang="en-US" dirty="0"/>
              <a:t>SEESAW: Concept</a:t>
            </a:r>
          </a:p>
          <a:p>
            <a:r>
              <a:rPr lang="en-US" b="1" dirty="0">
                <a:solidFill>
                  <a:srgbClr val="FF0000"/>
                </a:solidFill>
              </a:rPr>
              <a:t>SEESAW: Micro-architecture</a:t>
            </a:r>
          </a:p>
          <a:p>
            <a:r>
              <a:rPr lang="en-US" dirty="0">
                <a:solidFill>
                  <a:schemeClr val="bg2"/>
                </a:solidFill>
              </a:rPr>
              <a:t>Evaluation Methodology</a:t>
            </a:r>
          </a:p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  <a:p>
            <a:r>
              <a:rPr lang="en-US" dirty="0">
                <a:solidFill>
                  <a:schemeClr val="bg2"/>
                </a:solidFill>
              </a:rPr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B4EE-5D07-3A4A-875C-1FADA6D8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F2C9A-A380-664A-827E-6F74693F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C7A272-9764-EC49-9FE8-D6EB70E6FEA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2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E23F01-5BD3-4158-ABBF-A94CF033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1463"/>
            <a:ext cx="9973395" cy="913751"/>
          </a:xfrm>
        </p:spPr>
        <p:txBody>
          <a:bodyPr/>
          <a:lstStyle/>
          <a:p>
            <a:r>
              <a:rPr lang="en-US" dirty="0"/>
              <a:t>SEESAW: Micro-architecture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2008-AB24-4704-A0F4-3B101194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215" y="6286204"/>
            <a:ext cx="5607824" cy="365125"/>
          </a:xfrm>
        </p:spPr>
        <p:txBody>
          <a:bodyPr/>
          <a:lstStyle/>
          <a:p>
            <a:pPr algn="ctr"/>
            <a:r>
              <a:rPr lang="en-US" dirty="0"/>
              <a:t>Mayank Parasar, School of Electrical and Computer Engineering, Georgia 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4F9B-BD07-4DE1-A101-0721E1D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E8D113-DDFC-4700-B354-EEF0E1EDC03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D57512D-134E-4937-8E34-559D6602A115}" type="datetime1">
              <a:rPr lang="en-US" smtClean="0"/>
              <a:pPr/>
              <a:t>6/4/18</a:t>
            </a:fld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430DE-BB2F-46E7-A940-A9DAF66CA461}"/>
              </a:ext>
            </a:extLst>
          </p:cNvPr>
          <p:cNvCxnSpPr>
            <a:cxnSpLocks/>
          </p:cNvCxnSpPr>
          <p:nvPr/>
        </p:nvCxnSpPr>
        <p:spPr>
          <a:xfrm>
            <a:off x="926742" y="3634740"/>
            <a:ext cx="0" cy="1555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31E744-AA6F-43C4-AF48-F38848291877}"/>
              </a:ext>
            </a:extLst>
          </p:cNvPr>
          <p:cNvSpPr/>
          <p:nvPr/>
        </p:nvSpPr>
        <p:spPr>
          <a:xfrm>
            <a:off x="419099" y="1462121"/>
            <a:ext cx="2635949" cy="32830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A6FA9C-7C0D-40E2-B381-2F06BFF5C439}"/>
              </a:ext>
            </a:extLst>
          </p:cNvPr>
          <p:cNvCxnSpPr>
            <a:cxnSpLocks/>
          </p:cNvCxnSpPr>
          <p:nvPr/>
        </p:nvCxnSpPr>
        <p:spPr>
          <a:xfrm>
            <a:off x="870716" y="1842705"/>
            <a:ext cx="0" cy="1078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B8F2281C-3134-4302-8DA3-BC7A2BAD6FF3}"/>
              </a:ext>
            </a:extLst>
          </p:cNvPr>
          <p:cNvSpPr/>
          <p:nvPr/>
        </p:nvSpPr>
        <p:spPr>
          <a:xfrm rot="16200000">
            <a:off x="3435478" y="1404817"/>
            <a:ext cx="222472" cy="999019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C23D6CA-0168-4DDB-B89E-216D63DA793F}"/>
              </a:ext>
            </a:extLst>
          </p:cNvPr>
          <p:cNvSpPr/>
          <p:nvPr/>
        </p:nvSpPr>
        <p:spPr>
          <a:xfrm rot="16200000">
            <a:off x="4488187" y="1339106"/>
            <a:ext cx="212746" cy="109667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DC4E93-B2A1-4165-BC02-657A6A9F09E9}"/>
              </a:ext>
            </a:extLst>
          </p:cNvPr>
          <p:cNvSpPr/>
          <p:nvPr/>
        </p:nvSpPr>
        <p:spPr>
          <a:xfrm>
            <a:off x="1374223" y="1442595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9E3AE3-6256-400E-B0E5-5821B8C1BD92}"/>
              </a:ext>
            </a:extLst>
          </p:cNvPr>
          <p:cNvSpPr/>
          <p:nvPr/>
        </p:nvSpPr>
        <p:spPr>
          <a:xfrm>
            <a:off x="3126143" y="1910633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index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3115E-424F-4A2A-AB1D-71F969CB4E6E}"/>
              </a:ext>
            </a:extLst>
          </p:cNvPr>
          <p:cNvSpPr/>
          <p:nvPr/>
        </p:nvSpPr>
        <p:spPr>
          <a:xfrm>
            <a:off x="4166168" y="1857705"/>
            <a:ext cx="914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offset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D74ED4-4CE2-4B22-8A26-6903121E64CB}"/>
              </a:ext>
            </a:extLst>
          </p:cNvPr>
          <p:cNvSpPr/>
          <p:nvPr/>
        </p:nvSpPr>
        <p:spPr>
          <a:xfrm>
            <a:off x="6347406" y="5224572"/>
            <a:ext cx="94226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EE4FD0-ACF2-4349-B682-8C010EA573E5}"/>
              </a:ext>
            </a:extLst>
          </p:cNvPr>
          <p:cNvSpPr/>
          <p:nvPr/>
        </p:nvSpPr>
        <p:spPr>
          <a:xfrm>
            <a:off x="-96131" y="1426220"/>
            <a:ext cx="5533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978560D-4E98-422D-BF88-35B60962547C}"/>
              </a:ext>
            </a:extLst>
          </p:cNvPr>
          <p:cNvGrpSpPr/>
          <p:nvPr/>
        </p:nvGrpSpPr>
        <p:grpSpPr>
          <a:xfrm>
            <a:off x="156363" y="2939022"/>
            <a:ext cx="1528836" cy="1000516"/>
            <a:chOff x="1400102" y="2350349"/>
            <a:chExt cx="1528836" cy="100051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7F560A6-1710-4D19-BAE3-A4452477CFFF}"/>
                </a:ext>
              </a:extLst>
            </p:cNvPr>
            <p:cNvSpPr/>
            <p:nvPr/>
          </p:nvSpPr>
          <p:spPr>
            <a:xfrm>
              <a:off x="1400102" y="2350349"/>
              <a:ext cx="1528836" cy="100051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E8907E5-8569-4A8F-BB0E-3C5FA83A07F1}"/>
                </a:ext>
              </a:extLst>
            </p:cNvPr>
            <p:cNvSpPr/>
            <p:nvPr/>
          </p:nvSpPr>
          <p:spPr>
            <a:xfrm>
              <a:off x="1657543" y="2598061"/>
              <a:ext cx="101640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TLB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EA3262D-BBAD-42E8-971F-2EF1896497C4}"/>
              </a:ext>
            </a:extLst>
          </p:cNvPr>
          <p:cNvSpPr/>
          <p:nvPr/>
        </p:nvSpPr>
        <p:spPr>
          <a:xfrm>
            <a:off x="419100" y="5241641"/>
            <a:ext cx="2638046" cy="328308"/>
          </a:xfrm>
          <a:prstGeom prst="roundRect">
            <a:avLst>
              <a:gd name="adj" fmla="val 0"/>
            </a:avLst>
          </a:prstGeom>
          <a:solidFill>
            <a:schemeClr val="accent2">
              <a:lumMod val="25000"/>
              <a:lumOff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C7BF1FF-D048-402A-85F2-43085033741B}"/>
              </a:ext>
            </a:extLst>
          </p:cNvPr>
          <p:cNvSpPr/>
          <p:nvPr/>
        </p:nvSpPr>
        <p:spPr>
          <a:xfrm>
            <a:off x="3055047" y="524164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2CF7D7-5A6D-462C-AA03-633ECA55C2C2}"/>
              </a:ext>
            </a:extLst>
          </p:cNvPr>
          <p:cNvSpPr/>
          <p:nvPr/>
        </p:nvSpPr>
        <p:spPr>
          <a:xfrm>
            <a:off x="1388111" y="5193794"/>
            <a:ext cx="6623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9B3DAF4-B536-49AB-8BE3-B53ED74CA888}"/>
              </a:ext>
            </a:extLst>
          </p:cNvPr>
          <p:cNvSpPr/>
          <p:nvPr/>
        </p:nvSpPr>
        <p:spPr>
          <a:xfrm>
            <a:off x="2989779" y="521768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Basepage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001BE1-B61F-4C9B-8582-B020C0B33082}"/>
              </a:ext>
            </a:extLst>
          </p:cNvPr>
          <p:cNvSpPr/>
          <p:nvPr/>
        </p:nvSpPr>
        <p:spPr>
          <a:xfrm>
            <a:off x="-96131" y="5208718"/>
            <a:ext cx="518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72776C-DA85-4E4B-93FC-0482E69324C5}"/>
              </a:ext>
            </a:extLst>
          </p:cNvPr>
          <p:cNvGrpSpPr/>
          <p:nvPr/>
        </p:nvGrpSpPr>
        <p:grpSpPr>
          <a:xfrm>
            <a:off x="8497201" y="2374514"/>
            <a:ext cx="3221140" cy="2764467"/>
            <a:chOff x="8497201" y="2374514"/>
            <a:chExt cx="3221140" cy="276446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F04BD9-121C-4BB7-8B84-9313A8A93200}"/>
                </a:ext>
              </a:extLst>
            </p:cNvPr>
            <p:cNvSpPr/>
            <p:nvPr/>
          </p:nvSpPr>
          <p:spPr>
            <a:xfrm>
              <a:off x="11163289" y="4802403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A71F13-12DF-4B83-840F-4DB9DFF3091C}"/>
                </a:ext>
              </a:extLst>
            </p:cNvPr>
            <p:cNvGrpSpPr/>
            <p:nvPr/>
          </p:nvGrpSpPr>
          <p:grpSpPr>
            <a:xfrm>
              <a:off x="8497201" y="2374514"/>
              <a:ext cx="3176805" cy="2764467"/>
              <a:chOff x="8497201" y="2755514"/>
              <a:chExt cx="3176805" cy="2764467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16FC71AB-407A-43D6-910E-79277A242ADA}"/>
                  </a:ext>
                </a:extLst>
              </p:cNvPr>
              <p:cNvSpPr/>
              <p:nvPr/>
            </p:nvSpPr>
            <p:spPr>
              <a:xfrm>
                <a:off x="11176017" y="3158788"/>
                <a:ext cx="95074" cy="37167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44FE24E-1487-4AED-AF07-220F25D2AC78}"/>
                  </a:ext>
                </a:extLst>
              </p:cNvPr>
              <p:cNvSpPr/>
              <p:nvPr/>
            </p:nvSpPr>
            <p:spPr>
              <a:xfrm>
                <a:off x="11161825" y="3198017"/>
                <a:ext cx="51218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set-1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Right Brace 88">
                <a:extLst>
                  <a:ext uri="{FF2B5EF4-FFF2-40B4-BE49-F238E27FC236}">
                    <a16:creationId xmlns:a16="http://schemas.microsoft.com/office/drawing/2014/main" id="{69960A7F-45C9-4BBD-9F95-C355B3CA31E8}"/>
                  </a:ext>
                </a:extLst>
              </p:cNvPr>
              <p:cNvSpPr/>
              <p:nvPr/>
            </p:nvSpPr>
            <p:spPr>
              <a:xfrm>
                <a:off x="11171898" y="5183403"/>
                <a:ext cx="113519" cy="28120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5EF03A2-0635-42F7-B362-390CBD860642}"/>
                  </a:ext>
                </a:extLst>
              </p:cNvPr>
              <p:cNvGrpSpPr/>
              <p:nvPr/>
            </p:nvGrpSpPr>
            <p:grpSpPr>
              <a:xfrm>
                <a:off x="8497201" y="2755514"/>
                <a:ext cx="2655689" cy="2764467"/>
                <a:chOff x="5978836" y="2613927"/>
                <a:chExt cx="2655689" cy="276446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61F5BDD-A6F2-4313-ABD5-E0D9B48A2C77}"/>
                    </a:ext>
                  </a:extLst>
                </p:cNvPr>
                <p:cNvGrpSpPr/>
                <p:nvPr/>
              </p:nvGrpSpPr>
              <p:grpSpPr>
                <a:xfrm>
                  <a:off x="5978836" y="2613927"/>
                  <a:ext cx="2655689" cy="2718320"/>
                  <a:chOff x="6347958" y="2435638"/>
                  <a:chExt cx="5320158" cy="2566626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FDD31228-5B76-4D47-A72D-298192174337}"/>
                      </a:ext>
                    </a:extLst>
                  </p:cNvPr>
                  <p:cNvSpPr/>
                  <p:nvPr/>
                </p:nvSpPr>
                <p:spPr>
                  <a:xfrm>
                    <a:off x="6355779" y="2505502"/>
                    <a:ext cx="5312336" cy="313657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EBA52D-91F2-4EB3-8EF4-14D11895A826}"/>
                      </a:ext>
                    </a:extLst>
                  </p:cNvPr>
                  <p:cNvSpPr/>
                  <p:nvPr/>
                </p:nvSpPr>
                <p:spPr>
                  <a:xfrm>
                    <a:off x="6355779" y="2819157"/>
                    <a:ext cx="362793" cy="218067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CD672AEA-7E64-47F8-8964-1D6F9C013BB1}"/>
                      </a:ext>
                    </a:extLst>
                  </p:cNvPr>
                  <p:cNvSpPr/>
                  <p:nvPr/>
                </p:nvSpPr>
                <p:spPr>
                  <a:xfrm>
                    <a:off x="6706275" y="2819158"/>
                    <a:ext cx="1297583" cy="218067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0FA05BD8-C5BD-456B-A42F-33C1E1119DFA}"/>
                      </a:ext>
                    </a:extLst>
                  </p:cNvPr>
                  <p:cNvSpPr/>
                  <p:nvPr/>
                </p:nvSpPr>
                <p:spPr>
                  <a:xfrm>
                    <a:off x="8001555" y="2816914"/>
                    <a:ext cx="3666561" cy="218535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98D57AE4-9E06-4D26-8FA8-F15DACD54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06275" y="2507746"/>
                    <a:ext cx="0" cy="30653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8A2180C6-2D06-4252-8FD9-14BA6DB2A1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555" y="2505498"/>
                    <a:ext cx="0" cy="31141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6C3FF741-7091-462D-AE24-02D831F743D0}"/>
                      </a:ext>
                    </a:extLst>
                  </p:cNvPr>
                  <p:cNvSpPr/>
                  <p:nvPr/>
                </p:nvSpPr>
                <p:spPr>
                  <a:xfrm>
                    <a:off x="7024468" y="2483092"/>
                    <a:ext cx="601446" cy="40011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tag</a:t>
                    </a:r>
                    <a:endParaRPr lang="en-US" sz="20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72706BDC-9215-4C3A-B441-6A3D9739E901}"/>
                      </a:ext>
                    </a:extLst>
                  </p:cNvPr>
                  <p:cNvSpPr/>
                  <p:nvPr/>
                </p:nvSpPr>
                <p:spPr>
                  <a:xfrm>
                    <a:off x="8948343" y="2435638"/>
                    <a:ext cx="1835759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Data block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AA84F12B-4BF8-4B2A-836D-0C1FEA31E317}"/>
                      </a:ext>
                    </a:extLst>
                  </p:cNvPr>
                  <p:cNvSpPr/>
                  <p:nvPr/>
                </p:nvSpPr>
                <p:spPr>
                  <a:xfrm>
                    <a:off x="6347958" y="2445095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v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FEF5BBE-864B-4BAB-86B6-C732BA93723A}"/>
                    </a:ext>
                  </a:extLst>
                </p:cNvPr>
                <p:cNvSpPr/>
                <p:nvPr/>
              </p:nvSpPr>
              <p:spPr>
                <a:xfrm>
                  <a:off x="5989841" y="3375445"/>
                  <a:ext cx="2644683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DE9C0AEB-56B0-41A9-9B9A-5E1D21F19B77}"/>
                    </a:ext>
                  </a:extLst>
                </p:cNvPr>
                <p:cNvSpPr/>
                <p:nvPr/>
              </p:nvSpPr>
              <p:spPr>
                <a:xfrm>
                  <a:off x="5983443" y="5002747"/>
                  <a:ext cx="2651081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BDE40FE8-A0E4-4820-8E3E-3267BE1A1442}"/>
                    </a:ext>
                  </a:extLst>
                </p:cNvPr>
                <p:cNvSpPr/>
                <p:nvPr/>
              </p:nvSpPr>
              <p:spPr>
                <a:xfrm flipH="1" flipV="1">
                  <a:off x="7565142" y="387990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FFFFCE6-EB36-4B4A-939C-4F670711CFF3}"/>
                    </a:ext>
                  </a:extLst>
                </p:cNvPr>
                <p:cNvSpPr/>
                <p:nvPr/>
              </p:nvSpPr>
              <p:spPr>
                <a:xfrm>
                  <a:off x="7570534" y="4161490"/>
                  <a:ext cx="50788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06B54C8-B952-4367-A5BC-8B4B9C09AFDD}"/>
                    </a:ext>
                  </a:extLst>
                </p:cNvPr>
                <p:cNvSpPr/>
                <p:nvPr/>
              </p:nvSpPr>
              <p:spPr>
                <a:xfrm>
                  <a:off x="7575603" y="445894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7E9FAE68-8969-49D9-8468-7FECD3361CAB}"/>
                    </a:ext>
                  </a:extLst>
                </p:cNvPr>
                <p:cNvSpPr/>
                <p:nvPr/>
              </p:nvSpPr>
              <p:spPr>
                <a:xfrm>
                  <a:off x="6380968" y="388153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57872AF-1C5C-443B-BF73-4AA7D424DCFA}"/>
                    </a:ext>
                  </a:extLst>
                </p:cNvPr>
                <p:cNvSpPr/>
                <p:nvPr/>
              </p:nvSpPr>
              <p:spPr>
                <a:xfrm>
                  <a:off x="6385731" y="4161490"/>
                  <a:ext cx="45719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523820B2-90AC-4272-BBFF-351A4D8A0840}"/>
                    </a:ext>
                  </a:extLst>
                </p:cNvPr>
                <p:cNvSpPr/>
                <p:nvPr/>
              </p:nvSpPr>
              <p:spPr>
                <a:xfrm>
                  <a:off x="6395070" y="4454266"/>
                  <a:ext cx="45906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BA4FD57-6C17-4E9C-B202-4F84AC7C7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9841" y="3192387"/>
                  <a:ext cx="2644684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1270B98-E0C6-4E11-90F6-7A7F2B5D3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3441" y="5187252"/>
                  <a:ext cx="2651083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21ACCCA-6912-442C-A467-675E9B9ED5A3}"/>
                    </a:ext>
                  </a:extLst>
                </p:cNvPr>
                <p:cNvSpPr/>
                <p:nvPr/>
              </p:nvSpPr>
              <p:spPr>
                <a:xfrm>
                  <a:off x="7284206" y="2970808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4B65AEF-1478-40AD-B320-DDE44A47C92D}"/>
                    </a:ext>
                  </a:extLst>
                </p:cNvPr>
                <p:cNvSpPr/>
                <p:nvPr/>
              </p:nvSpPr>
              <p:spPr>
                <a:xfrm>
                  <a:off x="7275429" y="3154141"/>
                  <a:ext cx="615874" cy="24622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A332F31-4289-4051-A735-418ED50F6D8B}"/>
                    </a:ext>
                  </a:extLst>
                </p:cNvPr>
                <p:cNvSpPr/>
                <p:nvPr/>
              </p:nvSpPr>
              <p:spPr>
                <a:xfrm>
                  <a:off x="6193462" y="29736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40000251-3F95-466A-9F16-C98C536227B3}"/>
                    </a:ext>
                  </a:extLst>
                </p:cNvPr>
                <p:cNvSpPr/>
                <p:nvPr/>
              </p:nvSpPr>
              <p:spPr>
                <a:xfrm>
                  <a:off x="6193106" y="314927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A71AD42-DDE5-4223-B0D7-DAE3CA0700DE}"/>
                    </a:ext>
                  </a:extLst>
                </p:cNvPr>
                <p:cNvSpPr/>
                <p:nvPr/>
              </p:nvSpPr>
              <p:spPr>
                <a:xfrm>
                  <a:off x="7253874" y="4989547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AE966B9-4A40-4B56-B45D-046F01EF8112}"/>
                    </a:ext>
                  </a:extLst>
                </p:cNvPr>
                <p:cNvSpPr/>
                <p:nvPr/>
              </p:nvSpPr>
              <p:spPr>
                <a:xfrm>
                  <a:off x="7259821" y="51321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6F602CF-E39E-4C11-BD91-454FD958959D}"/>
                    </a:ext>
                  </a:extLst>
                </p:cNvPr>
                <p:cNvSpPr/>
                <p:nvPr/>
              </p:nvSpPr>
              <p:spPr>
                <a:xfrm>
                  <a:off x="6133298" y="4993924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DAB9CA5-DCAA-4690-89D4-A4EDFBBC5234}"/>
                    </a:ext>
                  </a:extLst>
                </p:cNvPr>
                <p:cNvSpPr/>
                <p:nvPr/>
              </p:nvSpPr>
              <p:spPr>
                <a:xfrm>
                  <a:off x="6134487" y="512996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5CDEE724-30F2-4FBA-BF94-F9675A9CE95F}"/>
              </a:ext>
            </a:extLst>
          </p:cNvPr>
          <p:cNvSpPr/>
          <p:nvPr/>
        </p:nvSpPr>
        <p:spPr>
          <a:xfrm>
            <a:off x="3055047" y="146212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09D55F0-6CD1-42DF-8951-48C1FA80DD46}"/>
              </a:ext>
            </a:extLst>
          </p:cNvPr>
          <p:cNvSpPr/>
          <p:nvPr/>
        </p:nvSpPr>
        <p:spPr>
          <a:xfrm>
            <a:off x="2989779" y="143816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Basepage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F5D6A2-4D18-471E-B36A-A54A636A9890}"/>
              </a:ext>
            </a:extLst>
          </p:cNvPr>
          <p:cNvGrpSpPr/>
          <p:nvPr/>
        </p:nvGrpSpPr>
        <p:grpSpPr>
          <a:xfrm>
            <a:off x="5304215" y="2354050"/>
            <a:ext cx="3197180" cy="2784931"/>
            <a:chOff x="5304215" y="2735050"/>
            <a:chExt cx="3197180" cy="27849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DC906A-6CC2-4A4A-B6CD-1307E65ED28B}"/>
                </a:ext>
              </a:extLst>
            </p:cNvPr>
            <p:cNvGrpSpPr/>
            <p:nvPr/>
          </p:nvGrpSpPr>
          <p:grpSpPr>
            <a:xfrm>
              <a:off x="5832294" y="2735050"/>
              <a:ext cx="2669101" cy="2784931"/>
              <a:chOff x="5978681" y="2593463"/>
              <a:chExt cx="2669101" cy="2784931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638DF83B-F158-4300-8DDC-4A656A3B175A}"/>
                  </a:ext>
                </a:extLst>
              </p:cNvPr>
              <p:cNvGrpSpPr/>
              <p:nvPr/>
            </p:nvGrpSpPr>
            <p:grpSpPr>
              <a:xfrm>
                <a:off x="5978836" y="2593463"/>
                <a:ext cx="2661635" cy="2738783"/>
                <a:chOff x="6347958" y="2416316"/>
                <a:chExt cx="5332069" cy="2585948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F456D85-D343-499A-B396-C721F9AE2B42}"/>
                    </a:ext>
                  </a:extLst>
                </p:cNvPr>
                <p:cNvSpPr/>
                <p:nvPr/>
              </p:nvSpPr>
              <p:spPr>
                <a:xfrm>
                  <a:off x="6355779" y="2505502"/>
                  <a:ext cx="5324248" cy="313657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: Rounded Corners 161">
                  <a:extLst>
                    <a:ext uri="{FF2B5EF4-FFF2-40B4-BE49-F238E27FC236}">
                      <a16:creationId xmlns:a16="http://schemas.microsoft.com/office/drawing/2014/main" id="{E2C35C9B-91B2-4FEC-AB3B-49CBEB370063}"/>
                    </a:ext>
                  </a:extLst>
                </p:cNvPr>
                <p:cNvSpPr/>
                <p:nvPr/>
              </p:nvSpPr>
              <p:spPr>
                <a:xfrm>
                  <a:off x="6355779" y="2819157"/>
                  <a:ext cx="362793" cy="218067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2DED64B3-BA1E-4F97-A856-627EBD541CE7}"/>
                    </a:ext>
                  </a:extLst>
                </p:cNvPr>
                <p:cNvSpPr/>
                <p:nvPr/>
              </p:nvSpPr>
              <p:spPr>
                <a:xfrm>
                  <a:off x="6706275" y="2819158"/>
                  <a:ext cx="1297583" cy="21806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8D3F8EE8-1DF7-4B07-AE27-DF6C74A30B22}"/>
                    </a:ext>
                  </a:extLst>
                </p:cNvPr>
                <p:cNvSpPr/>
                <p:nvPr/>
              </p:nvSpPr>
              <p:spPr>
                <a:xfrm>
                  <a:off x="8001555" y="2816914"/>
                  <a:ext cx="3678472" cy="21853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078CDFD-EE6A-4BCF-A2C9-A8EDCBC1F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6275" y="2507746"/>
                  <a:ext cx="0" cy="3065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99EF2AD-E798-43F0-9385-46A753C68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555" y="2505498"/>
                  <a:ext cx="0" cy="3114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459CB07-E9DC-4288-A678-608E683D548A}"/>
                    </a:ext>
                  </a:extLst>
                </p:cNvPr>
                <p:cNvSpPr/>
                <p:nvPr/>
              </p:nvSpPr>
              <p:spPr>
                <a:xfrm>
                  <a:off x="7054999" y="2447118"/>
                  <a:ext cx="60144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tag</a:t>
                  </a:r>
                  <a:endPara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6EC7689-3F02-42C0-931D-836008BBD8D4}"/>
                    </a:ext>
                  </a:extLst>
                </p:cNvPr>
                <p:cNvSpPr/>
                <p:nvPr/>
              </p:nvSpPr>
              <p:spPr>
                <a:xfrm>
                  <a:off x="8900640" y="2435638"/>
                  <a:ext cx="183575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block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3563B01-3BE6-407B-B995-BB431B6A37BD}"/>
                    </a:ext>
                  </a:extLst>
                </p:cNvPr>
                <p:cNvSpPr/>
                <p:nvPr/>
              </p:nvSpPr>
              <p:spPr>
                <a:xfrm>
                  <a:off x="6347958" y="2416316"/>
                  <a:ext cx="35779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v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99CD4D8C-43A5-42FD-92E8-D03D36F1E7AD}"/>
                  </a:ext>
                </a:extLst>
              </p:cNvPr>
              <p:cNvSpPr/>
              <p:nvPr/>
            </p:nvSpPr>
            <p:spPr>
              <a:xfrm>
                <a:off x="5983443" y="3375445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3943C6D9-7149-46F6-84C8-038AD864BAF9}"/>
                  </a:ext>
                </a:extLst>
              </p:cNvPr>
              <p:cNvSpPr/>
              <p:nvPr/>
            </p:nvSpPr>
            <p:spPr>
              <a:xfrm>
                <a:off x="5983443" y="5002747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4DE3836-7B6F-40D8-8049-0B75BF29A694}"/>
                  </a:ext>
                </a:extLst>
              </p:cNvPr>
              <p:cNvSpPr/>
              <p:nvPr/>
            </p:nvSpPr>
            <p:spPr>
              <a:xfrm flipH="1" flipV="1">
                <a:off x="7565142" y="38799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7B8EABA-EE27-4562-A588-3A38F0F8EA61}"/>
                  </a:ext>
                </a:extLst>
              </p:cNvPr>
              <p:cNvSpPr/>
              <p:nvPr/>
            </p:nvSpPr>
            <p:spPr>
              <a:xfrm>
                <a:off x="7570534" y="4161490"/>
                <a:ext cx="50788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0BD0179-4084-4C9E-9B21-A7DCBB40ED61}"/>
                  </a:ext>
                </a:extLst>
              </p:cNvPr>
              <p:cNvSpPr/>
              <p:nvPr/>
            </p:nvSpPr>
            <p:spPr>
              <a:xfrm>
                <a:off x="7575603" y="445894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414D43B-D8FC-4B12-A08C-C84B5C4056E5}"/>
                  </a:ext>
                </a:extLst>
              </p:cNvPr>
              <p:cNvSpPr/>
              <p:nvPr/>
            </p:nvSpPr>
            <p:spPr>
              <a:xfrm>
                <a:off x="6380968" y="388153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15FF2A9-C5E1-4713-847D-C8DC61CFD40A}"/>
                  </a:ext>
                </a:extLst>
              </p:cNvPr>
              <p:cNvSpPr/>
              <p:nvPr/>
            </p:nvSpPr>
            <p:spPr>
              <a:xfrm>
                <a:off x="6385731" y="4161490"/>
                <a:ext cx="45719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64F942E-3D61-4029-8920-670977F1B19C}"/>
                  </a:ext>
                </a:extLst>
              </p:cNvPr>
              <p:cNvSpPr/>
              <p:nvPr/>
            </p:nvSpPr>
            <p:spPr>
              <a:xfrm>
                <a:off x="6395070" y="4454266"/>
                <a:ext cx="45906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CBD259F-0DAE-454F-A35E-DB4FAD36E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681" y="3192387"/>
                <a:ext cx="2655844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8A0FFA4-D2F8-4C7C-8383-56ED5192CF54}"/>
                  </a:ext>
                </a:extLst>
              </p:cNvPr>
              <p:cNvCxnSpPr/>
              <p:nvPr/>
            </p:nvCxnSpPr>
            <p:spPr>
              <a:xfrm>
                <a:off x="5983441" y="5187252"/>
                <a:ext cx="2664341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BBA319A-1543-4CED-9820-CEAE6260DD0E}"/>
                  </a:ext>
                </a:extLst>
              </p:cNvPr>
              <p:cNvSpPr/>
              <p:nvPr/>
            </p:nvSpPr>
            <p:spPr>
              <a:xfrm>
                <a:off x="7281031" y="2970808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0307843-3CF2-43A6-BCB0-3AD2D2AF8F36}"/>
                  </a:ext>
                </a:extLst>
              </p:cNvPr>
              <p:cNvSpPr/>
              <p:nvPr/>
            </p:nvSpPr>
            <p:spPr>
              <a:xfrm>
                <a:off x="7253839" y="3154141"/>
                <a:ext cx="615874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182E4EE-D436-4888-8786-A7D579116A93}"/>
                  </a:ext>
                </a:extLst>
              </p:cNvPr>
              <p:cNvSpPr/>
              <p:nvPr/>
            </p:nvSpPr>
            <p:spPr>
              <a:xfrm>
                <a:off x="6177587" y="296732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9C1DB78-B3E4-4F84-9D9A-0F69182A2ADB}"/>
                  </a:ext>
                </a:extLst>
              </p:cNvPr>
              <p:cNvSpPr/>
              <p:nvPr/>
            </p:nvSpPr>
            <p:spPr>
              <a:xfrm>
                <a:off x="6171516" y="316451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4BAE13B-E578-4736-93E2-1BA8A3DF81D6}"/>
                  </a:ext>
                </a:extLst>
              </p:cNvPr>
              <p:cNvSpPr/>
              <p:nvPr/>
            </p:nvSpPr>
            <p:spPr>
              <a:xfrm>
                <a:off x="7253874" y="4989547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22087B1-6406-41E0-A48C-242ED0A5198A}"/>
                  </a:ext>
                </a:extLst>
              </p:cNvPr>
              <p:cNvSpPr/>
              <p:nvPr/>
            </p:nvSpPr>
            <p:spPr>
              <a:xfrm>
                <a:off x="7259821" y="513217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6B1EC8-8D5D-4F6C-9B0F-EF733F8684B9}"/>
                  </a:ext>
                </a:extLst>
              </p:cNvPr>
              <p:cNvSpPr/>
              <p:nvPr/>
            </p:nvSpPr>
            <p:spPr>
              <a:xfrm>
                <a:off x="6133298" y="4993924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37D3D68-0B3A-43AD-9FC8-282D941C0086}"/>
                  </a:ext>
                </a:extLst>
              </p:cNvPr>
              <p:cNvSpPr/>
              <p:nvPr/>
            </p:nvSpPr>
            <p:spPr>
              <a:xfrm>
                <a:off x="6134487" y="512996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98" name="Right Brace 197">
              <a:extLst>
                <a:ext uri="{FF2B5EF4-FFF2-40B4-BE49-F238E27FC236}">
                  <a16:creationId xmlns:a16="http://schemas.microsoft.com/office/drawing/2014/main" id="{06394D06-C409-4FA4-9400-EC41A3C7C63E}"/>
                </a:ext>
              </a:extLst>
            </p:cNvPr>
            <p:cNvSpPr/>
            <p:nvPr/>
          </p:nvSpPr>
          <p:spPr>
            <a:xfrm flipH="1">
              <a:off x="5725183" y="3177300"/>
              <a:ext cx="103826" cy="356998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6D4B2D7-EC2B-49C6-9AF6-FA7F51FCB30D}"/>
                </a:ext>
              </a:extLst>
            </p:cNvPr>
            <p:cNvSpPr/>
            <p:nvPr/>
          </p:nvSpPr>
          <p:spPr>
            <a:xfrm>
              <a:off x="5334095" y="3236224"/>
              <a:ext cx="512181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set-1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Right Brace 90">
              <a:extLst>
                <a:ext uri="{FF2B5EF4-FFF2-40B4-BE49-F238E27FC236}">
                  <a16:creationId xmlns:a16="http://schemas.microsoft.com/office/drawing/2014/main" id="{5392AF2E-4006-4615-87D5-FDEA08917A4E}"/>
                </a:ext>
              </a:extLst>
            </p:cNvPr>
            <p:cNvSpPr/>
            <p:nvPr/>
          </p:nvSpPr>
          <p:spPr>
            <a:xfrm flipH="1">
              <a:off x="5740776" y="5195175"/>
              <a:ext cx="82791" cy="28120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64920A-BE34-43F2-ACA8-04B87F5DB70D}"/>
                </a:ext>
              </a:extLst>
            </p:cNvPr>
            <p:cNvSpPr/>
            <p:nvPr/>
          </p:nvSpPr>
          <p:spPr>
            <a:xfrm>
              <a:off x="5304215" y="5216006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5C7DBF-9D59-44A6-AC08-03806B47A992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4181986" y="1737026"/>
            <a:ext cx="608183" cy="18787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A9AF5BE-93D9-4CA5-8EC7-AC3F252FFDA8}"/>
              </a:ext>
            </a:extLst>
          </p:cNvPr>
          <p:cNvSpPr/>
          <p:nvPr/>
        </p:nvSpPr>
        <p:spPr>
          <a:xfrm>
            <a:off x="2846980" y="1463206"/>
            <a:ext cx="207418" cy="32722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B7A7C524-4C11-429E-A27A-F0503686CC4F}"/>
              </a:ext>
            </a:extLst>
          </p:cNvPr>
          <p:cNvSpPr/>
          <p:nvPr/>
        </p:nvSpPr>
        <p:spPr>
          <a:xfrm rot="16200000">
            <a:off x="2860595" y="1773007"/>
            <a:ext cx="180188" cy="207418"/>
          </a:xfrm>
          <a:prstGeom prst="leftBrace">
            <a:avLst>
              <a:gd name="adj1" fmla="val 878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457E18-A374-4738-80D2-2BC77C3EB9C2}"/>
              </a:ext>
            </a:extLst>
          </p:cNvPr>
          <p:cNvSpPr/>
          <p:nvPr/>
        </p:nvSpPr>
        <p:spPr>
          <a:xfrm>
            <a:off x="2579326" y="1871852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bit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2D31676-2CF9-40FC-9A7B-4C0927D6845E}"/>
              </a:ext>
            </a:extLst>
          </p:cNvPr>
          <p:cNvGrpSpPr/>
          <p:nvPr/>
        </p:nvGrpSpPr>
        <p:grpSpPr>
          <a:xfrm>
            <a:off x="1694300" y="2249704"/>
            <a:ext cx="1261625" cy="858369"/>
            <a:chOff x="3266049" y="1917172"/>
            <a:chExt cx="1500638" cy="676302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87EB66C-2244-447C-B39F-6AF6CEB753A0}"/>
                </a:ext>
              </a:extLst>
            </p:cNvPr>
            <p:cNvSpPr/>
            <p:nvPr/>
          </p:nvSpPr>
          <p:spPr>
            <a:xfrm>
              <a:off x="3282936" y="1954272"/>
              <a:ext cx="1466864" cy="63920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03B54F0-1E94-4C98-AA22-CD94DF89BECC}"/>
                </a:ext>
              </a:extLst>
            </p:cNvPr>
            <p:cNvSpPr/>
            <p:nvPr/>
          </p:nvSpPr>
          <p:spPr>
            <a:xfrm>
              <a:off x="3266049" y="1917172"/>
              <a:ext cx="1500638" cy="6075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Translation Filter Table</a:t>
              </a:r>
            </a:p>
            <a:p>
              <a:pPr algn="ctr"/>
              <a:r>
                <a:rPr 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(TFT)</a:t>
              </a:r>
              <a:endPara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8F2F2B-2394-435F-B192-6A87602CE49D}"/>
              </a:ext>
            </a:extLst>
          </p:cNvPr>
          <p:cNvGrpSpPr/>
          <p:nvPr/>
        </p:nvGrpSpPr>
        <p:grpSpPr>
          <a:xfrm>
            <a:off x="7953641" y="2148431"/>
            <a:ext cx="1057435" cy="459224"/>
            <a:chOff x="7360373" y="2223642"/>
            <a:chExt cx="1231548" cy="447105"/>
          </a:xfrm>
        </p:grpSpPr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30CDB78D-888D-4E99-A408-85A3C914D346}"/>
                </a:ext>
              </a:extLst>
            </p:cNvPr>
            <p:cNvSpPr/>
            <p:nvPr/>
          </p:nvSpPr>
          <p:spPr>
            <a:xfrm rot="10800000" flipV="1">
              <a:off x="7360373" y="2236060"/>
              <a:ext cx="1231548" cy="394126"/>
            </a:xfrm>
            <a:prstGeom prst="trapezoid">
              <a:avLst>
                <a:gd name="adj" fmla="val 71256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86193E-0A22-4DBE-BF13-71A4091FED46}"/>
                </a:ext>
              </a:extLst>
            </p:cNvPr>
            <p:cNvSpPr/>
            <p:nvPr/>
          </p:nvSpPr>
          <p:spPr>
            <a:xfrm>
              <a:off x="7491433" y="2223642"/>
              <a:ext cx="976319" cy="44710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Partition</a:t>
              </a:r>
            </a:p>
            <a:p>
              <a:pPr algn="ctr"/>
              <a:r>
                <a:rPr lang="en-US" sz="12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decoder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8" name="Rounded Rectangular Callout 9">
            <a:extLst>
              <a:ext uri="{FF2B5EF4-FFF2-40B4-BE49-F238E27FC236}">
                <a16:creationId xmlns:a16="http://schemas.microsoft.com/office/drawing/2014/main" id="{4C390C29-E05F-4284-A69C-2176787B3F60}"/>
              </a:ext>
            </a:extLst>
          </p:cNvPr>
          <p:cNvSpPr/>
          <p:nvPr/>
        </p:nvSpPr>
        <p:spPr>
          <a:xfrm>
            <a:off x="1732877" y="3518705"/>
            <a:ext cx="1489735" cy="713316"/>
          </a:xfrm>
          <a:prstGeom prst="wedgeRoundRectCallout">
            <a:avLst>
              <a:gd name="adj1" fmla="val -7527"/>
              <a:gd name="adj2" fmla="val -1174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Predicts whether page is </a:t>
            </a:r>
            <a:r>
              <a:rPr lang="en-US" sz="1400" b="1" dirty="0" err="1"/>
              <a:t>superpage</a:t>
            </a:r>
            <a:endParaRPr lang="en-US" sz="1400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F949B1-EFBB-4AAD-9B76-FB54FF9BF903}"/>
              </a:ext>
            </a:extLst>
          </p:cNvPr>
          <p:cNvSpPr/>
          <p:nvPr/>
        </p:nvSpPr>
        <p:spPr>
          <a:xfrm>
            <a:off x="5120400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Partition-0 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970FED-E811-49A7-936B-A4F9D8C61453}"/>
              </a:ext>
            </a:extLst>
          </p:cNvPr>
          <p:cNvSpPr/>
          <p:nvPr/>
        </p:nvSpPr>
        <p:spPr>
          <a:xfrm>
            <a:off x="8829585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Partition-1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EA3B74-C167-4147-9C7B-235B4CBB796D}"/>
              </a:ext>
            </a:extLst>
          </p:cNvPr>
          <p:cNvCxnSpPr/>
          <p:nvPr/>
        </p:nvCxnSpPr>
        <p:spPr>
          <a:xfrm flipH="1">
            <a:off x="2075873" y="1384300"/>
            <a:ext cx="30699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7DFEF3-AE21-48F7-AB12-E729F198DCA4}"/>
              </a:ext>
            </a:extLst>
          </p:cNvPr>
          <p:cNvCxnSpPr/>
          <p:nvPr/>
        </p:nvCxnSpPr>
        <p:spPr>
          <a:xfrm>
            <a:off x="2071850" y="1263650"/>
            <a:ext cx="0" cy="70316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4C784CE-E11A-4E91-9EAA-254406D07ABA}"/>
              </a:ext>
            </a:extLst>
          </p:cNvPr>
          <p:cNvSpPr/>
          <p:nvPr/>
        </p:nvSpPr>
        <p:spPr>
          <a:xfrm>
            <a:off x="2579942" y="1100729"/>
            <a:ext cx="19335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Superpage</a:t>
            </a:r>
            <a:r>
              <a:rPr lang="en-US" sz="1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offset</a:t>
            </a:r>
          </a:p>
        </p:txBody>
      </p:sp>
      <p:sp>
        <p:nvSpPr>
          <p:cNvPr id="137" name="Rounded Rectangular Callout 9">
            <a:extLst>
              <a:ext uri="{FF2B5EF4-FFF2-40B4-BE49-F238E27FC236}">
                <a16:creationId xmlns:a16="http://schemas.microsoft.com/office/drawing/2014/main" id="{2BFFD579-134C-4823-86EC-023E05EEDD32}"/>
              </a:ext>
            </a:extLst>
          </p:cNvPr>
          <p:cNvSpPr/>
          <p:nvPr/>
        </p:nvSpPr>
        <p:spPr>
          <a:xfrm>
            <a:off x="9361142" y="1408689"/>
            <a:ext cx="1862412" cy="706657"/>
          </a:xfrm>
          <a:prstGeom prst="wedgeRoundRectCallout">
            <a:avLst>
              <a:gd name="adj1" fmla="val -98063"/>
              <a:gd name="adj2" fmla="val 58856"/>
              <a:gd name="adj3" fmla="val 16667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Decodes partition index from partition bit</a:t>
            </a:r>
          </a:p>
        </p:txBody>
      </p:sp>
    </p:spTree>
    <p:extLst>
      <p:ext uri="{BB962C8B-B14F-4D97-AF65-F5344CB8AC3E}">
        <p14:creationId xmlns:p14="http://schemas.microsoft.com/office/powerpoint/2010/main" val="3102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-0.05365 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4752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/>
      <p:bldP spid="128" grpId="0" animBg="1"/>
      <p:bldP spid="131" grpId="0"/>
      <p:bldP spid="132" grpId="0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E23F01-5BD3-4158-ABBF-A94CF033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1463"/>
            <a:ext cx="9973395" cy="913751"/>
          </a:xfrm>
        </p:spPr>
        <p:txBody>
          <a:bodyPr/>
          <a:lstStyle/>
          <a:p>
            <a:r>
              <a:rPr lang="en-US" dirty="0"/>
              <a:t>SEESAW: Micro-architecture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2008-AB24-4704-A0F4-3B101194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215" y="6286204"/>
            <a:ext cx="5607824" cy="365125"/>
          </a:xfrm>
        </p:spPr>
        <p:txBody>
          <a:bodyPr/>
          <a:lstStyle/>
          <a:p>
            <a:pPr algn="ctr"/>
            <a:r>
              <a:rPr lang="en-US" dirty="0"/>
              <a:t>Mayank Parasar, School of Electrical and Computer Engineering, Georgia 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4F9B-BD07-4DE1-A101-0721E1D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E8D113-DDFC-4700-B354-EEF0E1EDC03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D57512D-134E-4937-8E34-559D6602A115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31E744-AA6F-43C4-AF48-F38848291877}"/>
              </a:ext>
            </a:extLst>
          </p:cNvPr>
          <p:cNvSpPr/>
          <p:nvPr/>
        </p:nvSpPr>
        <p:spPr>
          <a:xfrm>
            <a:off x="419099" y="1462121"/>
            <a:ext cx="2635949" cy="32830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B8F2281C-3134-4302-8DA3-BC7A2BAD6FF3}"/>
              </a:ext>
            </a:extLst>
          </p:cNvPr>
          <p:cNvSpPr/>
          <p:nvPr/>
        </p:nvSpPr>
        <p:spPr>
          <a:xfrm rot="16200000">
            <a:off x="3435478" y="1404817"/>
            <a:ext cx="222472" cy="999019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C23D6CA-0168-4DDB-B89E-216D63DA793F}"/>
              </a:ext>
            </a:extLst>
          </p:cNvPr>
          <p:cNvSpPr/>
          <p:nvPr/>
        </p:nvSpPr>
        <p:spPr>
          <a:xfrm rot="16200000">
            <a:off x="4488187" y="1339106"/>
            <a:ext cx="212746" cy="109667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DC4E93-B2A1-4165-BC02-657A6A9F09E9}"/>
              </a:ext>
            </a:extLst>
          </p:cNvPr>
          <p:cNvSpPr/>
          <p:nvPr/>
        </p:nvSpPr>
        <p:spPr>
          <a:xfrm>
            <a:off x="1374223" y="1442595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9E3AE3-6256-400E-B0E5-5821B8C1BD92}"/>
              </a:ext>
            </a:extLst>
          </p:cNvPr>
          <p:cNvSpPr/>
          <p:nvPr/>
        </p:nvSpPr>
        <p:spPr>
          <a:xfrm>
            <a:off x="3126143" y="1910633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index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3115E-424F-4A2A-AB1D-71F969CB4E6E}"/>
              </a:ext>
            </a:extLst>
          </p:cNvPr>
          <p:cNvSpPr/>
          <p:nvPr/>
        </p:nvSpPr>
        <p:spPr>
          <a:xfrm>
            <a:off x="4166168" y="1857705"/>
            <a:ext cx="914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offset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EE4FD0-ACF2-4349-B682-8C010EA573E5}"/>
              </a:ext>
            </a:extLst>
          </p:cNvPr>
          <p:cNvSpPr/>
          <p:nvPr/>
        </p:nvSpPr>
        <p:spPr>
          <a:xfrm>
            <a:off x="-96131" y="1426220"/>
            <a:ext cx="5533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978560D-4E98-422D-BF88-35B60962547C}"/>
              </a:ext>
            </a:extLst>
          </p:cNvPr>
          <p:cNvGrpSpPr/>
          <p:nvPr/>
        </p:nvGrpSpPr>
        <p:grpSpPr>
          <a:xfrm>
            <a:off x="156363" y="2939022"/>
            <a:ext cx="1528836" cy="1000516"/>
            <a:chOff x="1400102" y="2350349"/>
            <a:chExt cx="1528836" cy="100051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7F560A6-1710-4D19-BAE3-A4452477CFFF}"/>
                </a:ext>
              </a:extLst>
            </p:cNvPr>
            <p:cNvSpPr/>
            <p:nvPr/>
          </p:nvSpPr>
          <p:spPr>
            <a:xfrm>
              <a:off x="1400102" y="2350349"/>
              <a:ext cx="1528836" cy="100051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E8907E5-8569-4A8F-BB0E-3C5FA83A07F1}"/>
                </a:ext>
              </a:extLst>
            </p:cNvPr>
            <p:cNvSpPr/>
            <p:nvPr/>
          </p:nvSpPr>
          <p:spPr>
            <a:xfrm>
              <a:off x="1657543" y="2598061"/>
              <a:ext cx="101640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TLB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EA3262D-BBAD-42E8-971F-2EF1896497C4}"/>
              </a:ext>
            </a:extLst>
          </p:cNvPr>
          <p:cNvSpPr/>
          <p:nvPr/>
        </p:nvSpPr>
        <p:spPr>
          <a:xfrm>
            <a:off x="419100" y="5241641"/>
            <a:ext cx="2638046" cy="328308"/>
          </a:xfrm>
          <a:prstGeom prst="roundRect">
            <a:avLst>
              <a:gd name="adj" fmla="val 0"/>
            </a:avLst>
          </a:prstGeom>
          <a:solidFill>
            <a:schemeClr val="accent2">
              <a:lumMod val="25000"/>
              <a:lumOff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C7BF1FF-D048-402A-85F2-43085033741B}"/>
              </a:ext>
            </a:extLst>
          </p:cNvPr>
          <p:cNvSpPr/>
          <p:nvPr/>
        </p:nvSpPr>
        <p:spPr>
          <a:xfrm>
            <a:off x="3055047" y="524164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2CF7D7-5A6D-462C-AA03-633ECA55C2C2}"/>
              </a:ext>
            </a:extLst>
          </p:cNvPr>
          <p:cNvSpPr/>
          <p:nvPr/>
        </p:nvSpPr>
        <p:spPr>
          <a:xfrm>
            <a:off x="1388111" y="5193794"/>
            <a:ext cx="6623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9B3DAF4-B536-49AB-8BE3-B53ED74CA888}"/>
              </a:ext>
            </a:extLst>
          </p:cNvPr>
          <p:cNvSpPr/>
          <p:nvPr/>
        </p:nvSpPr>
        <p:spPr>
          <a:xfrm>
            <a:off x="2989779" y="521768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Basepage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001BE1-B61F-4C9B-8582-B020C0B33082}"/>
              </a:ext>
            </a:extLst>
          </p:cNvPr>
          <p:cNvSpPr/>
          <p:nvPr/>
        </p:nvSpPr>
        <p:spPr>
          <a:xfrm>
            <a:off x="-96131" y="5208718"/>
            <a:ext cx="518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72776C-DA85-4E4B-93FC-0482E69324C5}"/>
              </a:ext>
            </a:extLst>
          </p:cNvPr>
          <p:cNvGrpSpPr/>
          <p:nvPr/>
        </p:nvGrpSpPr>
        <p:grpSpPr>
          <a:xfrm>
            <a:off x="9075421" y="2374514"/>
            <a:ext cx="3221140" cy="2764467"/>
            <a:chOff x="8497201" y="2374514"/>
            <a:chExt cx="3221140" cy="276446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F04BD9-121C-4BB7-8B84-9313A8A93200}"/>
                </a:ext>
              </a:extLst>
            </p:cNvPr>
            <p:cNvSpPr/>
            <p:nvPr/>
          </p:nvSpPr>
          <p:spPr>
            <a:xfrm>
              <a:off x="11163289" y="4802403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A71F13-12DF-4B83-840F-4DB9DFF3091C}"/>
                </a:ext>
              </a:extLst>
            </p:cNvPr>
            <p:cNvGrpSpPr/>
            <p:nvPr/>
          </p:nvGrpSpPr>
          <p:grpSpPr>
            <a:xfrm>
              <a:off x="8497201" y="2374514"/>
              <a:ext cx="3176805" cy="2764467"/>
              <a:chOff x="8497201" y="2755514"/>
              <a:chExt cx="3176805" cy="2764467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16FC71AB-407A-43D6-910E-79277A242ADA}"/>
                  </a:ext>
                </a:extLst>
              </p:cNvPr>
              <p:cNvSpPr/>
              <p:nvPr/>
            </p:nvSpPr>
            <p:spPr>
              <a:xfrm>
                <a:off x="11176017" y="3158788"/>
                <a:ext cx="95074" cy="37167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44FE24E-1487-4AED-AF07-220F25D2AC78}"/>
                  </a:ext>
                </a:extLst>
              </p:cNvPr>
              <p:cNvSpPr/>
              <p:nvPr/>
            </p:nvSpPr>
            <p:spPr>
              <a:xfrm>
                <a:off x="11161825" y="3198017"/>
                <a:ext cx="51218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set-1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Right Brace 88">
                <a:extLst>
                  <a:ext uri="{FF2B5EF4-FFF2-40B4-BE49-F238E27FC236}">
                    <a16:creationId xmlns:a16="http://schemas.microsoft.com/office/drawing/2014/main" id="{69960A7F-45C9-4BBD-9F95-C355B3CA31E8}"/>
                  </a:ext>
                </a:extLst>
              </p:cNvPr>
              <p:cNvSpPr/>
              <p:nvPr/>
            </p:nvSpPr>
            <p:spPr>
              <a:xfrm>
                <a:off x="11171898" y="5183403"/>
                <a:ext cx="113519" cy="28120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5EF03A2-0635-42F7-B362-390CBD860642}"/>
                  </a:ext>
                </a:extLst>
              </p:cNvPr>
              <p:cNvGrpSpPr/>
              <p:nvPr/>
            </p:nvGrpSpPr>
            <p:grpSpPr>
              <a:xfrm>
                <a:off x="8497201" y="2755514"/>
                <a:ext cx="2655689" cy="2764467"/>
                <a:chOff x="5978836" y="2613927"/>
                <a:chExt cx="2655689" cy="276446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61F5BDD-A6F2-4313-ABD5-E0D9B48A2C77}"/>
                    </a:ext>
                  </a:extLst>
                </p:cNvPr>
                <p:cNvGrpSpPr/>
                <p:nvPr/>
              </p:nvGrpSpPr>
              <p:grpSpPr>
                <a:xfrm>
                  <a:off x="5978836" y="2613927"/>
                  <a:ext cx="2655689" cy="2718320"/>
                  <a:chOff x="6347958" y="2435638"/>
                  <a:chExt cx="5320158" cy="2566626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FDD31228-5B76-4D47-A72D-298192174337}"/>
                      </a:ext>
                    </a:extLst>
                  </p:cNvPr>
                  <p:cNvSpPr/>
                  <p:nvPr/>
                </p:nvSpPr>
                <p:spPr>
                  <a:xfrm>
                    <a:off x="6355779" y="2505502"/>
                    <a:ext cx="5312336" cy="313657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EBA52D-91F2-4EB3-8EF4-14D11895A826}"/>
                      </a:ext>
                    </a:extLst>
                  </p:cNvPr>
                  <p:cNvSpPr/>
                  <p:nvPr/>
                </p:nvSpPr>
                <p:spPr>
                  <a:xfrm>
                    <a:off x="6355779" y="2819157"/>
                    <a:ext cx="362793" cy="218067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CD672AEA-7E64-47F8-8964-1D6F9C013BB1}"/>
                      </a:ext>
                    </a:extLst>
                  </p:cNvPr>
                  <p:cNvSpPr/>
                  <p:nvPr/>
                </p:nvSpPr>
                <p:spPr>
                  <a:xfrm>
                    <a:off x="6706275" y="2819158"/>
                    <a:ext cx="1297583" cy="218067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0FA05BD8-C5BD-456B-A42F-33C1E1119DFA}"/>
                      </a:ext>
                    </a:extLst>
                  </p:cNvPr>
                  <p:cNvSpPr/>
                  <p:nvPr/>
                </p:nvSpPr>
                <p:spPr>
                  <a:xfrm>
                    <a:off x="8001555" y="2816914"/>
                    <a:ext cx="3666561" cy="218535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98D57AE4-9E06-4D26-8FA8-F15DACD54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06275" y="2507746"/>
                    <a:ext cx="0" cy="30653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8A2180C6-2D06-4252-8FD9-14BA6DB2A1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555" y="2505498"/>
                    <a:ext cx="0" cy="31141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6C3FF741-7091-462D-AE24-02D831F743D0}"/>
                      </a:ext>
                    </a:extLst>
                  </p:cNvPr>
                  <p:cNvSpPr/>
                  <p:nvPr/>
                </p:nvSpPr>
                <p:spPr>
                  <a:xfrm>
                    <a:off x="7024468" y="2483092"/>
                    <a:ext cx="601446" cy="40011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tag</a:t>
                    </a:r>
                    <a:endParaRPr lang="en-US" sz="20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72706BDC-9215-4C3A-B441-6A3D9739E901}"/>
                      </a:ext>
                    </a:extLst>
                  </p:cNvPr>
                  <p:cNvSpPr/>
                  <p:nvPr/>
                </p:nvSpPr>
                <p:spPr>
                  <a:xfrm>
                    <a:off x="8948343" y="2435638"/>
                    <a:ext cx="1835759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Data block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AA84F12B-4BF8-4B2A-836D-0C1FEA31E317}"/>
                      </a:ext>
                    </a:extLst>
                  </p:cNvPr>
                  <p:cNvSpPr/>
                  <p:nvPr/>
                </p:nvSpPr>
                <p:spPr>
                  <a:xfrm>
                    <a:off x="6347958" y="2445095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v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FEF5BBE-864B-4BAB-86B6-C732BA93723A}"/>
                    </a:ext>
                  </a:extLst>
                </p:cNvPr>
                <p:cNvSpPr/>
                <p:nvPr/>
              </p:nvSpPr>
              <p:spPr>
                <a:xfrm>
                  <a:off x="5989841" y="3375445"/>
                  <a:ext cx="2644683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DE9C0AEB-56B0-41A9-9B9A-5E1D21F19B77}"/>
                    </a:ext>
                  </a:extLst>
                </p:cNvPr>
                <p:cNvSpPr/>
                <p:nvPr/>
              </p:nvSpPr>
              <p:spPr>
                <a:xfrm>
                  <a:off x="5983443" y="5002747"/>
                  <a:ext cx="2651081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BDE40FE8-A0E4-4820-8E3E-3267BE1A1442}"/>
                    </a:ext>
                  </a:extLst>
                </p:cNvPr>
                <p:cNvSpPr/>
                <p:nvPr/>
              </p:nvSpPr>
              <p:spPr>
                <a:xfrm flipH="1" flipV="1">
                  <a:off x="7565142" y="387990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FFFFCE6-EB36-4B4A-939C-4F670711CFF3}"/>
                    </a:ext>
                  </a:extLst>
                </p:cNvPr>
                <p:cNvSpPr/>
                <p:nvPr/>
              </p:nvSpPr>
              <p:spPr>
                <a:xfrm>
                  <a:off x="7570534" y="4161490"/>
                  <a:ext cx="50788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06B54C8-B952-4367-A5BC-8B4B9C09AFDD}"/>
                    </a:ext>
                  </a:extLst>
                </p:cNvPr>
                <p:cNvSpPr/>
                <p:nvPr/>
              </p:nvSpPr>
              <p:spPr>
                <a:xfrm>
                  <a:off x="7575603" y="445894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7E9FAE68-8969-49D9-8468-7FECD3361CAB}"/>
                    </a:ext>
                  </a:extLst>
                </p:cNvPr>
                <p:cNvSpPr/>
                <p:nvPr/>
              </p:nvSpPr>
              <p:spPr>
                <a:xfrm>
                  <a:off x="6380968" y="388153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57872AF-1C5C-443B-BF73-4AA7D424DCFA}"/>
                    </a:ext>
                  </a:extLst>
                </p:cNvPr>
                <p:cNvSpPr/>
                <p:nvPr/>
              </p:nvSpPr>
              <p:spPr>
                <a:xfrm>
                  <a:off x="6385731" y="4161490"/>
                  <a:ext cx="45719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523820B2-90AC-4272-BBFF-351A4D8A0840}"/>
                    </a:ext>
                  </a:extLst>
                </p:cNvPr>
                <p:cNvSpPr/>
                <p:nvPr/>
              </p:nvSpPr>
              <p:spPr>
                <a:xfrm>
                  <a:off x="6395070" y="4454266"/>
                  <a:ext cx="45906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BA4FD57-6C17-4E9C-B202-4F84AC7C7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9841" y="3192387"/>
                  <a:ext cx="2644684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1270B98-E0C6-4E11-90F6-7A7F2B5D3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3441" y="5187252"/>
                  <a:ext cx="2651083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21ACCCA-6912-442C-A467-675E9B9ED5A3}"/>
                    </a:ext>
                  </a:extLst>
                </p:cNvPr>
                <p:cNvSpPr/>
                <p:nvPr/>
              </p:nvSpPr>
              <p:spPr>
                <a:xfrm>
                  <a:off x="7284206" y="2970808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4B65AEF-1478-40AD-B320-DDE44A47C92D}"/>
                    </a:ext>
                  </a:extLst>
                </p:cNvPr>
                <p:cNvSpPr/>
                <p:nvPr/>
              </p:nvSpPr>
              <p:spPr>
                <a:xfrm>
                  <a:off x="7275429" y="3154141"/>
                  <a:ext cx="615874" cy="24622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A332F31-4289-4051-A735-418ED50F6D8B}"/>
                    </a:ext>
                  </a:extLst>
                </p:cNvPr>
                <p:cNvSpPr/>
                <p:nvPr/>
              </p:nvSpPr>
              <p:spPr>
                <a:xfrm>
                  <a:off x="6193462" y="29736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40000251-3F95-466A-9F16-C98C536227B3}"/>
                    </a:ext>
                  </a:extLst>
                </p:cNvPr>
                <p:cNvSpPr/>
                <p:nvPr/>
              </p:nvSpPr>
              <p:spPr>
                <a:xfrm>
                  <a:off x="6193106" y="314927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A71AD42-DDE5-4223-B0D7-DAE3CA0700DE}"/>
                    </a:ext>
                  </a:extLst>
                </p:cNvPr>
                <p:cNvSpPr/>
                <p:nvPr/>
              </p:nvSpPr>
              <p:spPr>
                <a:xfrm>
                  <a:off x="7253874" y="4989547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AE966B9-4A40-4B56-B45D-046F01EF8112}"/>
                    </a:ext>
                  </a:extLst>
                </p:cNvPr>
                <p:cNvSpPr/>
                <p:nvPr/>
              </p:nvSpPr>
              <p:spPr>
                <a:xfrm>
                  <a:off x="7259821" y="51321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6F602CF-E39E-4C11-BD91-454FD958959D}"/>
                    </a:ext>
                  </a:extLst>
                </p:cNvPr>
                <p:cNvSpPr/>
                <p:nvPr/>
              </p:nvSpPr>
              <p:spPr>
                <a:xfrm>
                  <a:off x="6133298" y="4993924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DAB9CA5-DCAA-4690-89D4-A4EDFBBC5234}"/>
                    </a:ext>
                  </a:extLst>
                </p:cNvPr>
                <p:cNvSpPr/>
                <p:nvPr/>
              </p:nvSpPr>
              <p:spPr>
                <a:xfrm>
                  <a:off x="6134487" y="512996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5CDEE724-30F2-4FBA-BF94-F9675A9CE95F}"/>
              </a:ext>
            </a:extLst>
          </p:cNvPr>
          <p:cNvSpPr/>
          <p:nvPr/>
        </p:nvSpPr>
        <p:spPr>
          <a:xfrm>
            <a:off x="3055047" y="146212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09D55F0-6CD1-42DF-8951-48C1FA80DD46}"/>
              </a:ext>
            </a:extLst>
          </p:cNvPr>
          <p:cNvSpPr/>
          <p:nvPr/>
        </p:nvSpPr>
        <p:spPr>
          <a:xfrm>
            <a:off x="2989779" y="143816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Basepage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F5D6A2-4D18-471E-B36A-A54A636A9890}"/>
              </a:ext>
            </a:extLst>
          </p:cNvPr>
          <p:cNvGrpSpPr/>
          <p:nvPr/>
        </p:nvGrpSpPr>
        <p:grpSpPr>
          <a:xfrm>
            <a:off x="4653482" y="2354050"/>
            <a:ext cx="3197180" cy="2784931"/>
            <a:chOff x="5304215" y="2735050"/>
            <a:chExt cx="3197180" cy="27849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DC906A-6CC2-4A4A-B6CD-1307E65ED28B}"/>
                </a:ext>
              </a:extLst>
            </p:cNvPr>
            <p:cNvGrpSpPr/>
            <p:nvPr/>
          </p:nvGrpSpPr>
          <p:grpSpPr>
            <a:xfrm>
              <a:off x="5832294" y="2735050"/>
              <a:ext cx="2669101" cy="2784931"/>
              <a:chOff x="5978681" y="2593463"/>
              <a:chExt cx="2669101" cy="2784931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638DF83B-F158-4300-8DDC-4A656A3B175A}"/>
                  </a:ext>
                </a:extLst>
              </p:cNvPr>
              <p:cNvGrpSpPr/>
              <p:nvPr/>
            </p:nvGrpSpPr>
            <p:grpSpPr>
              <a:xfrm>
                <a:off x="5978836" y="2593463"/>
                <a:ext cx="2661635" cy="2738783"/>
                <a:chOff x="6347958" y="2416316"/>
                <a:chExt cx="5332069" cy="2585948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F456D85-D343-499A-B396-C721F9AE2B42}"/>
                    </a:ext>
                  </a:extLst>
                </p:cNvPr>
                <p:cNvSpPr/>
                <p:nvPr/>
              </p:nvSpPr>
              <p:spPr>
                <a:xfrm>
                  <a:off x="6355779" y="2505502"/>
                  <a:ext cx="5324248" cy="313657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: Rounded Corners 161">
                  <a:extLst>
                    <a:ext uri="{FF2B5EF4-FFF2-40B4-BE49-F238E27FC236}">
                      <a16:creationId xmlns:a16="http://schemas.microsoft.com/office/drawing/2014/main" id="{E2C35C9B-91B2-4FEC-AB3B-49CBEB370063}"/>
                    </a:ext>
                  </a:extLst>
                </p:cNvPr>
                <p:cNvSpPr/>
                <p:nvPr/>
              </p:nvSpPr>
              <p:spPr>
                <a:xfrm>
                  <a:off x="6355779" y="2819157"/>
                  <a:ext cx="362793" cy="218067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2DED64B3-BA1E-4F97-A856-627EBD541CE7}"/>
                    </a:ext>
                  </a:extLst>
                </p:cNvPr>
                <p:cNvSpPr/>
                <p:nvPr/>
              </p:nvSpPr>
              <p:spPr>
                <a:xfrm>
                  <a:off x="6706275" y="2819158"/>
                  <a:ext cx="1297583" cy="21806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8D3F8EE8-1DF7-4B07-AE27-DF6C74A30B22}"/>
                    </a:ext>
                  </a:extLst>
                </p:cNvPr>
                <p:cNvSpPr/>
                <p:nvPr/>
              </p:nvSpPr>
              <p:spPr>
                <a:xfrm>
                  <a:off x="8001555" y="2816914"/>
                  <a:ext cx="3678472" cy="21853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078CDFD-EE6A-4BCF-A2C9-A8EDCBC1F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6275" y="2507746"/>
                  <a:ext cx="0" cy="3065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99EF2AD-E798-43F0-9385-46A753C68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555" y="2505498"/>
                  <a:ext cx="0" cy="3114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459CB07-E9DC-4288-A678-608E683D548A}"/>
                    </a:ext>
                  </a:extLst>
                </p:cNvPr>
                <p:cNvSpPr/>
                <p:nvPr/>
              </p:nvSpPr>
              <p:spPr>
                <a:xfrm>
                  <a:off x="7054999" y="2447118"/>
                  <a:ext cx="60144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tag</a:t>
                  </a:r>
                  <a:endPara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6EC7689-3F02-42C0-931D-836008BBD8D4}"/>
                    </a:ext>
                  </a:extLst>
                </p:cNvPr>
                <p:cNvSpPr/>
                <p:nvPr/>
              </p:nvSpPr>
              <p:spPr>
                <a:xfrm>
                  <a:off x="8900640" y="2435638"/>
                  <a:ext cx="183575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block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3563B01-3BE6-407B-B995-BB431B6A37BD}"/>
                    </a:ext>
                  </a:extLst>
                </p:cNvPr>
                <p:cNvSpPr/>
                <p:nvPr/>
              </p:nvSpPr>
              <p:spPr>
                <a:xfrm>
                  <a:off x="6347958" y="2416316"/>
                  <a:ext cx="35779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v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99CD4D8C-43A5-42FD-92E8-D03D36F1E7AD}"/>
                  </a:ext>
                </a:extLst>
              </p:cNvPr>
              <p:cNvSpPr/>
              <p:nvPr/>
            </p:nvSpPr>
            <p:spPr>
              <a:xfrm>
                <a:off x="5983443" y="3375445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3943C6D9-7149-46F6-84C8-038AD864BAF9}"/>
                  </a:ext>
                </a:extLst>
              </p:cNvPr>
              <p:cNvSpPr/>
              <p:nvPr/>
            </p:nvSpPr>
            <p:spPr>
              <a:xfrm>
                <a:off x="5983443" y="5002747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4DE3836-7B6F-40D8-8049-0B75BF29A694}"/>
                  </a:ext>
                </a:extLst>
              </p:cNvPr>
              <p:cNvSpPr/>
              <p:nvPr/>
            </p:nvSpPr>
            <p:spPr>
              <a:xfrm flipH="1" flipV="1">
                <a:off x="7565142" y="38799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7B8EABA-EE27-4562-A588-3A38F0F8EA61}"/>
                  </a:ext>
                </a:extLst>
              </p:cNvPr>
              <p:cNvSpPr/>
              <p:nvPr/>
            </p:nvSpPr>
            <p:spPr>
              <a:xfrm>
                <a:off x="7570534" y="4161490"/>
                <a:ext cx="50788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0BD0179-4084-4C9E-9B21-A7DCBB40ED61}"/>
                  </a:ext>
                </a:extLst>
              </p:cNvPr>
              <p:cNvSpPr/>
              <p:nvPr/>
            </p:nvSpPr>
            <p:spPr>
              <a:xfrm>
                <a:off x="7575603" y="445894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414D43B-D8FC-4B12-A08C-C84B5C4056E5}"/>
                  </a:ext>
                </a:extLst>
              </p:cNvPr>
              <p:cNvSpPr/>
              <p:nvPr/>
            </p:nvSpPr>
            <p:spPr>
              <a:xfrm>
                <a:off x="6380968" y="388153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15FF2A9-C5E1-4713-847D-C8DC61CFD40A}"/>
                  </a:ext>
                </a:extLst>
              </p:cNvPr>
              <p:cNvSpPr/>
              <p:nvPr/>
            </p:nvSpPr>
            <p:spPr>
              <a:xfrm>
                <a:off x="6385731" y="4161490"/>
                <a:ext cx="45719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64F942E-3D61-4029-8920-670977F1B19C}"/>
                  </a:ext>
                </a:extLst>
              </p:cNvPr>
              <p:cNvSpPr/>
              <p:nvPr/>
            </p:nvSpPr>
            <p:spPr>
              <a:xfrm>
                <a:off x="6395070" y="4454266"/>
                <a:ext cx="45906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CBD259F-0DAE-454F-A35E-DB4FAD36E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681" y="3192387"/>
                <a:ext cx="2655844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8A0FFA4-D2F8-4C7C-8383-56ED5192CF54}"/>
                  </a:ext>
                </a:extLst>
              </p:cNvPr>
              <p:cNvCxnSpPr/>
              <p:nvPr/>
            </p:nvCxnSpPr>
            <p:spPr>
              <a:xfrm>
                <a:off x="5983441" y="5187252"/>
                <a:ext cx="2664341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BBA319A-1543-4CED-9820-CEAE6260DD0E}"/>
                  </a:ext>
                </a:extLst>
              </p:cNvPr>
              <p:cNvSpPr/>
              <p:nvPr/>
            </p:nvSpPr>
            <p:spPr>
              <a:xfrm>
                <a:off x="7281031" y="2970808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0307843-3CF2-43A6-BCB0-3AD2D2AF8F36}"/>
                  </a:ext>
                </a:extLst>
              </p:cNvPr>
              <p:cNvSpPr/>
              <p:nvPr/>
            </p:nvSpPr>
            <p:spPr>
              <a:xfrm>
                <a:off x="7253839" y="3154141"/>
                <a:ext cx="615874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182E4EE-D436-4888-8786-A7D579116A93}"/>
                  </a:ext>
                </a:extLst>
              </p:cNvPr>
              <p:cNvSpPr/>
              <p:nvPr/>
            </p:nvSpPr>
            <p:spPr>
              <a:xfrm>
                <a:off x="6177587" y="296732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9C1DB78-B3E4-4F84-9D9A-0F69182A2ADB}"/>
                  </a:ext>
                </a:extLst>
              </p:cNvPr>
              <p:cNvSpPr/>
              <p:nvPr/>
            </p:nvSpPr>
            <p:spPr>
              <a:xfrm>
                <a:off x="6171516" y="316451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4BAE13B-E578-4736-93E2-1BA8A3DF81D6}"/>
                  </a:ext>
                </a:extLst>
              </p:cNvPr>
              <p:cNvSpPr/>
              <p:nvPr/>
            </p:nvSpPr>
            <p:spPr>
              <a:xfrm>
                <a:off x="7253874" y="4989547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22087B1-6406-41E0-A48C-242ED0A5198A}"/>
                  </a:ext>
                </a:extLst>
              </p:cNvPr>
              <p:cNvSpPr/>
              <p:nvPr/>
            </p:nvSpPr>
            <p:spPr>
              <a:xfrm>
                <a:off x="7259821" y="513217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6B1EC8-8D5D-4F6C-9B0F-EF733F8684B9}"/>
                  </a:ext>
                </a:extLst>
              </p:cNvPr>
              <p:cNvSpPr/>
              <p:nvPr/>
            </p:nvSpPr>
            <p:spPr>
              <a:xfrm>
                <a:off x="6133298" y="4993924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37D3D68-0B3A-43AD-9FC8-282D941C0086}"/>
                  </a:ext>
                </a:extLst>
              </p:cNvPr>
              <p:cNvSpPr/>
              <p:nvPr/>
            </p:nvSpPr>
            <p:spPr>
              <a:xfrm>
                <a:off x="6134487" y="512996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98" name="Right Brace 197">
              <a:extLst>
                <a:ext uri="{FF2B5EF4-FFF2-40B4-BE49-F238E27FC236}">
                  <a16:creationId xmlns:a16="http://schemas.microsoft.com/office/drawing/2014/main" id="{06394D06-C409-4FA4-9400-EC41A3C7C63E}"/>
                </a:ext>
              </a:extLst>
            </p:cNvPr>
            <p:cNvSpPr/>
            <p:nvPr/>
          </p:nvSpPr>
          <p:spPr>
            <a:xfrm flipH="1">
              <a:off x="5725183" y="3177300"/>
              <a:ext cx="103826" cy="356998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6D4B2D7-EC2B-49C6-9AF6-FA7F51FCB30D}"/>
                </a:ext>
              </a:extLst>
            </p:cNvPr>
            <p:cNvSpPr/>
            <p:nvPr/>
          </p:nvSpPr>
          <p:spPr>
            <a:xfrm>
              <a:off x="5334095" y="3236224"/>
              <a:ext cx="512181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set-1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Right Brace 90">
              <a:extLst>
                <a:ext uri="{FF2B5EF4-FFF2-40B4-BE49-F238E27FC236}">
                  <a16:creationId xmlns:a16="http://schemas.microsoft.com/office/drawing/2014/main" id="{5392AF2E-4006-4615-87D5-FDEA08917A4E}"/>
                </a:ext>
              </a:extLst>
            </p:cNvPr>
            <p:cNvSpPr/>
            <p:nvPr/>
          </p:nvSpPr>
          <p:spPr>
            <a:xfrm flipH="1">
              <a:off x="5740776" y="5195175"/>
              <a:ext cx="82791" cy="28120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64920A-BE34-43F2-ACA8-04B87F5DB70D}"/>
                </a:ext>
              </a:extLst>
            </p:cNvPr>
            <p:cNvSpPr/>
            <p:nvPr/>
          </p:nvSpPr>
          <p:spPr>
            <a:xfrm>
              <a:off x="5304215" y="5216006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A9AF5BE-93D9-4CA5-8EC7-AC3F252FFDA8}"/>
              </a:ext>
            </a:extLst>
          </p:cNvPr>
          <p:cNvSpPr/>
          <p:nvPr/>
        </p:nvSpPr>
        <p:spPr>
          <a:xfrm>
            <a:off x="2846980" y="1463206"/>
            <a:ext cx="207418" cy="32722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B7A7C524-4C11-429E-A27A-F0503686CC4F}"/>
              </a:ext>
            </a:extLst>
          </p:cNvPr>
          <p:cNvSpPr/>
          <p:nvPr/>
        </p:nvSpPr>
        <p:spPr>
          <a:xfrm rot="16200000">
            <a:off x="2860595" y="1773007"/>
            <a:ext cx="180188" cy="207418"/>
          </a:xfrm>
          <a:prstGeom prst="leftBrace">
            <a:avLst>
              <a:gd name="adj1" fmla="val 878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457E18-A374-4738-80D2-2BC77C3EB9C2}"/>
              </a:ext>
            </a:extLst>
          </p:cNvPr>
          <p:cNvSpPr/>
          <p:nvPr/>
        </p:nvSpPr>
        <p:spPr>
          <a:xfrm>
            <a:off x="2579326" y="1871852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bit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2D31676-2CF9-40FC-9A7B-4C0927D6845E}"/>
              </a:ext>
            </a:extLst>
          </p:cNvPr>
          <p:cNvGrpSpPr/>
          <p:nvPr/>
        </p:nvGrpSpPr>
        <p:grpSpPr>
          <a:xfrm>
            <a:off x="1694300" y="2249704"/>
            <a:ext cx="1261625" cy="858369"/>
            <a:chOff x="3266049" y="1917172"/>
            <a:chExt cx="1500638" cy="676302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87EB66C-2244-447C-B39F-6AF6CEB753A0}"/>
                </a:ext>
              </a:extLst>
            </p:cNvPr>
            <p:cNvSpPr/>
            <p:nvPr/>
          </p:nvSpPr>
          <p:spPr>
            <a:xfrm>
              <a:off x="3282936" y="1954272"/>
              <a:ext cx="1466864" cy="63920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03B54F0-1E94-4C98-AA22-CD94DF89BECC}"/>
                </a:ext>
              </a:extLst>
            </p:cNvPr>
            <p:cNvSpPr/>
            <p:nvPr/>
          </p:nvSpPr>
          <p:spPr>
            <a:xfrm>
              <a:off x="3266049" y="1917172"/>
              <a:ext cx="1500638" cy="6075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Translation Filter Table</a:t>
              </a:r>
            </a:p>
            <a:p>
              <a:pPr algn="ctr"/>
              <a:r>
                <a:rPr 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(TFT)</a:t>
              </a:r>
              <a:endPara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8F2F2B-2394-435F-B192-6A87602CE49D}"/>
              </a:ext>
            </a:extLst>
          </p:cNvPr>
          <p:cNvGrpSpPr/>
          <p:nvPr/>
        </p:nvGrpSpPr>
        <p:grpSpPr>
          <a:xfrm>
            <a:off x="7953641" y="2148431"/>
            <a:ext cx="1057435" cy="459224"/>
            <a:chOff x="7360373" y="2223642"/>
            <a:chExt cx="1231548" cy="447105"/>
          </a:xfrm>
        </p:grpSpPr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30CDB78D-888D-4E99-A408-85A3C914D346}"/>
                </a:ext>
              </a:extLst>
            </p:cNvPr>
            <p:cNvSpPr/>
            <p:nvPr/>
          </p:nvSpPr>
          <p:spPr>
            <a:xfrm rot="10800000" flipV="1">
              <a:off x="7360373" y="2236060"/>
              <a:ext cx="1231548" cy="394126"/>
            </a:xfrm>
            <a:prstGeom prst="trapezoid">
              <a:avLst>
                <a:gd name="adj" fmla="val 71256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86193E-0A22-4DBE-BF13-71A4091FED46}"/>
                </a:ext>
              </a:extLst>
            </p:cNvPr>
            <p:cNvSpPr/>
            <p:nvPr/>
          </p:nvSpPr>
          <p:spPr>
            <a:xfrm>
              <a:off x="7491433" y="2223642"/>
              <a:ext cx="976319" cy="44710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Partition</a:t>
              </a:r>
            </a:p>
            <a:p>
              <a:pPr algn="ctr"/>
              <a:r>
                <a:rPr lang="en-US" sz="12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decoder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F949B1-EFBB-4AAD-9B76-FB54FF9BF903}"/>
              </a:ext>
            </a:extLst>
          </p:cNvPr>
          <p:cNvSpPr/>
          <p:nvPr/>
        </p:nvSpPr>
        <p:spPr>
          <a:xfrm>
            <a:off x="5120400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Partition-0 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970FED-E811-49A7-936B-A4F9D8C61453}"/>
              </a:ext>
            </a:extLst>
          </p:cNvPr>
          <p:cNvSpPr/>
          <p:nvPr/>
        </p:nvSpPr>
        <p:spPr>
          <a:xfrm>
            <a:off x="8829585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Partition-1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094A4-6953-43CC-9609-FD70347FDB52}"/>
              </a:ext>
            </a:extLst>
          </p:cNvPr>
          <p:cNvCxnSpPr/>
          <p:nvPr/>
        </p:nvCxnSpPr>
        <p:spPr>
          <a:xfrm>
            <a:off x="857250" y="1793090"/>
            <a:ext cx="0" cy="115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CEF0E8-DC00-4028-8947-B8617C5DB01D}"/>
              </a:ext>
            </a:extLst>
          </p:cNvPr>
          <p:cNvCxnSpPr>
            <a:cxnSpLocks/>
          </p:cNvCxnSpPr>
          <p:nvPr/>
        </p:nvCxnSpPr>
        <p:spPr>
          <a:xfrm>
            <a:off x="2260600" y="1804588"/>
            <a:ext cx="0" cy="51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F42DB10-0EBC-4C13-8AB9-2AB5D6D84D12}"/>
              </a:ext>
            </a:extLst>
          </p:cNvPr>
          <p:cNvCxnSpPr>
            <a:cxnSpLocks/>
            <a:stCxn id="122" idx="3"/>
            <a:endCxn id="107" idx="2"/>
          </p:cNvCxnSpPr>
          <p:nvPr/>
        </p:nvCxnSpPr>
        <p:spPr>
          <a:xfrm rot="10800000" flipV="1">
            <a:off x="2325112" y="2363591"/>
            <a:ext cx="5772754" cy="744482"/>
          </a:xfrm>
          <a:prstGeom prst="bentConnector4">
            <a:avLst>
              <a:gd name="adj1" fmla="val 67060"/>
              <a:gd name="adj2" fmla="val 123395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FA2624D-7EF7-441A-AA16-937E966BE24F}"/>
              </a:ext>
            </a:extLst>
          </p:cNvPr>
          <p:cNvCxnSpPr>
            <a:stCxn id="122" idx="0"/>
            <a:endCxn id="103" idx="2"/>
          </p:cNvCxnSpPr>
          <p:nvPr/>
        </p:nvCxnSpPr>
        <p:spPr>
          <a:xfrm rot="16200000" flipH="1" flipV="1">
            <a:off x="5654962" y="-493880"/>
            <a:ext cx="172331" cy="5482461"/>
          </a:xfrm>
          <a:prstGeom prst="bentConnector5">
            <a:avLst>
              <a:gd name="adj1" fmla="val -94751"/>
              <a:gd name="adj2" fmla="val 62700"/>
              <a:gd name="adj3" fmla="val 245286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B1D621-E004-4B68-B878-489F066007A9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3869565" y="2049447"/>
            <a:ext cx="608185" cy="1253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78BB6A2A-941F-4152-A1C2-BAAD59704500}"/>
              </a:ext>
            </a:extLst>
          </p:cNvPr>
          <p:cNvSpPr/>
          <p:nvPr/>
        </p:nvSpPr>
        <p:spPr>
          <a:xfrm>
            <a:off x="8966083" y="2775531"/>
            <a:ext cx="99675" cy="3605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E15CB3-13CD-4736-959F-86425D5FDA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40616" y="2618488"/>
            <a:ext cx="389174" cy="293591"/>
          </a:xfrm>
          <a:prstGeom prst="bentConnector3">
            <a:avLst>
              <a:gd name="adj1" fmla="val 990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ight Brace 188">
            <a:extLst>
              <a:ext uri="{FF2B5EF4-FFF2-40B4-BE49-F238E27FC236}">
                <a16:creationId xmlns:a16="http://schemas.microsoft.com/office/drawing/2014/main" id="{350B9927-9734-44E7-86A3-C698C33633B8}"/>
              </a:ext>
            </a:extLst>
          </p:cNvPr>
          <p:cNvSpPr/>
          <p:nvPr/>
        </p:nvSpPr>
        <p:spPr>
          <a:xfrm>
            <a:off x="7855337" y="2777788"/>
            <a:ext cx="95074" cy="3716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978D1DC-6911-45D2-B926-4F94148A879E}"/>
              </a:ext>
            </a:extLst>
          </p:cNvPr>
          <p:cNvSpPr/>
          <p:nvPr/>
        </p:nvSpPr>
        <p:spPr>
          <a:xfrm>
            <a:off x="6347406" y="5224572"/>
            <a:ext cx="94226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914D44F-D0F3-432F-9D85-2A9CD38D4251}"/>
              </a:ext>
            </a:extLst>
          </p:cNvPr>
          <p:cNvCxnSpPr/>
          <p:nvPr/>
        </p:nvCxnSpPr>
        <p:spPr>
          <a:xfrm flipH="1">
            <a:off x="2075873" y="1384300"/>
            <a:ext cx="30699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793C893-01B7-4EB1-BBEE-AD2760CC248E}"/>
              </a:ext>
            </a:extLst>
          </p:cNvPr>
          <p:cNvCxnSpPr/>
          <p:nvPr/>
        </p:nvCxnSpPr>
        <p:spPr>
          <a:xfrm>
            <a:off x="2071850" y="1263650"/>
            <a:ext cx="0" cy="70316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E375D15-78A6-42B9-A723-B5641679AB91}"/>
              </a:ext>
            </a:extLst>
          </p:cNvPr>
          <p:cNvSpPr/>
          <p:nvPr/>
        </p:nvSpPr>
        <p:spPr>
          <a:xfrm>
            <a:off x="2579942" y="1100729"/>
            <a:ext cx="19335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Superpage</a:t>
            </a:r>
            <a:r>
              <a:rPr lang="en-US" sz="1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offset</a:t>
            </a:r>
          </a:p>
        </p:txBody>
      </p:sp>
      <p:cxnSp>
        <p:nvCxnSpPr>
          <p:cNvPr id="137" name="Connector: Elbow 52">
            <a:extLst>
              <a:ext uri="{FF2B5EF4-FFF2-40B4-BE49-F238E27FC236}">
                <a16:creationId xmlns:a16="http://schemas.microsoft.com/office/drawing/2014/main" id="{9F97DC4B-DBA4-574E-ADF5-6FF3B97437E6}"/>
              </a:ext>
            </a:extLst>
          </p:cNvPr>
          <p:cNvCxnSpPr>
            <a:cxnSpLocks/>
          </p:cNvCxnSpPr>
          <p:nvPr/>
        </p:nvCxnSpPr>
        <p:spPr>
          <a:xfrm rot="5400000">
            <a:off x="7903701" y="2606346"/>
            <a:ext cx="414038" cy="304364"/>
          </a:xfrm>
          <a:prstGeom prst="bentConnector3">
            <a:avLst>
              <a:gd name="adj1" fmla="val 999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E23F01-5BD3-4158-ABBF-A94CF033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1463"/>
            <a:ext cx="9973395" cy="913751"/>
          </a:xfrm>
        </p:spPr>
        <p:txBody>
          <a:bodyPr/>
          <a:lstStyle/>
          <a:p>
            <a:r>
              <a:rPr lang="en-US" dirty="0"/>
              <a:t>SEESAW: </a:t>
            </a:r>
            <a:r>
              <a:rPr lang="en-US" dirty="0" err="1"/>
              <a:t>Superpage</a:t>
            </a:r>
            <a:r>
              <a:rPr lang="en-US" dirty="0"/>
              <a:t> access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2008-AB24-4704-A0F4-3B101194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215" y="6286204"/>
            <a:ext cx="5607824" cy="365125"/>
          </a:xfrm>
        </p:spPr>
        <p:txBody>
          <a:bodyPr/>
          <a:lstStyle/>
          <a:p>
            <a:pPr algn="ctr"/>
            <a:r>
              <a:rPr lang="en-US" dirty="0"/>
              <a:t>Mayank Parasar, School of Electrical and Computer Engineering, Georgia 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4F9B-BD07-4DE1-A101-0721E1D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E8D113-DDFC-4700-B354-EEF0E1EDC03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D57512D-134E-4937-8E34-559D6602A115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31E744-AA6F-43C4-AF48-F38848291877}"/>
              </a:ext>
            </a:extLst>
          </p:cNvPr>
          <p:cNvSpPr/>
          <p:nvPr/>
        </p:nvSpPr>
        <p:spPr>
          <a:xfrm>
            <a:off x="419099" y="1462121"/>
            <a:ext cx="2635949" cy="32830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B8F2281C-3134-4302-8DA3-BC7A2BAD6FF3}"/>
              </a:ext>
            </a:extLst>
          </p:cNvPr>
          <p:cNvSpPr/>
          <p:nvPr/>
        </p:nvSpPr>
        <p:spPr>
          <a:xfrm rot="16200000">
            <a:off x="3435478" y="1404817"/>
            <a:ext cx="222472" cy="999019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C23D6CA-0168-4DDB-B89E-216D63DA793F}"/>
              </a:ext>
            </a:extLst>
          </p:cNvPr>
          <p:cNvSpPr/>
          <p:nvPr/>
        </p:nvSpPr>
        <p:spPr>
          <a:xfrm rot="16200000">
            <a:off x="4488187" y="1339106"/>
            <a:ext cx="212746" cy="109667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DC4E93-B2A1-4165-BC02-657A6A9F09E9}"/>
              </a:ext>
            </a:extLst>
          </p:cNvPr>
          <p:cNvSpPr/>
          <p:nvPr/>
        </p:nvSpPr>
        <p:spPr>
          <a:xfrm>
            <a:off x="1374223" y="1442595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9E3AE3-6256-400E-B0E5-5821B8C1BD92}"/>
              </a:ext>
            </a:extLst>
          </p:cNvPr>
          <p:cNvSpPr/>
          <p:nvPr/>
        </p:nvSpPr>
        <p:spPr>
          <a:xfrm>
            <a:off x="3126143" y="1910633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index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3115E-424F-4A2A-AB1D-71F969CB4E6E}"/>
              </a:ext>
            </a:extLst>
          </p:cNvPr>
          <p:cNvSpPr/>
          <p:nvPr/>
        </p:nvSpPr>
        <p:spPr>
          <a:xfrm>
            <a:off x="4166168" y="1857705"/>
            <a:ext cx="914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offset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EE4FD0-ACF2-4349-B682-8C010EA573E5}"/>
              </a:ext>
            </a:extLst>
          </p:cNvPr>
          <p:cNvSpPr/>
          <p:nvPr/>
        </p:nvSpPr>
        <p:spPr>
          <a:xfrm>
            <a:off x="-96131" y="1426220"/>
            <a:ext cx="5533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978560D-4E98-422D-BF88-35B60962547C}"/>
              </a:ext>
            </a:extLst>
          </p:cNvPr>
          <p:cNvGrpSpPr/>
          <p:nvPr/>
        </p:nvGrpSpPr>
        <p:grpSpPr>
          <a:xfrm>
            <a:off x="156363" y="2939022"/>
            <a:ext cx="1528836" cy="1000516"/>
            <a:chOff x="1400102" y="2350349"/>
            <a:chExt cx="1528836" cy="100051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7F560A6-1710-4D19-BAE3-A4452477CFFF}"/>
                </a:ext>
              </a:extLst>
            </p:cNvPr>
            <p:cNvSpPr/>
            <p:nvPr/>
          </p:nvSpPr>
          <p:spPr>
            <a:xfrm>
              <a:off x="1400102" y="2350349"/>
              <a:ext cx="1528836" cy="100051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E8907E5-8569-4A8F-BB0E-3C5FA83A07F1}"/>
                </a:ext>
              </a:extLst>
            </p:cNvPr>
            <p:cNvSpPr/>
            <p:nvPr/>
          </p:nvSpPr>
          <p:spPr>
            <a:xfrm>
              <a:off x="1657543" y="2598061"/>
              <a:ext cx="101640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TLB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EA3262D-BBAD-42E8-971F-2EF1896497C4}"/>
              </a:ext>
            </a:extLst>
          </p:cNvPr>
          <p:cNvSpPr/>
          <p:nvPr/>
        </p:nvSpPr>
        <p:spPr>
          <a:xfrm>
            <a:off x="419100" y="5241641"/>
            <a:ext cx="2638046" cy="328308"/>
          </a:xfrm>
          <a:prstGeom prst="roundRect">
            <a:avLst>
              <a:gd name="adj" fmla="val 0"/>
            </a:avLst>
          </a:prstGeom>
          <a:solidFill>
            <a:schemeClr val="accent2">
              <a:lumMod val="25000"/>
              <a:lumOff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C7BF1FF-D048-402A-85F2-43085033741B}"/>
              </a:ext>
            </a:extLst>
          </p:cNvPr>
          <p:cNvSpPr/>
          <p:nvPr/>
        </p:nvSpPr>
        <p:spPr>
          <a:xfrm>
            <a:off x="3055047" y="524164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2CF7D7-5A6D-462C-AA03-633ECA55C2C2}"/>
              </a:ext>
            </a:extLst>
          </p:cNvPr>
          <p:cNvSpPr/>
          <p:nvPr/>
        </p:nvSpPr>
        <p:spPr>
          <a:xfrm>
            <a:off x="1388111" y="5193794"/>
            <a:ext cx="6623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9B3DAF4-B536-49AB-8BE3-B53ED74CA888}"/>
              </a:ext>
            </a:extLst>
          </p:cNvPr>
          <p:cNvSpPr/>
          <p:nvPr/>
        </p:nvSpPr>
        <p:spPr>
          <a:xfrm>
            <a:off x="2989779" y="521768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Basepage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001BE1-B61F-4C9B-8582-B020C0B33082}"/>
              </a:ext>
            </a:extLst>
          </p:cNvPr>
          <p:cNvSpPr/>
          <p:nvPr/>
        </p:nvSpPr>
        <p:spPr>
          <a:xfrm>
            <a:off x="-96131" y="5208718"/>
            <a:ext cx="518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72776C-DA85-4E4B-93FC-0482E69324C5}"/>
              </a:ext>
            </a:extLst>
          </p:cNvPr>
          <p:cNvGrpSpPr/>
          <p:nvPr/>
        </p:nvGrpSpPr>
        <p:grpSpPr>
          <a:xfrm>
            <a:off x="9075421" y="2374514"/>
            <a:ext cx="3221140" cy="2764467"/>
            <a:chOff x="8497201" y="2374514"/>
            <a:chExt cx="3221140" cy="276446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F04BD9-121C-4BB7-8B84-9313A8A93200}"/>
                </a:ext>
              </a:extLst>
            </p:cNvPr>
            <p:cNvSpPr/>
            <p:nvPr/>
          </p:nvSpPr>
          <p:spPr>
            <a:xfrm>
              <a:off x="11163289" y="4802403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A71F13-12DF-4B83-840F-4DB9DFF3091C}"/>
                </a:ext>
              </a:extLst>
            </p:cNvPr>
            <p:cNvGrpSpPr/>
            <p:nvPr/>
          </p:nvGrpSpPr>
          <p:grpSpPr>
            <a:xfrm>
              <a:off x="8497201" y="2374514"/>
              <a:ext cx="3176805" cy="2764467"/>
              <a:chOff x="8497201" y="2755514"/>
              <a:chExt cx="3176805" cy="2764467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16FC71AB-407A-43D6-910E-79277A242ADA}"/>
                  </a:ext>
                </a:extLst>
              </p:cNvPr>
              <p:cNvSpPr/>
              <p:nvPr/>
            </p:nvSpPr>
            <p:spPr>
              <a:xfrm>
                <a:off x="11176017" y="3158788"/>
                <a:ext cx="95074" cy="37167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44FE24E-1487-4AED-AF07-220F25D2AC78}"/>
                  </a:ext>
                </a:extLst>
              </p:cNvPr>
              <p:cNvSpPr/>
              <p:nvPr/>
            </p:nvSpPr>
            <p:spPr>
              <a:xfrm>
                <a:off x="11161825" y="3198017"/>
                <a:ext cx="51218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set-1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Right Brace 88">
                <a:extLst>
                  <a:ext uri="{FF2B5EF4-FFF2-40B4-BE49-F238E27FC236}">
                    <a16:creationId xmlns:a16="http://schemas.microsoft.com/office/drawing/2014/main" id="{69960A7F-45C9-4BBD-9F95-C355B3CA31E8}"/>
                  </a:ext>
                </a:extLst>
              </p:cNvPr>
              <p:cNvSpPr/>
              <p:nvPr/>
            </p:nvSpPr>
            <p:spPr>
              <a:xfrm>
                <a:off x="11171898" y="5183403"/>
                <a:ext cx="113519" cy="28120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5EF03A2-0635-42F7-B362-390CBD860642}"/>
                  </a:ext>
                </a:extLst>
              </p:cNvPr>
              <p:cNvGrpSpPr/>
              <p:nvPr/>
            </p:nvGrpSpPr>
            <p:grpSpPr>
              <a:xfrm>
                <a:off x="8497201" y="2755514"/>
                <a:ext cx="2655689" cy="2764467"/>
                <a:chOff x="5978836" y="2613927"/>
                <a:chExt cx="2655689" cy="276446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61F5BDD-A6F2-4313-ABD5-E0D9B48A2C77}"/>
                    </a:ext>
                  </a:extLst>
                </p:cNvPr>
                <p:cNvGrpSpPr/>
                <p:nvPr/>
              </p:nvGrpSpPr>
              <p:grpSpPr>
                <a:xfrm>
                  <a:off x="5978836" y="2613927"/>
                  <a:ext cx="2655689" cy="2718320"/>
                  <a:chOff x="6347958" y="2435638"/>
                  <a:chExt cx="5320158" cy="2566626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FDD31228-5B76-4D47-A72D-298192174337}"/>
                      </a:ext>
                    </a:extLst>
                  </p:cNvPr>
                  <p:cNvSpPr/>
                  <p:nvPr/>
                </p:nvSpPr>
                <p:spPr>
                  <a:xfrm>
                    <a:off x="6355779" y="2505502"/>
                    <a:ext cx="5312336" cy="313657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EBA52D-91F2-4EB3-8EF4-14D11895A826}"/>
                      </a:ext>
                    </a:extLst>
                  </p:cNvPr>
                  <p:cNvSpPr/>
                  <p:nvPr/>
                </p:nvSpPr>
                <p:spPr>
                  <a:xfrm>
                    <a:off x="6355779" y="2819157"/>
                    <a:ext cx="362793" cy="218067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CD672AEA-7E64-47F8-8964-1D6F9C013BB1}"/>
                      </a:ext>
                    </a:extLst>
                  </p:cNvPr>
                  <p:cNvSpPr/>
                  <p:nvPr/>
                </p:nvSpPr>
                <p:spPr>
                  <a:xfrm>
                    <a:off x="6706275" y="2819158"/>
                    <a:ext cx="1297583" cy="218067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0FA05BD8-C5BD-456B-A42F-33C1E1119DFA}"/>
                      </a:ext>
                    </a:extLst>
                  </p:cNvPr>
                  <p:cNvSpPr/>
                  <p:nvPr/>
                </p:nvSpPr>
                <p:spPr>
                  <a:xfrm>
                    <a:off x="8001555" y="2816914"/>
                    <a:ext cx="3666561" cy="218535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98D57AE4-9E06-4D26-8FA8-F15DACD54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06275" y="2507746"/>
                    <a:ext cx="0" cy="30653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8A2180C6-2D06-4252-8FD9-14BA6DB2A1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555" y="2505498"/>
                    <a:ext cx="0" cy="31141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6C3FF741-7091-462D-AE24-02D831F743D0}"/>
                      </a:ext>
                    </a:extLst>
                  </p:cNvPr>
                  <p:cNvSpPr/>
                  <p:nvPr/>
                </p:nvSpPr>
                <p:spPr>
                  <a:xfrm>
                    <a:off x="7024468" y="2483092"/>
                    <a:ext cx="601446" cy="40011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tag</a:t>
                    </a:r>
                    <a:endParaRPr lang="en-US" sz="20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72706BDC-9215-4C3A-B441-6A3D9739E901}"/>
                      </a:ext>
                    </a:extLst>
                  </p:cNvPr>
                  <p:cNvSpPr/>
                  <p:nvPr/>
                </p:nvSpPr>
                <p:spPr>
                  <a:xfrm>
                    <a:off x="8948343" y="2435638"/>
                    <a:ext cx="1835759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Data block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AA84F12B-4BF8-4B2A-836D-0C1FEA31E317}"/>
                      </a:ext>
                    </a:extLst>
                  </p:cNvPr>
                  <p:cNvSpPr/>
                  <p:nvPr/>
                </p:nvSpPr>
                <p:spPr>
                  <a:xfrm>
                    <a:off x="6347958" y="2445095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v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FEF5BBE-864B-4BAB-86B6-C732BA93723A}"/>
                    </a:ext>
                  </a:extLst>
                </p:cNvPr>
                <p:cNvSpPr/>
                <p:nvPr/>
              </p:nvSpPr>
              <p:spPr>
                <a:xfrm>
                  <a:off x="5989841" y="3375445"/>
                  <a:ext cx="2644683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DE9C0AEB-56B0-41A9-9B9A-5E1D21F19B77}"/>
                    </a:ext>
                  </a:extLst>
                </p:cNvPr>
                <p:cNvSpPr/>
                <p:nvPr/>
              </p:nvSpPr>
              <p:spPr>
                <a:xfrm>
                  <a:off x="5983443" y="5002747"/>
                  <a:ext cx="2651081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BDE40FE8-A0E4-4820-8E3E-3267BE1A1442}"/>
                    </a:ext>
                  </a:extLst>
                </p:cNvPr>
                <p:cNvSpPr/>
                <p:nvPr/>
              </p:nvSpPr>
              <p:spPr>
                <a:xfrm flipH="1" flipV="1">
                  <a:off x="7565142" y="387990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FFFFCE6-EB36-4B4A-939C-4F670711CFF3}"/>
                    </a:ext>
                  </a:extLst>
                </p:cNvPr>
                <p:cNvSpPr/>
                <p:nvPr/>
              </p:nvSpPr>
              <p:spPr>
                <a:xfrm>
                  <a:off x="7570534" y="4161490"/>
                  <a:ext cx="50788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06B54C8-B952-4367-A5BC-8B4B9C09AFDD}"/>
                    </a:ext>
                  </a:extLst>
                </p:cNvPr>
                <p:cNvSpPr/>
                <p:nvPr/>
              </p:nvSpPr>
              <p:spPr>
                <a:xfrm>
                  <a:off x="7575603" y="445894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7E9FAE68-8969-49D9-8468-7FECD3361CAB}"/>
                    </a:ext>
                  </a:extLst>
                </p:cNvPr>
                <p:cNvSpPr/>
                <p:nvPr/>
              </p:nvSpPr>
              <p:spPr>
                <a:xfrm>
                  <a:off x="6380968" y="388153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57872AF-1C5C-443B-BF73-4AA7D424DCFA}"/>
                    </a:ext>
                  </a:extLst>
                </p:cNvPr>
                <p:cNvSpPr/>
                <p:nvPr/>
              </p:nvSpPr>
              <p:spPr>
                <a:xfrm>
                  <a:off x="6385731" y="4161490"/>
                  <a:ext cx="45719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523820B2-90AC-4272-BBFF-351A4D8A0840}"/>
                    </a:ext>
                  </a:extLst>
                </p:cNvPr>
                <p:cNvSpPr/>
                <p:nvPr/>
              </p:nvSpPr>
              <p:spPr>
                <a:xfrm>
                  <a:off x="6395070" y="4454266"/>
                  <a:ext cx="45906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BA4FD57-6C17-4E9C-B202-4F84AC7C7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9841" y="3192387"/>
                  <a:ext cx="2644684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1270B98-E0C6-4E11-90F6-7A7F2B5D3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3441" y="5187252"/>
                  <a:ext cx="2651083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21ACCCA-6912-442C-A467-675E9B9ED5A3}"/>
                    </a:ext>
                  </a:extLst>
                </p:cNvPr>
                <p:cNvSpPr/>
                <p:nvPr/>
              </p:nvSpPr>
              <p:spPr>
                <a:xfrm>
                  <a:off x="7284206" y="2970808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4B65AEF-1478-40AD-B320-DDE44A47C92D}"/>
                    </a:ext>
                  </a:extLst>
                </p:cNvPr>
                <p:cNvSpPr/>
                <p:nvPr/>
              </p:nvSpPr>
              <p:spPr>
                <a:xfrm>
                  <a:off x="7275429" y="3154141"/>
                  <a:ext cx="615874" cy="24622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A332F31-4289-4051-A735-418ED50F6D8B}"/>
                    </a:ext>
                  </a:extLst>
                </p:cNvPr>
                <p:cNvSpPr/>
                <p:nvPr/>
              </p:nvSpPr>
              <p:spPr>
                <a:xfrm>
                  <a:off x="6193462" y="29736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40000251-3F95-466A-9F16-C98C536227B3}"/>
                    </a:ext>
                  </a:extLst>
                </p:cNvPr>
                <p:cNvSpPr/>
                <p:nvPr/>
              </p:nvSpPr>
              <p:spPr>
                <a:xfrm>
                  <a:off x="6193106" y="314927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A71AD42-DDE5-4223-B0D7-DAE3CA0700DE}"/>
                    </a:ext>
                  </a:extLst>
                </p:cNvPr>
                <p:cNvSpPr/>
                <p:nvPr/>
              </p:nvSpPr>
              <p:spPr>
                <a:xfrm>
                  <a:off x="7253874" y="4989547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AE966B9-4A40-4B56-B45D-046F01EF8112}"/>
                    </a:ext>
                  </a:extLst>
                </p:cNvPr>
                <p:cNvSpPr/>
                <p:nvPr/>
              </p:nvSpPr>
              <p:spPr>
                <a:xfrm>
                  <a:off x="7259821" y="51321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6F602CF-E39E-4C11-BD91-454FD958959D}"/>
                    </a:ext>
                  </a:extLst>
                </p:cNvPr>
                <p:cNvSpPr/>
                <p:nvPr/>
              </p:nvSpPr>
              <p:spPr>
                <a:xfrm>
                  <a:off x="6133298" y="4993924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DAB9CA5-DCAA-4690-89D4-A4EDFBBC5234}"/>
                    </a:ext>
                  </a:extLst>
                </p:cNvPr>
                <p:cNvSpPr/>
                <p:nvPr/>
              </p:nvSpPr>
              <p:spPr>
                <a:xfrm>
                  <a:off x="6134487" y="512996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5CDEE724-30F2-4FBA-BF94-F9675A9CE95F}"/>
              </a:ext>
            </a:extLst>
          </p:cNvPr>
          <p:cNvSpPr/>
          <p:nvPr/>
        </p:nvSpPr>
        <p:spPr>
          <a:xfrm>
            <a:off x="3055047" y="146212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09D55F0-6CD1-42DF-8951-48C1FA80DD46}"/>
              </a:ext>
            </a:extLst>
          </p:cNvPr>
          <p:cNvSpPr/>
          <p:nvPr/>
        </p:nvSpPr>
        <p:spPr>
          <a:xfrm>
            <a:off x="2989779" y="143816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Basepage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F5D6A2-4D18-471E-B36A-A54A636A9890}"/>
              </a:ext>
            </a:extLst>
          </p:cNvPr>
          <p:cNvGrpSpPr/>
          <p:nvPr/>
        </p:nvGrpSpPr>
        <p:grpSpPr>
          <a:xfrm>
            <a:off x="4653482" y="2354050"/>
            <a:ext cx="3197180" cy="2784931"/>
            <a:chOff x="5304215" y="2735050"/>
            <a:chExt cx="3197180" cy="27849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DC906A-6CC2-4A4A-B6CD-1307E65ED28B}"/>
                </a:ext>
              </a:extLst>
            </p:cNvPr>
            <p:cNvGrpSpPr/>
            <p:nvPr/>
          </p:nvGrpSpPr>
          <p:grpSpPr>
            <a:xfrm>
              <a:off x="5832294" y="2735050"/>
              <a:ext cx="2669101" cy="2784931"/>
              <a:chOff x="5978681" y="2593463"/>
              <a:chExt cx="2669101" cy="2784931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638DF83B-F158-4300-8DDC-4A656A3B175A}"/>
                  </a:ext>
                </a:extLst>
              </p:cNvPr>
              <p:cNvGrpSpPr/>
              <p:nvPr/>
            </p:nvGrpSpPr>
            <p:grpSpPr>
              <a:xfrm>
                <a:off x="5978836" y="2593463"/>
                <a:ext cx="2661635" cy="2738783"/>
                <a:chOff x="6347958" y="2416316"/>
                <a:chExt cx="5332069" cy="2585948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F456D85-D343-499A-B396-C721F9AE2B42}"/>
                    </a:ext>
                  </a:extLst>
                </p:cNvPr>
                <p:cNvSpPr/>
                <p:nvPr/>
              </p:nvSpPr>
              <p:spPr>
                <a:xfrm>
                  <a:off x="6355779" y="2505502"/>
                  <a:ext cx="5324248" cy="313657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: Rounded Corners 161">
                  <a:extLst>
                    <a:ext uri="{FF2B5EF4-FFF2-40B4-BE49-F238E27FC236}">
                      <a16:creationId xmlns:a16="http://schemas.microsoft.com/office/drawing/2014/main" id="{E2C35C9B-91B2-4FEC-AB3B-49CBEB370063}"/>
                    </a:ext>
                  </a:extLst>
                </p:cNvPr>
                <p:cNvSpPr/>
                <p:nvPr/>
              </p:nvSpPr>
              <p:spPr>
                <a:xfrm>
                  <a:off x="6355779" y="2819157"/>
                  <a:ext cx="362793" cy="218067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2DED64B3-BA1E-4F97-A856-627EBD541CE7}"/>
                    </a:ext>
                  </a:extLst>
                </p:cNvPr>
                <p:cNvSpPr/>
                <p:nvPr/>
              </p:nvSpPr>
              <p:spPr>
                <a:xfrm>
                  <a:off x="6706275" y="2819158"/>
                  <a:ext cx="1297583" cy="21806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8D3F8EE8-1DF7-4B07-AE27-DF6C74A30B22}"/>
                    </a:ext>
                  </a:extLst>
                </p:cNvPr>
                <p:cNvSpPr/>
                <p:nvPr/>
              </p:nvSpPr>
              <p:spPr>
                <a:xfrm>
                  <a:off x="8001555" y="2816914"/>
                  <a:ext cx="3678472" cy="21853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078CDFD-EE6A-4BCF-A2C9-A8EDCBC1F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6275" y="2507746"/>
                  <a:ext cx="0" cy="3065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99EF2AD-E798-43F0-9385-46A753C68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555" y="2505498"/>
                  <a:ext cx="0" cy="3114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459CB07-E9DC-4288-A678-608E683D548A}"/>
                    </a:ext>
                  </a:extLst>
                </p:cNvPr>
                <p:cNvSpPr/>
                <p:nvPr/>
              </p:nvSpPr>
              <p:spPr>
                <a:xfrm>
                  <a:off x="7054999" y="2447118"/>
                  <a:ext cx="60144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tag</a:t>
                  </a:r>
                  <a:endPara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6EC7689-3F02-42C0-931D-836008BBD8D4}"/>
                    </a:ext>
                  </a:extLst>
                </p:cNvPr>
                <p:cNvSpPr/>
                <p:nvPr/>
              </p:nvSpPr>
              <p:spPr>
                <a:xfrm>
                  <a:off x="8900640" y="2435638"/>
                  <a:ext cx="183575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block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3563B01-3BE6-407B-B995-BB431B6A37BD}"/>
                    </a:ext>
                  </a:extLst>
                </p:cNvPr>
                <p:cNvSpPr/>
                <p:nvPr/>
              </p:nvSpPr>
              <p:spPr>
                <a:xfrm>
                  <a:off x="6347958" y="2416316"/>
                  <a:ext cx="35779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v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99CD4D8C-43A5-42FD-92E8-D03D36F1E7AD}"/>
                  </a:ext>
                </a:extLst>
              </p:cNvPr>
              <p:cNvSpPr/>
              <p:nvPr/>
            </p:nvSpPr>
            <p:spPr>
              <a:xfrm>
                <a:off x="5983443" y="3375445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3943C6D9-7149-46F6-84C8-038AD864BAF9}"/>
                  </a:ext>
                </a:extLst>
              </p:cNvPr>
              <p:cNvSpPr/>
              <p:nvPr/>
            </p:nvSpPr>
            <p:spPr>
              <a:xfrm>
                <a:off x="5983443" y="5002747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4DE3836-7B6F-40D8-8049-0B75BF29A694}"/>
                  </a:ext>
                </a:extLst>
              </p:cNvPr>
              <p:cNvSpPr/>
              <p:nvPr/>
            </p:nvSpPr>
            <p:spPr>
              <a:xfrm flipH="1" flipV="1">
                <a:off x="7565142" y="38799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7B8EABA-EE27-4562-A588-3A38F0F8EA61}"/>
                  </a:ext>
                </a:extLst>
              </p:cNvPr>
              <p:cNvSpPr/>
              <p:nvPr/>
            </p:nvSpPr>
            <p:spPr>
              <a:xfrm>
                <a:off x="7570534" y="4161490"/>
                <a:ext cx="50788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0BD0179-4084-4C9E-9B21-A7DCBB40ED61}"/>
                  </a:ext>
                </a:extLst>
              </p:cNvPr>
              <p:cNvSpPr/>
              <p:nvPr/>
            </p:nvSpPr>
            <p:spPr>
              <a:xfrm>
                <a:off x="7575603" y="445894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414D43B-D8FC-4B12-A08C-C84B5C4056E5}"/>
                  </a:ext>
                </a:extLst>
              </p:cNvPr>
              <p:cNvSpPr/>
              <p:nvPr/>
            </p:nvSpPr>
            <p:spPr>
              <a:xfrm>
                <a:off x="6380968" y="388153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15FF2A9-C5E1-4713-847D-C8DC61CFD40A}"/>
                  </a:ext>
                </a:extLst>
              </p:cNvPr>
              <p:cNvSpPr/>
              <p:nvPr/>
            </p:nvSpPr>
            <p:spPr>
              <a:xfrm>
                <a:off x="6385731" y="4161490"/>
                <a:ext cx="45719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64F942E-3D61-4029-8920-670977F1B19C}"/>
                  </a:ext>
                </a:extLst>
              </p:cNvPr>
              <p:cNvSpPr/>
              <p:nvPr/>
            </p:nvSpPr>
            <p:spPr>
              <a:xfrm>
                <a:off x="6395070" y="4454266"/>
                <a:ext cx="45906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CBD259F-0DAE-454F-A35E-DB4FAD36E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681" y="3192387"/>
                <a:ext cx="2655844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8A0FFA4-D2F8-4C7C-8383-56ED5192CF54}"/>
                  </a:ext>
                </a:extLst>
              </p:cNvPr>
              <p:cNvCxnSpPr/>
              <p:nvPr/>
            </p:nvCxnSpPr>
            <p:spPr>
              <a:xfrm>
                <a:off x="5983441" y="5187252"/>
                <a:ext cx="2664341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BBA319A-1543-4CED-9820-CEAE6260DD0E}"/>
                  </a:ext>
                </a:extLst>
              </p:cNvPr>
              <p:cNvSpPr/>
              <p:nvPr/>
            </p:nvSpPr>
            <p:spPr>
              <a:xfrm>
                <a:off x="7281031" y="2970808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0307843-3CF2-43A6-BCB0-3AD2D2AF8F36}"/>
                  </a:ext>
                </a:extLst>
              </p:cNvPr>
              <p:cNvSpPr/>
              <p:nvPr/>
            </p:nvSpPr>
            <p:spPr>
              <a:xfrm>
                <a:off x="7253839" y="3154141"/>
                <a:ext cx="615874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182E4EE-D436-4888-8786-A7D579116A93}"/>
                  </a:ext>
                </a:extLst>
              </p:cNvPr>
              <p:cNvSpPr/>
              <p:nvPr/>
            </p:nvSpPr>
            <p:spPr>
              <a:xfrm>
                <a:off x="6177587" y="296732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9C1DB78-B3E4-4F84-9D9A-0F69182A2ADB}"/>
                  </a:ext>
                </a:extLst>
              </p:cNvPr>
              <p:cNvSpPr/>
              <p:nvPr/>
            </p:nvSpPr>
            <p:spPr>
              <a:xfrm>
                <a:off x="6171516" y="316451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4BAE13B-E578-4736-93E2-1BA8A3DF81D6}"/>
                  </a:ext>
                </a:extLst>
              </p:cNvPr>
              <p:cNvSpPr/>
              <p:nvPr/>
            </p:nvSpPr>
            <p:spPr>
              <a:xfrm>
                <a:off x="7253874" y="4989547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22087B1-6406-41E0-A48C-242ED0A5198A}"/>
                  </a:ext>
                </a:extLst>
              </p:cNvPr>
              <p:cNvSpPr/>
              <p:nvPr/>
            </p:nvSpPr>
            <p:spPr>
              <a:xfrm>
                <a:off x="7259821" y="513217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6B1EC8-8D5D-4F6C-9B0F-EF733F8684B9}"/>
                  </a:ext>
                </a:extLst>
              </p:cNvPr>
              <p:cNvSpPr/>
              <p:nvPr/>
            </p:nvSpPr>
            <p:spPr>
              <a:xfrm>
                <a:off x="6133298" y="4993924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37D3D68-0B3A-43AD-9FC8-282D941C0086}"/>
                  </a:ext>
                </a:extLst>
              </p:cNvPr>
              <p:cNvSpPr/>
              <p:nvPr/>
            </p:nvSpPr>
            <p:spPr>
              <a:xfrm>
                <a:off x="6134487" y="512996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98" name="Right Brace 197">
              <a:extLst>
                <a:ext uri="{FF2B5EF4-FFF2-40B4-BE49-F238E27FC236}">
                  <a16:creationId xmlns:a16="http://schemas.microsoft.com/office/drawing/2014/main" id="{06394D06-C409-4FA4-9400-EC41A3C7C63E}"/>
                </a:ext>
              </a:extLst>
            </p:cNvPr>
            <p:cNvSpPr/>
            <p:nvPr/>
          </p:nvSpPr>
          <p:spPr>
            <a:xfrm flipH="1">
              <a:off x="5725183" y="3177300"/>
              <a:ext cx="103826" cy="356998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6D4B2D7-EC2B-49C6-9AF6-FA7F51FCB30D}"/>
                </a:ext>
              </a:extLst>
            </p:cNvPr>
            <p:cNvSpPr/>
            <p:nvPr/>
          </p:nvSpPr>
          <p:spPr>
            <a:xfrm>
              <a:off x="5334095" y="3236224"/>
              <a:ext cx="512181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set-1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Right Brace 90">
              <a:extLst>
                <a:ext uri="{FF2B5EF4-FFF2-40B4-BE49-F238E27FC236}">
                  <a16:creationId xmlns:a16="http://schemas.microsoft.com/office/drawing/2014/main" id="{5392AF2E-4006-4615-87D5-FDEA08917A4E}"/>
                </a:ext>
              </a:extLst>
            </p:cNvPr>
            <p:cNvSpPr/>
            <p:nvPr/>
          </p:nvSpPr>
          <p:spPr>
            <a:xfrm flipH="1">
              <a:off x="5740776" y="5195175"/>
              <a:ext cx="82791" cy="28120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64920A-BE34-43F2-ACA8-04B87F5DB70D}"/>
                </a:ext>
              </a:extLst>
            </p:cNvPr>
            <p:cNvSpPr/>
            <p:nvPr/>
          </p:nvSpPr>
          <p:spPr>
            <a:xfrm>
              <a:off x="5304215" y="5216006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A9AF5BE-93D9-4CA5-8EC7-AC3F252FFDA8}"/>
              </a:ext>
            </a:extLst>
          </p:cNvPr>
          <p:cNvSpPr/>
          <p:nvPr/>
        </p:nvSpPr>
        <p:spPr>
          <a:xfrm>
            <a:off x="2846980" y="1463206"/>
            <a:ext cx="207418" cy="32722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B7A7C524-4C11-429E-A27A-F0503686CC4F}"/>
              </a:ext>
            </a:extLst>
          </p:cNvPr>
          <p:cNvSpPr/>
          <p:nvPr/>
        </p:nvSpPr>
        <p:spPr>
          <a:xfrm rot="16200000">
            <a:off x="2860595" y="1773007"/>
            <a:ext cx="180188" cy="207418"/>
          </a:xfrm>
          <a:prstGeom prst="leftBrace">
            <a:avLst>
              <a:gd name="adj1" fmla="val 878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457E18-A374-4738-80D2-2BC77C3EB9C2}"/>
              </a:ext>
            </a:extLst>
          </p:cNvPr>
          <p:cNvSpPr/>
          <p:nvPr/>
        </p:nvSpPr>
        <p:spPr>
          <a:xfrm>
            <a:off x="2579326" y="1871852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bit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2D31676-2CF9-40FC-9A7B-4C0927D6845E}"/>
              </a:ext>
            </a:extLst>
          </p:cNvPr>
          <p:cNvGrpSpPr/>
          <p:nvPr/>
        </p:nvGrpSpPr>
        <p:grpSpPr>
          <a:xfrm>
            <a:off x="1694300" y="2249704"/>
            <a:ext cx="1261625" cy="858369"/>
            <a:chOff x="3266049" y="1917172"/>
            <a:chExt cx="1500638" cy="676302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87EB66C-2244-447C-B39F-6AF6CEB753A0}"/>
                </a:ext>
              </a:extLst>
            </p:cNvPr>
            <p:cNvSpPr/>
            <p:nvPr/>
          </p:nvSpPr>
          <p:spPr>
            <a:xfrm>
              <a:off x="3282936" y="1954272"/>
              <a:ext cx="1466864" cy="63920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03B54F0-1E94-4C98-AA22-CD94DF89BECC}"/>
                </a:ext>
              </a:extLst>
            </p:cNvPr>
            <p:cNvSpPr/>
            <p:nvPr/>
          </p:nvSpPr>
          <p:spPr>
            <a:xfrm>
              <a:off x="3266049" y="1917172"/>
              <a:ext cx="1500638" cy="6075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Translation Filter Table</a:t>
              </a:r>
            </a:p>
            <a:p>
              <a:pPr algn="ctr"/>
              <a:r>
                <a:rPr 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(TFT)</a:t>
              </a:r>
              <a:endPara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8F2F2B-2394-435F-B192-6A87602CE49D}"/>
              </a:ext>
            </a:extLst>
          </p:cNvPr>
          <p:cNvGrpSpPr/>
          <p:nvPr/>
        </p:nvGrpSpPr>
        <p:grpSpPr>
          <a:xfrm>
            <a:off x="7953641" y="2148431"/>
            <a:ext cx="1057435" cy="459224"/>
            <a:chOff x="7360373" y="2223642"/>
            <a:chExt cx="1231548" cy="447105"/>
          </a:xfrm>
        </p:grpSpPr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30CDB78D-888D-4E99-A408-85A3C914D346}"/>
                </a:ext>
              </a:extLst>
            </p:cNvPr>
            <p:cNvSpPr/>
            <p:nvPr/>
          </p:nvSpPr>
          <p:spPr>
            <a:xfrm rot="10800000" flipV="1">
              <a:off x="7360373" y="2236060"/>
              <a:ext cx="1231548" cy="394126"/>
            </a:xfrm>
            <a:prstGeom prst="trapezoid">
              <a:avLst>
                <a:gd name="adj" fmla="val 71256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86193E-0A22-4DBE-BF13-71A4091FED46}"/>
                </a:ext>
              </a:extLst>
            </p:cNvPr>
            <p:cNvSpPr/>
            <p:nvPr/>
          </p:nvSpPr>
          <p:spPr>
            <a:xfrm>
              <a:off x="7491433" y="2223642"/>
              <a:ext cx="976319" cy="44710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Partition</a:t>
              </a:r>
            </a:p>
            <a:p>
              <a:pPr algn="ctr"/>
              <a:r>
                <a:rPr lang="en-US" sz="12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decoder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F949B1-EFBB-4AAD-9B76-FB54FF9BF903}"/>
              </a:ext>
            </a:extLst>
          </p:cNvPr>
          <p:cNvSpPr/>
          <p:nvPr/>
        </p:nvSpPr>
        <p:spPr>
          <a:xfrm>
            <a:off x="5120400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Partition-0 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970FED-E811-49A7-936B-A4F9D8C61453}"/>
              </a:ext>
            </a:extLst>
          </p:cNvPr>
          <p:cNvSpPr/>
          <p:nvPr/>
        </p:nvSpPr>
        <p:spPr>
          <a:xfrm>
            <a:off x="8829585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Partition-1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094A4-6953-43CC-9609-FD70347FDB52}"/>
              </a:ext>
            </a:extLst>
          </p:cNvPr>
          <p:cNvCxnSpPr/>
          <p:nvPr/>
        </p:nvCxnSpPr>
        <p:spPr>
          <a:xfrm>
            <a:off x="865201" y="1793090"/>
            <a:ext cx="0" cy="115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8C24AC8-1BD4-4FAD-9787-CC4DF712D986}"/>
              </a:ext>
            </a:extLst>
          </p:cNvPr>
          <p:cNvCxnSpPr>
            <a:cxnSpLocks/>
          </p:cNvCxnSpPr>
          <p:nvPr/>
        </p:nvCxnSpPr>
        <p:spPr>
          <a:xfrm>
            <a:off x="865201" y="3939538"/>
            <a:ext cx="0" cy="125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CEF0E8-DC00-4028-8947-B8617C5DB01D}"/>
              </a:ext>
            </a:extLst>
          </p:cNvPr>
          <p:cNvCxnSpPr>
            <a:cxnSpLocks/>
          </p:cNvCxnSpPr>
          <p:nvPr/>
        </p:nvCxnSpPr>
        <p:spPr>
          <a:xfrm>
            <a:off x="2260600" y="1804588"/>
            <a:ext cx="0" cy="51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F42DB10-0EBC-4C13-8AB9-2AB5D6D84D12}"/>
              </a:ext>
            </a:extLst>
          </p:cNvPr>
          <p:cNvCxnSpPr>
            <a:cxnSpLocks/>
            <a:stCxn id="122" idx="3"/>
            <a:endCxn id="107" idx="2"/>
          </p:cNvCxnSpPr>
          <p:nvPr/>
        </p:nvCxnSpPr>
        <p:spPr>
          <a:xfrm rot="10800000" flipV="1">
            <a:off x="2325112" y="2363591"/>
            <a:ext cx="5772754" cy="744482"/>
          </a:xfrm>
          <a:prstGeom prst="bentConnector4">
            <a:avLst>
              <a:gd name="adj1" fmla="val 67060"/>
              <a:gd name="adj2" fmla="val 123395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FA2624D-7EF7-441A-AA16-937E966BE24F}"/>
              </a:ext>
            </a:extLst>
          </p:cNvPr>
          <p:cNvCxnSpPr>
            <a:stCxn id="122" idx="0"/>
            <a:endCxn id="103" idx="2"/>
          </p:cNvCxnSpPr>
          <p:nvPr/>
        </p:nvCxnSpPr>
        <p:spPr>
          <a:xfrm rot="16200000" flipH="1" flipV="1">
            <a:off x="5654962" y="-493880"/>
            <a:ext cx="172331" cy="5482461"/>
          </a:xfrm>
          <a:prstGeom prst="bentConnector5">
            <a:avLst>
              <a:gd name="adj1" fmla="val -94751"/>
              <a:gd name="adj2" fmla="val 62700"/>
              <a:gd name="adj3" fmla="val 245286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B1D621-E004-4B68-B878-489F066007A9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3869565" y="2049447"/>
            <a:ext cx="608185" cy="1253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78BB6A2A-941F-4152-A1C2-BAAD59704500}"/>
              </a:ext>
            </a:extLst>
          </p:cNvPr>
          <p:cNvSpPr/>
          <p:nvPr/>
        </p:nvSpPr>
        <p:spPr>
          <a:xfrm>
            <a:off x="8966083" y="2775531"/>
            <a:ext cx="99675" cy="3605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E15CB3-13CD-4736-959F-86425D5FDAE0}"/>
              </a:ext>
            </a:extLst>
          </p:cNvPr>
          <p:cNvCxnSpPr>
            <a:stCxn id="127" idx="2"/>
            <a:endCxn id="50" idx="1"/>
          </p:cNvCxnSpPr>
          <p:nvPr/>
        </p:nvCxnSpPr>
        <p:spPr>
          <a:xfrm rot="16200000" flipH="1">
            <a:off x="8551637" y="2541335"/>
            <a:ext cx="348127" cy="4807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978D1DC-6911-45D2-B926-4F94148A879E}"/>
              </a:ext>
            </a:extLst>
          </p:cNvPr>
          <p:cNvSpPr/>
          <p:nvPr/>
        </p:nvSpPr>
        <p:spPr>
          <a:xfrm>
            <a:off x="6347406" y="5224572"/>
            <a:ext cx="94226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C20037-DCD6-44A9-924F-09A96B1C0EBF}"/>
              </a:ext>
            </a:extLst>
          </p:cNvPr>
          <p:cNvSpPr/>
          <p:nvPr/>
        </p:nvSpPr>
        <p:spPr>
          <a:xfrm rot="20703652">
            <a:off x="6096706" y="2065182"/>
            <a:ext cx="13260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Page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EE1726B-0AC7-4231-9892-1335A27C3DE2}"/>
              </a:ext>
            </a:extLst>
          </p:cNvPr>
          <p:cNvCxnSpPr/>
          <p:nvPr/>
        </p:nvCxnSpPr>
        <p:spPr>
          <a:xfrm flipH="1">
            <a:off x="2075873" y="1384300"/>
            <a:ext cx="30699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0186E5F-8E44-418B-B9BA-D69E6D3A2537}"/>
              </a:ext>
            </a:extLst>
          </p:cNvPr>
          <p:cNvCxnSpPr/>
          <p:nvPr/>
        </p:nvCxnSpPr>
        <p:spPr>
          <a:xfrm>
            <a:off x="2071850" y="1263650"/>
            <a:ext cx="0" cy="70316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2D004A6-F070-4628-A312-6FE6FB7A4362}"/>
              </a:ext>
            </a:extLst>
          </p:cNvPr>
          <p:cNvSpPr/>
          <p:nvPr/>
        </p:nvSpPr>
        <p:spPr>
          <a:xfrm>
            <a:off x="2579942" y="1100729"/>
            <a:ext cx="19335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Superpage</a:t>
            </a:r>
            <a:r>
              <a:rPr lang="en-US" sz="1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offset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AA975-740A-7B4B-9508-8CF59952D41E}"/>
              </a:ext>
            </a:extLst>
          </p:cNvPr>
          <p:cNvCxnSpPr/>
          <p:nvPr/>
        </p:nvCxnSpPr>
        <p:spPr>
          <a:xfrm>
            <a:off x="9713345" y="2873481"/>
            <a:ext cx="0" cy="294311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35486AD-5EB7-944B-815C-9CA59A32922D}"/>
              </a:ext>
            </a:extLst>
          </p:cNvPr>
          <p:cNvCxnSpPr>
            <a:cxnSpLocks/>
          </p:cNvCxnSpPr>
          <p:nvPr/>
        </p:nvCxnSpPr>
        <p:spPr>
          <a:xfrm>
            <a:off x="9630795" y="3020857"/>
            <a:ext cx="0" cy="279574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91E1C6-6F62-724D-B593-A70B7841B012}"/>
              </a:ext>
            </a:extLst>
          </p:cNvPr>
          <p:cNvGrpSpPr/>
          <p:nvPr/>
        </p:nvGrpSpPr>
        <p:grpSpPr>
          <a:xfrm>
            <a:off x="9508165" y="5740921"/>
            <a:ext cx="322524" cy="369332"/>
            <a:chOff x="9152565" y="5772671"/>
            <a:chExt cx="322524" cy="36933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D4A090-6487-A048-B5F9-C6D5143BBA15}"/>
                </a:ext>
              </a:extLst>
            </p:cNvPr>
            <p:cNvSpPr/>
            <p:nvPr/>
          </p:nvSpPr>
          <p:spPr>
            <a:xfrm>
              <a:off x="9152565" y="5772671"/>
              <a:ext cx="32252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8098AA0-D1F4-9547-A689-636703028845}"/>
                </a:ext>
              </a:extLst>
            </p:cNvPr>
            <p:cNvSpPr/>
            <p:nvPr/>
          </p:nvSpPr>
          <p:spPr>
            <a:xfrm>
              <a:off x="9192453" y="5852333"/>
              <a:ext cx="242748" cy="2100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5412D33-837F-3643-B3A2-C42988C9543E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857250" y="5569949"/>
            <a:ext cx="8690803" cy="355638"/>
          </a:xfrm>
          <a:prstGeom prst="bentConnector3">
            <a:avLst>
              <a:gd name="adj1" fmla="val 1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2B3C006-504E-A246-9A0E-3305FADDCDAC}"/>
              </a:ext>
            </a:extLst>
          </p:cNvPr>
          <p:cNvCxnSpPr>
            <a:cxnSpLocks/>
          </p:cNvCxnSpPr>
          <p:nvPr/>
        </p:nvCxnSpPr>
        <p:spPr>
          <a:xfrm>
            <a:off x="9795494" y="5904203"/>
            <a:ext cx="840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07AE02-E3D5-604E-B671-FC1119A32249}"/>
              </a:ext>
            </a:extLst>
          </p:cNvPr>
          <p:cNvSpPr/>
          <p:nvPr/>
        </p:nvSpPr>
        <p:spPr>
          <a:xfrm>
            <a:off x="10561932" y="5727804"/>
            <a:ext cx="10198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HIT/MISS</a:t>
            </a:r>
            <a:endParaRPr lang="en-US" sz="16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2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9" grpId="0"/>
      <p:bldP spid="1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E23F01-5BD3-4158-ABBF-A94CF033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1463"/>
            <a:ext cx="9973395" cy="913751"/>
          </a:xfrm>
        </p:spPr>
        <p:txBody>
          <a:bodyPr/>
          <a:lstStyle/>
          <a:p>
            <a:r>
              <a:rPr lang="en-US" dirty="0"/>
              <a:t>SEESAW: </a:t>
            </a:r>
            <a:r>
              <a:rPr lang="en-US" dirty="0" err="1"/>
              <a:t>Basepage</a:t>
            </a:r>
            <a:r>
              <a:rPr lang="en-US" dirty="0"/>
              <a:t> access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2008-AB24-4704-A0F4-3B101194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215" y="6286204"/>
            <a:ext cx="5607824" cy="365125"/>
          </a:xfrm>
        </p:spPr>
        <p:txBody>
          <a:bodyPr/>
          <a:lstStyle/>
          <a:p>
            <a:pPr algn="ctr"/>
            <a:r>
              <a:rPr lang="en-US" dirty="0"/>
              <a:t>Mayank Parasar, School of Electrical and Computer Engineering, Georgia 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4F9B-BD07-4DE1-A101-0721E1D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E8D113-DDFC-4700-B354-EEF0E1EDC03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D57512D-134E-4937-8E34-559D6602A115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31E744-AA6F-43C4-AF48-F38848291877}"/>
              </a:ext>
            </a:extLst>
          </p:cNvPr>
          <p:cNvSpPr/>
          <p:nvPr/>
        </p:nvSpPr>
        <p:spPr>
          <a:xfrm>
            <a:off x="419099" y="1462121"/>
            <a:ext cx="2635949" cy="32830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B8F2281C-3134-4302-8DA3-BC7A2BAD6FF3}"/>
              </a:ext>
            </a:extLst>
          </p:cNvPr>
          <p:cNvSpPr/>
          <p:nvPr/>
        </p:nvSpPr>
        <p:spPr>
          <a:xfrm rot="16200000">
            <a:off x="3435478" y="1404817"/>
            <a:ext cx="222472" cy="999019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C23D6CA-0168-4DDB-B89E-216D63DA793F}"/>
              </a:ext>
            </a:extLst>
          </p:cNvPr>
          <p:cNvSpPr/>
          <p:nvPr/>
        </p:nvSpPr>
        <p:spPr>
          <a:xfrm rot="16200000">
            <a:off x="4488187" y="1339106"/>
            <a:ext cx="212746" cy="109667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DC4E93-B2A1-4165-BC02-657A6A9F09E9}"/>
              </a:ext>
            </a:extLst>
          </p:cNvPr>
          <p:cNvSpPr/>
          <p:nvPr/>
        </p:nvSpPr>
        <p:spPr>
          <a:xfrm>
            <a:off x="1374223" y="1442595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9E3AE3-6256-400E-B0E5-5821B8C1BD92}"/>
              </a:ext>
            </a:extLst>
          </p:cNvPr>
          <p:cNvSpPr/>
          <p:nvPr/>
        </p:nvSpPr>
        <p:spPr>
          <a:xfrm>
            <a:off x="3126143" y="1910633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index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3115E-424F-4A2A-AB1D-71F969CB4E6E}"/>
              </a:ext>
            </a:extLst>
          </p:cNvPr>
          <p:cNvSpPr/>
          <p:nvPr/>
        </p:nvSpPr>
        <p:spPr>
          <a:xfrm>
            <a:off x="4166168" y="1857705"/>
            <a:ext cx="914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offset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EE4FD0-ACF2-4349-B682-8C010EA573E5}"/>
              </a:ext>
            </a:extLst>
          </p:cNvPr>
          <p:cNvSpPr/>
          <p:nvPr/>
        </p:nvSpPr>
        <p:spPr>
          <a:xfrm>
            <a:off x="-96131" y="1426220"/>
            <a:ext cx="5533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978560D-4E98-422D-BF88-35B60962547C}"/>
              </a:ext>
            </a:extLst>
          </p:cNvPr>
          <p:cNvGrpSpPr/>
          <p:nvPr/>
        </p:nvGrpSpPr>
        <p:grpSpPr>
          <a:xfrm>
            <a:off x="156363" y="2939022"/>
            <a:ext cx="1528836" cy="1000516"/>
            <a:chOff x="1400102" y="2350349"/>
            <a:chExt cx="1528836" cy="100051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7F560A6-1710-4D19-BAE3-A4452477CFFF}"/>
                </a:ext>
              </a:extLst>
            </p:cNvPr>
            <p:cNvSpPr/>
            <p:nvPr/>
          </p:nvSpPr>
          <p:spPr>
            <a:xfrm>
              <a:off x="1400102" y="2350349"/>
              <a:ext cx="1528836" cy="100051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E8907E5-8569-4A8F-BB0E-3C5FA83A07F1}"/>
                </a:ext>
              </a:extLst>
            </p:cNvPr>
            <p:cNvSpPr/>
            <p:nvPr/>
          </p:nvSpPr>
          <p:spPr>
            <a:xfrm>
              <a:off x="1657543" y="2598061"/>
              <a:ext cx="101640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TLB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EA3262D-BBAD-42E8-971F-2EF1896497C4}"/>
              </a:ext>
            </a:extLst>
          </p:cNvPr>
          <p:cNvSpPr/>
          <p:nvPr/>
        </p:nvSpPr>
        <p:spPr>
          <a:xfrm>
            <a:off x="419100" y="5241641"/>
            <a:ext cx="2638046" cy="328308"/>
          </a:xfrm>
          <a:prstGeom prst="roundRect">
            <a:avLst>
              <a:gd name="adj" fmla="val 0"/>
            </a:avLst>
          </a:prstGeom>
          <a:solidFill>
            <a:schemeClr val="accent2">
              <a:lumMod val="25000"/>
              <a:lumOff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C7BF1FF-D048-402A-85F2-43085033741B}"/>
              </a:ext>
            </a:extLst>
          </p:cNvPr>
          <p:cNvSpPr/>
          <p:nvPr/>
        </p:nvSpPr>
        <p:spPr>
          <a:xfrm>
            <a:off x="3055047" y="524164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2CF7D7-5A6D-462C-AA03-633ECA55C2C2}"/>
              </a:ext>
            </a:extLst>
          </p:cNvPr>
          <p:cNvSpPr/>
          <p:nvPr/>
        </p:nvSpPr>
        <p:spPr>
          <a:xfrm>
            <a:off x="1388111" y="5193794"/>
            <a:ext cx="6623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9B3DAF4-B536-49AB-8BE3-B53ED74CA888}"/>
              </a:ext>
            </a:extLst>
          </p:cNvPr>
          <p:cNvSpPr/>
          <p:nvPr/>
        </p:nvSpPr>
        <p:spPr>
          <a:xfrm>
            <a:off x="2989779" y="521768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Basepage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001BE1-B61F-4C9B-8582-B020C0B33082}"/>
              </a:ext>
            </a:extLst>
          </p:cNvPr>
          <p:cNvSpPr/>
          <p:nvPr/>
        </p:nvSpPr>
        <p:spPr>
          <a:xfrm>
            <a:off x="-96131" y="5208718"/>
            <a:ext cx="518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72776C-DA85-4E4B-93FC-0482E69324C5}"/>
              </a:ext>
            </a:extLst>
          </p:cNvPr>
          <p:cNvGrpSpPr/>
          <p:nvPr/>
        </p:nvGrpSpPr>
        <p:grpSpPr>
          <a:xfrm>
            <a:off x="9075421" y="2374514"/>
            <a:ext cx="3221140" cy="2764467"/>
            <a:chOff x="8497201" y="2374514"/>
            <a:chExt cx="3221140" cy="276446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F04BD9-121C-4BB7-8B84-9313A8A93200}"/>
                </a:ext>
              </a:extLst>
            </p:cNvPr>
            <p:cNvSpPr/>
            <p:nvPr/>
          </p:nvSpPr>
          <p:spPr>
            <a:xfrm>
              <a:off x="11163289" y="4802403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A71F13-12DF-4B83-840F-4DB9DFF3091C}"/>
                </a:ext>
              </a:extLst>
            </p:cNvPr>
            <p:cNvGrpSpPr/>
            <p:nvPr/>
          </p:nvGrpSpPr>
          <p:grpSpPr>
            <a:xfrm>
              <a:off x="8497201" y="2374514"/>
              <a:ext cx="3176805" cy="2764467"/>
              <a:chOff x="8497201" y="2755514"/>
              <a:chExt cx="3176805" cy="2764467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16FC71AB-407A-43D6-910E-79277A242ADA}"/>
                  </a:ext>
                </a:extLst>
              </p:cNvPr>
              <p:cNvSpPr/>
              <p:nvPr/>
            </p:nvSpPr>
            <p:spPr>
              <a:xfrm>
                <a:off x="11176017" y="3158788"/>
                <a:ext cx="95074" cy="37167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44FE24E-1487-4AED-AF07-220F25D2AC78}"/>
                  </a:ext>
                </a:extLst>
              </p:cNvPr>
              <p:cNvSpPr/>
              <p:nvPr/>
            </p:nvSpPr>
            <p:spPr>
              <a:xfrm>
                <a:off x="11161825" y="3198017"/>
                <a:ext cx="51218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set-1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Right Brace 88">
                <a:extLst>
                  <a:ext uri="{FF2B5EF4-FFF2-40B4-BE49-F238E27FC236}">
                    <a16:creationId xmlns:a16="http://schemas.microsoft.com/office/drawing/2014/main" id="{69960A7F-45C9-4BBD-9F95-C355B3CA31E8}"/>
                  </a:ext>
                </a:extLst>
              </p:cNvPr>
              <p:cNvSpPr/>
              <p:nvPr/>
            </p:nvSpPr>
            <p:spPr>
              <a:xfrm>
                <a:off x="11171898" y="5183403"/>
                <a:ext cx="113519" cy="28120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5EF03A2-0635-42F7-B362-390CBD860642}"/>
                  </a:ext>
                </a:extLst>
              </p:cNvPr>
              <p:cNvGrpSpPr/>
              <p:nvPr/>
            </p:nvGrpSpPr>
            <p:grpSpPr>
              <a:xfrm>
                <a:off x="8497201" y="2755514"/>
                <a:ext cx="2655689" cy="2764467"/>
                <a:chOff x="5978836" y="2613927"/>
                <a:chExt cx="2655689" cy="276446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61F5BDD-A6F2-4313-ABD5-E0D9B48A2C77}"/>
                    </a:ext>
                  </a:extLst>
                </p:cNvPr>
                <p:cNvGrpSpPr/>
                <p:nvPr/>
              </p:nvGrpSpPr>
              <p:grpSpPr>
                <a:xfrm>
                  <a:off x="5978836" y="2613927"/>
                  <a:ext cx="2655689" cy="2718320"/>
                  <a:chOff x="6347958" y="2435638"/>
                  <a:chExt cx="5320158" cy="2566626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FDD31228-5B76-4D47-A72D-298192174337}"/>
                      </a:ext>
                    </a:extLst>
                  </p:cNvPr>
                  <p:cNvSpPr/>
                  <p:nvPr/>
                </p:nvSpPr>
                <p:spPr>
                  <a:xfrm>
                    <a:off x="6355779" y="2505502"/>
                    <a:ext cx="5312336" cy="313657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EBA52D-91F2-4EB3-8EF4-14D11895A826}"/>
                      </a:ext>
                    </a:extLst>
                  </p:cNvPr>
                  <p:cNvSpPr/>
                  <p:nvPr/>
                </p:nvSpPr>
                <p:spPr>
                  <a:xfrm>
                    <a:off x="6355779" y="2819157"/>
                    <a:ext cx="362793" cy="218067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CD672AEA-7E64-47F8-8964-1D6F9C013BB1}"/>
                      </a:ext>
                    </a:extLst>
                  </p:cNvPr>
                  <p:cNvSpPr/>
                  <p:nvPr/>
                </p:nvSpPr>
                <p:spPr>
                  <a:xfrm>
                    <a:off x="6706275" y="2819158"/>
                    <a:ext cx="1297583" cy="218067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0FA05BD8-C5BD-456B-A42F-33C1E1119DFA}"/>
                      </a:ext>
                    </a:extLst>
                  </p:cNvPr>
                  <p:cNvSpPr/>
                  <p:nvPr/>
                </p:nvSpPr>
                <p:spPr>
                  <a:xfrm>
                    <a:off x="8001555" y="2816914"/>
                    <a:ext cx="3666561" cy="218535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98D57AE4-9E06-4D26-8FA8-F15DACD54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06275" y="2507746"/>
                    <a:ext cx="0" cy="30653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8A2180C6-2D06-4252-8FD9-14BA6DB2A1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555" y="2505498"/>
                    <a:ext cx="0" cy="31141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6C3FF741-7091-462D-AE24-02D831F743D0}"/>
                      </a:ext>
                    </a:extLst>
                  </p:cNvPr>
                  <p:cNvSpPr/>
                  <p:nvPr/>
                </p:nvSpPr>
                <p:spPr>
                  <a:xfrm>
                    <a:off x="7024468" y="2483092"/>
                    <a:ext cx="601446" cy="40011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tag</a:t>
                    </a:r>
                    <a:endParaRPr lang="en-US" sz="20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72706BDC-9215-4C3A-B441-6A3D9739E901}"/>
                      </a:ext>
                    </a:extLst>
                  </p:cNvPr>
                  <p:cNvSpPr/>
                  <p:nvPr/>
                </p:nvSpPr>
                <p:spPr>
                  <a:xfrm>
                    <a:off x="8948343" y="2435638"/>
                    <a:ext cx="1835759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Data block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AA84F12B-4BF8-4B2A-836D-0C1FEA31E317}"/>
                      </a:ext>
                    </a:extLst>
                  </p:cNvPr>
                  <p:cNvSpPr/>
                  <p:nvPr/>
                </p:nvSpPr>
                <p:spPr>
                  <a:xfrm>
                    <a:off x="6347958" y="2445095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v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FEF5BBE-864B-4BAB-86B6-C732BA93723A}"/>
                    </a:ext>
                  </a:extLst>
                </p:cNvPr>
                <p:cNvSpPr/>
                <p:nvPr/>
              </p:nvSpPr>
              <p:spPr>
                <a:xfrm>
                  <a:off x="5989841" y="3375445"/>
                  <a:ext cx="2644683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DE9C0AEB-56B0-41A9-9B9A-5E1D21F19B77}"/>
                    </a:ext>
                  </a:extLst>
                </p:cNvPr>
                <p:cNvSpPr/>
                <p:nvPr/>
              </p:nvSpPr>
              <p:spPr>
                <a:xfrm>
                  <a:off x="5983443" y="5002747"/>
                  <a:ext cx="2651081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BDE40FE8-A0E4-4820-8E3E-3267BE1A1442}"/>
                    </a:ext>
                  </a:extLst>
                </p:cNvPr>
                <p:cNvSpPr/>
                <p:nvPr/>
              </p:nvSpPr>
              <p:spPr>
                <a:xfrm flipH="1" flipV="1">
                  <a:off x="7565142" y="387990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FFFFCE6-EB36-4B4A-939C-4F670711CFF3}"/>
                    </a:ext>
                  </a:extLst>
                </p:cNvPr>
                <p:cNvSpPr/>
                <p:nvPr/>
              </p:nvSpPr>
              <p:spPr>
                <a:xfrm>
                  <a:off x="7570534" y="4161490"/>
                  <a:ext cx="50788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06B54C8-B952-4367-A5BC-8B4B9C09AFDD}"/>
                    </a:ext>
                  </a:extLst>
                </p:cNvPr>
                <p:cNvSpPr/>
                <p:nvPr/>
              </p:nvSpPr>
              <p:spPr>
                <a:xfrm>
                  <a:off x="7575603" y="445894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7E9FAE68-8969-49D9-8468-7FECD3361CAB}"/>
                    </a:ext>
                  </a:extLst>
                </p:cNvPr>
                <p:cNvSpPr/>
                <p:nvPr/>
              </p:nvSpPr>
              <p:spPr>
                <a:xfrm>
                  <a:off x="6380968" y="388153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57872AF-1C5C-443B-BF73-4AA7D424DCFA}"/>
                    </a:ext>
                  </a:extLst>
                </p:cNvPr>
                <p:cNvSpPr/>
                <p:nvPr/>
              </p:nvSpPr>
              <p:spPr>
                <a:xfrm>
                  <a:off x="6385731" y="4161490"/>
                  <a:ext cx="45719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523820B2-90AC-4272-BBFF-351A4D8A0840}"/>
                    </a:ext>
                  </a:extLst>
                </p:cNvPr>
                <p:cNvSpPr/>
                <p:nvPr/>
              </p:nvSpPr>
              <p:spPr>
                <a:xfrm>
                  <a:off x="6395070" y="4454266"/>
                  <a:ext cx="45906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BA4FD57-6C17-4E9C-B202-4F84AC7C7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9841" y="3192387"/>
                  <a:ext cx="2644684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1270B98-E0C6-4E11-90F6-7A7F2B5D3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3441" y="5187252"/>
                  <a:ext cx="2651083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21ACCCA-6912-442C-A467-675E9B9ED5A3}"/>
                    </a:ext>
                  </a:extLst>
                </p:cNvPr>
                <p:cNvSpPr/>
                <p:nvPr/>
              </p:nvSpPr>
              <p:spPr>
                <a:xfrm>
                  <a:off x="7284206" y="2970808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4B65AEF-1478-40AD-B320-DDE44A47C92D}"/>
                    </a:ext>
                  </a:extLst>
                </p:cNvPr>
                <p:cNvSpPr/>
                <p:nvPr/>
              </p:nvSpPr>
              <p:spPr>
                <a:xfrm>
                  <a:off x="7275429" y="3154141"/>
                  <a:ext cx="615874" cy="24622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A332F31-4289-4051-A735-418ED50F6D8B}"/>
                    </a:ext>
                  </a:extLst>
                </p:cNvPr>
                <p:cNvSpPr/>
                <p:nvPr/>
              </p:nvSpPr>
              <p:spPr>
                <a:xfrm>
                  <a:off x="6193462" y="29736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40000251-3F95-466A-9F16-C98C536227B3}"/>
                    </a:ext>
                  </a:extLst>
                </p:cNvPr>
                <p:cNvSpPr/>
                <p:nvPr/>
              </p:nvSpPr>
              <p:spPr>
                <a:xfrm>
                  <a:off x="6193106" y="314927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A71AD42-DDE5-4223-B0D7-DAE3CA0700DE}"/>
                    </a:ext>
                  </a:extLst>
                </p:cNvPr>
                <p:cNvSpPr/>
                <p:nvPr/>
              </p:nvSpPr>
              <p:spPr>
                <a:xfrm>
                  <a:off x="7253874" y="4989547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AE966B9-4A40-4B56-B45D-046F01EF8112}"/>
                    </a:ext>
                  </a:extLst>
                </p:cNvPr>
                <p:cNvSpPr/>
                <p:nvPr/>
              </p:nvSpPr>
              <p:spPr>
                <a:xfrm>
                  <a:off x="7259821" y="51321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6F602CF-E39E-4C11-BD91-454FD958959D}"/>
                    </a:ext>
                  </a:extLst>
                </p:cNvPr>
                <p:cNvSpPr/>
                <p:nvPr/>
              </p:nvSpPr>
              <p:spPr>
                <a:xfrm>
                  <a:off x="6133298" y="4993924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DAB9CA5-DCAA-4690-89D4-A4EDFBBC5234}"/>
                    </a:ext>
                  </a:extLst>
                </p:cNvPr>
                <p:cNvSpPr/>
                <p:nvPr/>
              </p:nvSpPr>
              <p:spPr>
                <a:xfrm>
                  <a:off x="6134487" y="512996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5CDEE724-30F2-4FBA-BF94-F9675A9CE95F}"/>
              </a:ext>
            </a:extLst>
          </p:cNvPr>
          <p:cNvSpPr/>
          <p:nvPr/>
        </p:nvSpPr>
        <p:spPr>
          <a:xfrm>
            <a:off x="3055047" y="146212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09D55F0-6CD1-42DF-8951-48C1FA80DD46}"/>
              </a:ext>
            </a:extLst>
          </p:cNvPr>
          <p:cNvSpPr/>
          <p:nvPr/>
        </p:nvSpPr>
        <p:spPr>
          <a:xfrm>
            <a:off x="2989779" y="143816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Basepage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F5D6A2-4D18-471E-B36A-A54A636A9890}"/>
              </a:ext>
            </a:extLst>
          </p:cNvPr>
          <p:cNvGrpSpPr/>
          <p:nvPr/>
        </p:nvGrpSpPr>
        <p:grpSpPr>
          <a:xfrm>
            <a:off x="4653482" y="2354050"/>
            <a:ext cx="3197180" cy="2784931"/>
            <a:chOff x="5304215" y="2735050"/>
            <a:chExt cx="3197180" cy="27849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DC906A-6CC2-4A4A-B6CD-1307E65ED28B}"/>
                </a:ext>
              </a:extLst>
            </p:cNvPr>
            <p:cNvGrpSpPr/>
            <p:nvPr/>
          </p:nvGrpSpPr>
          <p:grpSpPr>
            <a:xfrm>
              <a:off x="5832294" y="2735050"/>
              <a:ext cx="2669101" cy="2784931"/>
              <a:chOff x="5978681" y="2593463"/>
              <a:chExt cx="2669101" cy="2784931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638DF83B-F158-4300-8DDC-4A656A3B175A}"/>
                  </a:ext>
                </a:extLst>
              </p:cNvPr>
              <p:cNvGrpSpPr/>
              <p:nvPr/>
            </p:nvGrpSpPr>
            <p:grpSpPr>
              <a:xfrm>
                <a:off x="5978836" y="2593463"/>
                <a:ext cx="2661635" cy="2738783"/>
                <a:chOff x="6347958" y="2416316"/>
                <a:chExt cx="5332069" cy="2585948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F456D85-D343-499A-B396-C721F9AE2B42}"/>
                    </a:ext>
                  </a:extLst>
                </p:cNvPr>
                <p:cNvSpPr/>
                <p:nvPr/>
              </p:nvSpPr>
              <p:spPr>
                <a:xfrm>
                  <a:off x="6355779" y="2505502"/>
                  <a:ext cx="5324248" cy="313657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: Rounded Corners 161">
                  <a:extLst>
                    <a:ext uri="{FF2B5EF4-FFF2-40B4-BE49-F238E27FC236}">
                      <a16:creationId xmlns:a16="http://schemas.microsoft.com/office/drawing/2014/main" id="{E2C35C9B-91B2-4FEC-AB3B-49CBEB370063}"/>
                    </a:ext>
                  </a:extLst>
                </p:cNvPr>
                <p:cNvSpPr/>
                <p:nvPr/>
              </p:nvSpPr>
              <p:spPr>
                <a:xfrm>
                  <a:off x="6355779" y="2819157"/>
                  <a:ext cx="362793" cy="218067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2DED64B3-BA1E-4F97-A856-627EBD541CE7}"/>
                    </a:ext>
                  </a:extLst>
                </p:cNvPr>
                <p:cNvSpPr/>
                <p:nvPr/>
              </p:nvSpPr>
              <p:spPr>
                <a:xfrm>
                  <a:off x="6706275" y="2819158"/>
                  <a:ext cx="1297583" cy="21806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8D3F8EE8-1DF7-4B07-AE27-DF6C74A30B22}"/>
                    </a:ext>
                  </a:extLst>
                </p:cNvPr>
                <p:cNvSpPr/>
                <p:nvPr/>
              </p:nvSpPr>
              <p:spPr>
                <a:xfrm>
                  <a:off x="8001555" y="2816914"/>
                  <a:ext cx="3678472" cy="21853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078CDFD-EE6A-4BCF-A2C9-A8EDCBC1F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6275" y="2507746"/>
                  <a:ext cx="0" cy="3065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99EF2AD-E798-43F0-9385-46A753C68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555" y="2505498"/>
                  <a:ext cx="0" cy="3114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459CB07-E9DC-4288-A678-608E683D548A}"/>
                    </a:ext>
                  </a:extLst>
                </p:cNvPr>
                <p:cNvSpPr/>
                <p:nvPr/>
              </p:nvSpPr>
              <p:spPr>
                <a:xfrm>
                  <a:off x="7054999" y="2447118"/>
                  <a:ext cx="60144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tag</a:t>
                  </a:r>
                  <a:endPara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6EC7689-3F02-42C0-931D-836008BBD8D4}"/>
                    </a:ext>
                  </a:extLst>
                </p:cNvPr>
                <p:cNvSpPr/>
                <p:nvPr/>
              </p:nvSpPr>
              <p:spPr>
                <a:xfrm>
                  <a:off x="8900640" y="2435638"/>
                  <a:ext cx="183575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block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3563B01-3BE6-407B-B995-BB431B6A37BD}"/>
                    </a:ext>
                  </a:extLst>
                </p:cNvPr>
                <p:cNvSpPr/>
                <p:nvPr/>
              </p:nvSpPr>
              <p:spPr>
                <a:xfrm>
                  <a:off x="6347958" y="2416316"/>
                  <a:ext cx="35779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v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99CD4D8C-43A5-42FD-92E8-D03D36F1E7AD}"/>
                  </a:ext>
                </a:extLst>
              </p:cNvPr>
              <p:cNvSpPr/>
              <p:nvPr/>
            </p:nvSpPr>
            <p:spPr>
              <a:xfrm>
                <a:off x="5983443" y="3375445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3943C6D9-7149-46F6-84C8-038AD864BAF9}"/>
                  </a:ext>
                </a:extLst>
              </p:cNvPr>
              <p:cNvSpPr/>
              <p:nvPr/>
            </p:nvSpPr>
            <p:spPr>
              <a:xfrm>
                <a:off x="5983443" y="5002747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4DE3836-7B6F-40D8-8049-0B75BF29A694}"/>
                  </a:ext>
                </a:extLst>
              </p:cNvPr>
              <p:cNvSpPr/>
              <p:nvPr/>
            </p:nvSpPr>
            <p:spPr>
              <a:xfrm flipH="1" flipV="1">
                <a:off x="7565142" y="38799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7B8EABA-EE27-4562-A588-3A38F0F8EA61}"/>
                  </a:ext>
                </a:extLst>
              </p:cNvPr>
              <p:cNvSpPr/>
              <p:nvPr/>
            </p:nvSpPr>
            <p:spPr>
              <a:xfrm>
                <a:off x="7570534" y="4161490"/>
                <a:ext cx="50788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0BD0179-4084-4C9E-9B21-A7DCBB40ED61}"/>
                  </a:ext>
                </a:extLst>
              </p:cNvPr>
              <p:cNvSpPr/>
              <p:nvPr/>
            </p:nvSpPr>
            <p:spPr>
              <a:xfrm>
                <a:off x="7575603" y="445894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414D43B-D8FC-4B12-A08C-C84B5C4056E5}"/>
                  </a:ext>
                </a:extLst>
              </p:cNvPr>
              <p:cNvSpPr/>
              <p:nvPr/>
            </p:nvSpPr>
            <p:spPr>
              <a:xfrm>
                <a:off x="6380968" y="388153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15FF2A9-C5E1-4713-847D-C8DC61CFD40A}"/>
                  </a:ext>
                </a:extLst>
              </p:cNvPr>
              <p:cNvSpPr/>
              <p:nvPr/>
            </p:nvSpPr>
            <p:spPr>
              <a:xfrm>
                <a:off x="6385731" y="4161490"/>
                <a:ext cx="45719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64F942E-3D61-4029-8920-670977F1B19C}"/>
                  </a:ext>
                </a:extLst>
              </p:cNvPr>
              <p:cNvSpPr/>
              <p:nvPr/>
            </p:nvSpPr>
            <p:spPr>
              <a:xfrm>
                <a:off x="6395070" y="4454266"/>
                <a:ext cx="45906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CBD259F-0DAE-454F-A35E-DB4FAD36E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681" y="3192387"/>
                <a:ext cx="2655844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8A0FFA4-D2F8-4C7C-8383-56ED5192CF54}"/>
                  </a:ext>
                </a:extLst>
              </p:cNvPr>
              <p:cNvCxnSpPr/>
              <p:nvPr/>
            </p:nvCxnSpPr>
            <p:spPr>
              <a:xfrm>
                <a:off x="5983441" y="5187252"/>
                <a:ext cx="2664341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BBA319A-1543-4CED-9820-CEAE6260DD0E}"/>
                  </a:ext>
                </a:extLst>
              </p:cNvPr>
              <p:cNvSpPr/>
              <p:nvPr/>
            </p:nvSpPr>
            <p:spPr>
              <a:xfrm>
                <a:off x="7281031" y="2970808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0307843-3CF2-43A6-BCB0-3AD2D2AF8F36}"/>
                  </a:ext>
                </a:extLst>
              </p:cNvPr>
              <p:cNvSpPr/>
              <p:nvPr/>
            </p:nvSpPr>
            <p:spPr>
              <a:xfrm>
                <a:off x="7253839" y="3154141"/>
                <a:ext cx="615874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182E4EE-D436-4888-8786-A7D579116A93}"/>
                  </a:ext>
                </a:extLst>
              </p:cNvPr>
              <p:cNvSpPr/>
              <p:nvPr/>
            </p:nvSpPr>
            <p:spPr>
              <a:xfrm>
                <a:off x="6177587" y="296732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9C1DB78-B3E4-4F84-9D9A-0F69182A2ADB}"/>
                  </a:ext>
                </a:extLst>
              </p:cNvPr>
              <p:cNvSpPr/>
              <p:nvPr/>
            </p:nvSpPr>
            <p:spPr>
              <a:xfrm>
                <a:off x="6171516" y="316451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4BAE13B-E578-4736-93E2-1BA8A3DF81D6}"/>
                  </a:ext>
                </a:extLst>
              </p:cNvPr>
              <p:cNvSpPr/>
              <p:nvPr/>
            </p:nvSpPr>
            <p:spPr>
              <a:xfrm>
                <a:off x="7253874" y="4989547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22087B1-6406-41E0-A48C-242ED0A5198A}"/>
                  </a:ext>
                </a:extLst>
              </p:cNvPr>
              <p:cNvSpPr/>
              <p:nvPr/>
            </p:nvSpPr>
            <p:spPr>
              <a:xfrm>
                <a:off x="7259821" y="513217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6B1EC8-8D5D-4F6C-9B0F-EF733F8684B9}"/>
                  </a:ext>
                </a:extLst>
              </p:cNvPr>
              <p:cNvSpPr/>
              <p:nvPr/>
            </p:nvSpPr>
            <p:spPr>
              <a:xfrm>
                <a:off x="6133298" y="4993924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37D3D68-0B3A-43AD-9FC8-282D941C0086}"/>
                  </a:ext>
                </a:extLst>
              </p:cNvPr>
              <p:cNvSpPr/>
              <p:nvPr/>
            </p:nvSpPr>
            <p:spPr>
              <a:xfrm>
                <a:off x="6134487" y="512996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98" name="Right Brace 197">
              <a:extLst>
                <a:ext uri="{FF2B5EF4-FFF2-40B4-BE49-F238E27FC236}">
                  <a16:creationId xmlns:a16="http://schemas.microsoft.com/office/drawing/2014/main" id="{06394D06-C409-4FA4-9400-EC41A3C7C63E}"/>
                </a:ext>
              </a:extLst>
            </p:cNvPr>
            <p:cNvSpPr/>
            <p:nvPr/>
          </p:nvSpPr>
          <p:spPr>
            <a:xfrm flipH="1">
              <a:off x="5725183" y="3177300"/>
              <a:ext cx="103826" cy="356998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6D4B2D7-EC2B-49C6-9AF6-FA7F51FCB30D}"/>
                </a:ext>
              </a:extLst>
            </p:cNvPr>
            <p:cNvSpPr/>
            <p:nvPr/>
          </p:nvSpPr>
          <p:spPr>
            <a:xfrm>
              <a:off x="5334095" y="3236224"/>
              <a:ext cx="512181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set-1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Right Brace 90">
              <a:extLst>
                <a:ext uri="{FF2B5EF4-FFF2-40B4-BE49-F238E27FC236}">
                  <a16:creationId xmlns:a16="http://schemas.microsoft.com/office/drawing/2014/main" id="{5392AF2E-4006-4615-87D5-FDEA08917A4E}"/>
                </a:ext>
              </a:extLst>
            </p:cNvPr>
            <p:cNvSpPr/>
            <p:nvPr/>
          </p:nvSpPr>
          <p:spPr>
            <a:xfrm flipH="1">
              <a:off x="5740776" y="5195175"/>
              <a:ext cx="82791" cy="28120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64920A-BE34-43F2-ACA8-04B87F5DB70D}"/>
                </a:ext>
              </a:extLst>
            </p:cNvPr>
            <p:cNvSpPr/>
            <p:nvPr/>
          </p:nvSpPr>
          <p:spPr>
            <a:xfrm>
              <a:off x="5304215" y="5216006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A9AF5BE-93D9-4CA5-8EC7-AC3F252FFDA8}"/>
              </a:ext>
            </a:extLst>
          </p:cNvPr>
          <p:cNvSpPr/>
          <p:nvPr/>
        </p:nvSpPr>
        <p:spPr>
          <a:xfrm>
            <a:off x="2846980" y="1463206"/>
            <a:ext cx="207418" cy="32722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B7A7C524-4C11-429E-A27A-F0503686CC4F}"/>
              </a:ext>
            </a:extLst>
          </p:cNvPr>
          <p:cNvSpPr/>
          <p:nvPr/>
        </p:nvSpPr>
        <p:spPr>
          <a:xfrm rot="16200000">
            <a:off x="2860595" y="1773007"/>
            <a:ext cx="180188" cy="207418"/>
          </a:xfrm>
          <a:prstGeom prst="leftBrace">
            <a:avLst>
              <a:gd name="adj1" fmla="val 878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457E18-A374-4738-80D2-2BC77C3EB9C2}"/>
              </a:ext>
            </a:extLst>
          </p:cNvPr>
          <p:cNvSpPr/>
          <p:nvPr/>
        </p:nvSpPr>
        <p:spPr>
          <a:xfrm>
            <a:off x="2579326" y="1871852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index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2D31676-2CF9-40FC-9A7B-4C0927D6845E}"/>
              </a:ext>
            </a:extLst>
          </p:cNvPr>
          <p:cNvGrpSpPr/>
          <p:nvPr/>
        </p:nvGrpSpPr>
        <p:grpSpPr>
          <a:xfrm>
            <a:off x="1694300" y="2249704"/>
            <a:ext cx="1261625" cy="858369"/>
            <a:chOff x="3266049" y="1917172"/>
            <a:chExt cx="1500638" cy="676302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87EB66C-2244-447C-B39F-6AF6CEB753A0}"/>
                </a:ext>
              </a:extLst>
            </p:cNvPr>
            <p:cNvSpPr/>
            <p:nvPr/>
          </p:nvSpPr>
          <p:spPr>
            <a:xfrm>
              <a:off x="3282936" y="1954272"/>
              <a:ext cx="1466864" cy="63920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03B54F0-1E94-4C98-AA22-CD94DF89BECC}"/>
                </a:ext>
              </a:extLst>
            </p:cNvPr>
            <p:cNvSpPr/>
            <p:nvPr/>
          </p:nvSpPr>
          <p:spPr>
            <a:xfrm>
              <a:off x="3266049" y="1917172"/>
              <a:ext cx="1500638" cy="6075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Translation Filter Table</a:t>
              </a:r>
            </a:p>
            <a:p>
              <a:pPr algn="ctr"/>
              <a:r>
                <a:rPr 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(TFT)</a:t>
              </a:r>
              <a:endPara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8F2F2B-2394-435F-B192-6A87602CE49D}"/>
              </a:ext>
            </a:extLst>
          </p:cNvPr>
          <p:cNvGrpSpPr/>
          <p:nvPr/>
        </p:nvGrpSpPr>
        <p:grpSpPr>
          <a:xfrm>
            <a:off x="7953641" y="2148431"/>
            <a:ext cx="1057435" cy="459224"/>
            <a:chOff x="7360373" y="2223642"/>
            <a:chExt cx="1231548" cy="447105"/>
          </a:xfrm>
        </p:grpSpPr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30CDB78D-888D-4E99-A408-85A3C914D346}"/>
                </a:ext>
              </a:extLst>
            </p:cNvPr>
            <p:cNvSpPr/>
            <p:nvPr/>
          </p:nvSpPr>
          <p:spPr>
            <a:xfrm rot="10800000" flipV="1">
              <a:off x="7360373" y="2236060"/>
              <a:ext cx="1231548" cy="394126"/>
            </a:xfrm>
            <a:prstGeom prst="trapezoid">
              <a:avLst>
                <a:gd name="adj" fmla="val 71256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86193E-0A22-4DBE-BF13-71A4091FED46}"/>
                </a:ext>
              </a:extLst>
            </p:cNvPr>
            <p:cNvSpPr/>
            <p:nvPr/>
          </p:nvSpPr>
          <p:spPr>
            <a:xfrm>
              <a:off x="7491433" y="2223642"/>
              <a:ext cx="976319" cy="44710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Partition</a:t>
              </a:r>
            </a:p>
            <a:p>
              <a:pPr algn="ctr"/>
              <a:r>
                <a:rPr lang="en-US" sz="12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decoder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3F949B1-EFBB-4AAD-9B76-FB54FF9BF903}"/>
              </a:ext>
            </a:extLst>
          </p:cNvPr>
          <p:cNvSpPr/>
          <p:nvPr/>
        </p:nvSpPr>
        <p:spPr>
          <a:xfrm>
            <a:off x="5120400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Partition-0 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970FED-E811-49A7-936B-A4F9D8C61453}"/>
              </a:ext>
            </a:extLst>
          </p:cNvPr>
          <p:cNvSpPr/>
          <p:nvPr/>
        </p:nvSpPr>
        <p:spPr>
          <a:xfrm>
            <a:off x="8829585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Partition-1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094A4-6953-43CC-9609-FD70347FDB52}"/>
              </a:ext>
            </a:extLst>
          </p:cNvPr>
          <p:cNvCxnSpPr/>
          <p:nvPr/>
        </p:nvCxnSpPr>
        <p:spPr>
          <a:xfrm>
            <a:off x="857250" y="1793090"/>
            <a:ext cx="0" cy="115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8C24AC8-1BD4-4FAD-9787-CC4DF712D986}"/>
              </a:ext>
            </a:extLst>
          </p:cNvPr>
          <p:cNvCxnSpPr>
            <a:cxnSpLocks/>
          </p:cNvCxnSpPr>
          <p:nvPr/>
        </p:nvCxnSpPr>
        <p:spPr>
          <a:xfrm>
            <a:off x="857250" y="3939538"/>
            <a:ext cx="0" cy="125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CEF0E8-DC00-4028-8947-B8617C5DB01D}"/>
              </a:ext>
            </a:extLst>
          </p:cNvPr>
          <p:cNvCxnSpPr>
            <a:cxnSpLocks/>
          </p:cNvCxnSpPr>
          <p:nvPr/>
        </p:nvCxnSpPr>
        <p:spPr>
          <a:xfrm>
            <a:off x="2260600" y="1804588"/>
            <a:ext cx="0" cy="51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F42DB10-0EBC-4C13-8AB9-2AB5D6D84D12}"/>
              </a:ext>
            </a:extLst>
          </p:cNvPr>
          <p:cNvCxnSpPr>
            <a:cxnSpLocks/>
            <a:stCxn id="122" idx="3"/>
            <a:endCxn id="107" idx="2"/>
          </p:cNvCxnSpPr>
          <p:nvPr/>
        </p:nvCxnSpPr>
        <p:spPr>
          <a:xfrm rot="10800000" flipV="1">
            <a:off x="2325112" y="2363591"/>
            <a:ext cx="5772754" cy="744482"/>
          </a:xfrm>
          <a:prstGeom prst="bentConnector4">
            <a:avLst>
              <a:gd name="adj1" fmla="val 67060"/>
              <a:gd name="adj2" fmla="val 123395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FA2624D-7EF7-441A-AA16-937E966BE24F}"/>
              </a:ext>
            </a:extLst>
          </p:cNvPr>
          <p:cNvCxnSpPr>
            <a:stCxn id="122" idx="0"/>
            <a:endCxn id="103" idx="2"/>
          </p:cNvCxnSpPr>
          <p:nvPr/>
        </p:nvCxnSpPr>
        <p:spPr>
          <a:xfrm rot="16200000" flipH="1" flipV="1">
            <a:off x="5654962" y="-493880"/>
            <a:ext cx="172331" cy="5482461"/>
          </a:xfrm>
          <a:prstGeom prst="bentConnector5">
            <a:avLst>
              <a:gd name="adj1" fmla="val -94751"/>
              <a:gd name="adj2" fmla="val 62700"/>
              <a:gd name="adj3" fmla="val 245286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B1D621-E004-4B68-B878-489F066007A9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3869565" y="2049447"/>
            <a:ext cx="608185" cy="1253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78BB6A2A-941F-4152-A1C2-BAAD59704500}"/>
              </a:ext>
            </a:extLst>
          </p:cNvPr>
          <p:cNvSpPr/>
          <p:nvPr/>
        </p:nvSpPr>
        <p:spPr>
          <a:xfrm>
            <a:off x="8966083" y="2775531"/>
            <a:ext cx="99675" cy="3605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Brace 188">
            <a:extLst>
              <a:ext uri="{FF2B5EF4-FFF2-40B4-BE49-F238E27FC236}">
                <a16:creationId xmlns:a16="http://schemas.microsoft.com/office/drawing/2014/main" id="{350B9927-9734-44E7-86A3-C698C33633B8}"/>
              </a:ext>
            </a:extLst>
          </p:cNvPr>
          <p:cNvSpPr/>
          <p:nvPr/>
        </p:nvSpPr>
        <p:spPr>
          <a:xfrm>
            <a:off x="7855337" y="2777788"/>
            <a:ext cx="95074" cy="3716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978D1DC-6911-45D2-B926-4F94148A879E}"/>
              </a:ext>
            </a:extLst>
          </p:cNvPr>
          <p:cNvSpPr/>
          <p:nvPr/>
        </p:nvSpPr>
        <p:spPr>
          <a:xfrm>
            <a:off x="6347406" y="5224572"/>
            <a:ext cx="94226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75DE678-2F5F-4306-81CA-A8FAC3C28DE5}"/>
              </a:ext>
            </a:extLst>
          </p:cNvPr>
          <p:cNvSpPr/>
          <p:nvPr/>
        </p:nvSpPr>
        <p:spPr>
          <a:xfrm rot="21292571">
            <a:off x="5897679" y="1958642"/>
            <a:ext cx="13159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 Super Page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EDAA43-ACA0-7E4B-9455-0E6D4EA8D7A3}"/>
              </a:ext>
            </a:extLst>
          </p:cNvPr>
          <p:cNvCxnSpPr>
            <a:cxnSpLocks/>
          </p:cNvCxnSpPr>
          <p:nvPr/>
        </p:nvCxnSpPr>
        <p:spPr>
          <a:xfrm>
            <a:off x="9713345" y="2873481"/>
            <a:ext cx="0" cy="269646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29FC8C1-BF4E-DF47-90D7-4F607D0932E2}"/>
              </a:ext>
            </a:extLst>
          </p:cNvPr>
          <p:cNvCxnSpPr>
            <a:cxnSpLocks/>
          </p:cNvCxnSpPr>
          <p:nvPr/>
        </p:nvCxnSpPr>
        <p:spPr>
          <a:xfrm>
            <a:off x="9630795" y="3020857"/>
            <a:ext cx="0" cy="254909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CBBAD15-B302-E74C-8281-641E1C9BE56D}"/>
              </a:ext>
            </a:extLst>
          </p:cNvPr>
          <p:cNvGrpSpPr/>
          <p:nvPr/>
        </p:nvGrpSpPr>
        <p:grpSpPr>
          <a:xfrm>
            <a:off x="9525099" y="5503849"/>
            <a:ext cx="322524" cy="369332"/>
            <a:chOff x="9152565" y="5772671"/>
            <a:chExt cx="322524" cy="36933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82FD70C-0849-904F-923B-9E314A85F136}"/>
                </a:ext>
              </a:extLst>
            </p:cNvPr>
            <p:cNvSpPr/>
            <p:nvPr/>
          </p:nvSpPr>
          <p:spPr>
            <a:xfrm>
              <a:off x="9152565" y="5772671"/>
              <a:ext cx="32252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3F55468-045C-5548-8346-074175ECBCD2}"/>
                </a:ext>
              </a:extLst>
            </p:cNvPr>
            <p:cNvSpPr/>
            <p:nvPr/>
          </p:nvSpPr>
          <p:spPr>
            <a:xfrm>
              <a:off x="9192453" y="5852333"/>
              <a:ext cx="242748" cy="2100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2EA37EAB-33D9-814E-A3E8-C48CB466C8CC}"/>
              </a:ext>
            </a:extLst>
          </p:cNvPr>
          <p:cNvCxnSpPr>
            <a:cxnSpLocks/>
            <a:endCxn id="139" idx="4"/>
          </p:cNvCxnSpPr>
          <p:nvPr/>
        </p:nvCxnSpPr>
        <p:spPr>
          <a:xfrm>
            <a:off x="874184" y="5561480"/>
            <a:ext cx="8812177" cy="232038"/>
          </a:xfrm>
          <a:prstGeom prst="bentConnector4">
            <a:avLst>
              <a:gd name="adj1" fmla="val -74"/>
              <a:gd name="adj2" fmla="val 1985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CB6CB3C-BBB1-7F4C-951E-B4C8B04092B9}"/>
              </a:ext>
            </a:extLst>
          </p:cNvPr>
          <p:cNvCxnSpPr>
            <a:cxnSpLocks/>
          </p:cNvCxnSpPr>
          <p:nvPr/>
        </p:nvCxnSpPr>
        <p:spPr>
          <a:xfrm>
            <a:off x="9795494" y="5689887"/>
            <a:ext cx="840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45DEEC0-0B15-5448-9E51-E295B48FC534}"/>
              </a:ext>
            </a:extLst>
          </p:cNvPr>
          <p:cNvSpPr/>
          <p:nvPr/>
        </p:nvSpPr>
        <p:spPr>
          <a:xfrm>
            <a:off x="10561932" y="5513488"/>
            <a:ext cx="10198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HIT/MISS</a:t>
            </a:r>
            <a:endParaRPr lang="en-US" sz="16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E01E0A-31B9-6A4B-BC7D-9F734DAACA1A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5663898" y="3059263"/>
            <a:ext cx="3901089" cy="2629252"/>
          </a:xfrm>
          <a:prstGeom prst="bentConnector3">
            <a:avLst>
              <a:gd name="adj1" fmla="val -1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2DF5007C-3D79-7845-9C5C-F2EAB0EA3062}"/>
              </a:ext>
            </a:extLst>
          </p:cNvPr>
          <p:cNvCxnSpPr>
            <a:cxnSpLocks/>
            <a:endCxn id="139" idx="3"/>
          </p:cNvCxnSpPr>
          <p:nvPr/>
        </p:nvCxnSpPr>
        <p:spPr>
          <a:xfrm>
            <a:off x="5809289" y="2874387"/>
            <a:ext cx="3791248" cy="2888376"/>
          </a:xfrm>
          <a:prstGeom prst="bentConnector4">
            <a:avLst>
              <a:gd name="adj1" fmla="val -47"/>
              <a:gd name="adj2" fmla="val 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52">
            <a:extLst>
              <a:ext uri="{FF2B5EF4-FFF2-40B4-BE49-F238E27FC236}">
                <a16:creationId xmlns:a16="http://schemas.microsoft.com/office/drawing/2014/main" id="{D03D0F5F-4B30-594F-8BB6-5D160C1F6E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40616" y="2618488"/>
            <a:ext cx="389174" cy="293591"/>
          </a:xfrm>
          <a:prstGeom prst="bentConnector3">
            <a:avLst>
              <a:gd name="adj1" fmla="val 990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52">
            <a:extLst>
              <a:ext uri="{FF2B5EF4-FFF2-40B4-BE49-F238E27FC236}">
                <a16:creationId xmlns:a16="http://schemas.microsoft.com/office/drawing/2014/main" id="{6DEEAFA8-8064-F44F-8A19-9E83D4543BE2}"/>
              </a:ext>
            </a:extLst>
          </p:cNvPr>
          <p:cNvCxnSpPr>
            <a:cxnSpLocks/>
          </p:cNvCxnSpPr>
          <p:nvPr/>
        </p:nvCxnSpPr>
        <p:spPr>
          <a:xfrm rot="5400000">
            <a:off x="7878193" y="2638218"/>
            <a:ext cx="405340" cy="242611"/>
          </a:xfrm>
          <a:prstGeom prst="bentConnector3">
            <a:avLst>
              <a:gd name="adj1" fmla="val 996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6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89" grpId="0" animBg="1"/>
      <p:bldP spid="128" grpId="0"/>
      <p:bldP spid="1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TFT and Partition Decoder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61891-7C90-4A47-8714-90B67473F3AF}"/>
              </a:ext>
            </a:extLst>
          </p:cNvPr>
          <p:cNvCxnSpPr>
            <a:cxnSpLocks/>
            <a:stCxn id="38" idx="3"/>
            <a:endCxn id="10" idx="3"/>
          </p:cNvCxnSpPr>
          <p:nvPr/>
        </p:nvCxnSpPr>
        <p:spPr>
          <a:xfrm>
            <a:off x="3856755" y="1713327"/>
            <a:ext cx="3699902" cy="18683"/>
          </a:xfrm>
          <a:prstGeom prst="line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C582A1-1863-420D-9528-3211F97128AE}"/>
              </a:ext>
            </a:extLst>
          </p:cNvPr>
          <p:cNvGrpSpPr/>
          <p:nvPr/>
        </p:nvGrpSpPr>
        <p:grpSpPr>
          <a:xfrm>
            <a:off x="529222" y="2463145"/>
            <a:ext cx="4193134" cy="1412849"/>
            <a:chOff x="638080" y="2669975"/>
            <a:chExt cx="4193134" cy="1412849"/>
          </a:xfrm>
        </p:grpSpPr>
        <p:sp>
          <p:nvSpPr>
            <p:cNvPr id="12" name="Rectangle: Rounded Corners 8">
              <a:extLst>
                <a:ext uri="{FF2B5EF4-FFF2-40B4-BE49-F238E27FC236}">
                  <a16:creationId xmlns:a16="http://schemas.microsoft.com/office/drawing/2014/main" id="{4F887356-C5E0-4B84-90FB-D54D482AD4FD}"/>
                </a:ext>
              </a:extLst>
            </p:cNvPr>
            <p:cNvSpPr/>
            <p:nvPr/>
          </p:nvSpPr>
          <p:spPr>
            <a:xfrm>
              <a:off x="4328419" y="3063286"/>
              <a:ext cx="363057" cy="1019538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B40FDE09-C102-4EC1-9CD6-7000E76F86F7}"/>
                </a:ext>
              </a:extLst>
            </p:cNvPr>
            <p:cNvSpPr/>
            <p:nvPr/>
          </p:nvSpPr>
          <p:spPr>
            <a:xfrm>
              <a:off x="638080" y="3063286"/>
              <a:ext cx="3690339" cy="101953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8E474C-10E5-48BE-A01B-2E54F7421899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0" y="3175247"/>
              <a:ext cx="405339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4D7D30B-A39B-427F-8A97-61F3BE494170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0" y="3289547"/>
              <a:ext cx="405339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192B7C-FA60-4310-87B0-1B9932AE8FC6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0" y="3401465"/>
              <a:ext cx="405339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D4530-9502-4585-959C-CDBAFF304E46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0" y="3515766"/>
              <a:ext cx="405339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174952-EFA2-4CD7-8507-ECC517CBB99E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0" y="3627684"/>
              <a:ext cx="405339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C61EF7-8D7E-4525-8311-DA2505EB288B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0" y="3741983"/>
              <a:ext cx="405339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0EEA167-BC73-42F4-9615-C73C2556551B}"/>
                </a:ext>
              </a:extLst>
            </p:cNvPr>
            <p:cNvSpPr/>
            <p:nvPr/>
          </p:nvSpPr>
          <p:spPr>
            <a:xfrm rot="10800000" flipH="1" flipV="1">
              <a:off x="2442528" y="3825705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7F88C0-68CB-4482-B009-871142702CAF}"/>
                </a:ext>
              </a:extLst>
            </p:cNvPr>
            <p:cNvSpPr/>
            <p:nvPr/>
          </p:nvSpPr>
          <p:spPr>
            <a:xfrm rot="10800000" flipH="1" flipV="1">
              <a:off x="2442528" y="3974455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CA44E0F-30EF-4277-ADCF-AAD1829376F5}"/>
                </a:ext>
              </a:extLst>
            </p:cNvPr>
            <p:cNvSpPr/>
            <p:nvPr/>
          </p:nvSpPr>
          <p:spPr>
            <a:xfrm rot="10800000" flipH="1" flipV="1">
              <a:off x="4488054" y="3824115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703FF2-9EB4-4C9D-A476-89DCBF5404C4}"/>
                </a:ext>
              </a:extLst>
            </p:cNvPr>
            <p:cNvSpPr/>
            <p:nvPr/>
          </p:nvSpPr>
          <p:spPr>
            <a:xfrm rot="10800000" flipH="1" flipV="1">
              <a:off x="4488054" y="3960165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D6E0B8-8FA0-41EC-8F5F-8F0EBF58784A}"/>
                </a:ext>
              </a:extLst>
            </p:cNvPr>
            <p:cNvSpPr/>
            <p:nvPr/>
          </p:nvSpPr>
          <p:spPr>
            <a:xfrm>
              <a:off x="4199311" y="2669975"/>
              <a:ext cx="631903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</a:t>
              </a:r>
            </a:p>
            <a:p>
              <a:pPr algn="ctr"/>
              <a:r>
                <a:rPr lang="en-US" sz="11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page?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A23117-28D6-411A-AB9B-06F0E8A6BA7D}"/>
                </a:ext>
              </a:extLst>
            </p:cNvPr>
            <p:cNvSpPr/>
            <p:nvPr/>
          </p:nvSpPr>
          <p:spPr>
            <a:xfrm>
              <a:off x="1784208" y="2831507"/>
              <a:ext cx="1157689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Tag: VA[63:21]</a:t>
              </a:r>
            </a:p>
          </p:txBody>
        </p:sp>
      </p:grp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380473" y="2320340"/>
            <a:ext cx="1335724" cy="606348"/>
          </a:xfrm>
          <a:prstGeom prst="line">
            <a:avLst/>
          </a:prstGeom>
          <a:ln w="4445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3865246" y="2304710"/>
            <a:ext cx="1272810" cy="448510"/>
          </a:xfrm>
          <a:prstGeom prst="line">
            <a:avLst/>
          </a:prstGeom>
          <a:ln w="4445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42749-D4D0-416A-B8EA-BD3B61967F81}"/>
              </a:ext>
            </a:extLst>
          </p:cNvPr>
          <p:cNvGrpSpPr/>
          <p:nvPr/>
        </p:nvGrpSpPr>
        <p:grpSpPr>
          <a:xfrm>
            <a:off x="7323796" y="1311911"/>
            <a:ext cx="2580177" cy="830997"/>
            <a:chOff x="8577680" y="1201091"/>
            <a:chExt cx="1315552" cy="561114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FAFB7615-C103-4BCC-A3AF-1712E93F2A08}"/>
                </a:ext>
              </a:extLst>
            </p:cNvPr>
            <p:cNvSpPr/>
            <p:nvPr/>
          </p:nvSpPr>
          <p:spPr>
            <a:xfrm rot="10800000" flipV="1">
              <a:off x="8577680" y="1264092"/>
              <a:ext cx="1315552" cy="441324"/>
            </a:xfrm>
            <a:prstGeom prst="trapezoid">
              <a:avLst>
                <a:gd name="adj" fmla="val 71256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720941-2C7F-4403-99C0-62C77DE1AF8C}"/>
                </a:ext>
              </a:extLst>
            </p:cNvPr>
            <p:cNvSpPr/>
            <p:nvPr/>
          </p:nvSpPr>
          <p:spPr>
            <a:xfrm>
              <a:off x="8858589" y="1201091"/>
              <a:ext cx="753734" cy="56111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Partition</a:t>
              </a:r>
            </a:p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decoder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74C21F0-17E7-6C43-889C-1B3EC08D8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66" y="2817357"/>
            <a:ext cx="1983411" cy="11917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4649A3-2598-6D46-B477-027B3E3ED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93" y="2624677"/>
            <a:ext cx="3745102" cy="1608677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9903973" y="2059803"/>
            <a:ext cx="1700198" cy="667410"/>
          </a:xfrm>
          <a:prstGeom prst="line">
            <a:avLst/>
          </a:prstGeom>
          <a:ln w="4445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5366657" y="2051970"/>
            <a:ext cx="1957140" cy="793159"/>
          </a:xfrm>
          <a:prstGeom prst="line">
            <a:avLst/>
          </a:prstGeom>
          <a:ln w="4445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F47BDF-CBC3-473F-8277-2BA31CA503D2}"/>
              </a:ext>
            </a:extLst>
          </p:cNvPr>
          <p:cNvGrpSpPr/>
          <p:nvPr/>
        </p:nvGrpSpPr>
        <p:grpSpPr>
          <a:xfrm>
            <a:off x="1666454" y="1079159"/>
            <a:ext cx="2215210" cy="1313536"/>
            <a:chOff x="2609734" y="1917172"/>
            <a:chExt cx="1500638" cy="152771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DFAC47A-882C-4F4D-81C3-E385FC73F28B}"/>
                </a:ext>
              </a:extLst>
            </p:cNvPr>
            <p:cNvSpPr/>
            <p:nvPr/>
          </p:nvSpPr>
          <p:spPr>
            <a:xfrm>
              <a:off x="2626634" y="1954272"/>
              <a:ext cx="1466864" cy="140094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933344-980B-4E2C-9252-A1B331E60618}"/>
                </a:ext>
              </a:extLst>
            </p:cNvPr>
            <p:cNvSpPr/>
            <p:nvPr/>
          </p:nvSpPr>
          <p:spPr>
            <a:xfrm>
              <a:off x="2609734" y="1917172"/>
              <a:ext cx="1500638" cy="15277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Translation Filter Table</a:t>
              </a:r>
            </a:p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(TFT)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AD39D8F-344C-4CD6-BCC5-8EA8788C373F}"/>
              </a:ext>
            </a:extLst>
          </p:cNvPr>
          <p:cNvSpPr/>
          <p:nvPr/>
        </p:nvSpPr>
        <p:spPr>
          <a:xfrm>
            <a:off x="430190" y="3790485"/>
            <a:ext cx="47290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Translation Filter Table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TFT Lookup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Direct mapped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False negative due to size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TFT Update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VA misprediction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2MB L1-TLB fill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2MB L1-TLB Invalidation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45D984-25F9-46CB-A6AA-FA696C348004}"/>
              </a:ext>
            </a:extLst>
          </p:cNvPr>
          <p:cNvSpPr/>
          <p:nvPr/>
        </p:nvSpPr>
        <p:spPr>
          <a:xfrm>
            <a:off x="7155541" y="4537076"/>
            <a:ext cx="3427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Partition Decoder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For 32kB Cache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For 64kB Cache</a:t>
            </a:r>
          </a:p>
        </p:txBody>
      </p:sp>
    </p:spTree>
    <p:extLst>
      <p:ext uri="{BB962C8B-B14F-4D97-AF65-F5344CB8AC3E}">
        <p14:creationId xmlns:p14="http://schemas.microsoft.com/office/powerpoint/2010/main" val="15872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5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9621-C50C-4AE9-AA24-F5D401A7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Cache line insertion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51F91-C735-4A26-ABF9-CA5D4DB7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F2A31-2998-429E-9DD0-AEF17354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2AEBF3-58EF-4678-97F8-6410890112A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458FEB-75FC-4985-9976-AD5B9807F5A4}"/>
              </a:ext>
            </a:extLst>
          </p:cNvPr>
          <p:cNvSpPr/>
          <p:nvPr/>
        </p:nvSpPr>
        <p:spPr>
          <a:xfrm>
            <a:off x="419099" y="1462121"/>
            <a:ext cx="2635949" cy="32830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D321C97-F5DB-4F3F-96C7-ED5A19698F59}"/>
              </a:ext>
            </a:extLst>
          </p:cNvPr>
          <p:cNvSpPr/>
          <p:nvPr/>
        </p:nvSpPr>
        <p:spPr>
          <a:xfrm rot="16200000">
            <a:off x="3435478" y="1404817"/>
            <a:ext cx="222472" cy="999019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12BF2DB-0445-4F06-B812-F06D4B8E20DF}"/>
              </a:ext>
            </a:extLst>
          </p:cNvPr>
          <p:cNvSpPr/>
          <p:nvPr/>
        </p:nvSpPr>
        <p:spPr>
          <a:xfrm rot="16200000">
            <a:off x="4488187" y="1339106"/>
            <a:ext cx="212746" cy="109667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BD8E95-996B-465D-92D1-DAA58A237226}"/>
              </a:ext>
            </a:extLst>
          </p:cNvPr>
          <p:cNvSpPr/>
          <p:nvPr/>
        </p:nvSpPr>
        <p:spPr>
          <a:xfrm>
            <a:off x="1374223" y="1442595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7401C-455E-48D4-B07F-CA43249C8379}"/>
              </a:ext>
            </a:extLst>
          </p:cNvPr>
          <p:cNvSpPr/>
          <p:nvPr/>
        </p:nvSpPr>
        <p:spPr>
          <a:xfrm>
            <a:off x="3126143" y="1910633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index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68A05-2687-4B7A-950C-FEB92F29A4C7}"/>
              </a:ext>
            </a:extLst>
          </p:cNvPr>
          <p:cNvSpPr/>
          <p:nvPr/>
        </p:nvSpPr>
        <p:spPr>
          <a:xfrm>
            <a:off x="4166168" y="1857705"/>
            <a:ext cx="914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offset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C84725-8605-405D-BC81-0028AFF29719}"/>
              </a:ext>
            </a:extLst>
          </p:cNvPr>
          <p:cNvSpPr/>
          <p:nvPr/>
        </p:nvSpPr>
        <p:spPr>
          <a:xfrm>
            <a:off x="-96131" y="1426220"/>
            <a:ext cx="5533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2F6DB3-6FD4-4175-AE17-C504B6EFAABB}"/>
              </a:ext>
            </a:extLst>
          </p:cNvPr>
          <p:cNvGrpSpPr/>
          <p:nvPr/>
        </p:nvGrpSpPr>
        <p:grpSpPr>
          <a:xfrm>
            <a:off x="156363" y="2939022"/>
            <a:ext cx="1528836" cy="1000516"/>
            <a:chOff x="1400102" y="2350349"/>
            <a:chExt cx="1528836" cy="100051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741E6E8-3C52-4295-BA49-7336D086B804}"/>
                </a:ext>
              </a:extLst>
            </p:cNvPr>
            <p:cNvSpPr/>
            <p:nvPr/>
          </p:nvSpPr>
          <p:spPr>
            <a:xfrm>
              <a:off x="1400102" y="2350349"/>
              <a:ext cx="1528836" cy="100051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586FAB-6581-4C0E-A46F-F2FE5986CED1}"/>
                </a:ext>
              </a:extLst>
            </p:cNvPr>
            <p:cNvSpPr/>
            <p:nvPr/>
          </p:nvSpPr>
          <p:spPr>
            <a:xfrm>
              <a:off x="1657543" y="2598061"/>
              <a:ext cx="101640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TLB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70E483-5D12-4855-881F-AAF6CC1C98D2}"/>
              </a:ext>
            </a:extLst>
          </p:cNvPr>
          <p:cNvSpPr/>
          <p:nvPr/>
        </p:nvSpPr>
        <p:spPr>
          <a:xfrm>
            <a:off x="419100" y="5241641"/>
            <a:ext cx="2638046" cy="328308"/>
          </a:xfrm>
          <a:prstGeom prst="roundRect">
            <a:avLst>
              <a:gd name="adj" fmla="val 0"/>
            </a:avLst>
          </a:prstGeom>
          <a:solidFill>
            <a:schemeClr val="accent2">
              <a:lumMod val="25000"/>
              <a:lumOff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29D7C3-CA01-42A4-AF35-723A543460BB}"/>
              </a:ext>
            </a:extLst>
          </p:cNvPr>
          <p:cNvSpPr/>
          <p:nvPr/>
        </p:nvSpPr>
        <p:spPr>
          <a:xfrm>
            <a:off x="3055047" y="524164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1012AE-11EC-4915-B04A-F79F94B3D7FE}"/>
              </a:ext>
            </a:extLst>
          </p:cNvPr>
          <p:cNvSpPr/>
          <p:nvPr/>
        </p:nvSpPr>
        <p:spPr>
          <a:xfrm>
            <a:off x="1388111" y="5193794"/>
            <a:ext cx="6623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803ACF-0577-471E-9010-694B7CCAF203}"/>
              </a:ext>
            </a:extLst>
          </p:cNvPr>
          <p:cNvSpPr/>
          <p:nvPr/>
        </p:nvSpPr>
        <p:spPr>
          <a:xfrm>
            <a:off x="2989779" y="521768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Baseline Page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DC0E8-5533-48DF-B7F2-6FCB5089277B}"/>
              </a:ext>
            </a:extLst>
          </p:cNvPr>
          <p:cNvSpPr/>
          <p:nvPr/>
        </p:nvSpPr>
        <p:spPr>
          <a:xfrm>
            <a:off x="-96131" y="5208718"/>
            <a:ext cx="518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C30B86-0247-4C5D-8882-9E1AE0E28C75}"/>
              </a:ext>
            </a:extLst>
          </p:cNvPr>
          <p:cNvGrpSpPr/>
          <p:nvPr/>
        </p:nvGrpSpPr>
        <p:grpSpPr>
          <a:xfrm>
            <a:off x="9075421" y="2374514"/>
            <a:ext cx="3221140" cy="2764467"/>
            <a:chOff x="8497201" y="2374514"/>
            <a:chExt cx="3221140" cy="27644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B839A1-806C-4390-AD84-EDEC28EB32C6}"/>
                </a:ext>
              </a:extLst>
            </p:cNvPr>
            <p:cNvSpPr/>
            <p:nvPr/>
          </p:nvSpPr>
          <p:spPr>
            <a:xfrm>
              <a:off x="11163289" y="4802403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B14B26-C451-43F3-91D4-0B4FE7F33152}"/>
                </a:ext>
              </a:extLst>
            </p:cNvPr>
            <p:cNvGrpSpPr/>
            <p:nvPr/>
          </p:nvGrpSpPr>
          <p:grpSpPr>
            <a:xfrm>
              <a:off x="8497201" y="2374514"/>
              <a:ext cx="3176805" cy="2764467"/>
              <a:chOff x="8497201" y="2755514"/>
              <a:chExt cx="3176805" cy="2764467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95938A32-FFE3-4312-86A8-907F17EAFC83}"/>
                  </a:ext>
                </a:extLst>
              </p:cNvPr>
              <p:cNvSpPr/>
              <p:nvPr/>
            </p:nvSpPr>
            <p:spPr>
              <a:xfrm>
                <a:off x="11176017" y="3158788"/>
                <a:ext cx="95074" cy="37167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4034C3-476C-46E5-B470-C14123C02BE7}"/>
                  </a:ext>
                </a:extLst>
              </p:cNvPr>
              <p:cNvSpPr/>
              <p:nvPr/>
            </p:nvSpPr>
            <p:spPr>
              <a:xfrm>
                <a:off x="11161825" y="3198017"/>
                <a:ext cx="51218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set-1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4A590661-356C-43B1-BB74-E7EAF9F5454F}"/>
                  </a:ext>
                </a:extLst>
              </p:cNvPr>
              <p:cNvSpPr/>
              <p:nvPr/>
            </p:nvSpPr>
            <p:spPr>
              <a:xfrm>
                <a:off x="11171898" y="5183403"/>
                <a:ext cx="113519" cy="28120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FD2EC5D-7B1C-4902-B016-AD82E292A1B8}"/>
                  </a:ext>
                </a:extLst>
              </p:cNvPr>
              <p:cNvGrpSpPr/>
              <p:nvPr/>
            </p:nvGrpSpPr>
            <p:grpSpPr>
              <a:xfrm>
                <a:off x="8497201" y="2755514"/>
                <a:ext cx="2655689" cy="2764467"/>
                <a:chOff x="5978836" y="2613927"/>
                <a:chExt cx="2655689" cy="276446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864DDDB-05CF-4B2C-8A1F-0BFF822A6B6B}"/>
                    </a:ext>
                  </a:extLst>
                </p:cNvPr>
                <p:cNvGrpSpPr/>
                <p:nvPr/>
              </p:nvGrpSpPr>
              <p:grpSpPr>
                <a:xfrm>
                  <a:off x="5978836" y="2613927"/>
                  <a:ext cx="2655689" cy="2718320"/>
                  <a:chOff x="6347958" y="2435638"/>
                  <a:chExt cx="5320158" cy="2566626"/>
                </a:xfrm>
              </p:grpSpPr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934856E1-5DFD-41F8-B4A3-A364682DADA7}"/>
                      </a:ext>
                    </a:extLst>
                  </p:cNvPr>
                  <p:cNvSpPr/>
                  <p:nvPr/>
                </p:nvSpPr>
                <p:spPr>
                  <a:xfrm>
                    <a:off x="6355779" y="2505502"/>
                    <a:ext cx="5312336" cy="313657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6DBF76EE-4EC4-4F6B-B49D-71543A5F6290}"/>
                      </a:ext>
                    </a:extLst>
                  </p:cNvPr>
                  <p:cNvSpPr/>
                  <p:nvPr/>
                </p:nvSpPr>
                <p:spPr>
                  <a:xfrm>
                    <a:off x="6355779" y="2819157"/>
                    <a:ext cx="362793" cy="218067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051463DF-6FAB-4095-98D2-9A8AF4B809F1}"/>
                      </a:ext>
                    </a:extLst>
                  </p:cNvPr>
                  <p:cNvSpPr/>
                  <p:nvPr/>
                </p:nvSpPr>
                <p:spPr>
                  <a:xfrm>
                    <a:off x="6706275" y="2819158"/>
                    <a:ext cx="1297583" cy="218067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85536D21-3FB1-47CD-B97F-1F1328F14F64}"/>
                      </a:ext>
                    </a:extLst>
                  </p:cNvPr>
                  <p:cNvSpPr/>
                  <p:nvPr/>
                </p:nvSpPr>
                <p:spPr>
                  <a:xfrm>
                    <a:off x="8001555" y="2816914"/>
                    <a:ext cx="3666561" cy="218535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D2933CC-CA89-4E51-9526-D16A33ED8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06275" y="2507746"/>
                    <a:ext cx="0" cy="30653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E0BE61C3-77C5-4256-B890-9E6B1B18E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555" y="2505498"/>
                    <a:ext cx="0" cy="31141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9EDFF09-CE3B-490D-A0FC-C429904E8FC9}"/>
                      </a:ext>
                    </a:extLst>
                  </p:cNvPr>
                  <p:cNvSpPr/>
                  <p:nvPr/>
                </p:nvSpPr>
                <p:spPr>
                  <a:xfrm>
                    <a:off x="7024468" y="2483092"/>
                    <a:ext cx="601446" cy="40011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tag</a:t>
                    </a:r>
                    <a:endParaRPr lang="en-US" sz="20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8EA6CF28-7291-49DF-AE0B-595DA3527AB6}"/>
                      </a:ext>
                    </a:extLst>
                  </p:cNvPr>
                  <p:cNvSpPr/>
                  <p:nvPr/>
                </p:nvSpPr>
                <p:spPr>
                  <a:xfrm>
                    <a:off x="8948343" y="2435638"/>
                    <a:ext cx="1835759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Data block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6D91908-70ED-432A-84A0-DA8877D50F22}"/>
                      </a:ext>
                    </a:extLst>
                  </p:cNvPr>
                  <p:cNvSpPr/>
                  <p:nvPr/>
                </p:nvSpPr>
                <p:spPr>
                  <a:xfrm>
                    <a:off x="6347958" y="2445095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v</a:t>
                    </a:r>
                    <a:endParaRPr lang="en-US" sz="2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44EFF197-2075-4D1D-BA0B-BDEBA2A38700}"/>
                    </a:ext>
                  </a:extLst>
                </p:cNvPr>
                <p:cNvSpPr/>
                <p:nvPr/>
              </p:nvSpPr>
              <p:spPr>
                <a:xfrm>
                  <a:off x="5989841" y="3375445"/>
                  <a:ext cx="2644683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90C9301E-2024-4AC8-A0EC-A1DE0F95D59E}"/>
                    </a:ext>
                  </a:extLst>
                </p:cNvPr>
                <p:cNvSpPr/>
                <p:nvPr/>
              </p:nvSpPr>
              <p:spPr>
                <a:xfrm>
                  <a:off x="5983443" y="5002747"/>
                  <a:ext cx="2651081" cy="45719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54B6D0-6C53-4695-ADCE-DD57FF6E9318}"/>
                    </a:ext>
                  </a:extLst>
                </p:cNvPr>
                <p:cNvSpPr/>
                <p:nvPr/>
              </p:nvSpPr>
              <p:spPr>
                <a:xfrm flipH="1" flipV="1">
                  <a:off x="7565142" y="387990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E1EA7B7-5F8D-4FF5-A1DB-BF57FD4B8516}"/>
                    </a:ext>
                  </a:extLst>
                </p:cNvPr>
                <p:cNvSpPr/>
                <p:nvPr/>
              </p:nvSpPr>
              <p:spPr>
                <a:xfrm>
                  <a:off x="7570534" y="4161490"/>
                  <a:ext cx="50788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1B09B8A-7A04-4C58-9C2A-16623AB24CE4}"/>
                    </a:ext>
                  </a:extLst>
                </p:cNvPr>
                <p:cNvSpPr/>
                <p:nvPr/>
              </p:nvSpPr>
              <p:spPr>
                <a:xfrm>
                  <a:off x="7575603" y="445894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C187CE4-7849-47D9-87AD-020DCDE69E67}"/>
                    </a:ext>
                  </a:extLst>
                </p:cNvPr>
                <p:cNvSpPr/>
                <p:nvPr/>
              </p:nvSpPr>
              <p:spPr>
                <a:xfrm>
                  <a:off x="6380968" y="388153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8111334D-BDD9-4619-941B-A80074482719}"/>
                    </a:ext>
                  </a:extLst>
                </p:cNvPr>
                <p:cNvSpPr/>
                <p:nvPr/>
              </p:nvSpPr>
              <p:spPr>
                <a:xfrm>
                  <a:off x="6385731" y="4161490"/>
                  <a:ext cx="45719" cy="503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CD1DD69-97EF-4D4F-B7B7-7F40B1B42827}"/>
                    </a:ext>
                  </a:extLst>
                </p:cNvPr>
                <p:cNvSpPr/>
                <p:nvPr/>
              </p:nvSpPr>
              <p:spPr>
                <a:xfrm>
                  <a:off x="6395070" y="4454266"/>
                  <a:ext cx="45906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EB922BF-2379-40DF-87AC-62ED99C0A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9841" y="3192387"/>
                  <a:ext cx="2644684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05973E-099D-4CBE-9AFF-22BBB1EBD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3441" y="5187252"/>
                  <a:ext cx="2651083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2FF1C4A-17FB-40E9-A956-79552F5EB317}"/>
                    </a:ext>
                  </a:extLst>
                </p:cNvPr>
                <p:cNvSpPr/>
                <p:nvPr/>
              </p:nvSpPr>
              <p:spPr>
                <a:xfrm>
                  <a:off x="7284206" y="2970808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0110044-71A6-49BF-AF74-B7CC90982CC9}"/>
                    </a:ext>
                  </a:extLst>
                </p:cNvPr>
                <p:cNvSpPr/>
                <p:nvPr/>
              </p:nvSpPr>
              <p:spPr>
                <a:xfrm>
                  <a:off x="7275429" y="3154141"/>
                  <a:ext cx="615874" cy="24622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77B90C2-A04B-4148-B3B6-4A22B235F73E}"/>
                    </a:ext>
                  </a:extLst>
                </p:cNvPr>
                <p:cNvSpPr/>
                <p:nvPr/>
              </p:nvSpPr>
              <p:spPr>
                <a:xfrm>
                  <a:off x="6193462" y="29736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A7574ED-08AA-4418-8BEF-13042580BB7D}"/>
                    </a:ext>
                  </a:extLst>
                </p:cNvPr>
                <p:cNvSpPr/>
                <p:nvPr/>
              </p:nvSpPr>
              <p:spPr>
                <a:xfrm>
                  <a:off x="6193106" y="314927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DE6C44-7169-4D24-95DD-894535B1EC8D}"/>
                    </a:ext>
                  </a:extLst>
                </p:cNvPr>
                <p:cNvSpPr/>
                <p:nvPr/>
              </p:nvSpPr>
              <p:spPr>
                <a:xfrm>
                  <a:off x="7253874" y="4989547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71FBB81-A73D-4537-AD53-1A214517D535}"/>
                    </a:ext>
                  </a:extLst>
                </p:cNvPr>
                <p:cNvSpPr/>
                <p:nvPr/>
              </p:nvSpPr>
              <p:spPr>
                <a:xfrm>
                  <a:off x="7259821" y="5132173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CF77ADE-BA16-4476-9358-9AE5400A54A7}"/>
                    </a:ext>
                  </a:extLst>
                </p:cNvPr>
                <p:cNvSpPr/>
                <p:nvPr/>
              </p:nvSpPr>
              <p:spPr>
                <a:xfrm>
                  <a:off x="6133298" y="4993924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Way-3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56AD409-2727-4CEC-9D1B-F4E557AF2736}"/>
                    </a:ext>
                  </a:extLst>
                </p:cNvPr>
                <p:cNvSpPr/>
                <p:nvPr/>
              </p:nvSpPr>
              <p:spPr>
                <a:xfrm>
                  <a:off x="6134487" y="5129969"/>
                  <a:ext cx="579005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Way-4</a:t>
                  </a:r>
                  <a:endParaRPr lang="en-US" sz="105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8BA6160-BFEB-4DA6-B0EC-8010CD2B49FF}"/>
              </a:ext>
            </a:extLst>
          </p:cNvPr>
          <p:cNvSpPr/>
          <p:nvPr/>
        </p:nvSpPr>
        <p:spPr>
          <a:xfrm>
            <a:off x="3055047" y="1462121"/>
            <a:ext cx="2087845" cy="3283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B2FD77-D96E-430C-A3B7-BB7D12BE35C2}"/>
              </a:ext>
            </a:extLst>
          </p:cNvPr>
          <p:cNvSpPr/>
          <p:nvPr/>
        </p:nvSpPr>
        <p:spPr>
          <a:xfrm>
            <a:off x="2989779" y="1438166"/>
            <a:ext cx="22204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Baseline Page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46229F-50FA-40F7-A058-660BE5485E0C}"/>
              </a:ext>
            </a:extLst>
          </p:cNvPr>
          <p:cNvGrpSpPr/>
          <p:nvPr/>
        </p:nvGrpSpPr>
        <p:grpSpPr>
          <a:xfrm>
            <a:off x="4653482" y="2354050"/>
            <a:ext cx="3197180" cy="2784931"/>
            <a:chOff x="5304215" y="2735050"/>
            <a:chExt cx="3197180" cy="278493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034DBA6-9283-49DA-84D9-53C70152F851}"/>
                </a:ext>
              </a:extLst>
            </p:cNvPr>
            <p:cNvGrpSpPr/>
            <p:nvPr/>
          </p:nvGrpSpPr>
          <p:grpSpPr>
            <a:xfrm>
              <a:off x="5832294" y="2735050"/>
              <a:ext cx="2669101" cy="2784931"/>
              <a:chOff x="5978681" y="2593463"/>
              <a:chExt cx="2669101" cy="278493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7F2A935-A307-4F61-B121-AE589EDA545A}"/>
                  </a:ext>
                </a:extLst>
              </p:cNvPr>
              <p:cNvGrpSpPr/>
              <p:nvPr/>
            </p:nvGrpSpPr>
            <p:grpSpPr>
              <a:xfrm>
                <a:off x="5978836" y="2593463"/>
                <a:ext cx="2661635" cy="2738783"/>
                <a:chOff x="6347958" y="2416316"/>
                <a:chExt cx="5332069" cy="2585948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AD98F23E-BB44-40AD-87C8-B2301449883F}"/>
                    </a:ext>
                  </a:extLst>
                </p:cNvPr>
                <p:cNvSpPr/>
                <p:nvPr/>
              </p:nvSpPr>
              <p:spPr>
                <a:xfrm>
                  <a:off x="6355779" y="2505502"/>
                  <a:ext cx="5324248" cy="313657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DA21779A-1EA0-44B3-BA1F-4FD45C7C8E08}"/>
                    </a:ext>
                  </a:extLst>
                </p:cNvPr>
                <p:cNvSpPr/>
                <p:nvPr/>
              </p:nvSpPr>
              <p:spPr>
                <a:xfrm>
                  <a:off x="6355779" y="2819157"/>
                  <a:ext cx="362793" cy="218067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44E25C4F-ED1E-43E2-90BD-A32AD05CB57E}"/>
                    </a:ext>
                  </a:extLst>
                </p:cNvPr>
                <p:cNvSpPr/>
                <p:nvPr/>
              </p:nvSpPr>
              <p:spPr>
                <a:xfrm>
                  <a:off x="6706275" y="2819158"/>
                  <a:ext cx="1297583" cy="21806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A7CBB0CC-4617-4DFE-8937-FFD4D796BF7F}"/>
                    </a:ext>
                  </a:extLst>
                </p:cNvPr>
                <p:cNvSpPr/>
                <p:nvPr/>
              </p:nvSpPr>
              <p:spPr>
                <a:xfrm>
                  <a:off x="8001555" y="2816914"/>
                  <a:ext cx="3678472" cy="21853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895A3FD-1243-4C56-92BE-86C4EB3AB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6275" y="2507746"/>
                  <a:ext cx="0" cy="3065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20FC202-3EA4-4DA3-84C6-504EA1841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555" y="2505498"/>
                  <a:ext cx="0" cy="3114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F545EF8-5D56-44D3-86F2-34ADDC9794ED}"/>
                    </a:ext>
                  </a:extLst>
                </p:cNvPr>
                <p:cNvSpPr/>
                <p:nvPr/>
              </p:nvSpPr>
              <p:spPr>
                <a:xfrm>
                  <a:off x="7054999" y="2447118"/>
                  <a:ext cx="60144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tag</a:t>
                  </a:r>
                  <a:endPara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AD86AFC-633A-4496-8CF4-2D53077CF33C}"/>
                    </a:ext>
                  </a:extLst>
                </p:cNvPr>
                <p:cNvSpPr/>
                <p:nvPr/>
              </p:nvSpPr>
              <p:spPr>
                <a:xfrm>
                  <a:off x="8900640" y="2435638"/>
                  <a:ext cx="183575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block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B147D73-41C8-4A0B-9E5B-C76A56C79143}"/>
                    </a:ext>
                  </a:extLst>
                </p:cNvPr>
                <p:cNvSpPr/>
                <p:nvPr/>
              </p:nvSpPr>
              <p:spPr>
                <a:xfrm>
                  <a:off x="6347958" y="2416316"/>
                  <a:ext cx="35779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v</a:t>
                  </a:r>
                  <a:endParaRPr lang="en-US" sz="2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7DD4A0A-73C4-4537-A10B-02873AAAE127}"/>
                  </a:ext>
                </a:extLst>
              </p:cNvPr>
              <p:cNvSpPr/>
              <p:nvPr/>
            </p:nvSpPr>
            <p:spPr>
              <a:xfrm>
                <a:off x="5983443" y="3375445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9513A260-6E6E-4BED-B6A6-3A69D7A4A4F7}"/>
                  </a:ext>
                </a:extLst>
              </p:cNvPr>
              <p:cNvSpPr/>
              <p:nvPr/>
            </p:nvSpPr>
            <p:spPr>
              <a:xfrm>
                <a:off x="5983443" y="5002747"/>
                <a:ext cx="2660313" cy="4571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5938D7C-E790-45A5-84FB-66F0689F42D6}"/>
                  </a:ext>
                </a:extLst>
              </p:cNvPr>
              <p:cNvSpPr/>
              <p:nvPr/>
            </p:nvSpPr>
            <p:spPr>
              <a:xfrm flipH="1" flipV="1">
                <a:off x="7565142" y="38799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49C7DAF-DF52-4B1F-B1F7-631CED8E73AA}"/>
                  </a:ext>
                </a:extLst>
              </p:cNvPr>
              <p:cNvSpPr/>
              <p:nvPr/>
            </p:nvSpPr>
            <p:spPr>
              <a:xfrm>
                <a:off x="7570534" y="4161490"/>
                <a:ext cx="50788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77CE56A-AF60-462B-901F-D6CA09F61BDC}"/>
                  </a:ext>
                </a:extLst>
              </p:cNvPr>
              <p:cNvSpPr/>
              <p:nvPr/>
            </p:nvSpPr>
            <p:spPr>
              <a:xfrm>
                <a:off x="7575603" y="445894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F580E03-8418-4118-A2DD-802EDCA3355F}"/>
                  </a:ext>
                </a:extLst>
              </p:cNvPr>
              <p:cNvSpPr/>
              <p:nvPr/>
            </p:nvSpPr>
            <p:spPr>
              <a:xfrm>
                <a:off x="6380968" y="388153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E5C61DB-08CC-4081-8C8A-C3A4795AC322}"/>
                  </a:ext>
                </a:extLst>
              </p:cNvPr>
              <p:cNvSpPr/>
              <p:nvPr/>
            </p:nvSpPr>
            <p:spPr>
              <a:xfrm>
                <a:off x="6385731" y="4161490"/>
                <a:ext cx="45719" cy="503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5DF802C-F495-4410-A909-FE2EC39F3D29}"/>
                  </a:ext>
                </a:extLst>
              </p:cNvPr>
              <p:cNvSpPr/>
              <p:nvPr/>
            </p:nvSpPr>
            <p:spPr>
              <a:xfrm>
                <a:off x="6395070" y="4454266"/>
                <a:ext cx="45906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106A4F4-B32A-427A-AAC8-39682F8ED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681" y="3192387"/>
                <a:ext cx="2655844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8B5AC25-B4D2-4918-BC4A-D7467F4FB3A3}"/>
                  </a:ext>
                </a:extLst>
              </p:cNvPr>
              <p:cNvCxnSpPr/>
              <p:nvPr/>
            </p:nvCxnSpPr>
            <p:spPr>
              <a:xfrm>
                <a:off x="5983441" y="5187252"/>
                <a:ext cx="2664341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CD2A474-0B92-44AF-8495-2F1B374F056E}"/>
                  </a:ext>
                </a:extLst>
              </p:cNvPr>
              <p:cNvSpPr/>
              <p:nvPr/>
            </p:nvSpPr>
            <p:spPr>
              <a:xfrm>
                <a:off x="7281031" y="2970808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2DE7CB3-2ECB-4136-BFCC-10CD786B2187}"/>
                  </a:ext>
                </a:extLst>
              </p:cNvPr>
              <p:cNvSpPr/>
              <p:nvPr/>
            </p:nvSpPr>
            <p:spPr>
              <a:xfrm>
                <a:off x="7253839" y="3154141"/>
                <a:ext cx="615874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FEC6A4D-D711-4E33-A854-8E3F8D6905ED}"/>
                  </a:ext>
                </a:extLst>
              </p:cNvPr>
              <p:cNvSpPr/>
              <p:nvPr/>
            </p:nvSpPr>
            <p:spPr>
              <a:xfrm>
                <a:off x="6177587" y="296732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52FD29-C607-4B09-ABC4-F1299412EF65}"/>
                  </a:ext>
                </a:extLst>
              </p:cNvPr>
              <p:cNvSpPr/>
              <p:nvPr/>
            </p:nvSpPr>
            <p:spPr>
              <a:xfrm>
                <a:off x="6171516" y="316451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83E8075-F302-451C-9E41-475FFC83495C}"/>
                  </a:ext>
                </a:extLst>
              </p:cNvPr>
              <p:cNvSpPr/>
              <p:nvPr/>
            </p:nvSpPr>
            <p:spPr>
              <a:xfrm>
                <a:off x="7253874" y="4989547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8C96D11-C9C6-439B-89BE-D4ABC566D314}"/>
                  </a:ext>
                </a:extLst>
              </p:cNvPr>
              <p:cNvSpPr/>
              <p:nvPr/>
            </p:nvSpPr>
            <p:spPr>
              <a:xfrm>
                <a:off x="7259821" y="5132173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7989EF-D6F2-4E3C-8D50-CBC8BA9340E8}"/>
                  </a:ext>
                </a:extLst>
              </p:cNvPr>
              <p:cNvSpPr/>
              <p:nvPr/>
            </p:nvSpPr>
            <p:spPr>
              <a:xfrm>
                <a:off x="6133298" y="4993924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Way-1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CF35A97-F278-43B2-8B6F-177FB7E9EC59}"/>
                  </a:ext>
                </a:extLst>
              </p:cNvPr>
              <p:cNvSpPr/>
              <p:nvPr/>
            </p:nvSpPr>
            <p:spPr>
              <a:xfrm>
                <a:off x="6134487" y="5129969"/>
                <a:ext cx="57900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Way-2</a:t>
                </a:r>
                <a:endParaRPr lang="en-US" sz="105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BC977A13-10B4-4F97-8FC8-37954E7913BF}"/>
                </a:ext>
              </a:extLst>
            </p:cNvPr>
            <p:cNvSpPr/>
            <p:nvPr/>
          </p:nvSpPr>
          <p:spPr>
            <a:xfrm flipH="1">
              <a:off x="5725183" y="3177300"/>
              <a:ext cx="103826" cy="356998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93E25D8-717B-4931-82EF-BE45DD409843}"/>
                </a:ext>
              </a:extLst>
            </p:cNvPr>
            <p:cNvSpPr/>
            <p:nvPr/>
          </p:nvSpPr>
          <p:spPr>
            <a:xfrm>
              <a:off x="5334095" y="3236224"/>
              <a:ext cx="512181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set-1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2B686450-149F-45B1-8241-60625737EFD6}"/>
                </a:ext>
              </a:extLst>
            </p:cNvPr>
            <p:cNvSpPr/>
            <p:nvPr/>
          </p:nvSpPr>
          <p:spPr>
            <a:xfrm flipH="1">
              <a:off x="5740776" y="5195175"/>
              <a:ext cx="82791" cy="28120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90D8877-C1C6-4F6E-AEB1-162766F0C888}"/>
                </a:ext>
              </a:extLst>
            </p:cNvPr>
            <p:cNvSpPr/>
            <p:nvPr/>
          </p:nvSpPr>
          <p:spPr>
            <a:xfrm>
              <a:off x="5304215" y="5216006"/>
              <a:ext cx="555052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set-N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6D75A97-90A2-4105-86F4-EBD95AF0E1A2}"/>
              </a:ext>
            </a:extLst>
          </p:cNvPr>
          <p:cNvSpPr/>
          <p:nvPr/>
        </p:nvSpPr>
        <p:spPr>
          <a:xfrm>
            <a:off x="2846980" y="1463206"/>
            <a:ext cx="207418" cy="32722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C0229CF4-0511-423A-9AA6-B98B6768428A}"/>
              </a:ext>
            </a:extLst>
          </p:cNvPr>
          <p:cNvSpPr/>
          <p:nvPr/>
        </p:nvSpPr>
        <p:spPr>
          <a:xfrm rot="16200000">
            <a:off x="2860595" y="1773007"/>
            <a:ext cx="180188" cy="207418"/>
          </a:xfrm>
          <a:prstGeom prst="leftBrace">
            <a:avLst>
              <a:gd name="adj1" fmla="val 878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85BF8EA-AD41-4FF2-8B3E-1F4CABF80146}"/>
              </a:ext>
            </a:extLst>
          </p:cNvPr>
          <p:cNvSpPr/>
          <p:nvPr/>
        </p:nvSpPr>
        <p:spPr>
          <a:xfrm>
            <a:off x="2579326" y="1871852"/>
            <a:ext cx="8411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bit</a:t>
            </a:r>
            <a:endParaRPr lang="en-US" sz="12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3B89834-9359-4C8D-8D56-7F70679DDD65}"/>
              </a:ext>
            </a:extLst>
          </p:cNvPr>
          <p:cNvGrpSpPr/>
          <p:nvPr/>
        </p:nvGrpSpPr>
        <p:grpSpPr>
          <a:xfrm>
            <a:off x="1694300" y="2249704"/>
            <a:ext cx="1261625" cy="858369"/>
            <a:chOff x="3266049" y="1917172"/>
            <a:chExt cx="1500638" cy="676302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3F299D1-2E6F-4148-B5F5-241D7449789A}"/>
                </a:ext>
              </a:extLst>
            </p:cNvPr>
            <p:cNvSpPr/>
            <p:nvPr/>
          </p:nvSpPr>
          <p:spPr>
            <a:xfrm>
              <a:off x="3282936" y="1954272"/>
              <a:ext cx="1466864" cy="63920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BA0AB9-FD47-4A3F-A0FC-FF574AB9E4C4}"/>
                </a:ext>
              </a:extLst>
            </p:cNvPr>
            <p:cNvSpPr/>
            <p:nvPr/>
          </p:nvSpPr>
          <p:spPr>
            <a:xfrm>
              <a:off x="3266049" y="1917172"/>
              <a:ext cx="1500638" cy="6075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Translation Filter Table</a:t>
              </a:r>
            </a:p>
            <a:p>
              <a:pPr algn="ctr"/>
              <a:r>
                <a:rPr 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(TFT)</a:t>
              </a:r>
              <a:endPara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7A0D9AC-449C-447F-9C80-65C5C476431A}"/>
              </a:ext>
            </a:extLst>
          </p:cNvPr>
          <p:cNvGrpSpPr/>
          <p:nvPr/>
        </p:nvGrpSpPr>
        <p:grpSpPr>
          <a:xfrm>
            <a:off x="7953641" y="2148431"/>
            <a:ext cx="1057435" cy="459224"/>
            <a:chOff x="7360373" y="2223642"/>
            <a:chExt cx="1231548" cy="447105"/>
          </a:xfrm>
        </p:grpSpPr>
        <p:sp>
          <p:nvSpPr>
            <p:cNvPr id="100" name="Trapezoid 99">
              <a:extLst>
                <a:ext uri="{FF2B5EF4-FFF2-40B4-BE49-F238E27FC236}">
                  <a16:creationId xmlns:a16="http://schemas.microsoft.com/office/drawing/2014/main" id="{29A1D031-5144-4477-B491-F493A5978D2C}"/>
                </a:ext>
              </a:extLst>
            </p:cNvPr>
            <p:cNvSpPr/>
            <p:nvPr/>
          </p:nvSpPr>
          <p:spPr>
            <a:xfrm rot="10800000" flipV="1">
              <a:off x="7360373" y="2236060"/>
              <a:ext cx="1231548" cy="394126"/>
            </a:xfrm>
            <a:prstGeom prst="trapezoid">
              <a:avLst>
                <a:gd name="adj" fmla="val 71256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B3C5159-8667-44DE-9D59-3F453E7FE685}"/>
                </a:ext>
              </a:extLst>
            </p:cNvPr>
            <p:cNvSpPr/>
            <p:nvPr/>
          </p:nvSpPr>
          <p:spPr>
            <a:xfrm>
              <a:off x="7491433" y="2223642"/>
              <a:ext cx="976319" cy="44710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Partition</a:t>
              </a:r>
            </a:p>
            <a:p>
              <a:pPr algn="ctr"/>
              <a:r>
                <a:rPr lang="en-US" sz="12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decoder</a:t>
              </a:r>
              <a:endPara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CD3E2DD-443D-44C0-81FF-7EB7766D8DA4}"/>
              </a:ext>
            </a:extLst>
          </p:cNvPr>
          <p:cNvSpPr/>
          <p:nvPr/>
        </p:nvSpPr>
        <p:spPr>
          <a:xfrm>
            <a:off x="5120400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Partition-0 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E7B5128-E390-4F16-AF10-7FFBEF518602}"/>
              </a:ext>
            </a:extLst>
          </p:cNvPr>
          <p:cNvSpPr/>
          <p:nvPr/>
        </p:nvSpPr>
        <p:spPr>
          <a:xfrm>
            <a:off x="8829585" y="5041305"/>
            <a:ext cx="127105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Partition-1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89806A-DADA-4B47-9E41-4812756A6B91}"/>
              </a:ext>
            </a:extLst>
          </p:cNvPr>
          <p:cNvCxnSpPr/>
          <p:nvPr/>
        </p:nvCxnSpPr>
        <p:spPr>
          <a:xfrm>
            <a:off x="857250" y="1793090"/>
            <a:ext cx="0" cy="115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EFDCDF-8A41-4DEA-AB6C-A4F267C2DC9D}"/>
              </a:ext>
            </a:extLst>
          </p:cNvPr>
          <p:cNvCxnSpPr>
            <a:cxnSpLocks/>
          </p:cNvCxnSpPr>
          <p:nvPr/>
        </p:nvCxnSpPr>
        <p:spPr>
          <a:xfrm>
            <a:off x="857250" y="3939538"/>
            <a:ext cx="0" cy="125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4BD274-8F98-4474-8361-CC854A3378D6}"/>
              </a:ext>
            </a:extLst>
          </p:cNvPr>
          <p:cNvCxnSpPr>
            <a:cxnSpLocks/>
          </p:cNvCxnSpPr>
          <p:nvPr/>
        </p:nvCxnSpPr>
        <p:spPr>
          <a:xfrm>
            <a:off x="2260600" y="1804588"/>
            <a:ext cx="0" cy="51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BB5E11F-70A7-45E9-B407-7B49591466AA}"/>
              </a:ext>
            </a:extLst>
          </p:cNvPr>
          <p:cNvCxnSpPr>
            <a:cxnSpLocks/>
            <a:stCxn id="100" idx="3"/>
            <a:endCxn id="97" idx="2"/>
          </p:cNvCxnSpPr>
          <p:nvPr/>
        </p:nvCxnSpPr>
        <p:spPr>
          <a:xfrm rot="10800000" flipV="1">
            <a:off x="2325112" y="2363591"/>
            <a:ext cx="5772754" cy="744482"/>
          </a:xfrm>
          <a:prstGeom prst="bentConnector4">
            <a:avLst>
              <a:gd name="adj1" fmla="val 67060"/>
              <a:gd name="adj2" fmla="val 123395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5A2B0A-978C-4364-BE81-9F3250CFC59E}"/>
              </a:ext>
            </a:extLst>
          </p:cNvPr>
          <p:cNvCxnSpPr>
            <a:stCxn id="100" idx="0"/>
            <a:endCxn id="95" idx="2"/>
          </p:cNvCxnSpPr>
          <p:nvPr/>
        </p:nvCxnSpPr>
        <p:spPr>
          <a:xfrm rot="16200000" flipH="1" flipV="1">
            <a:off x="5654962" y="-493880"/>
            <a:ext cx="172331" cy="5482461"/>
          </a:xfrm>
          <a:prstGeom prst="bentConnector5">
            <a:avLst>
              <a:gd name="adj1" fmla="val -94751"/>
              <a:gd name="adj2" fmla="val 62700"/>
              <a:gd name="adj3" fmla="val 245286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2987BF1-CBEF-446A-A4B2-BE2C5E00B7E8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3869565" y="2049447"/>
            <a:ext cx="608185" cy="1253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A3F66805-0FFF-4B58-B993-F73F3A5F3801}"/>
              </a:ext>
            </a:extLst>
          </p:cNvPr>
          <p:cNvSpPr/>
          <p:nvPr/>
        </p:nvSpPr>
        <p:spPr>
          <a:xfrm>
            <a:off x="8966083" y="2775531"/>
            <a:ext cx="99675" cy="3605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9719BCD-CBDD-442F-A0FD-C780EB96032D}"/>
              </a:ext>
            </a:extLst>
          </p:cNvPr>
          <p:cNvCxnSpPr>
            <a:stCxn id="101" idx="2"/>
            <a:endCxn id="110" idx="1"/>
          </p:cNvCxnSpPr>
          <p:nvPr/>
        </p:nvCxnSpPr>
        <p:spPr>
          <a:xfrm rot="16200000" flipH="1">
            <a:off x="8551637" y="2541335"/>
            <a:ext cx="348127" cy="4807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301AC41-6622-460D-AFF0-E54BEA5A2893}"/>
              </a:ext>
            </a:extLst>
          </p:cNvPr>
          <p:cNvCxnSpPr>
            <a:cxnSpLocks/>
          </p:cNvCxnSpPr>
          <p:nvPr/>
        </p:nvCxnSpPr>
        <p:spPr>
          <a:xfrm flipH="1">
            <a:off x="7953641" y="2959324"/>
            <a:ext cx="528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690C5611-CF68-4B5A-A7B1-44AFDE5B1D60}"/>
              </a:ext>
            </a:extLst>
          </p:cNvPr>
          <p:cNvSpPr/>
          <p:nvPr/>
        </p:nvSpPr>
        <p:spPr>
          <a:xfrm>
            <a:off x="7855337" y="2777788"/>
            <a:ext cx="95074" cy="3716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38821B-4538-4F55-8818-5512225D3EEA}"/>
              </a:ext>
            </a:extLst>
          </p:cNvPr>
          <p:cNvSpPr/>
          <p:nvPr/>
        </p:nvSpPr>
        <p:spPr>
          <a:xfrm>
            <a:off x="6347406" y="5224572"/>
            <a:ext cx="94226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Speech Bubble: Rectangle with Corners Rounded 114">
            <a:extLst>
              <a:ext uri="{FF2B5EF4-FFF2-40B4-BE49-F238E27FC236}">
                <a16:creationId xmlns:a16="http://schemas.microsoft.com/office/drawing/2014/main" id="{C5869115-7080-430A-AD68-F028F4788733}"/>
              </a:ext>
            </a:extLst>
          </p:cNvPr>
          <p:cNvSpPr/>
          <p:nvPr/>
        </p:nvSpPr>
        <p:spPr>
          <a:xfrm>
            <a:off x="9129249" y="1174443"/>
            <a:ext cx="2734388" cy="1078853"/>
          </a:xfrm>
          <a:prstGeom prst="wedgeRoundRectCallout">
            <a:avLst>
              <a:gd name="adj1" fmla="val -74313"/>
              <a:gd name="adj2" fmla="val 115192"/>
              <a:gd name="adj3" fmla="val 16667"/>
            </a:avLst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Which partition should cache-line be inserted?</a:t>
            </a:r>
          </a:p>
        </p:txBody>
      </p:sp>
    </p:spTree>
    <p:extLst>
      <p:ext uri="{BB962C8B-B14F-4D97-AF65-F5344CB8AC3E}">
        <p14:creationId xmlns:p14="http://schemas.microsoft.com/office/powerpoint/2010/main" val="4356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7" grpId="0" animBg="1"/>
      <p:bldP spid="18" grpId="0" animBg="1"/>
      <p:bldP spid="19" grpId="0"/>
      <p:bldP spid="20" grpId="0"/>
      <p:bldP spid="21" grpId="0"/>
      <p:bldP spid="57" grpId="0" animBg="1"/>
      <p:bldP spid="58" grpId="0"/>
      <p:bldP spid="93" grpId="0" animBg="1"/>
      <p:bldP spid="94" grpId="0" animBg="1"/>
      <p:bldP spid="95" grpId="0"/>
      <p:bldP spid="102" grpId="0"/>
      <p:bldP spid="103" grpId="0"/>
      <p:bldP spid="110" grpId="0" animBg="1"/>
      <p:bldP spid="113" grpId="0" animBg="1"/>
      <p:bldP spid="114" grpId="0"/>
      <p:bldP spid="1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13BB-BA98-461E-A4D7-D29E377F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Cache line insertion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043-FEB2-4460-A6CA-042646A0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4way-8way</a:t>
            </a:r>
          </a:p>
          <a:p>
            <a:pPr lvl="1"/>
            <a:r>
              <a:rPr lang="en-US" dirty="0" err="1"/>
              <a:t>Superpage</a:t>
            </a:r>
            <a:r>
              <a:rPr lang="en-US" dirty="0"/>
              <a:t> miss: victim within the partition</a:t>
            </a:r>
          </a:p>
          <a:p>
            <a:pPr lvl="1"/>
            <a:r>
              <a:rPr lang="en-US" dirty="0" err="1"/>
              <a:t>Basepage</a:t>
            </a:r>
            <a:r>
              <a:rPr lang="en-US" dirty="0"/>
              <a:t> miss: victim within the set</a:t>
            </a:r>
          </a:p>
          <a:p>
            <a:r>
              <a:rPr lang="en-US" dirty="0"/>
              <a:t>4way</a:t>
            </a:r>
          </a:p>
          <a:p>
            <a:pPr lvl="1"/>
            <a:r>
              <a:rPr lang="en-US" dirty="0"/>
              <a:t>Uses LRU within the associated partition</a:t>
            </a:r>
          </a:p>
          <a:p>
            <a:pPr lvl="1"/>
            <a:r>
              <a:rPr lang="en-US" dirty="0"/>
              <a:t>Avoid installing the same line twice</a:t>
            </a:r>
          </a:p>
          <a:p>
            <a:pPr lvl="1"/>
            <a:r>
              <a:rPr lang="en-US" dirty="0"/>
              <a:t>Saves energy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2B8DB-1FBF-4E57-93A7-2A3060C4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24E29-EC22-4AC1-B358-82C73DC4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75A962-3B45-4803-A502-141CA0F19A7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7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9F2D-34E0-4B48-AA28-0C5148D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0502-59BF-2846-BCBB-7A87D8EE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Motivation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SEESAW: Concept</a:t>
            </a:r>
          </a:p>
          <a:p>
            <a:r>
              <a:rPr lang="en-US" dirty="0">
                <a:solidFill>
                  <a:schemeClr val="bg2"/>
                </a:solidFill>
              </a:rPr>
              <a:t>SEESAW: Micro-architecture</a:t>
            </a:r>
          </a:p>
          <a:p>
            <a:r>
              <a:rPr lang="en-US" dirty="0">
                <a:solidFill>
                  <a:schemeClr val="bg2"/>
                </a:solidFill>
              </a:rPr>
              <a:t>Evaluation Methodology</a:t>
            </a:r>
          </a:p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  <a:p>
            <a:r>
              <a:rPr lang="en-US" dirty="0">
                <a:solidFill>
                  <a:schemeClr val="bg2"/>
                </a:solidFill>
              </a:rPr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B4EE-5D07-3A4A-875C-1FADA6D8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F2C9A-A380-664A-827E-6F74693F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C7A272-9764-EC49-9FE8-D6EB70E6FEA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4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3256-AD5E-43E5-9B2E-11F2764E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System Level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6759-7A2F-4CFE-92BD-45E0B4B0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coherence </a:t>
            </a:r>
          </a:p>
          <a:p>
            <a:pPr lvl="1"/>
            <a:r>
              <a:rPr lang="en-US" dirty="0"/>
              <a:t>Cache coherence lookups use physical address </a:t>
            </a:r>
          </a:p>
          <a:p>
            <a:pPr lvl="1"/>
            <a:r>
              <a:rPr lang="en-US" dirty="0"/>
              <a:t>Snoopy provide higher energy benefits over Directory based coherence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Page table modifications</a:t>
            </a:r>
          </a:p>
          <a:p>
            <a:pPr lvl="1"/>
            <a:r>
              <a:rPr lang="en-US" dirty="0" err="1"/>
              <a:t>Superpage</a:t>
            </a:r>
            <a:r>
              <a:rPr lang="en-US" dirty="0"/>
              <a:t> splintered into multiple </a:t>
            </a:r>
            <a:r>
              <a:rPr lang="en-US" dirty="0" err="1"/>
              <a:t>basepages</a:t>
            </a:r>
            <a:endParaRPr lang="en-US" dirty="0"/>
          </a:p>
          <a:p>
            <a:pPr lvl="1"/>
            <a:r>
              <a:rPr lang="en-US" dirty="0"/>
              <a:t>Multiple </a:t>
            </a:r>
            <a:r>
              <a:rPr lang="en-US" dirty="0" err="1"/>
              <a:t>basepages</a:t>
            </a:r>
            <a:r>
              <a:rPr lang="en-US" dirty="0"/>
              <a:t> promoted to </a:t>
            </a:r>
            <a:r>
              <a:rPr lang="en-US" dirty="0" err="1"/>
              <a:t>superpages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27A2C-F935-487C-BD1C-04506DE7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1B54B-E015-439D-BD7E-B863FAF0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538936-9641-41F2-9B2C-87D94D1B94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9F2D-34E0-4B48-AA28-0C5148D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0502-59BF-2846-BCBB-7A87D8EE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en-US" b="1" dirty="0"/>
              <a:t> </a:t>
            </a:r>
          </a:p>
          <a:p>
            <a:r>
              <a:rPr lang="en-US" dirty="0"/>
              <a:t>SEESAW: Concept</a:t>
            </a:r>
          </a:p>
          <a:p>
            <a:r>
              <a:rPr lang="en-US" dirty="0"/>
              <a:t>SEESAW: Micro-architecture</a:t>
            </a:r>
          </a:p>
          <a:p>
            <a:r>
              <a:rPr lang="en-US" b="1" dirty="0">
                <a:solidFill>
                  <a:srgbClr val="FF0000"/>
                </a:solidFill>
              </a:rPr>
              <a:t>Evaluation Methodology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  <a:p>
            <a:r>
              <a:rPr lang="en-US" dirty="0">
                <a:solidFill>
                  <a:schemeClr val="bg2"/>
                </a:solidFill>
              </a:rPr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B4EE-5D07-3A4A-875C-1FADA6D8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F2C9A-A380-664A-827E-6F74693F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C7A272-9764-EC49-9FE8-D6EB70E6FEA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4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1470-9FE4-407A-9765-5877BA58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Simulated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AEAED-851C-4642-B2DE-EF461EF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425D8-FDEC-4B98-8951-9F2D994C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8D8FEA-6CFB-427B-BDF1-5CF881B0835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03E36-0F6B-E841-BD5D-0E28DA4B3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97" y="1168173"/>
            <a:ext cx="8237004" cy="491505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B296A8-E6EB-4214-9D56-A11FCD298854}"/>
              </a:ext>
            </a:extLst>
          </p:cNvPr>
          <p:cNvSpPr/>
          <p:nvPr/>
        </p:nvSpPr>
        <p:spPr>
          <a:xfrm>
            <a:off x="1954924" y="1471448"/>
            <a:ext cx="7945821" cy="987973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76DF29-3160-40E7-8EBE-ADCE7108B0CF}"/>
              </a:ext>
            </a:extLst>
          </p:cNvPr>
          <p:cNvSpPr/>
          <p:nvPr/>
        </p:nvSpPr>
        <p:spPr>
          <a:xfrm>
            <a:off x="1954924" y="5644055"/>
            <a:ext cx="4025462" cy="325821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47AB2E-43B4-4AFE-8CAF-5004DD04D1FB}"/>
              </a:ext>
            </a:extLst>
          </p:cNvPr>
          <p:cNvSpPr/>
          <p:nvPr/>
        </p:nvSpPr>
        <p:spPr>
          <a:xfrm>
            <a:off x="1954924" y="4677103"/>
            <a:ext cx="5433848" cy="651642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B2EB-2A54-B040-B15D-844848B9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DF4D-B0D4-B74A-A562-6C7C4399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47" y="1500384"/>
            <a:ext cx="3382537" cy="44361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</a:t>
            </a:r>
          </a:p>
          <a:p>
            <a:r>
              <a:rPr lang="en-US" dirty="0"/>
              <a:t>Parsec</a:t>
            </a:r>
          </a:p>
          <a:p>
            <a:r>
              <a:rPr lang="en-US" dirty="0" err="1"/>
              <a:t>Cloudsuite</a:t>
            </a:r>
            <a:endParaRPr lang="en-US" dirty="0"/>
          </a:p>
          <a:p>
            <a:pPr lvl="1"/>
            <a:r>
              <a:rPr lang="en-US" dirty="0" err="1"/>
              <a:t>Tunkrank</a:t>
            </a:r>
            <a:endParaRPr lang="en-US" dirty="0"/>
          </a:p>
          <a:p>
            <a:r>
              <a:rPr lang="en-US" dirty="0" err="1"/>
              <a:t>Biobench</a:t>
            </a:r>
            <a:endParaRPr lang="en-US" dirty="0"/>
          </a:p>
          <a:p>
            <a:pPr lvl="1"/>
            <a:r>
              <a:rPr lang="en-US" dirty="0"/>
              <a:t>Mummer</a:t>
            </a:r>
          </a:p>
          <a:p>
            <a:pPr lvl="1"/>
            <a:r>
              <a:rPr lang="en-US" dirty="0"/>
              <a:t>Tiger</a:t>
            </a:r>
          </a:p>
          <a:p>
            <a:r>
              <a:rPr lang="en-US" dirty="0"/>
              <a:t>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8CD4F-7204-6646-82EC-469252DF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C5186-4D2D-E74C-B404-19498B7C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60E312-A047-114B-932C-A392FA9A15D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E228B5-C244-2C4D-9266-00F4549E06BC}"/>
              </a:ext>
            </a:extLst>
          </p:cNvPr>
          <p:cNvSpPr txBox="1">
            <a:spLocks/>
          </p:cNvSpPr>
          <p:nvPr/>
        </p:nvSpPr>
        <p:spPr>
          <a:xfrm>
            <a:off x="6961306" y="1500384"/>
            <a:ext cx="3382537" cy="443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800" kern="1200">
                <a:solidFill>
                  <a:schemeClr val="tx1"/>
                </a:solidFill>
                <a:latin typeface="Helvetica" panose="020B0500000000000000" pitchFamily="34" charset="0"/>
                <a:ea typeface="+mn-ea"/>
                <a:cs typeface="Tahoma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000090"/>
              </a:buClr>
              <a:buSzPct val="100000"/>
              <a:buFont typeface="Wingdings 2" pitchFamily="18" charset="2"/>
              <a:buChar char="¡"/>
              <a:defRPr sz="2600" kern="1200">
                <a:solidFill>
                  <a:srgbClr val="000080"/>
                </a:solidFill>
                <a:latin typeface="Helvetica" panose="020B0500000000000000" pitchFamily="34" charset="0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400" kern="1200">
                <a:solidFill>
                  <a:srgbClr val="000000"/>
                </a:solidFill>
                <a:latin typeface="Helvetica" panose="020B0500000000000000" pitchFamily="34" charset="0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rgbClr val="000080"/>
              </a:buClr>
              <a:buSzPct val="100000"/>
              <a:buFont typeface="Wingdings 2" pitchFamily="18" charset="2"/>
              <a:buChar char="¡"/>
              <a:defRPr sz="2200" kern="1200">
                <a:solidFill>
                  <a:srgbClr val="000080"/>
                </a:solidFill>
                <a:latin typeface="Helvetica" panose="020B0500000000000000" pitchFamily="34" charset="0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rgbClr val="000000"/>
                </a:solidFill>
                <a:latin typeface="Helvetica" panose="020B0500000000000000" pitchFamily="34" charset="0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Workload</a:t>
            </a:r>
          </a:p>
          <a:p>
            <a:pPr lvl="1"/>
            <a:r>
              <a:rPr lang="en-US" dirty="0"/>
              <a:t>graph500</a:t>
            </a:r>
          </a:p>
          <a:p>
            <a:pPr lvl="1"/>
            <a:r>
              <a:rPr lang="en-US" dirty="0" err="1"/>
              <a:t>Nutch</a:t>
            </a:r>
            <a:r>
              <a:rPr lang="en-US" dirty="0"/>
              <a:t> Hadoop</a:t>
            </a:r>
          </a:p>
          <a:p>
            <a:r>
              <a:rPr lang="en-US" dirty="0"/>
              <a:t>Social-event web service</a:t>
            </a:r>
          </a:p>
          <a:p>
            <a:pPr lvl="1"/>
            <a:r>
              <a:rPr lang="en-US" dirty="0" err="1"/>
              <a:t>Olia</a:t>
            </a:r>
            <a:endParaRPr lang="en-US" dirty="0"/>
          </a:p>
          <a:p>
            <a:r>
              <a:rPr lang="en-US" dirty="0"/>
              <a:t>Key value store</a:t>
            </a:r>
          </a:p>
          <a:p>
            <a:pPr lvl="1"/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9F2D-34E0-4B48-AA28-0C5148D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0502-59BF-2846-BCBB-7A87D8EE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US" b="1" dirty="0"/>
          </a:p>
          <a:p>
            <a:r>
              <a:rPr lang="en-US" dirty="0"/>
              <a:t>SEESAW: Concept</a:t>
            </a:r>
          </a:p>
          <a:p>
            <a:r>
              <a:rPr lang="en-US" dirty="0"/>
              <a:t>SEESAW: Micro-architecture</a:t>
            </a:r>
          </a:p>
          <a:p>
            <a:r>
              <a:rPr lang="en-US" dirty="0"/>
              <a:t>Evaluation Methodology</a:t>
            </a:r>
          </a:p>
          <a:p>
            <a:r>
              <a:rPr lang="en-US" b="1" dirty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B4EE-5D07-3A4A-875C-1FADA6D8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F2C9A-A380-664A-827E-6F74693F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C7A272-9764-EC49-9FE8-D6EB70E6FEA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E4B-AB78-EA4D-9454-06FC82AA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Performance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9515-9953-7F41-B7B0-475313E0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7D903-FC30-DA46-882A-9589423E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363064-B34A-B446-9C51-604C6EE140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244362-883F-D94C-8C66-0D5F3A359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" y="1294137"/>
            <a:ext cx="12192000" cy="24407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C6655B-8551-4B91-B2C3-0814E1C30F9E}"/>
              </a:ext>
            </a:extLst>
          </p:cNvPr>
          <p:cNvSpPr/>
          <p:nvPr/>
        </p:nvSpPr>
        <p:spPr>
          <a:xfrm>
            <a:off x="918912" y="3963773"/>
            <a:ext cx="105944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SEESAW observes 3-10% better runtime over baseline</a:t>
            </a:r>
          </a:p>
        </p:txBody>
      </p:sp>
    </p:spTree>
    <p:extLst>
      <p:ext uri="{BB962C8B-B14F-4D97-AF65-F5344CB8AC3E}">
        <p14:creationId xmlns:p14="http://schemas.microsoft.com/office/powerpoint/2010/main" val="5560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E4B-AB78-EA4D-9454-06FC82AA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Performance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9515-9953-7F41-B7B0-475313E0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7D903-FC30-DA46-882A-9589423E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363064-B34A-B446-9C51-604C6EE140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A2AC3B-44B7-2F45-B95F-4A13B66F5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91" y="1258390"/>
            <a:ext cx="5080209" cy="2081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ADF763-61DC-E541-B298-D9FE093A9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29" y="1258390"/>
            <a:ext cx="5246885" cy="21518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2F8E32-5101-AA42-A959-0B25C5E53007}"/>
              </a:ext>
            </a:extLst>
          </p:cNvPr>
          <p:cNvSpPr/>
          <p:nvPr/>
        </p:nvSpPr>
        <p:spPr>
          <a:xfrm>
            <a:off x="1730790" y="3339796"/>
            <a:ext cx="236635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Out-of-order</a:t>
            </a:r>
          </a:p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170DB-04EA-EB4D-B075-D6035B29F7B9}"/>
              </a:ext>
            </a:extLst>
          </p:cNvPr>
          <p:cNvSpPr/>
          <p:nvPr/>
        </p:nvSpPr>
        <p:spPr>
          <a:xfrm>
            <a:off x="8806677" y="3397267"/>
            <a:ext cx="156324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in-order</a:t>
            </a:r>
          </a:p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33D8E-096E-4F71-8AF2-2191360054D1}"/>
              </a:ext>
            </a:extLst>
          </p:cNvPr>
          <p:cNvSpPr/>
          <p:nvPr/>
        </p:nvSpPr>
        <p:spPr>
          <a:xfrm>
            <a:off x="-73572" y="4252360"/>
            <a:ext cx="1187668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~10% performance improvement for 64kB cache in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CPUs</a:t>
            </a:r>
          </a:p>
        </p:txBody>
      </p:sp>
    </p:spTree>
    <p:extLst>
      <p:ext uri="{BB962C8B-B14F-4D97-AF65-F5344CB8AC3E}">
        <p14:creationId xmlns:p14="http://schemas.microsoft.com/office/powerpoint/2010/main" val="234335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-0.24947 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24141 -0.0108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63E6-E226-794D-A160-9C6C9E3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Energy savings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9BB19-AF41-CC46-9BC2-2141178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12E50-F676-D945-B014-A1D96AD7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FAE995-D148-C346-AB84-ABC0A72C8D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7AA0C-51AD-414D-963E-6DBAA832B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9" y="1235915"/>
            <a:ext cx="5841761" cy="2439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82B17-B63C-274B-8505-FBDC6B959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90" y="1235915"/>
            <a:ext cx="4986698" cy="27465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8297DD-C81F-48A4-A2BE-E4DAFC59BCEB}"/>
              </a:ext>
            </a:extLst>
          </p:cNvPr>
          <p:cNvSpPr/>
          <p:nvPr/>
        </p:nvSpPr>
        <p:spPr>
          <a:xfrm>
            <a:off x="-1" y="4288548"/>
            <a:ext cx="121920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10-20% more energy savings over CPUs using baseline VIPT caches!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Approx. one-third of energy savings from coherence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0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8A60-BF71-D142-A07A-C97C3FBE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TFT analysis and Way-Prediction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89D78-C11B-674B-B0C6-53C8CCB0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E9E4-B754-7E4E-B7D1-80E05069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C31267-1BCA-614B-8B28-8100C13C7B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F6486-2DF3-3A48-AD99-6959E1B4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19" y="1294091"/>
            <a:ext cx="4558216" cy="21591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D66C8C-889B-754E-9FFD-515F9CC4D62B}"/>
              </a:ext>
            </a:extLst>
          </p:cNvPr>
          <p:cNvSpPr/>
          <p:nvPr/>
        </p:nvSpPr>
        <p:spPr>
          <a:xfrm>
            <a:off x="1517177" y="3402149"/>
            <a:ext cx="27430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TFT</a:t>
            </a:r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487815-8FC0-2F48-8FE2-298E88F0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20" y="1176780"/>
            <a:ext cx="5469214" cy="2548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766110-61FF-5E46-BA4D-2E4332E3D652}"/>
              </a:ext>
            </a:extLst>
          </p:cNvPr>
          <p:cNvSpPr/>
          <p:nvPr/>
        </p:nvSpPr>
        <p:spPr>
          <a:xfrm>
            <a:off x="6121400" y="3542136"/>
            <a:ext cx="59199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SEESAW +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Way-prediction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1A40F-219F-416B-BD34-63B6CFB1B60C}"/>
              </a:ext>
            </a:extLst>
          </p:cNvPr>
          <p:cNvSpPr/>
          <p:nvPr/>
        </p:nvSpPr>
        <p:spPr>
          <a:xfrm>
            <a:off x="-627859" y="4288548"/>
            <a:ext cx="134847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16-entry TFT drives miss-rate under 10%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SEESAW+WP shows symbiotic behavior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4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28477 -0.0011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23007 -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9F2D-34E0-4B48-AA28-0C5148D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0502-59BF-2846-BCBB-7A87D8EE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r>
              <a:rPr lang="en-US" b="1" dirty="0"/>
              <a:t> </a:t>
            </a:r>
          </a:p>
          <a:p>
            <a:r>
              <a:rPr lang="en-US" dirty="0"/>
              <a:t>SEESAW: Concept</a:t>
            </a:r>
          </a:p>
          <a:p>
            <a:r>
              <a:rPr lang="en-US" dirty="0"/>
              <a:t>SEESAW: Micro-architecture</a:t>
            </a:r>
          </a:p>
          <a:p>
            <a:r>
              <a:rPr lang="en-US" dirty="0"/>
              <a:t>Evaluation Methodology</a:t>
            </a:r>
          </a:p>
          <a:p>
            <a:r>
              <a:rPr lang="en-US" dirty="0"/>
              <a:t>Results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B4EE-5D07-3A4A-875C-1FADA6D8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F2C9A-A380-664A-827E-6F74693F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29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C7A272-9764-EC49-9FE8-D6EB70E6FEA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C8362-C94D-4DDF-9C8B-06DD6FA3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04731-2AF9-4B4D-8E00-F1F05A40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4F1D8C-D374-4F47-893E-94A406E7C2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58278E-C11D-4C6E-862A-A3DF24F8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375041"/>
            <a:ext cx="9973395" cy="674848"/>
          </a:xfrm>
        </p:spPr>
        <p:txBody>
          <a:bodyPr/>
          <a:lstStyle/>
          <a:p>
            <a:r>
              <a:rPr lang="en-US" dirty="0"/>
              <a:t>L1 Cache Characteristics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0282DB-9A09-43BA-BC7C-A9E62ACC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83224"/>
              </p:ext>
            </p:extLst>
          </p:nvPr>
        </p:nvGraphicFramePr>
        <p:xfrm>
          <a:off x="431801" y="1652268"/>
          <a:ext cx="2443691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691">
                  <a:extLst>
                    <a:ext uri="{9D8B030D-6E8A-4147-A177-3AD203B41FA5}">
                      <a16:colId xmlns:a16="http://schemas.microsoft.com/office/drawing/2014/main" val="2602424146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75763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5248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1175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689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6FC689-2A13-472C-BE95-20BAF8BC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31734"/>
              </p:ext>
            </p:extLst>
          </p:nvPr>
        </p:nvGraphicFramePr>
        <p:xfrm>
          <a:off x="2875492" y="1652268"/>
          <a:ext cx="2720975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>
                  <a:extLst>
                    <a:ext uri="{9D8B030D-6E8A-4147-A177-3AD203B41FA5}">
                      <a16:colId xmlns:a16="http://schemas.microsoft.com/office/drawing/2014/main" val="3041962059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4799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885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77857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80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1651E7-5955-48C8-9A6E-9AF58C45D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79662"/>
              </p:ext>
            </p:extLst>
          </p:nvPr>
        </p:nvGraphicFramePr>
        <p:xfrm>
          <a:off x="5596296" y="1652268"/>
          <a:ext cx="2720975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>
                  <a:extLst>
                    <a:ext uri="{9D8B030D-6E8A-4147-A177-3AD203B41FA5}">
                      <a16:colId xmlns:a16="http://schemas.microsoft.com/office/drawing/2014/main" val="3041962059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4799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885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77857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802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7F28C9-C213-4F58-9C7A-DDBF0454E75A}"/>
              </a:ext>
            </a:extLst>
          </p:cNvPr>
          <p:cNvSpPr/>
          <p:nvPr/>
        </p:nvSpPr>
        <p:spPr>
          <a:xfrm rot="20751479">
            <a:off x="2817478" y="1846477"/>
            <a:ext cx="28103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Ideal-Cache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D0376-B6FE-4844-A9DB-1A3B30E9EEB8}"/>
              </a:ext>
            </a:extLst>
          </p:cNvPr>
          <p:cNvSpPr/>
          <p:nvPr/>
        </p:nvSpPr>
        <p:spPr>
          <a:xfrm rot="20751479">
            <a:off x="5641909" y="1865527"/>
            <a:ext cx="25907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VIPT-Cache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9D88FB-A3B4-4314-A2CE-7DA08D9A3095}"/>
              </a:ext>
            </a:extLst>
          </p:cNvPr>
          <p:cNvSpPr/>
          <p:nvPr/>
        </p:nvSpPr>
        <p:spPr>
          <a:xfrm>
            <a:off x="422577" y="2905971"/>
            <a:ext cx="24529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 lookup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E553-30F1-4E4B-A0EA-070B12674015}"/>
              </a:ext>
            </a:extLst>
          </p:cNvPr>
          <p:cNvSpPr/>
          <p:nvPr/>
        </p:nvSpPr>
        <p:spPr>
          <a:xfrm>
            <a:off x="346161" y="3964078"/>
            <a:ext cx="26244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hit-rate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1AD93-7E41-49F5-9E88-E36BB250E3F8}"/>
              </a:ext>
            </a:extLst>
          </p:cNvPr>
          <p:cNvSpPr/>
          <p:nvPr/>
        </p:nvSpPr>
        <p:spPr>
          <a:xfrm>
            <a:off x="551345" y="4771130"/>
            <a:ext cx="221406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Efficiency 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79F173-9DBE-4791-8D0F-3664474E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997" y="3079552"/>
            <a:ext cx="306143" cy="296575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7332A9-B4BD-4754-8C72-47DFFA75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89" y="4130302"/>
            <a:ext cx="336757" cy="326233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E42C21-A767-4651-9891-DCCE4A84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89" y="5170314"/>
            <a:ext cx="336757" cy="326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3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C8362-C94D-4DDF-9C8B-06DD6FA3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04731-2AF9-4B4D-8E00-F1F05A40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30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4F1D8C-D374-4F47-893E-94A406E7C2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58278E-C11D-4C6E-862A-A3DF24F8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375041"/>
            <a:ext cx="9973395" cy="674848"/>
          </a:xfrm>
        </p:spPr>
        <p:txBody>
          <a:bodyPr/>
          <a:lstStyle/>
          <a:p>
            <a:r>
              <a:rPr lang="en-US" dirty="0"/>
              <a:t>Revisiting L1 Cache Characteristic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0282DB-9A09-43BA-BC7C-A9E62ACC29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801" y="1652268"/>
          <a:ext cx="2443691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691">
                  <a:extLst>
                    <a:ext uri="{9D8B030D-6E8A-4147-A177-3AD203B41FA5}">
                      <a16:colId xmlns:a16="http://schemas.microsoft.com/office/drawing/2014/main" val="2602424146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75763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5248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1175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689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6FC689-2A13-472C-BE95-20BAF8BC89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5492" y="1652268"/>
          <a:ext cx="2720975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>
                  <a:extLst>
                    <a:ext uri="{9D8B030D-6E8A-4147-A177-3AD203B41FA5}">
                      <a16:colId xmlns:a16="http://schemas.microsoft.com/office/drawing/2014/main" val="3041962059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4799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885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77857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80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1651E7-5955-48C8-9A6E-9AF58C45D7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6296" y="1652268"/>
          <a:ext cx="2720975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>
                  <a:extLst>
                    <a:ext uri="{9D8B030D-6E8A-4147-A177-3AD203B41FA5}">
                      <a16:colId xmlns:a16="http://schemas.microsoft.com/office/drawing/2014/main" val="3041962059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4799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885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77857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802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7F28C9-C213-4F58-9C7A-DDBF0454E75A}"/>
              </a:ext>
            </a:extLst>
          </p:cNvPr>
          <p:cNvSpPr/>
          <p:nvPr/>
        </p:nvSpPr>
        <p:spPr>
          <a:xfrm rot="20751479">
            <a:off x="2817478" y="1846477"/>
            <a:ext cx="28103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Ideal-Cache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D0376-B6FE-4844-A9DB-1A3B30E9EEB8}"/>
              </a:ext>
            </a:extLst>
          </p:cNvPr>
          <p:cNvSpPr/>
          <p:nvPr/>
        </p:nvSpPr>
        <p:spPr>
          <a:xfrm rot="20751479">
            <a:off x="5641909" y="1865527"/>
            <a:ext cx="25907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VIPT-Cache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9D88FB-A3B4-4314-A2CE-7DA08D9A3095}"/>
              </a:ext>
            </a:extLst>
          </p:cNvPr>
          <p:cNvSpPr/>
          <p:nvPr/>
        </p:nvSpPr>
        <p:spPr>
          <a:xfrm>
            <a:off x="422577" y="2905971"/>
            <a:ext cx="24529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 lookup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E553-30F1-4E4B-A0EA-070B12674015}"/>
              </a:ext>
            </a:extLst>
          </p:cNvPr>
          <p:cNvSpPr/>
          <p:nvPr/>
        </p:nvSpPr>
        <p:spPr>
          <a:xfrm>
            <a:off x="346161" y="3964078"/>
            <a:ext cx="26244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hit-rate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1AD93-7E41-49F5-9E88-E36BB250E3F8}"/>
              </a:ext>
            </a:extLst>
          </p:cNvPr>
          <p:cNvSpPr/>
          <p:nvPr/>
        </p:nvSpPr>
        <p:spPr>
          <a:xfrm>
            <a:off x="551345" y="4771130"/>
            <a:ext cx="221406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Efficiency 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79F173-9DBE-4791-8D0F-3664474E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997" y="3079552"/>
            <a:ext cx="306143" cy="296575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7332A9-B4BD-4754-8C72-47DFFA75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89" y="4130302"/>
            <a:ext cx="336757" cy="326233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E42C21-A767-4651-9891-DCCE4A84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89" y="5170314"/>
            <a:ext cx="336757" cy="326233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E4F6B-1D7A-429F-8A90-A9E57CA6C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779" y="3056690"/>
            <a:ext cx="349169" cy="334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E6794D-666E-4F52-9B60-EB4806B4F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144" y="5171992"/>
            <a:ext cx="349169" cy="3342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2DE33D-5BF1-46A4-9A0C-E412A15E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91" y="4130302"/>
            <a:ext cx="336757" cy="326233"/>
          </a:xfrm>
          <a:prstGeom prst="rect">
            <a:avLst/>
          </a:prstGeom>
          <a:noFill/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EE77E23-F54F-4C6C-AEBE-651FD7341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72254"/>
              </p:ext>
            </p:extLst>
          </p:nvPr>
        </p:nvGraphicFramePr>
        <p:xfrm>
          <a:off x="8330534" y="1652268"/>
          <a:ext cx="2720975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>
                  <a:extLst>
                    <a:ext uri="{9D8B030D-6E8A-4147-A177-3AD203B41FA5}">
                      <a16:colId xmlns:a16="http://schemas.microsoft.com/office/drawing/2014/main" val="3041962059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4799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885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77857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802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50E71F8-064E-4EAE-851D-A99F86C9660E}"/>
              </a:ext>
            </a:extLst>
          </p:cNvPr>
          <p:cNvSpPr/>
          <p:nvPr/>
        </p:nvSpPr>
        <p:spPr>
          <a:xfrm rot="20751479">
            <a:off x="8813472" y="1631585"/>
            <a:ext cx="174759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SEESAW</a:t>
            </a:r>
          </a:p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Cache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40AFCC-D73C-4BCF-985B-24303E13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49" y="3079552"/>
            <a:ext cx="306143" cy="296575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BF617A-E4B7-4A5D-A18B-3994E03E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437" y="4145130"/>
            <a:ext cx="306143" cy="296575"/>
          </a:xfrm>
          <a:prstGeom prst="rect">
            <a:avLst/>
          </a:prstGeom>
          <a:noFill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AE2AF4-7EB0-4061-A3E8-C3487B9A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98" y="5170314"/>
            <a:ext cx="306143" cy="296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0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4F70-8BE9-4835-B4CC-9F4B7316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SEESAW: 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5595-FBEF-427D-836F-5511B9EE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317F-1E67-4B74-9870-5C81DF2A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31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9BD3C0-0B5B-4332-90E2-CFAE277A45F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022FBA-437A-41E7-84D3-558265FC243D}"/>
              </a:ext>
            </a:extLst>
          </p:cNvPr>
          <p:cNvCxnSpPr>
            <a:cxnSpLocks/>
          </p:cNvCxnSpPr>
          <p:nvPr/>
        </p:nvCxnSpPr>
        <p:spPr>
          <a:xfrm flipV="1">
            <a:off x="7398241" y="3104994"/>
            <a:ext cx="4533900" cy="819152"/>
          </a:xfrm>
          <a:prstGeom prst="line">
            <a:avLst/>
          </a:prstGeom>
          <a:ln w="190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5695E-3D5B-440F-83F7-0081CF9E9FA1}"/>
              </a:ext>
            </a:extLst>
          </p:cNvPr>
          <p:cNvSpPr/>
          <p:nvPr/>
        </p:nvSpPr>
        <p:spPr>
          <a:xfrm>
            <a:off x="7425862" y="3104994"/>
            <a:ext cx="7200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FDA1C-5659-4FCD-B7C7-7CD854887FB0}"/>
              </a:ext>
            </a:extLst>
          </p:cNvPr>
          <p:cNvSpPr/>
          <p:nvPr/>
        </p:nvSpPr>
        <p:spPr>
          <a:xfrm>
            <a:off x="9708942" y="2581774"/>
            <a:ext cx="22942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Associativity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3EB22C1-4135-4BB1-93EE-6326A479B159}"/>
              </a:ext>
            </a:extLst>
          </p:cNvPr>
          <p:cNvSpPr/>
          <p:nvPr/>
        </p:nvSpPr>
        <p:spPr>
          <a:xfrm>
            <a:off x="9341205" y="3609819"/>
            <a:ext cx="790711" cy="5821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BF9AC4D6-0D56-484C-B45E-B039A838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11216"/>
            <a:ext cx="6816263" cy="47934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L1 caches are optimized for latency</a:t>
            </a:r>
          </a:p>
          <a:p>
            <a:pPr lvl="1"/>
            <a:r>
              <a:rPr lang="en-US" dirty="0"/>
              <a:t>VIPT imposes indirect restriction on number of sets in a L1 cache, increasing associativity</a:t>
            </a:r>
          </a:p>
          <a:p>
            <a:pPr lvl="1"/>
            <a:r>
              <a:rPr lang="en-US" dirty="0"/>
              <a:t>There is non-linear relation between associativity and access latency/energy of the L1 cache</a:t>
            </a:r>
          </a:p>
          <a:p>
            <a:r>
              <a:rPr lang="en-US" dirty="0" err="1"/>
              <a:t>Superpages</a:t>
            </a:r>
            <a:r>
              <a:rPr lang="en-US" dirty="0"/>
              <a:t> are often used in modern OSes</a:t>
            </a:r>
          </a:p>
          <a:p>
            <a:pPr lvl="1"/>
            <a:r>
              <a:rPr lang="en-US" dirty="0"/>
              <a:t>SEESAW provides low-associative access to </a:t>
            </a:r>
            <a:r>
              <a:rPr lang="en-US" dirty="0" err="1"/>
              <a:t>superpages</a:t>
            </a:r>
            <a:r>
              <a:rPr lang="en-US" dirty="0"/>
              <a:t>, providing both latency and energy benefits</a:t>
            </a:r>
          </a:p>
          <a:p>
            <a:pPr lvl="1"/>
            <a:r>
              <a:rPr lang="en-US" dirty="0"/>
              <a:t>Up to 10 % performance improvement and 20 % energy reduction in modern workloads</a:t>
            </a:r>
          </a:p>
          <a:p>
            <a:r>
              <a:rPr lang="en-US" dirty="0"/>
              <a:t>SEESAW has extremely low-overhead and is readily implementable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98EBA8-E8B2-4F45-A352-5AD68B609D27}"/>
              </a:ext>
            </a:extLst>
          </p:cNvPr>
          <p:cNvSpPr/>
          <p:nvPr/>
        </p:nvSpPr>
        <p:spPr>
          <a:xfrm>
            <a:off x="7983569" y="4898772"/>
            <a:ext cx="3813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293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46 L 0.003 -0.03333 C 0.00326 -0.03773 0.00404 -0.04676 0.0056 -0.05579 C 0.00755 -0.06643 0.00925 -0.07384 0.01094 -0.08009 L 0.01784 -0.10486 " pathEditMode="relative" rAng="6420000" ptsTypes="AAAAA">
                                      <p:cBhvr>
                                        <p:cTn id="5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532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0.00648 L 0.02096 0.01436 C 0.02487 0.01875 0.02891 0.02593 0.03034 0.0338 C 0.03242 0.04352 0.03307 0.05348 0.03164 0.06111 L 0.02643 0.09375 " pathEditMode="relative" rAng="14940000" ptsTypes="AAAAA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45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 animBg="1"/>
      <p:bldP spid="52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4D90-1639-4D87-B896-C7D5C746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1463"/>
            <a:ext cx="9973395" cy="913751"/>
          </a:xfrm>
        </p:spPr>
        <p:txBody>
          <a:bodyPr/>
          <a:lstStyle/>
          <a:p>
            <a:r>
              <a:rPr lang="en-US" dirty="0"/>
              <a:t>Virtually Indexed Physically Tagged [VIPT]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2008-AB24-4704-A0F4-3B101194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4F9B-BD07-4DE1-A101-0721E1D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E8D113-DDFC-4700-B354-EEF0E1EDC03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D57512D-134E-4937-8E34-559D6602A115}" type="datetime1">
              <a:rPr lang="en-US" smtClean="0"/>
              <a:t>6/4/18</a:t>
            </a:fld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FA6551-16D1-4BA9-AD9B-2B65EC7E26E0}"/>
              </a:ext>
            </a:extLst>
          </p:cNvPr>
          <p:cNvSpPr/>
          <p:nvPr/>
        </p:nvSpPr>
        <p:spPr>
          <a:xfrm>
            <a:off x="609600" y="4412966"/>
            <a:ext cx="2638046" cy="328308"/>
          </a:xfrm>
          <a:prstGeom prst="roundRect">
            <a:avLst>
              <a:gd name="adj" fmla="val 0"/>
            </a:avLst>
          </a:prstGeom>
          <a:solidFill>
            <a:schemeClr val="accent2">
              <a:lumMod val="25000"/>
              <a:lumOff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C144A6-51D1-4FB8-ACC5-F6BFBFEAFD42}"/>
              </a:ext>
            </a:extLst>
          </p:cNvPr>
          <p:cNvSpPr/>
          <p:nvPr/>
        </p:nvSpPr>
        <p:spPr>
          <a:xfrm>
            <a:off x="3245548" y="4415144"/>
            <a:ext cx="1561459" cy="32613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430DE-BB2F-46E7-A940-A9DAF66CA461}"/>
              </a:ext>
            </a:extLst>
          </p:cNvPr>
          <p:cNvCxnSpPr>
            <a:cxnSpLocks/>
          </p:cNvCxnSpPr>
          <p:nvPr/>
        </p:nvCxnSpPr>
        <p:spPr>
          <a:xfrm>
            <a:off x="1937374" y="3515552"/>
            <a:ext cx="0" cy="817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B9F61E15-FDE1-488E-BD07-15AF3CF69CAB}"/>
              </a:ext>
            </a:extLst>
          </p:cNvPr>
          <p:cNvSpPr/>
          <p:nvPr/>
        </p:nvSpPr>
        <p:spPr>
          <a:xfrm rot="16200000">
            <a:off x="1763408" y="3611421"/>
            <a:ext cx="312905" cy="2620520"/>
          </a:xfrm>
          <a:prstGeom prst="leftBrace">
            <a:avLst>
              <a:gd name="adj1" fmla="val 28960"/>
              <a:gd name="adj2" fmla="val 48114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4E0EDC-29D9-41D3-A49F-07AEF595C97F}"/>
              </a:ext>
            </a:extLst>
          </p:cNvPr>
          <p:cNvSpPr/>
          <p:nvPr/>
        </p:nvSpPr>
        <p:spPr>
          <a:xfrm>
            <a:off x="6746843" y="5934374"/>
            <a:ext cx="242748" cy="21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48C27-5579-C042-A364-2C90E2088D12}"/>
              </a:ext>
            </a:extLst>
          </p:cNvPr>
          <p:cNvGrpSpPr/>
          <p:nvPr/>
        </p:nvGrpSpPr>
        <p:grpSpPr>
          <a:xfrm>
            <a:off x="1134698" y="2493212"/>
            <a:ext cx="1528836" cy="1000516"/>
            <a:chOff x="1400102" y="2350349"/>
            <a:chExt cx="1528836" cy="100051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19CF6DD-3D42-4F2A-A350-60221BFA2E17}"/>
                </a:ext>
              </a:extLst>
            </p:cNvPr>
            <p:cNvSpPr/>
            <p:nvPr/>
          </p:nvSpPr>
          <p:spPr>
            <a:xfrm>
              <a:off x="1400102" y="2350349"/>
              <a:ext cx="1528836" cy="100051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0046BF-50B7-4C87-803F-02A898FB1DB9}"/>
                </a:ext>
              </a:extLst>
            </p:cNvPr>
            <p:cNvSpPr/>
            <p:nvPr/>
          </p:nvSpPr>
          <p:spPr>
            <a:xfrm>
              <a:off x="1657543" y="2598061"/>
              <a:ext cx="101640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TLB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A250A67-EC26-4F49-A382-233E8AECE7F7}"/>
              </a:ext>
            </a:extLst>
          </p:cNvPr>
          <p:cNvSpPr/>
          <p:nvPr/>
        </p:nvSpPr>
        <p:spPr>
          <a:xfrm>
            <a:off x="1578611" y="4365119"/>
            <a:ext cx="6623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9C6C78-4F5F-4329-B320-99747BF90572}"/>
              </a:ext>
            </a:extLst>
          </p:cNvPr>
          <p:cNvSpPr/>
          <p:nvPr/>
        </p:nvSpPr>
        <p:spPr>
          <a:xfrm>
            <a:off x="3364445" y="4407843"/>
            <a:ext cx="133241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29BCBD-5282-4080-B292-7D789AB43748}"/>
              </a:ext>
            </a:extLst>
          </p:cNvPr>
          <p:cNvGrpSpPr/>
          <p:nvPr/>
        </p:nvGrpSpPr>
        <p:grpSpPr>
          <a:xfrm>
            <a:off x="5911175" y="2161738"/>
            <a:ext cx="5345139" cy="3358370"/>
            <a:chOff x="6347958" y="2460831"/>
            <a:chExt cx="5341250" cy="253900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E310441-80EE-4EE0-88D0-52803B1C63EE}"/>
                </a:ext>
              </a:extLst>
            </p:cNvPr>
            <p:cNvSpPr/>
            <p:nvPr/>
          </p:nvSpPr>
          <p:spPr>
            <a:xfrm>
              <a:off x="6355779" y="2505502"/>
              <a:ext cx="5333429" cy="313657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7067383-9848-4713-9633-2AABFE2DB184}"/>
                </a:ext>
              </a:extLst>
            </p:cNvPr>
            <p:cNvSpPr/>
            <p:nvPr/>
          </p:nvSpPr>
          <p:spPr>
            <a:xfrm>
              <a:off x="6355779" y="2812027"/>
              <a:ext cx="362793" cy="2187808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D1E08B-DB1A-45EF-AEAE-13899D76643A}"/>
                </a:ext>
              </a:extLst>
            </p:cNvPr>
            <p:cNvSpPr/>
            <p:nvPr/>
          </p:nvSpPr>
          <p:spPr>
            <a:xfrm>
              <a:off x="6706276" y="2812027"/>
              <a:ext cx="1300348" cy="218780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F2434A2-C8DD-4F02-B189-D30D1807AB98}"/>
                </a:ext>
              </a:extLst>
            </p:cNvPr>
            <p:cNvSpPr/>
            <p:nvPr/>
          </p:nvSpPr>
          <p:spPr>
            <a:xfrm>
              <a:off x="8001554" y="2814482"/>
              <a:ext cx="3687654" cy="218535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5FFF9A-F34B-4102-80E5-5022FBBE2FED}"/>
                </a:ext>
              </a:extLst>
            </p:cNvPr>
            <p:cNvCxnSpPr>
              <a:cxnSpLocks/>
            </p:cNvCxnSpPr>
            <p:nvPr/>
          </p:nvCxnSpPr>
          <p:spPr>
            <a:xfrm>
              <a:off x="6706276" y="2505498"/>
              <a:ext cx="0" cy="6013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FC10B0-7CD0-428E-B61C-CA51E0BEA6E1}"/>
                </a:ext>
              </a:extLst>
            </p:cNvPr>
            <p:cNvCxnSpPr>
              <a:cxnSpLocks/>
            </p:cNvCxnSpPr>
            <p:nvPr/>
          </p:nvCxnSpPr>
          <p:spPr>
            <a:xfrm>
              <a:off x="8001554" y="2505498"/>
              <a:ext cx="0" cy="6013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D71867-E47C-4FE5-8792-2DC33C33BA84}"/>
                </a:ext>
              </a:extLst>
            </p:cNvPr>
            <p:cNvSpPr/>
            <p:nvPr/>
          </p:nvSpPr>
          <p:spPr>
            <a:xfrm>
              <a:off x="7024468" y="2483092"/>
              <a:ext cx="6014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tag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4360AB-D372-4724-822F-082E53690909}"/>
                </a:ext>
              </a:extLst>
            </p:cNvPr>
            <p:cNvSpPr/>
            <p:nvPr/>
          </p:nvSpPr>
          <p:spPr>
            <a:xfrm>
              <a:off x="8705045" y="2480600"/>
              <a:ext cx="183576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block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DDF91C-0300-4E9F-BCA2-6C5A89A7A6DC}"/>
                </a:ext>
              </a:extLst>
            </p:cNvPr>
            <p:cNvSpPr/>
            <p:nvPr/>
          </p:nvSpPr>
          <p:spPr>
            <a:xfrm>
              <a:off x="6347958" y="2460831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31E744-AA6F-43C4-AF48-F38848291877}"/>
              </a:ext>
            </a:extLst>
          </p:cNvPr>
          <p:cNvSpPr/>
          <p:nvPr/>
        </p:nvSpPr>
        <p:spPr>
          <a:xfrm>
            <a:off x="605614" y="1176650"/>
            <a:ext cx="2636841" cy="34827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7F3F15-99B5-4583-96A2-F4FBD8A13964}"/>
              </a:ext>
            </a:extLst>
          </p:cNvPr>
          <p:cNvSpPr/>
          <p:nvPr/>
        </p:nvSpPr>
        <p:spPr>
          <a:xfrm>
            <a:off x="3241961" y="1176650"/>
            <a:ext cx="1569059" cy="34827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A6FA9C-7C0D-40E2-B381-2F06BFF5C439}"/>
              </a:ext>
            </a:extLst>
          </p:cNvPr>
          <p:cNvCxnSpPr>
            <a:cxnSpLocks/>
          </p:cNvCxnSpPr>
          <p:nvPr/>
        </p:nvCxnSpPr>
        <p:spPr>
          <a:xfrm>
            <a:off x="1864087" y="1755254"/>
            <a:ext cx="0" cy="67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B8F2281C-3134-4302-8DA3-BC7A2BAD6FF3}"/>
              </a:ext>
            </a:extLst>
          </p:cNvPr>
          <p:cNvSpPr/>
          <p:nvPr/>
        </p:nvSpPr>
        <p:spPr>
          <a:xfrm rot="16200000">
            <a:off x="3475072" y="1306108"/>
            <a:ext cx="222472" cy="688692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C23D6CA-0168-4DDB-B89E-216D63DA793F}"/>
              </a:ext>
            </a:extLst>
          </p:cNvPr>
          <p:cNvSpPr/>
          <p:nvPr/>
        </p:nvSpPr>
        <p:spPr>
          <a:xfrm rot="16200000">
            <a:off x="4265108" y="1200383"/>
            <a:ext cx="212746" cy="871057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DC4E93-B2A1-4165-BC02-657A6A9F09E9}"/>
              </a:ext>
            </a:extLst>
          </p:cNvPr>
          <p:cNvSpPr/>
          <p:nvPr/>
        </p:nvSpPr>
        <p:spPr>
          <a:xfrm>
            <a:off x="1596277" y="1142397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E4C8DD-7FDA-4A7D-915E-E354323252FD}"/>
              </a:ext>
            </a:extLst>
          </p:cNvPr>
          <p:cNvSpPr/>
          <p:nvPr/>
        </p:nvSpPr>
        <p:spPr>
          <a:xfrm>
            <a:off x="3359836" y="1166411"/>
            <a:ext cx="133241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Offset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9E3AE3-6256-400E-B0E5-5821B8C1BD92}"/>
              </a:ext>
            </a:extLst>
          </p:cNvPr>
          <p:cNvSpPr/>
          <p:nvPr/>
        </p:nvSpPr>
        <p:spPr>
          <a:xfrm>
            <a:off x="3202180" y="1624948"/>
            <a:ext cx="7409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</a:p>
          <a:p>
            <a:pPr algn="ctr"/>
            <a:r>
              <a:rPr lang="en-US" sz="16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en-US" sz="16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3115E-424F-4A2A-AB1D-71F969CB4E6E}"/>
              </a:ext>
            </a:extLst>
          </p:cNvPr>
          <p:cNvSpPr/>
          <p:nvPr/>
        </p:nvSpPr>
        <p:spPr>
          <a:xfrm>
            <a:off x="3938976" y="1610125"/>
            <a:ext cx="8642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offset</a:t>
            </a: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FF159207-C43C-4796-A79D-E635AC1A36EC}"/>
              </a:ext>
            </a:extLst>
          </p:cNvPr>
          <p:cNvSpPr/>
          <p:nvPr/>
        </p:nvSpPr>
        <p:spPr>
          <a:xfrm flipV="1">
            <a:off x="8833779" y="5616399"/>
            <a:ext cx="773608" cy="147039"/>
          </a:xfrm>
          <a:prstGeom prst="trapezoid">
            <a:avLst>
              <a:gd name="adj" fmla="val 71256"/>
            </a:avLst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8934E-53D8-4443-AB08-DCF22223AEEA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9220583" y="5763438"/>
            <a:ext cx="0" cy="324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DD74ED4-4CE2-4B22-8A26-6903121E64CB}"/>
              </a:ext>
            </a:extLst>
          </p:cNvPr>
          <p:cNvSpPr/>
          <p:nvPr/>
        </p:nvSpPr>
        <p:spPr>
          <a:xfrm>
            <a:off x="7301826" y="5508721"/>
            <a:ext cx="94226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01093D-7900-4446-BB28-0F41A727DAAC}"/>
              </a:ext>
            </a:extLst>
          </p:cNvPr>
          <p:cNvCxnSpPr>
            <a:cxnSpLocks/>
          </p:cNvCxnSpPr>
          <p:nvPr/>
        </p:nvCxnSpPr>
        <p:spPr>
          <a:xfrm>
            <a:off x="6920401" y="2740924"/>
            <a:ext cx="0" cy="3214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DF7049C-463B-4A84-99AE-6D6BBAE0BC8D}"/>
              </a:ext>
            </a:extLst>
          </p:cNvPr>
          <p:cNvCxnSpPr>
            <a:cxnSpLocks/>
            <a:stCxn id="27" idx="1"/>
            <a:endCxn id="28" idx="2"/>
          </p:cNvCxnSpPr>
          <p:nvPr/>
        </p:nvCxnSpPr>
        <p:spPr>
          <a:xfrm rot="16200000" flipH="1">
            <a:off x="3828018" y="3120553"/>
            <a:ext cx="961244" cy="4876405"/>
          </a:xfrm>
          <a:prstGeom prst="bentConnector4">
            <a:avLst>
              <a:gd name="adj1" fmla="val 94792"/>
              <a:gd name="adj2" fmla="val -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DD2AED-ABCD-4E8A-A759-516189C4D47C}"/>
              </a:ext>
            </a:extLst>
          </p:cNvPr>
          <p:cNvCxnSpPr>
            <a:cxnSpLocks/>
          </p:cNvCxnSpPr>
          <p:nvPr/>
        </p:nvCxnSpPr>
        <p:spPr>
          <a:xfrm>
            <a:off x="7036389" y="6039377"/>
            <a:ext cx="840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2521BEA-275F-4641-A656-9258075649FF}"/>
              </a:ext>
            </a:extLst>
          </p:cNvPr>
          <p:cNvSpPr/>
          <p:nvPr/>
        </p:nvSpPr>
        <p:spPr>
          <a:xfrm>
            <a:off x="7802827" y="5862978"/>
            <a:ext cx="10198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HIT/MISS</a:t>
            </a:r>
            <a:endParaRPr lang="en-US" sz="16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EE4FD0-ACF2-4349-B682-8C010EA573E5}"/>
              </a:ext>
            </a:extLst>
          </p:cNvPr>
          <p:cNvSpPr/>
          <p:nvPr/>
        </p:nvSpPr>
        <p:spPr>
          <a:xfrm>
            <a:off x="94369" y="1179048"/>
            <a:ext cx="5533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241C44-D666-4052-901C-F10CEFF29C1A}"/>
              </a:ext>
            </a:extLst>
          </p:cNvPr>
          <p:cNvSpPr/>
          <p:nvPr/>
        </p:nvSpPr>
        <p:spPr>
          <a:xfrm>
            <a:off x="94369" y="4380043"/>
            <a:ext cx="518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964B20-FABC-4F50-8643-97617A4E30B4}"/>
              </a:ext>
            </a:extLst>
          </p:cNvPr>
          <p:cNvSpPr/>
          <p:nvPr/>
        </p:nvSpPr>
        <p:spPr>
          <a:xfrm>
            <a:off x="5918902" y="3296855"/>
            <a:ext cx="5334897" cy="45719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B26EF1D-4CB7-48E2-90B1-1C7C80255871}"/>
              </a:ext>
            </a:extLst>
          </p:cNvPr>
          <p:cNvSpPr/>
          <p:nvPr/>
        </p:nvSpPr>
        <p:spPr>
          <a:xfrm>
            <a:off x="5918902" y="4911251"/>
            <a:ext cx="5338139" cy="49254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BC7B87-7864-4FA9-A64E-FC99EB2B433A}"/>
              </a:ext>
            </a:extLst>
          </p:cNvPr>
          <p:cNvSpPr/>
          <p:nvPr/>
        </p:nvSpPr>
        <p:spPr>
          <a:xfrm>
            <a:off x="9100555" y="3823339"/>
            <a:ext cx="102043" cy="10204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F8235AB-6EF6-411B-90B2-A17274B7E565}"/>
              </a:ext>
            </a:extLst>
          </p:cNvPr>
          <p:cNvSpPr/>
          <p:nvPr/>
        </p:nvSpPr>
        <p:spPr>
          <a:xfrm>
            <a:off x="9100555" y="4132319"/>
            <a:ext cx="102043" cy="10204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9E7995-C3A6-4F2B-800F-031555A0EB39}"/>
              </a:ext>
            </a:extLst>
          </p:cNvPr>
          <p:cNvSpPr/>
          <p:nvPr/>
        </p:nvSpPr>
        <p:spPr>
          <a:xfrm>
            <a:off x="9100179" y="4450039"/>
            <a:ext cx="102043" cy="10204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00CD0B2-4675-450F-BA19-EA9FD85FABDF}"/>
              </a:ext>
            </a:extLst>
          </p:cNvPr>
          <p:cNvSpPr/>
          <p:nvPr/>
        </p:nvSpPr>
        <p:spPr>
          <a:xfrm>
            <a:off x="6719305" y="3823339"/>
            <a:ext cx="102043" cy="10204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90F0FC-C1FB-4E84-BCEB-620FDBECE9CF}"/>
              </a:ext>
            </a:extLst>
          </p:cNvPr>
          <p:cNvSpPr/>
          <p:nvPr/>
        </p:nvSpPr>
        <p:spPr>
          <a:xfrm>
            <a:off x="6719305" y="4132319"/>
            <a:ext cx="102043" cy="10204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05B392B-2883-4788-9204-206A648D6079}"/>
              </a:ext>
            </a:extLst>
          </p:cNvPr>
          <p:cNvSpPr/>
          <p:nvPr/>
        </p:nvSpPr>
        <p:spPr>
          <a:xfrm>
            <a:off x="6718929" y="4450039"/>
            <a:ext cx="102043" cy="10204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DE9EB0-FBCC-4115-AAC0-068E02A2B1A8}"/>
              </a:ext>
            </a:extLst>
          </p:cNvPr>
          <p:cNvCxnSpPr/>
          <p:nvPr/>
        </p:nvCxnSpPr>
        <p:spPr>
          <a:xfrm>
            <a:off x="5922580" y="2815314"/>
            <a:ext cx="533342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0CD959-2EA0-4FBD-AC02-30074CB4E488}"/>
              </a:ext>
            </a:extLst>
          </p:cNvPr>
          <p:cNvCxnSpPr/>
          <p:nvPr/>
        </p:nvCxnSpPr>
        <p:spPr>
          <a:xfrm>
            <a:off x="5918904" y="2975857"/>
            <a:ext cx="533342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AFC11C7-1544-4165-AA31-F7BEBFEF1120}"/>
              </a:ext>
            </a:extLst>
          </p:cNvPr>
          <p:cNvCxnSpPr/>
          <p:nvPr/>
        </p:nvCxnSpPr>
        <p:spPr>
          <a:xfrm>
            <a:off x="5923543" y="5245478"/>
            <a:ext cx="533342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ight Brace 75">
            <a:extLst>
              <a:ext uri="{FF2B5EF4-FFF2-40B4-BE49-F238E27FC236}">
                <a16:creationId xmlns:a16="http://schemas.microsoft.com/office/drawing/2014/main" id="{16FC71AB-407A-43D6-910E-79277A242ADA}"/>
              </a:ext>
            </a:extLst>
          </p:cNvPr>
          <p:cNvSpPr/>
          <p:nvPr/>
        </p:nvSpPr>
        <p:spPr>
          <a:xfrm>
            <a:off x="11285680" y="2683380"/>
            <a:ext cx="127000" cy="5991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63280C-52B8-4578-BFF8-DCE572A00F9C}"/>
              </a:ext>
            </a:extLst>
          </p:cNvPr>
          <p:cNvSpPr/>
          <p:nvPr/>
        </p:nvSpPr>
        <p:spPr>
          <a:xfrm>
            <a:off x="8675721" y="2589510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34214A-1103-47F9-8B22-4204389E3659}"/>
              </a:ext>
            </a:extLst>
          </p:cNvPr>
          <p:cNvSpPr/>
          <p:nvPr/>
        </p:nvSpPr>
        <p:spPr>
          <a:xfrm>
            <a:off x="8677292" y="2757783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635985-0B7A-4381-AA3A-0A75A0E80BA9}"/>
              </a:ext>
            </a:extLst>
          </p:cNvPr>
          <p:cNvCxnSpPr/>
          <p:nvPr/>
        </p:nvCxnSpPr>
        <p:spPr>
          <a:xfrm>
            <a:off x="5918902" y="3123495"/>
            <a:ext cx="533342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E81D753-24B4-4535-A413-4ADAC004F8CB}"/>
              </a:ext>
            </a:extLst>
          </p:cNvPr>
          <p:cNvSpPr/>
          <p:nvPr/>
        </p:nvSpPr>
        <p:spPr>
          <a:xfrm>
            <a:off x="8682054" y="2910183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Way-3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8B4F8-8CC5-4441-AC64-B37C0EDD4D27}"/>
              </a:ext>
            </a:extLst>
          </p:cNvPr>
          <p:cNvCxnSpPr/>
          <p:nvPr/>
        </p:nvCxnSpPr>
        <p:spPr>
          <a:xfrm>
            <a:off x="5918907" y="5395228"/>
            <a:ext cx="533342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EFA3C31-23EF-4D36-895D-5DC22FFA4D93}"/>
              </a:ext>
            </a:extLst>
          </p:cNvPr>
          <p:cNvSpPr/>
          <p:nvPr/>
        </p:nvSpPr>
        <p:spPr>
          <a:xfrm>
            <a:off x="8677285" y="3067346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8288B62-CE39-4ABF-9C94-DAF016F5A802}"/>
              </a:ext>
            </a:extLst>
          </p:cNvPr>
          <p:cNvSpPr/>
          <p:nvPr/>
        </p:nvSpPr>
        <p:spPr>
          <a:xfrm>
            <a:off x="6439716" y="2589503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827DE67-74F5-4635-BA45-1A08F39B76C7}"/>
              </a:ext>
            </a:extLst>
          </p:cNvPr>
          <p:cNvSpPr/>
          <p:nvPr/>
        </p:nvSpPr>
        <p:spPr>
          <a:xfrm>
            <a:off x="6438906" y="2757776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9D9259A-878E-4890-A909-8956A50E5F38}"/>
              </a:ext>
            </a:extLst>
          </p:cNvPr>
          <p:cNvSpPr/>
          <p:nvPr/>
        </p:nvSpPr>
        <p:spPr>
          <a:xfrm>
            <a:off x="6443668" y="2910176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E4C5638-3052-42C9-8ADC-C02E8C5AC5F6}"/>
              </a:ext>
            </a:extLst>
          </p:cNvPr>
          <p:cNvSpPr/>
          <p:nvPr/>
        </p:nvSpPr>
        <p:spPr>
          <a:xfrm>
            <a:off x="6453187" y="3067339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Way-4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28E779-43EF-47D2-BE31-26B9C293BF7D}"/>
              </a:ext>
            </a:extLst>
          </p:cNvPr>
          <p:cNvCxnSpPr/>
          <p:nvPr/>
        </p:nvCxnSpPr>
        <p:spPr>
          <a:xfrm>
            <a:off x="5923659" y="5090429"/>
            <a:ext cx="533342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44FE24E-1487-4AED-AF07-220F25D2AC78}"/>
              </a:ext>
            </a:extLst>
          </p:cNvPr>
          <p:cNvSpPr/>
          <p:nvPr/>
        </p:nvSpPr>
        <p:spPr>
          <a:xfrm>
            <a:off x="11370256" y="2827633"/>
            <a:ext cx="51218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set-1</a:t>
            </a:r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69960A7F-45C9-4BBD-9F95-C355B3CA31E8}"/>
              </a:ext>
            </a:extLst>
          </p:cNvPr>
          <p:cNvSpPr/>
          <p:nvPr/>
        </p:nvSpPr>
        <p:spPr>
          <a:xfrm>
            <a:off x="11280912" y="4969797"/>
            <a:ext cx="127000" cy="54969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F04BD9-121C-4BB7-8B84-9313A8A93200}"/>
              </a:ext>
            </a:extLst>
          </p:cNvPr>
          <p:cNvSpPr/>
          <p:nvPr/>
        </p:nvSpPr>
        <p:spPr>
          <a:xfrm>
            <a:off x="11308723" y="5050273"/>
            <a:ext cx="55505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set-N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870482B-11BC-4A48-9CE5-F9F44A2B4267}"/>
              </a:ext>
            </a:extLst>
          </p:cNvPr>
          <p:cNvCxnSpPr>
            <a:cxnSpLocks/>
            <a:stCxn id="38" idx="2"/>
            <a:endCxn id="147" idx="1"/>
          </p:cNvCxnSpPr>
          <p:nvPr/>
        </p:nvCxnSpPr>
        <p:spPr>
          <a:xfrm rot="16200000" flipH="1">
            <a:off x="4283663" y="1498693"/>
            <a:ext cx="754249" cy="2176307"/>
          </a:xfrm>
          <a:prstGeom prst="bentConnector4">
            <a:avLst>
              <a:gd name="adj1" fmla="val 30014"/>
              <a:gd name="adj2" fmla="val -46"/>
            </a:avLst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4AC5561-36F0-4BE4-9DA4-2ED0D552962F}"/>
              </a:ext>
            </a:extLst>
          </p:cNvPr>
          <p:cNvCxnSpPr>
            <a:cxnSpLocks/>
            <a:endCxn id="43" idx="3"/>
          </p:cNvCxnSpPr>
          <p:nvPr/>
        </p:nvCxnSpPr>
        <p:spPr>
          <a:xfrm rot="5400000">
            <a:off x="8773594" y="2635843"/>
            <a:ext cx="3835481" cy="22726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3498E8E-5FC6-4D20-B0E2-EF5231BB3AF7}"/>
              </a:ext>
            </a:extLst>
          </p:cNvPr>
          <p:cNvCxnSpPr>
            <a:cxnSpLocks/>
          </p:cNvCxnSpPr>
          <p:nvPr/>
        </p:nvCxnSpPr>
        <p:spPr>
          <a:xfrm>
            <a:off x="4843615" y="1854437"/>
            <a:ext cx="7000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A63FAA-0B2E-4796-A0D8-804914AD1A82}"/>
              </a:ext>
            </a:extLst>
          </p:cNvPr>
          <p:cNvSpPr/>
          <p:nvPr/>
        </p:nvSpPr>
        <p:spPr>
          <a:xfrm>
            <a:off x="8743116" y="4888847"/>
            <a:ext cx="598241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A343676-609D-4263-AC0E-618FE30BA165}"/>
              </a:ext>
            </a:extLst>
          </p:cNvPr>
          <p:cNvSpPr/>
          <p:nvPr/>
        </p:nvSpPr>
        <p:spPr>
          <a:xfrm>
            <a:off x="8738252" y="5030928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Way-2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36FAB7E-8397-4C49-A618-A410D2929A2A}"/>
              </a:ext>
            </a:extLst>
          </p:cNvPr>
          <p:cNvSpPr/>
          <p:nvPr/>
        </p:nvSpPr>
        <p:spPr>
          <a:xfrm>
            <a:off x="8750157" y="5185706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9D86BA4-F50B-4D8C-8771-A3800A1AD3A2}"/>
              </a:ext>
            </a:extLst>
          </p:cNvPr>
          <p:cNvSpPr/>
          <p:nvPr/>
        </p:nvSpPr>
        <p:spPr>
          <a:xfrm>
            <a:off x="8752531" y="5326201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A2881B-C9A5-4932-AA15-20094772890C}"/>
              </a:ext>
            </a:extLst>
          </p:cNvPr>
          <p:cNvSpPr/>
          <p:nvPr/>
        </p:nvSpPr>
        <p:spPr>
          <a:xfrm>
            <a:off x="6519110" y="4898362"/>
            <a:ext cx="5790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5E15391-2022-4B35-811E-BE4BEB83C9CF}"/>
              </a:ext>
            </a:extLst>
          </p:cNvPr>
          <p:cNvSpPr/>
          <p:nvPr/>
        </p:nvSpPr>
        <p:spPr>
          <a:xfrm>
            <a:off x="6495104" y="5035682"/>
            <a:ext cx="61587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E8A22D-9D8D-4D54-A1CA-3E0EF0BE2800}"/>
              </a:ext>
            </a:extLst>
          </p:cNvPr>
          <p:cNvSpPr/>
          <p:nvPr/>
        </p:nvSpPr>
        <p:spPr>
          <a:xfrm>
            <a:off x="6497485" y="5183317"/>
            <a:ext cx="6158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5A29C5-206B-4BE8-9F72-A6F5DDB0F0E5}"/>
              </a:ext>
            </a:extLst>
          </p:cNvPr>
          <p:cNvSpPr/>
          <p:nvPr/>
        </p:nvSpPr>
        <p:spPr>
          <a:xfrm>
            <a:off x="6513531" y="5333338"/>
            <a:ext cx="5790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Way-4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6BA1E3-00FB-448C-B4E3-5C13335B9338}"/>
              </a:ext>
            </a:extLst>
          </p:cNvPr>
          <p:cNvSpPr/>
          <p:nvPr/>
        </p:nvSpPr>
        <p:spPr>
          <a:xfrm>
            <a:off x="6707478" y="5849093"/>
            <a:ext cx="3225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Right Brace 146">
            <a:extLst>
              <a:ext uri="{FF2B5EF4-FFF2-40B4-BE49-F238E27FC236}">
                <a16:creationId xmlns:a16="http://schemas.microsoft.com/office/drawing/2014/main" id="{B616E9AF-CFF6-4266-AE66-8A87C7C73E1A}"/>
              </a:ext>
            </a:extLst>
          </p:cNvPr>
          <p:cNvSpPr/>
          <p:nvPr/>
        </p:nvSpPr>
        <p:spPr>
          <a:xfrm flipH="1">
            <a:off x="5748941" y="2662483"/>
            <a:ext cx="121393" cy="612322"/>
          </a:xfrm>
          <a:prstGeom prst="rightBrace">
            <a:avLst>
              <a:gd name="adj1" fmla="val 8333"/>
              <a:gd name="adj2" fmla="val 4923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521F96-B26A-4522-A511-13163626C971}"/>
              </a:ext>
            </a:extLst>
          </p:cNvPr>
          <p:cNvSpPr/>
          <p:nvPr/>
        </p:nvSpPr>
        <p:spPr>
          <a:xfrm>
            <a:off x="3246442" y="1143898"/>
            <a:ext cx="1560565" cy="388332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826815A-0417-4012-86A6-EE4281BF9330}"/>
              </a:ext>
            </a:extLst>
          </p:cNvPr>
          <p:cNvSpPr/>
          <p:nvPr/>
        </p:nvSpPr>
        <p:spPr>
          <a:xfrm>
            <a:off x="3268173" y="4377819"/>
            <a:ext cx="1521304" cy="376155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99260FAA-65FB-EE4C-A720-9579D6BF8A1B}"/>
              </a:ext>
            </a:extLst>
          </p:cNvPr>
          <p:cNvSpPr/>
          <p:nvPr/>
        </p:nvSpPr>
        <p:spPr>
          <a:xfrm rot="16200000">
            <a:off x="1805704" y="330839"/>
            <a:ext cx="228313" cy="2620520"/>
          </a:xfrm>
          <a:prstGeom prst="leftBrace">
            <a:avLst>
              <a:gd name="adj1" fmla="val 28960"/>
              <a:gd name="adj2" fmla="val 47872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19AD874-9DEA-B046-BD0B-BFFAE3CE9A0A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715722" y="3174298"/>
            <a:ext cx="31121" cy="2865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2DAD0C-3800-9F4E-91D7-AC158C8085F0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6761124" y="3067339"/>
            <a:ext cx="40518" cy="2881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913677-5E07-8145-9F45-A5E8782C7739}"/>
              </a:ext>
            </a:extLst>
          </p:cNvPr>
          <p:cNvCxnSpPr>
            <a:cxnSpLocks/>
          </p:cNvCxnSpPr>
          <p:nvPr/>
        </p:nvCxnSpPr>
        <p:spPr>
          <a:xfrm>
            <a:off x="6835629" y="2900596"/>
            <a:ext cx="35078" cy="3024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6517F1-5D86-2D4C-9F89-B090A000BA97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9211416" y="3027495"/>
            <a:ext cx="9167" cy="2588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CBD671D-970D-8B4A-98D2-72D182750CA9}"/>
              </a:ext>
            </a:extLst>
          </p:cNvPr>
          <p:cNvCxnSpPr>
            <a:cxnSpLocks/>
          </p:cNvCxnSpPr>
          <p:nvPr/>
        </p:nvCxnSpPr>
        <p:spPr>
          <a:xfrm>
            <a:off x="9346691" y="2861977"/>
            <a:ext cx="0" cy="275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97D5DDC-D539-AA48-A304-D5D59080E171}"/>
              </a:ext>
            </a:extLst>
          </p:cNvPr>
          <p:cNvCxnSpPr>
            <a:cxnSpLocks/>
          </p:cNvCxnSpPr>
          <p:nvPr/>
        </p:nvCxnSpPr>
        <p:spPr>
          <a:xfrm>
            <a:off x="9475469" y="2711397"/>
            <a:ext cx="0" cy="2903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38588D6-BF23-48BA-9F72-16E758F7E16E}"/>
              </a:ext>
            </a:extLst>
          </p:cNvPr>
          <p:cNvCxnSpPr>
            <a:cxnSpLocks/>
          </p:cNvCxnSpPr>
          <p:nvPr/>
        </p:nvCxnSpPr>
        <p:spPr>
          <a:xfrm>
            <a:off x="9069299" y="3207228"/>
            <a:ext cx="0" cy="240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54FEF5C-1D89-472E-980E-CC2DF7412BCB}"/>
              </a:ext>
            </a:extLst>
          </p:cNvPr>
          <p:cNvSpPr/>
          <p:nvPr/>
        </p:nvSpPr>
        <p:spPr>
          <a:xfrm rot="21047846">
            <a:off x="2595231" y="2466520"/>
            <a:ext cx="6796718" cy="1139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VIPT Caches necessitate:</a:t>
            </a:r>
          </a:p>
          <a:p>
            <a:pPr algn="ctr"/>
            <a:r>
              <a:rPr lang="en-US" sz="2400" b="1" dirty="0"/>
              <a:t>(set-index + block-offset) &lt;= Page-offset</a:t>
            </a:r>
          </a:p>
        </p:txBody>
      </p:sp>
    </p:spTree>
    <p:extLst>
      <p:ext uri="{BB962C8B-B14F-4D97-AF65-F5344CB8AC3E}">
        <p14:creationId xmlns:p14="http://schemas.microsoft.com/office/powerpoint/2010/main" val="226161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51" grpId="0"/>
      <p:bldP spid="143" grpId="0"/>
      <p:bldP spid="3" grpId="0" animBg="1"/>
      <p:bldP spid="91" grpId="0" animBg="1"/>
      <p:bldP spid="1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BF47-8C96-BD46-8DAB-FEA02875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Associativity on Access Latency and Energy of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AF6A9-39AE-7E4B-B412-F36EF5E4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52E3E-FB96-3045-B0D3-6527B2E5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2FC0CE-02E2-5945-ABAB-57F5D1E4D8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871A1-CA7F-DD4D-8787-C9BA0D663E2E}"/>
              </a:ext>
            </a:extLst>
          </p:cNvPr>
          <p:cNvSpPr/>
          <p:nvPr/>
        </p:nvSpPr>
        <p:spPr>
          <a:xfrm>
            <a:off x="1185060" y="4922150"/>
            <a:ext cx="36760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Access Latency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D21F37-73C0-604E-B59E-CBE392CD2988}"/>
              </a:ext>
            </a:extLst>
          </p:cNvPr>
          <p:cNvSpPr/>
          <p:nvPr/>
        </p:nvSpPr>
        <p:spPr>
          <a:xfrm>
            <a:off x="7329421" y="4918436"/>
            <a:ext cx="34900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Access Energy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0C43C7-A92F-45B8-9765-5B41EF8C9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62" y="2173264"/>
            <a:ext cx="4826929" cy="27967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148367-4C0F-4B62-B503-AAE43180B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06" y="2042872"/>
            <a:ext cx="5477839" cy="27967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955EDC1-13B5-D648-8E50-38097A2CDC2A}"/>
              </a:ext>
            </a:extLst>
          </p:cNvPr>
          <p:cNvSpPr/>
          <p:nvPr/>
        </p:nvSpPr>
        <p:spPr>
          <a:xfrm>
            <a:off x="8706781" y="2909620"/>
            <a:ext cx="396544" cy="912140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9D99F4-21F1-E147-91AC-13161723E0E8}"/>
              </a:ext>
            </a:extLst>
          </p:cNvPr>
          <p:cNvSpPr/>
          <p:nvPr/>
        </p:nvSpPr>
        <p:spPr>
          <a:xfrm>
            <a:off x="9783525" y="2825129"/>
            <a:ext cx="396544" cy="912140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B59845-571D-8E40-82DF-213F71E2C2CA}"/>
              </a:ext>
            </a:extLst>
          </p:cNvPr>
          <p:cNvSpPr/>
          <p:nvPr/>
        </p:nvSpPr>
        <p:spPr>
          <a:xfrm>
            <a:off x="10848580" y="2486770"/>
            <a:ext cx="396544" cy="1334779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1AF555-242B-6149-8269-24E4D3CCACC1}"/>
              </a:ext>
            </a:extLst>
          </p:cNvPr>
          <p:cNvSpPr/>
          <p:nvPr/>
        </p:nvSpPr>
        <p:spPr>
          <a:xfrm>
            <a:off x="4816590" y="3004927"/>
            <a:ext cx="388454" cy="816622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2AA56C-2385-F645-8238-B9241C894C95}"/>
              </a:ext>
            </a:extLst>
          </p:cNvPr>
          <p:cNvSpPr/>
          <p:nvPr/>
        </p:nvSpPr>
        <p:spPr>
          <a:xfrm>
            <a:off x="3829510" y="2940146"/>
            <a:ext cx="388454" cy="682107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AB8D49-A2FA-3D4F-A796-23909282F736}"/>
              </a:ext>
            </a:extLst>
          </p:cNvPr>
          <p:cNvSpPr/>
          <p:nvPr/>
        </p:nvSpPr>
        <p:spPr>
          <a:xfrm>
            <a:off x="2874610" y="3100193"/>
            <a:ext cx="312780" cy="682107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6185 -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20481 -0.0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8E59-8259-2A42-8794-F337E8AD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associativity on MPKI of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FCA07-949A-FC48-91A7-539D3862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C7FD3-CF9B-C641-9235-E7F4D6FB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663BFF-0002-6B4D-92B7-63C12E4BA75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919E9-E8A2-A94E-BFB3-E69F7C7A4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98" y="1126347"/>
            <a:ext cx="6680200" cy="3327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EBAAFDE-D74D-D549-AE4A-8E641C9127B8}"/>
              </a:ext>
            </a:extLst>
          </p:cNvPr>
          <p:cNvSpPr/>
          <p:nvPr/>
        </p:nvSpPr>
        <p:spPr>
          <a:xfrm>
            <a:off x="4226313" y="2160004"/>
            <a:ext cx="791736" cy="267629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12AE39-6A3B-6A48-998E-AC34BE196777}"/>
              </a:ext>
            </a:extLst>
          </p:cNvPr>
          <p:cNvSpPr/>
          <p:nvPr/>
        </p:nvSpPr>
        <p:spPr>
          <a:xfrm>
            <a:off x="5253359" y="2232892"/>
            <a:ext cx="791736" cy="267629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1F9212-7DF4-184A-B4D0-3A8C5C0AF060}"/>
              </a:ext>
            </a:extLst>
          </p:cNvPr>
          <p:cNvSpPr/>
          <p:nvPr/>
        </p:nvSpPr>
        <p:spPr>
          <a:xfrm>
            <a:off x="6267150" y="2292528"/>
            <a:ext cx="791736" cy="267629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DA54D1-9294-5340-B740-1FE4EF716ADD}"/>
              </a:ext>
            </a:extLst>
          </p:cNvPr>
          <p:cNvSpPr/>
          <p:nvPr/>
        </p:nvSpPr>
        <p:spPr>
          <a:xfrm>
            <a:off x="7294197" y="2338912"/>
            <a:ext cx="791736" cy="267629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0628DF-D099-784E-87A0-DE3DD83837C9}"/>
              </a:ext>
            </a:extLst>
          </p:cNvPr>
          <p:cNvSpPr/>
          <p:nvPr/>
        </p:nvSpPr>
        <p:spPr>
          <a:xfrm>
            <a:off x="8321241" y="2372044"/>
            <a:ext cx="791736" cy="267629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CE9FA1-359E-4F72-939A-472FE8A08416}"/>
              </a:ext>
            </a:extLst>
          </p:cNvPr>
          <p:cNvSpPr/>
          <p:nvPr/>
        </p:nvSpPr>
        <p:spPr>
          <a:xfrm>
            <a:off x="-134299" y="4556931"/>
            <a:ext cx="1270085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A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ssociativity hurts latency and energy without commensurately improving hit rate</a:t>
            </a:r>
          </a:p>
        </p:txBody>
      </p:sp>
    </p:spTree>
    <p:extLst>
      <p:ext uri="{BB962C8B-B14F-4D97-AF65-F5344CB8AC3E}">
        <p14:creationId xmlns:p14="http://schemas.microsoft.com/office/powerpoint/2010/main" val="161616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C8362-C94D-4DDF-9C8B-06DD6FA3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04731-2AF9-4B4D-8E00-F1F05A40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4F1D8C-D374-4F47-893E-94A406E7C2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58278E-C11D-4C6E-862A-A3DF24F8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375041"/>
            <a:ext cx="9973395" cy="674848"/>
          </a:xfrm>
        </p:spPr>
        <p:txBody>
          <a:bodyPr/>
          <a:lstStyle/>
          <a:p>
            <a:r>
              <a:rPr lang="en-US" dirty="0"/>
              <a:t>Revisiting L1 Cache Characteristics for VIPT Cache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0282DB-9A09-43BA-BC7C-A9E62ACC29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801" y="1652268"/>
          <a:ext cx="2443691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691">
                  <a:extLst>
                    <a:ext uri="{9D8B030D-6E8A-4147-A177-3AD203B41FA5}">
                      <a16:colId xmlns:a16="http://schemas.microsoft.com/office/drawing/2014/main" val="2602424146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75763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5248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1175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689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6FC689-2A13-472C-BE95-20BAF8BC89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5492" y="1652268"/>
          <a:ext cx="2720975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>
                  <a:extLst>
                    <a:ext uri="{9D8B030D-6E8A-4147-A177-3AD203B41FA5}">
                      <a16:colId xmlns:a16="http://schemas.microsoft.com/office/drawing/2014/main" val="3041962059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4799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885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77857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80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1651E7-5955-48C8-9A6E-9AF58C45D7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6296" y="1652268"/>
          <a:ext cx="2720975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>
                  <a:extLst>
                    <a:ext uri="{9D8B030D-6E8A-4147-A177-3AD203B41FA5}">
                      <a16:colId xmlns:a16="http://schemas.microsoft.com/office/drawing/2014/main" val="3041962059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4799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8850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77857"/>
                  </a:ext>
                </a:extLst>
              </a:tr>
              <a:tr h="104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802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7F28C9-C213-4F58-9C7A-DDBF0454E75A}"/>
              </a:ext>
            </a:extLst>
          </p:cNvPr>
          <p:cNvSpPr/>
          <p:nvPr/>
        </p:nvSpPr>
        <p:spPr>
          <a:xfrm rot="20751479">
            <a:off x="2817478" y="1846477"/>
            <a:ext cx="28103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Ideal-Cache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D0376-B6FE-4844-A9DB-1A3B30E9EEB8}"/>
              </a:ext>
            </a:extLst>
          </p:cNvPr>
          <p:cNvSpPr/>
          <p:nvPr/>
        </p:nvSpPr>
        <p:spPr>
          <a:xfrm rot="20751479">
            <a:off x="5641909" y="1865527"/>
            <a:ext cx="25907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VIPT-Cache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9D88FB-A3B4-4314-A2CE-7DA08D9A3095}"/>
              </a:ext>
            </a:extLst>
          </p:cNvPr>
          <p:cNvSpPr/>
          <p:nvPr/>
        </p:nvSpPr>
        <p:spPr>
          <a:xfrm>
            <a:off x="422577" y="2905971"/>
            <a:ext cx="24529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 lookup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E553-30F1-4E4B-A0EA-070B12674015}"/>
              </a:ext>
            </a:extLst>
          </p:cNvPr>
          <p:cNvSpPr/>
          <p:nvPr/>
        </p:nvSpPr>
        <p:spPr>
          <a:xfrm>
            <a:off x="346161" y="3964078"/>
            <a:ext cx="26244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hit-rate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1AD93-7E41-49F5-9E88-E36BB250E3F8}"/>
              </a:ext>
            </a:extLst>
          </p:cNvPr>
          <p:cNvSpPr/>
          <p:nvPr/>
        </p:nvSpPr>
        <p:spPr>
          <a:xfrm>
            <a:off x="551345" y="4771130"/>
            <a:ext cx="221406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Efficiency 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79F173-9DBE-4791-8D0F-3664474E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997" y="3079552"/>
            <a:ext cx="306143" cy="296575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7332A9-B4BD-4754-8C72-47DFFA75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89" y="4130302"/>
            <a:ext cx="336757" cy="326233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E42C21-A767-4651-9891-DCCE4A84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89" y="5170314"/>
            <a:ext cx="336757" cy="326233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E4F6B-1D7A-429F-8A90-A9E57CA6C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779" y="3056690"/>
            <a:ext cx="349169" cy="334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E6794D-666E-4F52-9B60-EB4806B4F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144" y="5171992"/>
            <a:ext cx="349169" cy="3342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2DE33D-5BF1-46A4-9A0C-E412A15E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91" y="4130302"/>
            <a:ext cx="336757" cy="326233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9A145A1-1C3C-4DCF-9818-0B52F9DFA803}"/>
              </a:ext>
            </a:extLst>
          </p:cNvPr>
          <p:cNvSpPr/>
          <p:nvPr/>
        </p:nvSpPr>
        <p:spPr>
          <a:xfrm rot="20919695">
            <a:off x="8586093" y="2718597"/>
            <a:ext cx="15183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</a:t>
            </a:r>
          </a:p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memory!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5F5DC5-1462-4478-BA9C-546C4E17BFC5}"/>
              </a:ext>
            </a:extLst>
          </p:cNvPr>
          <p:cNvSpPr/>
          <p:nvPr/>
        </p:nvSpPr>
        <p:spPr>
          <a:xfrm rot="20919695">
            <a:off x="8681199" y="4816637"/>
            <a:ext cx="15183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</a:t>
            </a:r>
          </a:p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memory!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Image result for question mark">
            <a:extLst>
              <a:ext uri="{FF2B5EF4-FFF2-40B4-BE49-F238E27FC236}">
                <a16:creationId xmlns:a16="http://schemas.microsoft.com/office/drawing/2014/main" id="{68DF2418-59FE-4938-9CF4-562C9E3F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42" y="2800244"/>
            <a:ext cx="847158" cy="8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question mark">
            <a:extLst>
              <a:ext uri="{FF2B5EF4-FFF2-40B4-BE49-F238E27FC236}">
                <a16:creationId xmlns:a16="http://schemas.microsoft.com/office/drawing/2014/main" id="{F9A3DC7A-2862-467A-BD69-CF56EA10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42" y="4886160"/>
            <a:ext cx="847158" cy="8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9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C8362-C94D-4DDF-9C8B-06DD6FA3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04731-2AF9-4B4D-8E00-F1F05A40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4F1D8C-D374-4F47-893E-94A406E7C2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58278E-C11D-4C6E-862A-A3DF24F8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375041"/>
            <a:ext cx="9973395" cy="674848"/>
          </a:xfrm>
        </p:spPr>
        <p:txBody>
          <a:bodyPr/>
          <a:lstStyle/>
          <a:p>
            <a:r>
              <a:rPr lang="en-US" dirty="0"/>
              <a:t>Opportunity: </a:t>
            </a:r>
            <a:r>
              <a:rPr lang="en-US" dirty="0" err="1"/>
              <a:t>Superpage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5BEDB8-75EA-4372-A4E2-02B9F463CEA0}"/>
              </a:ext>
            </a:extLst>
          </p:cNvPr>
          <p:cNvSpPr/>
          <p:nvPr/>
        </p:nvSpPr>
        <p:spPr>
          <a:xfrm>
            <a:off x="94784" y="1286173"/>
            <a:ext cx="51299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it possible to relax constrains of</a:t>
            </a:r>
          </a:p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Traditional VIPT cache?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9F7D4-489E-4A61-AD39-7DF4C5A2750E}"/>
              </a:ext>
            </a:extLst>
          </p:cNvPr>
          <p:cNvSpPr/>
          <p:nvPr/>
        </p:nvSpPr>
        <p:spPr>
          <a:xfrm>
            <a:off x="5757942" y="1440061"/>
            <a:ext cx="771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9E4650-973C-4D06-A9F5-FE5A0C262E8F}"/>
              </a:ext>
            </a:extLst>
          </p:cNvPr>
          <p:cNvSpPr/>
          <p:nvPr/>
        </p:nvSpPr>
        <p:spPr>
          <a:xfrm>
            <a:off x="142874" y="2262485"/>
            <a:ext cx="11192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?</a:t>
            </a:r>
          </a:p>
        </p:txBody>
      </p:sp>
      <p:sp>
        <p:nvSpPr>
          <p:cNvPr id="25" name="Scroll: Vertical 24">
            <a:extLst>
              <a:ext uri="{FF2B5EF4-FFF2-40B4-BE49-F238E27FC236}">
                <a16:creationId xmlns:a16="http://schemas.microsoft.com/office/drawing/2014/main" id="{8F159E0F-1A89-4E59-9586-859ACD238CC7}"/>
              </a:ext>
            </a:extLst>
          </p:cNvPr>
          <p:cNvSpPr/>
          <p:nvPr/>
        </p:nvSpPr>
        <p:spPr>
          <a:xfrm>
            <a:off x="1657350" y="3126043"/>
            <a:ext cx="918949" cy="845882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4-KB</a:t>
            </a:r>
          </a:p>
        </p:txBody>
      </p:sp>
      <p:sp>
        <p:nvSpPr>
          <p:cNvPr id="28" name="Scroll: Vertical 27">
            <a:extLst>
              <a:ext uri="{FF2B5EF4-FFF2-40B4-BE49-F238E27FC236}">
                <a16:creationId xmlns:a16="http://schemas.microsoft.com/office/drawing/2014/main" id="{25CFD0BB-E577-447A-B9EC-2FCDF8656A25}"/>
              </a:ext>
            </a:extLst>
          </p:cNvPr>
          <p:cNvSpPr/>
          <p:nvPr/>
        </p:nvSpPr>
        <p:spPr>
          <a:xfrm>
            <a:off x="2841851" y="3126043"/>
            <a:ext cx="1227461" cy="1264982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2-MB</a:t>
            </a:r>
          </a:p>
        </p:txBody>
      </p:sp>
      <p:sp>
        <p:nvSpPr>
          <p:cNvPr id="29" name="Scroll: Vertical 28">
            <a:extLst>
              <a:ext uri="{FF2B5EF4-FFF2-40B4-BE49-F238E27FC236}">
                <a16:creationId xmlns:a16="http://schemas.microsoft.com/office/drawing/2014/main" id="{247668D1-237D-4CBE-A938-7E20464023DB}"/>
              </a:ext>
            </a:extLst>
          </p:cNvPr>
          <p:cNvSpPr/>
          <p:nvPr/>
        </p:nvSpPr>
        <p:spPr>
          <a:xfrm>
            <a:off x="4126463" y="3126043"/>
            <a:ext cx="1836187" cy="1681758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1-GB</a:t>
            </a: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7233978A-7A5E-42DB-B9C5-660A9705CD31}"/>
              </a:ext>
            </a:extLst>
          </p:cNvPr>
          <p:cNvSpPr/>
          <p:nvPr/>
        </p:nvSpPr>
        <p:spPr>
          <a:xfrm>
            <a:off x="6529307" y="3483917"/>
            <a:ext cx="1319293" cy="473034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9E7CD4-13B5-4C35-BF5B-664306C1C566}"/>
              </a:ext>
            </a:extLst>
          </p:cNvPr>
          <p:cNvSpPr/>
          <p:nvPr/>
        </p:nvSpPr>
        <p:spPr>
          <a:xfrm>
            <a:off x="8055845" y="3227955"/>
            <a:ext cx="389081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page-offset bits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superpage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367B03-38FB-4C3B-8F93-B10150FF1D51}"/>
              </a:ext>
            </a:extLst>
          </p:cNvPr>
          <p:cNvSpPr/>
          <p:nvPr/>
        </p:nvSpPr>
        <p:spPr>
          <a:xfrm>
            <a:off x="1955923" y="5245202"/>
            <a:ext cx="735656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 and OS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 for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Superpages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modern processors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F63FE0-ED9F-4213-A509-092DBB013CF0}"/>
              </a:ext>
            </a:extLst>
          </p:cNvPr>
          <p:cNvSpPr/>
          <p:nvPr/>
        </p:nvSpPr>
        <p:spPr>
          <a:xfrm>
            <a:off x="1074112" y="3914179"/>
            <a:ext cx="17636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Baseline Page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F2E99D5-64B5-48B0-ADE3-6F1E31FB376D}"/>
              </a:ext>
            </a:extLst>
          </p:cNvPr>
          <p:cNvSpPr/>
          <p:nvPr/>
        </p:nvSpPr>
        <p:spPr>
          <a:xfrm rot="16200000">
            <a:off x="4197759" y="3467233"/>
            <a:ext cx="276363" cy="29202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FBA526-2994-4659-92E9-886884490A60}"/>
              </a:ext>
            </a:extLst>
          </p:cNvPr>
          <p:cNvSpPr/>
          <p:nvPr/>
        </p:nvSpPr>
        <p:spPr>
          <a:xfrm>
            <a:off x="3596646" y="5045398"/>
            <a:ext cx="14814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3B760-0FC6-4EBB-84D9-4E3CC286B397}"/>
              </a:ext>
            </a:extLst>
          </p:cNvPr>
          <p:cNvSpPr/>
          <p:nvPr/>
        </p:nvSpPr>
        <p:spPr>
          <a:xfrm>
            <a:off x="1546753" y="2510855"/>
            <a:ext cx="13612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Offset-bits: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79BA3-97DF-4D07-A3E4-5E8B2EE3C070}"/>
              </a:ext>
            </a:extLst>
          </p:cNvPr>
          <p:cNvSpPr/>
          <p:nvPr/>
        </p:nvSpPr>
        <p:spPr>
          <a:xfrm>
            <a:off x="2850182" y="2510855"/>
            <a:ext cx="13612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Offset-bits: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EDECDB-714C-4E48-AB97-D4E34E6624D1}"/>
              </a:ext>
            </a:extLst>
          </p:cNvPr>
          <p:cNvSpPr/>
          <p:nvPr/>
        </p:nvSpPr>
        <p:spPr>
          <a:xfrm>
            <a:off x="4500611" y="2515299"/>
            <a:ext cx="13612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Offset-bits: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8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" grpId="0"/>
      <p:bldP spid="25" grpId="0" animBg="1"/>
      <p:bldP spid="28" grpId="0" animBg="1"/>
      <p:bldP spid="29" grpId="0" animBg="1"/>
      <p:bldP spid="27" grpId="0" animBg="1"/>
      <p:bldP spid="30" grpId="0"/>
      <p:bldP spid="31" grpId="0"/>
      <p:bldP spid="34" grpId="0"/>
      <p:bldP spid="35" grpId="0" animBg="1"/>
      <p:bldP spid="3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C4F1-AC30-DA48-A90D-50B1126E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 of superpages in modern OSes under memory fragmentation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AEEBF-9F84-1D40-8D9F-E9AAD672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57200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Mayank Parasar, School of Electrical and Computer Engineering, Georgia Tech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93EFA-85FB-2B46-BCD0-E770DA77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F8C6899-B7E0-724F-AFA7-9CBD82D6A34A}" type="slidenum">
              <a:rPr lang="en-US" smtClean="0"/>
              <a:pPr defTabSz="457200"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A495D7-B77A-904E-A9CB-B3BF79E4B7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9E3D70-1BBE-4A9C-9EFA-5B5981981888}" type="datetime1">
              <a:rPr lang="en-US" smtClean="0"/>
              <a:pPr/>
              <a:t>6/4/18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08085-BDDD-8147-A19A-96B66704C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" y="1153972"/>
            <a:ext cx="12192000" cy="3285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3EE954-33CA-4677-BB7E-2DEB17D854DC}"/>
              </a:ext>
            </a:extLst>
          </p:cNvPr>
          <p:cNvSpPr/>
          <p:nvPr/>
        </p:nvSpPr>
        <p:spPr>
          <a:xfrm>
            <a:off x="176193" y="4260564"/>
            <a:ext cx="1207986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 on 32-core;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Sandybridge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32 GB RAM</a:t>
            </a:r>
          </a:p>
          <a:p>
            <a:pPr algn="ctr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Memhog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causes memory fragmentation; higher %age indicates higher fragmentation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11A93D-8F1C-4599-9C64-ECE5A65E6921}"/>
              </a:ext>
            </a:extLst>
          </p:cNvPr>
          <p:cNvGrpSpPr/>
          <p:nvPr/>
        </p:nvGrpSpPr>
        <p:grpSpPr>
          <a:xfrm>
            <a:off x="1824038" y="1571625"/>
            <a:ext cx="10367962" cy="2380914"/>
            <a:chOff x="1824038" y="1571625"/>
            <a:chExt cx="10367962" cy="23809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663FC-0287-47A0-88AE-32F3186F2337}"/>
                </a:ext>
              </a:extLst>
            </p:cNvPr>
            <p:cNvSpPr/>
            <p:nvPr/>
          </p:nvSpPr>
          <p:spPr>
            <a:xfrm>
              <a:off x="1824038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58EA3F-79D2-48E8-A61B-64492F737277}"/>
                </a:ext>
              </a:extLst>
            </p:cNvPr>
            <p:cNvSpPr/>
            <p:nvPr/>
          </p:nvSpPr>
          <p:spPr>
            <a:xfrm>
              <a:off x="2305050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D9BC55-A085-447F-9403-EAC9B60D63B6}"/>
                </a:ext>
              </a:extLst>
            </p:cNvPr>
            <p:cNvSpPr/>
            <p:nvPr/>
          </p:nvSpPr>
          <p:spPr>
            <a:xfrm>
              <a:off x="2786062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F529A3-057B-496F-81ED-F950811BE09D}"/>
                </a:ext>
              </a:extLst>
            </p:cNvPr>
            <p:cNvSpPr/>
            <p:nvPr/>
          </p:nvSpPr>
          <p:spPr>
            <a:xfrm>
              <a:off x="3267074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83EA84-1F5E-453A-AA47-2B90C33381D0}"/>
                </a:ext>
              </a:extLst>
            </p:cNvPr>
            <p:cNvSpPr/>
            <p:nvPr/>
          </p:nvSpPr>
          <p:spPr>
            <a:xfrm>
              <a:off x="3748086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675D8E-9C4D-4EB1-803A-E82ACC273201}"/>
                </a:ext>
              </a:extLst>
            </p:cNvPr>
            <p:cNvSpPr/>
            <p:nvPr/>
          </p:nvSpPr>
          <p:spPr>
            <a:xfrm>
              <a:off x="4214808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B34702-D848-44F3-BBFA-3A90C59FE7E2}"/>
                </a:ext>
              </a:extLst>
            </p:cNvPr>
            <p:cNvSpPr/>
            <p:nvPr/>
          </p:nvSpPr>
          <p:spPr>
            <a:xfrm>
              <a:off x="4695810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6B3F7F-07DB-4C18-AB07-3350614F6666}"/>
                </a:ext>
              </a:extLst>
            </p:cNvPr>
            <p:cNvSpPr/>
            <p:nvPr/>
          </p:nvSpPr>
          <p:spPr>
            <a:xfrm>
              <a:off x="5176812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562A80-F0E9-4B37-B426-7FE59BE509EA}"/>
                </a:ext>
              </a:extLst>
            </p:cNvPr>
            <p:cNvSpPr/>
            <p:nvPr/>
          </p:nvSpPr>
          <p:spPr>
            <a:xfrm>
              <a:off x="5656935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21BAB1-E95B-40C6-ACD7-27645F4C11B0}"/>
                </a:ext>
              </a:extLst>
            </p:cNvPr>
            <p:cNvSpPr/>
            <p:nvPr/>
          </p:nvSpPr>
          <p:spPr>
            <a:xfrm>
              <a:off x="6137058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71A0B-98BB-4B8F-9611-B025718304BC}"/>
                </a:ext>
              </a:extLst>
            </p:cNvPr>
            <p:cNvSpPr/>
            <p:nvPr/>
          </p:nvSpPr>
          <p:spPr>
            <a:xfrm>
              <a:off x="6617181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1ECD3D-392E-402D-B53B-88CEF56D7E68}"/>
                </a:ext>
              </a:extLst>
            </p:cNvPr>
            <p:cNvSpPr/>
            <p:nvPr/>
          </p:nvSpPr>
          <p:spPr>
            <a:xfrm>
              <a:off x="7097304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9DB1CA-36F7-4686-9B7C-2AF272D3A76D}"/>
                </a:ext>
              </a:extLst>
            </p:cNvPr>
            <p:cNvSpPr/>
            <p:nvPr/>
          </p:nvSpPr>
          <p:spPr>
            <a:xfrm>
              <a:off x="7577427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4A93EA-F71E-43E2-B95A-CF650D005528}"/>
                </a:ext>
              </a:extLst>
            </p:cNvPr>
            <p:cNvSpPr/>
            <p:nvPr/>
          </p:nvSpPr>
          <p:spPr>
            <a:xfrm>
              <a:off x="8057550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C7C171-783C-4523-AFA7-562BE84982C3}"/>
                </a:ext>
              </a:extLst>
            </p:cNvPr>
            <p:cNvSpPr/>
            <p:nvPr/>
          </p:nvSpPr>
          <p:spPr>
            <a:xfrm>
              <a:off x="8537673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3EFA4D-96B1-4A08-8DC5-84DFF2F14C3E}"/>
                </a:ext>
              </a:extLst>
            </p:cNvPr>
            <p:cNvSpPr/>
            <p:nvPr/>
          </p:nvSpPr>
          <p:spPr>
            <a:xfrm>
              <a:off x="9003507" y="1571625"/>
              <a:ext cx="323850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FA5E1E-65E4-4816-A21E-58796D7FE849}"/>
                </a:ext>
              </a:extLst>
            </p:cNvPr>
            <p:cNvSpPr/>
            <p:nvPr/>
          </p:nvSpPr>
          <p:spPr>
            <a:xfrm>
              <a:off x="9658012" y="2365263"/>
              <a:ext cx="2533988" cy="15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8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[NOCARC2017]SwapNoc_talk" id="{DC0E7F20-DC40-4DE4-A0CF-4F5316B51C00}" vid="{F08309D0-7005-493A-BE74-EDC415D186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12468</TotalTime>
  <Words>1512</Words>
  <Application>Microsoft Macintosh PowerPoint</Application>
  <PresentationFormat>Widescreen</PresentationFormat>
  <Paragraphs>627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Calibri</vt:lpstr>
      <vt:lpstr>Century Gothic</vt:lpstr>
      <vt:lpstr>Helvetica</vt:lpstr>
      <vt:lpstr>Helvetica Neue</vt:lpstr>
      <vt:lpstr>Tahoma</vt:lpstr>
      <vt:lpstr>Trebuchet MS</vt:lpstr>
      <vt:lpstr>Wingdings</vt:lpstr>
      <vt:lpstr>Wingdings 2</vt:lpstr>
      <vt:lpstr>1_Plaza</vt:lpstr>
      <vt:lpstr>SEESAW: Set Enhanced Superpage Aware caching</vt:lpstr>
      <vt:lpstr>Outline</vt:lpstr>
      <vt:lpstr>L1 Cache Characteristics</vt:lpstr>
      <vt:lpstr>Virtually Indexed Physically Tagged [VIPT] Cache</vt:lpstr>
      <vt:lpstr>Impact of Associativity on Access Latency and Energy of cache</vt:lpstr>
      <vt:lpstr>Effect of associativity on MPKI of cache</vt:lpstr>
      <vt:lpstr>Revisiting L1 Cache Characteristics for VIPT Cache</vt:lpstr>
      <vt:lpstr>Opportunity: Superpage</vt:lpstr>
      <vt:lpstr>Prevalence of superpages in modern OSes under memory fragmentation</vt:lpstr>
      <vt:lpstr>Outline</vt:lpstr>
      <vt:lpstr>SEESAW: Concept</vt:lpstr>
      <vt:lpstr>Outline</vt:lpstr>
      <vt:lpstr>SEESAW: Micro-architecture</vt:lpstr>
      <vt:lpstr>SEESAW: Micro-architecture</vt:lpstr>
      <vt:lpstr>SEESAW: Superpage access</vt:lpstr>
      <vt:lpstr>SEESAW: Basepage access</vt:lpstr>
      <vt:lpstr>SEESAW: TFT and Partition Decoder</vt:lpstr>
      <vt:lpstr>SEESAW: Cache line insertion policy</vt:lpstr>
      <vt:lpstr>SEESAW: Cache line insertion policy</vt:lpstr>
      <vt:lpstr>SEESAW: System Level Optimization</vt:lpstr>
      <vt:lpstr>Outline</vt:lpstr>
      <vt:lpstr>SEESAW: Simulated system</vt:lpstr>
      <vt:lpstr>SEESAW: Workloads</vt:lpstr>
      <vt:lpstr>Outline</vt:lpstr>
      <vt:lpstr>SEESAW: Performance improvement</vt:lpstr>
      <vt:lpstr>SEESAW: Performance improvement</vt:lpstr>
      <vt:lpstr>SEESAW: Energy savings</vt:lpstr>
      <vt:lpstr>SEESAW: TFT analysis and Way-Prediction</vt:lpstr>
      <vt:lpstr>Outline</vt:lpstr>
      <vt:lpstr>Revisiting L1 Cache Characteristic</vt:lpstr>
      <vt:lpstr>SEESAW: Conclusion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Parasar, Mayank</dc:creator>
  <cp:lastModifiedBy>Mayank Parasar</cp:lastModifiedBy>
  <cp:revision>596</cp:revision>
  <dcterms:created xsi:type="dcterms:W3CDTF">2018-05-07T22:50:13Z</dcterms:created>
  <dcterms:modified xsi:type="dcterms:W3CDTF">2018-06-04T20:57:42Z</dcterms:modified>
</cp:coreProperties>
</file>