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6" d="100"/>
          <a:sy n="76" d="100"/>
        </p:scale>
        <p:origin x="946" y="19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437AB6A-8308-48E4-BAFB-284583879BB6}" type="datetimeFigureOut">
              <a:rPr lang="en-IN" smtClean="0"/>
              <a:t>13-09-2023</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821A4D99-D5E2-465B-B9CB-0AD1F96F51F2}" type="slidenum">
              <a:rPr lang="en-IN" smtClean="0"/>
              <a:t>‹#›</a:t>
            </a:fld>
            <a:endParaRPr lang="en-IN"/>
          </a:p>
        </p:txBody>
      </p:sp>
    </p:spTree>
    <p:extLst>
      <p:ext uri="{BB962C8B-B14F-4D97-AF65-F5344CB8AC3E}">
        <p14:creationId xmlns:p14="http://schemas.microsoft.com/office/powerpoint/2010/main" val="3775560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37AB6A-8308-48E4-BAFB-284583879BB6}" type="datetimeFigureOut">
              <a:rPr lang="en-IN" smtClean="0"/>
              <a:t>13-09-2023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1A4D99-D5E2-465B-B9CB-0AD1F96F51F2}" type="slidenum">
              <a:rPr lang="en-IN" smtClean="0"/>
              <a:t>‹#›</a:t>
            </a:fld>
            <a:endParaRPr lang="en-IN"/>
          </a:p>
        </p:txBody>
      </p:sp>
    </p:spTree>
    <p:extLst>
      <p:ext uri="{BB962C8B-B14F-4D97-AF65-F5344CB8AC3E}">
        <p14:creationId xmlns:p14="http://schemas.microsoft.com/office/powerpoint/2010/main" val="549932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37AB6A-8308-48E4-BAFB-284583879BB6}" type="datetimeFigureOut">
              <a:rPr lang="en-IN" smtClean="0"/>
              <a:t>13-09-2023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1A4D99-D5E2-465B-B9CB-0AD1F96F51F2}" type="slidenum">
              <a:rPr lang="en-IN" smtClean="0"/>
              <a:t>‹#›</a:t>
            </a:fld>
            <a:endParaRPr lang="en-IN"/>
          </a:p>
        </p:txBody>
      </p:sp>
    </p:spTree>
    <p:extLst>
      <p:ext uri="{BB962C8B-B14F-4D97-AF65-F5344CB8AC3E}">
        <p14:creationId xmlns:p14="http://schemas.microsoft.com/office/powerpoint/2010/main" val="13195052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37AB6A-8308-48E4-BAFB-284583879BB6}" type="datetimeFigureOut">
              <a:rPr lang="en-IN" smtClean="0"/>
              <a:t>13-09-2023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1A4D99-D5E2-465B-B9CB-0AD1F96F51F2}" type="slidenum">
              <a:rPr lang="en-IN" smtClean="0"/>
              <a:t>‹#›</a:t>
            </a:fld>
            <a:endParaRPr lang="en-IN"/>
          </a:p>
        </p:txBody>
      </p:sp>
    </p:spTree>
    <p:extLst>
      <p:ext uri="{BB962C8B-B14F-4D97-AF65-F5344CB8AC3E}">
        <p14:creationId xmlns:p14="http://schemas.microsoft.com/office/powerpoint/2010/main" val="27496269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37AB6A-8308-48E4-BAFB-284583879BB6}" type="datetimeFigureOut">
              <a:rPr lang="en-IN" smtClean="0"/>
              <a:t>13-09-2023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1A4D99-D5E2-465B-B9CB-0AD1F96F51F2}" type="slidenum">
              <a:rPr lang="en-IN" smtClean="0"/>
              <a:t>‹#›</a:t>
            </a:fld>
            <a:endParaRPr lang="en-IN"/>
          </a:p>
        </p:txBody>
      </p:sp>
    </p:spTree>
    <p:extLst>
      <p:ext uri="{BB962C8B-B14F-4D97-AF65-F5344CB8AC3E}">
        <p14:creationId xmlns:p14="http://schemas.microsoft.com/office/powerpoint/2010/main" val="5601790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37AB6A-8308-48E4-BAFB-284583879BB6}" type="datetimeFigureOut">
              <a:rPr lang="en-IN" smtClean="0"/>
              <a:t>13-09-2023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1A4D99-D5E2-465B-B9CB-0AD1F96F51F2}" type="slidenum">
              <a:rPr lang="en-IN" smtClean="0"/>
              <a:t>‹#›</a:t>
            </a:fld>
            <a:endParaRPr lang="en-IN"/>
          </a:p>
        </p:txBody>
      </p:sp>
    </p:spTree>
    <p:extLst>
      <p:ext uri="{BB962C8B-B14F-4D97-AF65-F5344CB8AC3E}">
        <p14:creationId xmlns:p14="http://schemas.microsoft.com/office/powerpoint/2010/main" val="38457089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37AB6A-8308-48E4-BAFB-284583879BB6}" type="datetimeFigureOut">
              <a:rPr lang="en-IN" smtClean="0"/>
              <a:t>13-09-2023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1A4D99-D5E2-465B-B9CB-0AD1F96F51F2}" type="slidenum">
              <a:rPr lang="en-IN" smtClean="0"/>
              <a:t>‹#›</a:t>
            </a:fld>
            <a:endParaRPr lang="en-IN"/>
          </a:p>
        </p:txBody>
      </p:sp>
    </p:spTree>
    <p:extLst>
      <p:ext uri="{BB962C8B-B14F-4D97-AF65-F5344CB8AC3E}">
        <p14:creationId xmlns:p14="http://schemas.microsoft.com/office/powerpoint/2010/main" val="22774482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37AB6A-8308-48E4-BAFB-284583879BB6}" type="datetimeFigureOut">
              <a:rPr lang="en-IN" smtClean="0"/>
              <a:t>13-09-2023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1A4D99-D5E2-465B-B9CB-0AD1F96F51F2}" type="slidenum">
              <a:rPr lang="en-IN" smtClean="0"/>
              <a:t>‹#›</a:t>
            </a:fld>
            <a:endParaRPr lang="en-IN"/>
          </a:p>
        </p:txBody>
      </p:sp>
    </p:spTree>
    <p:extLst>
      <p:ext uri="{BB962C8B-B14F-4D97-AF65-F5344CB8AC3E}">
        <p14:creationId xmlns:p14="http://schemas.microsoft.com/office/powerpoint/2010/main" val="5546414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37AB6A-8308-48E4-BAFB-284583879BB6}" type="datetimeFigureOut">
              <a:rPr lang="en-IN" smtClean="0"/>
              <a:t>13-09-2023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1A4D99-D5E2-465B-B9CB-0AD1F96F51F2}" type="slidenum">
              <a:rPr lang="en-IN" smtClean="0"/>
              <a:t>‹#›</a:t>
            </a:fld>
            <a:endParaRPr lang="en-IN"/>
          </a:p>
        </p:txBody>
      </p:sp>
    </p:spTree>
    <p:extLst>
      <p:ext uri="{BB962C8B-B14F-4D97-AF65-F5344CB8AC3E}">
        <p14:creationId xmlns:p14="http://schemas.microsoft.com/office/powerpoint/2010/main" val="930088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37AB6A-8308-48E4-BAFB-284583879BB6}" type="datetimeFigureOut">
              <a:rPr lang="en-IN" smtClean="0"/>
              <a:t>13-09-2023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821A4D99-D5E2-465B-B9CB-0AD1F96F51F2}" type="slidenum">
              <a:rPr lang="en-IN" smtClean="0"/>
              <a:t>‹#›</a:t>
            </a:fld>
            <a:endParaRPr lang="en-IN"/>
          </a:p>
        </p:txBody>
      </p:sp>
    </p:spTree>
    <p:extLst>
      <p:ext uri="{BB962C8B-B14F-4D97-AF65-F5344CB8AC3E}">
        <p14:creationId xmlns:p14="http://schemas.microsoft.com/office/powerpoint/2010/main" val="3441395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37AB6A-8308-48E4-BAFB-284583879BB6}" type="datetimeFigureOut">
              <a:rPr lang="en-IN" smtClean="0"/>
              <a:t>13-09-2023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1A4D99-D5E2-465B-B9CB-0AD1F96F51F2}" type="slidenum">
              <a:rPr lang="en-IN" smtClean="0"/>
              <a:t>‹#›</a:t>
            </a:fld>
            <a:endParaRPr lang="en-IN"/>
          </a:p>
        </p:txBody>
      </p:sp>
    </p:spTree>
    <p:extLst>
      <p:ext uri="{BB962C8B-B14F-4D97-AF65-F5344CB8AC3E}">
        <p14:creationId xmlns:p14="http://schemas.microsoft.com/office/powerpoint/2010/main" val="4245522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37AB6A-8308-48E4-BAFB-284583879BB6}" type="datetimeFigureOut">
              <a:rPr lang="en-IN" smtClean="0"/>
              <a:t>13-09-2023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1A4D99-D5E2-465B-B9CB-0AD1F96F51F2}" type="slidenum">
              <a:rPr lang="en-IN" smtClean="0"/>
              <a:t>‹#›</a:t>
            </a:fld>
            <a:endParaRPr lang="en-IN"/>
          </a:p>
        </p:txBody>
      </p:sp>
    </p:spTree>
    <p:extLst>
      <p:ext uri="{BB962C8B-B14F-4D97-AF65-F5344CB8AC3E}">
        <p14:creationId xmlns:p14="http://schemas.microsoft.com/office/powerpoint/2010/main" val="4284654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37AB6A-8308-48E4-BAFB-284583879BB6}" type="datetimeFigureOut">
              <a:rPr lang="en-IN" smtClean="0"/>
              <a:t>13-09-2023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21A4D99-D5E2-465B-B9CB-0AD1F96F51F2}" type="slidenum">
              <a:rPr lang="en-IN" smtClean="0"/>
              <a:t>‹#›</a:t>
            </a:fld>
            <a:endParaRPr lang="en-IN"/>
          </a:p>
        </p:txBody>
      </p:sp>
    </p:spTree>
    <p:extLst>
      <p:ext uri="{BB962C8B-B14F-4D97-AF65-F5344CB8AC3E}">
        <p14:creationId xmlns:p14="http://schemas.microsoft.com/office/powerpoint/2010/main" val="1528542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437AB6A-8308-48E4-BAFB-284583879BB6}" type="datetimeFigureOut">
              <a:rPr lang="en-IN" smtClean="0"/>
              <a:t>13-09-2023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21A4D99-D5E2-465B-B9CB-0AD1F96F51F2}" type="slidenum">
              <a:rPr lang="en-IN" smtClean="0"/>
              <a:t>‹#›</a:t>
            </a:fld>
            <a:endParaRPr lang="en-IN"/>
          </a:p>
        </p:txBody>
      </p:sp>
    </p:spTree>
    <p:extLst>
      <p:ext uri="{BB962C8B-B14F-4D97-AF65-F5344CB8AC3E}">
        <p14:creationId xmlns:p14="http://schemas.microsoft.com/office/powerpoint/2010/main" val="180663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37AB6A-8308-48E4-BAFB-284583879BB6}" type="datetimeFigureOut">
              <a:rPr lang="en-IN" smtClean="0"/>
              <a:t>13-09-2023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21A4D99-D5E2-465B-B9CB-0AD1F96F51F2}" type="slidenum">
              <a:rPr lang="en-IN" smtClean="0"/>
              <a:t>‹#›</a:t>
            </a:fld>
            <a:endParaRPr lang="en-IN"/>
          </a:p>
        </p:txBody>
      </p:sp>
    </p:spTree>
    <p:extLst>
      <p:ext uri="{BB962C8B-B14F-4D97-AF65-F5344CB8AC3E}">
        <p14:creationId xmlns:p14="http://schemas.microsoft.com/office/powerpoint/2010/main" val="2315444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37AB6A-8308-48E4-BAFB-284583879BB6}" type="datetimeFigureOut">
              <a:rPr lang="en-IN" smtClean="0"/>
              <a:t>13-09-2023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1A4D99-D5E2-465B-B9CB-0AD1F96F51F2}" type="slidenum">
              <a:rPr lang="en-IN" smtClean="0"/>
              <a:t>‹#›</a:t>
            </a:fld>
            <a:endParaRPr lang="en-IN"/>
          </a:p>
        </p:txBody>
      </p:sp>
    </p:spTree>
    <p:extLst>
      <p:ext uri="{BB962C8B-B14F-4D97-AF65-F5344CB8AC3E}">
        <p14:creationId xmlns:p14="http://schemas.microsoft.com/office/powerpoint/2010/main" val="4088226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37AB6A-8308-48E4-BAFB-284583879BB6}" type="datetimeFigureOut">
              <a:rPr lang="en-IN" smtClean="0"/>
              <a:t>13-09-2023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1A4D99-D5E2-465B-B9CB-0AD1F96F51F2}" type="slidenum">
              <a:rPr lang="en-IN" smtClean="0"/>
              <a:t>‹#›</a:t>
            </a:fld>
            <a:endParaRPr lang="en-IN"/>
          </a:p>
        </p:txBody>
      </p:sp>
    </p:spTree>
    <p:extLst>
      <p:ext uri="{BB962C8B-B14F-4D97-AF65-F5344CB8AC3E}">
        <p14:creationId xmlns:p14="http://schemas.microsoft.com/office/powerpoint/2010/main" val="3860526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437AB6A-8308-48E4-BAFB-284583879BB6}" type="datetimeFigureOut">
              <a:rPr lang="en-IN" smtClean="0"/>
              <a:t>13-09-2023</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21A4D99-D5E2-465B-B9CB-0AD1F96F51F2}" type="slidenum">
              <a:rPr lang="en-IN" smtClean="0"/>
              <a:t>‹#›</a:t>
            </a:fld>
            <a:endParaRPr lang="en-IN"/>
          </a:p>
        </p:txBody>
      </p:sp>
    </p:spTree>
    <p:extLst>
      <p:ext uri="{BB962C8B-B14F-4D97-AF65-F5344CB8AC3E}">
        <p14:creationId xmlns:p14="http://schemas.microsoft.com/office/powerpoint/2010/main" val="34332766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D1DC4-1A15-105A-3E3B-F9421D74DC37}"/>
              </a:ext>
            </a:extLst>
          </p:cNvPr>
          <p:cNvSpPr>
            <a:spLocks noGrp="1"/>
          </p:cNvSpPr>
          <p:nvPr>
            <p:ph type="ctrTitle"/>
          </p:nvPr>
        </p:nvSpPr>
        <p:spPr>
          <a:xfrm>
            <a:off x="2174033" y="0"/>
            <a:ext cx="9328990" cy="3996267"/>
          </a:xfrm>
        </p:spPr>
        <p:txBody>
          <a:bodyPr>
            <a:normAutofit/>
          </a:bodyPr>
          <a:lstStyle/>
          <a:p>
            <a:r>
              <a:rPr lang="en-IN" dirty="0"/>
              <a:t>Name – Mayank Rai</a:t>
            </a:r>
            <a:br>
              <a:rPr lang="en-IN" dirty="0"/>
            </a:br>
            <a:r>
              <a:rPr lang="en-IN" dirty="0"/>
              <a:t>Project Title </a:t>
            </a:r>
            <a:r>
              <a:rPr lang="en-IN" sz="4900" dirty="0"/>
              <a:t>– </a:t>
            </a:r>
            <a:r>
              <a:rPr lang="en-IN" sz="4900" dirty="0" err="1"/>
              <a:t>ui</a:t>
            </a:r>
            <a:r>
              <a:rPr lang="en-IN" sz="4900" dirty="0"/>
              <a:t>/android app to </a:t>
            </a:r>
            <a:r>
              <a:rPr lang="en-IN" sz="4900" dirty="0" err="1"/>
              <a:t>mimick</a:t>
            </a:r>
            <a:r>
              <a:rPr lang="en-IN" sz="4900" dirty="0"/>
              <a:t> string movement (mid to large scale commercial use)</a:t>
            </a:r>
          </a:p>
        </p:txBody>
      </p:sp>
      <p:sp>
        <p:nvSpPr>
          <p:cNvPr id="3" name="Subtitle 2">
            <a:extLst>
              <a:ext uri="{FF2B5EF4-FFF2-40B4-BE49-F238E27FC236}">
                <a16:creationId xmlns:a16="http://schemas.microsoft.com/office/drawing/2014/main" id="{3964E024-AD86-FDA8-EDE4-F9F085001342}"/>
              </a:ext>
            </a:extLst>
          </p:cNvPr>
          <p:cNvSpPr>
            <a:spLocks noGrp="1"/>
          </p:cNvSpPr>
          <p:nvPr>
            <p:ph type="subTitle" idx="1"/>
          </p:nvPr>
        </p:nvSpPr>
        <p:spPr/>
        <p:txBody>
          <a:bodyPr/>
          <a:lstStyle/>
          <a:p>
            <a:r>
              <a:rPr lang="en-IN" dirty="0"/>
              <a:t>Mentorship – </a:t>
            </a:r>
            <a:r>
              <a:rPr lang="en-IN" b="1" dirty="0"/>
              <a:t>DR . Jay Bhatnagar</a:t>
            </a:r>
          </a:p>
          <a:p>
            <a:r>
              <a:rPr lang="en-IN" dirty="0"/>
              <a:t>Designation – </a:t>
            </a:r>
            <a:r>
              <a:rPr lang="en-IN" b="1" dirty="0"/>
              <a:t>Professor </a:t>
            </a:r>
          </a:p>
          <a:p>
            <a:r>
              <a:rPr lang="en-IN" dirty="0"/>
              <a:t>(Graphic era deemed to be university)</a:t>
            </a:r>
          </a:p>
        </p:txBody>
      </p:sp>
      <p:pic>
        <p:nvPicPr>
          <p:cNvPr id="4" name="Picture 3">
            <a:extLst>
              <a:ext uri="{FF2B5EF4-FFF2-40B4-BE49-F238E27FC236}">
                <a16:creationId xmlns:a16="http://schemas.microsoft.com/office/drawing/2014/main" id="{7A8D90BA-6D10-4D68-67DA-3CCA407A3D4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69976" y="691835"/>
            <a:ext cx="2565919" cy="781364"/>
          </a:xfrm>
          <a:prstGeom prst="rect">
            <a:avLst/>
          </a:prstGeom>
          <a:noFill/>
          <a:ln>
            <a:noFill/>
          </a:ln>
        </p:spPr>
      </p:pic>
    </p:spTree>
    <p:extLst>
      <p:ext uri="{BB962C8B-B14F-4D97-AF65-F5344CB8AC3E}">
        <p14:creationId xmlns:p14="http://schemas.microsoft.com/office/powerpoint/2010/main" val="23835798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2EE01-AF15-7F27-E602-64695B9D6405}"/>
              </a:ext>
            </a:extLst>
          </p:cNvPr>
          <p:cNvSpPr>
            <a:spLocks noGrp="1"/>
          </p:cNvSpPr>
          <p:nvPr>
            <p:ph type="ctrTitle"/>
          </p:nvPr>
        </p:nvSpPr>
        <p:spPr/>
        <p:txBody>
          <a:bodyPr>
            <a:normAutofit fontScale="90000"/>
          </a:bodyPr>
          <a:lstStyle/>
          <a:p>
            <a:r>
              <a:rPr lang="en-IN" dirty="0"/>
              <a:t>Conclusion and future work</a:t>
            </a:r>
            <a:br>
              <a:rPr lang="en-IN" dirty="0"/>
            </a:br>
            <a:r>
              <a:rPr lang="en-US" sz="2200" b="0" i="0" dirty="0">
                <a:solidFill>
                  <a:srgbClr val="374151"/>
                </a:solidFill>
                <a:effectLst/>
                <a:latin typeface="Söhne"/>
              </a:rPr>
              <a:t>The BMI Calculator App developed in Android Studio with Java provides a simple yet effective tool for users to assess their body mass index. It offers an intuitive user interface, input validation, instant BMI calculation, and clear classification of BMI results. This mini-project demonstrates the basic concepts of Android app development and can serve as a foundation for more advanced health and fitness applications.</a:t>
            </a:r>
            <a:endParaRPr lang="en-IN" sz="2200" dirty="0"/>
          </a:p>
        </p:txBody>
      </p:sp>
      <p:sp>
        <p:nvSpPr>
          <p:cNvPr id="3" name="Subtitle 2">
            <a:extLst>
              <a:ext uri="{FF2B5EF4-FFF2-40B4-BE49-F238E27FC236}">
                <a16:creationId xmlns:a16="http://schemas.microsoft.com/office/drawing/2014/main" id="{74830923-6432-82FA-29DA-DE7B474B3C76}"/>
              </a:ext>
            </a:extLst>
          </p:cNvPr>
          <p:cNvSpPr>
            <a:spLocks noGrp="1"/>
          </p:cNvSpPr>
          <p:nvPr>
            <p:ph type="subTitle" idx="1"/>
          </p:nvPr>
        </p:nvSpPr>
        <p:spPr>
          <a:xfrm>
            <a:off x="4515377" y="3996266"/>
            <a:ext cx="6987645" cy="2051608"/>
          </a:xfrm>
        </p:spPr>
        <p:txBody>
          <a:bodyPr>
            <a:normAutofit fontScale="62500" lnSpcReduction="20000"/>
          </a:bodyPr>
          <a:lstStyle/>
          <a:p>
            <a:pPr algn="l"/>
            <a:r>
              <a:rPr lang="en-US" sz="2600" b="0" i="0" dirty="0">
                <a:solidFill>
                  <a:srgbClr val="374151"/>
                </a:solidFill>
                <a:effectLst/>
                <a:latin typeface="Söhne"/>
              </a:rPr>
              <a:t>To further improve the app, some possible future enhancements could include:</a:t>
            </a:r>
          </a:p>
          <a:p>
            <a:pPr algn="l">
              <a:buFont typeface="Arial" panose="020B0604020202020204" pitchFamily="34" charset="0"/>
              <a:buChar char="•"/>
            </a:pPr>
            <a:r>
              <a:rPr lang="en-US" sz="2600" b="0" i="0" dirty="0">
                <a:solidFill>
                  <a:srgbClr val="374151"/>
                </a:solidFill>
                <a:effectLst/>
                <a:latin typeface="Söhne"/>
              </a:rPr>
              <a:t>Storing user data and tracking BMI changes over time.</a:t>
            </a:r>
          </a:p>
          <a:p>
            <a:pPr algn="l">
              <a:buFont typeface="Arial" panose="020B0604020202020204" pitchFamily="34" charset="0"/>
              <a:buChar char="•"/>
            </a:pPr>
            <a:r>
              <a:rPr lang="en-US" sz="2600" b="0" i="0" dirty="0">
                <a:solidFill>
                  <a:srgbClr val="374151"/>
                </a:solidFill>
                <a:effectLst/>
                <a:latin typeface="Söhne"/>
              </a:rPr>
              <a:t>Providing dietary and exercise recommendations based on BMI category.</a:t>
            </a:r>
          </a:p>
          <a:p>
            <a:pPr algn="l">
              <a:buFont typeface="Arial" panose="020B0604020202020204" pitchFamily="34" charset="0"/>
              <a:buChar char="•"/>
            </a:pPr>
            <a:r>
              <a:rPr lang="en-US" sz="2600" b="0" i="0" dirty="0">
                <a:solidFill>
                  <a:srgbClr val="374151"/>
                </a:solidFill>
                <a:effectLst/>
                <a:latin typeface="Söhne"/>
              </a:rPr>
              <a:t>Supporting multiple units of measurement (e.g., allowing users to enter height in feet and inches).</a:t>
            </a:r>
          </a:p>
          <a:p>
            <a:pPr algn="l">
              <a:buFont typeface="Arial" panose="020B0604020202020204" pitchFamily="34" charset="0"/>
              <a:buChar char="•"/>
            </a:pPr>
            <a:r>
              <a:rPr lang="en-US" sz="2600" dirty="0">
                <a:solidFill>
                  <a:srgbClr val="374151"/>
                </a:solidFill>
                <a:latin typeface="Söhne"/>
              </a:rPr>
              <a:t>Make app more efficient</a:t>
            </a:r>
            <a:endParaRPr lang="en-US" sz="2600" b="0" i="0" dirty="0">
              <a:solidFill>
                <a:srgbClr val="374151"/>
              </a:solidFill>
              <a:effectLst/>
              <a:latin typeface="Söhne"/>
            </a:endParaRPr>
          </a:p>
          <a:p>
            <a:pPr algn="l">
              <a:buFont typeface="Arial" panose="020B0604020202020204" pitchFamily="34" charset="0"/>
              <a:buChar char="•"/>
            </a:pPr>
            <a:endParaRPr lang="en-US" sz="2600" b="0" i="0" dirty="0">
              <a:solidFill>
                <a:srgbClr val="374151"/>
              </a:solidFill>
              <a:effectLst/>
              <a:latin typeface="Söhne"/>
            </a:endParaRPr>
          </a:p>
          <a:p>
            <a:endParaRPr lang="en-IN" dirty="0"/>
          </a:p>
        </p:txBody>
      </p:sp>
    </p:spTree>
    <p:extLst>
      <p:ext uri="{BB962C8B-B14F-4D97-AF65-F5344CB8AC3E}">
        <p14:creationId xmlns:p14="http://schemas.microsoft.com/office/powerpoint/2010/main" val="3282134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E7BF2-4392-99D8-4E71-93B6BE8D4ABF}"/>
              </a:ext>
            </a:extLst>
          </p:cNvPr>
          <p:cNvSpPr>
            <a:spLocks noGrp="1"/>
          </p:cNvSpPr>
          <p:nvPr>
            <p:ph type="ctrTitle"/>
          </p:nvPr>
        </p:nvSpPr>
        <p:spPr>
          <a:xfrm>
            <a:off x="2062064" y="0"/>
            <a:ext cx="10129935" cy="3996267"/>
          </a:xfrm>
        </p:spPr>
        <p:txBody>
          <a:bodyPr/>
          <a:lstStyle/>
          <a:p>
            <a:r>
              <a:rPr lang="en-IN" dirty="0"/>
              <a:t>INTRODUCTION</a:t>
            </a:r>
            <a:br>
              <a:rPr lang="en-IN" dirty="0"/>
            </a:br>
            <a:r>
              <a:rPr lang="en-IN" sz="2400" dirty="0"/>
              <a:t>In this project I have made a app to calculate the BMI(Body mass index of the body with the help of android studio and java. In this project I have the designed the app using the xml and execute the code in java.</a:t>
            </a:r>
            <a:br>
              <a:rPr lang="en-IN" sz="2400" dirty="0"/>
            </a:br>
            <a:br>
              <a:rPr lang="en-IN" sz="2400" dirty="0"/>
            </a:br>
            <a:r>
              <a:rPr lang="en-US" sz="2400" dirty="0"/>
              <a:t> It offers an intuitive user interface, input validation, instant BMI calculation, and clear classification of BMI results. This mini-project demonstrates the basic concepts of Android app development and can serve as a foundation for more advanced health and fitness applications.</a:t>
            </a:r>
            <a:endParaRPr lang="en-IN" sz="2400" dirty="0"/>
          </a:p>
        </p:txBody>
      </p:sp>
      <p:sp>
        <p:nvSpPr>
          <p:cNvPr id="3" name="Subtitle 2">
            <a:extLst>
              <a:ext uri="{FF2B5EF4-FFF2-40B4-BE49-F238E27FC236}">
                <a16:creationId xmlns:a16="http://schemas.microsoft.com/office/drawing/2014/main" id="{357D7E96-C169-9BDD-C2BC-E3D2C73B8048}"/>
              </a:ext>
            </a:extLst>
          </p:cNvPr>
          <p:cNvSpPr>
            <a:spLocks noGrp="1"/>
          </p:cNvSpPr>
          <p:nvPr>
            <p:ph type="subTitle" idx="1"/>
          </p:nvPr>
        </p:nvSpPr>
        <p:spPr>
          <a:xfrm>
            <a:off x="5467739" y="4068147"/>
            <a:ext cx="6724260" cy="2491272"/>
          </a:xfrm>
        </p:spPr>
        <p:txBody>
          <a:bodyPr>
            <a:normAutofit fontScale="55000" lnSpcReduction="20000"/>
          </a:bodyPr>
          <a:lstStyle/>
          <a:p>
            <a:pPr algn="l"/>
            <a:r>
              <a:rPr lang="en-IN" sz="4400" b="1" i="0" dirty="0">
                <a:effectLst/>
                <a:latin typeface="Söhne"/>
              </a:rPr>
              <a:t>Implementation Details</a:t>
            </a:r>
          </a:p>
          <a:p>
            <a:pPr algn="l"/>
            <a:r>
              <a:rPr lang="en-IN" sz="4400" b="1" i="0" dirty="0">
                <a:effectLst/>
                <a:latin typeface="Söhne"/>
              </a:rPr>
              <a:t> Development Environment</a:t>
            </a:r>
          </a:p>
          <a:p>
            <a:pPr algn="l">
              <a:buFont typeface="Arial" panose="020B0604020202020204" pitchFamily="34" charset="0"/>
              <a:buChar char="•"/>
            </a:pPr>
            <a:r>
              <a:rPr lang="en-IN" sz="4400" b="0" i="0" dirty="0">
                <a:solidFill>
                  <a:srgbClr val="374151"/>
                </a:solidFill>
                <a:effectLst/>
                <a:latin typeface="Söhne"/>
              </a:rPr>
              <a:t>Android Studio IDE</a:t>
            </a:r>
          </a:p>
          <a:p>
            <a:pPr algn="l">
              <a:buFont typeface="Arial" panose="020B0604020202020204" pitchFamily="34" charset="0"/>
              <a:buChar char="•"/>
            </a:pPr>
            <a:r>
              <a:rPr lang="en-IN" sz="4400" b="0" i="0" dirty="0">
                <a:solidFill>
                  <a:srgbClr val="374151"/>
                </a:solidFill>
                <a:effectLst/>
                <a:latin typeface="Söhne"/>
              </a:rPr>
              <a:t>Java programming language</a:t>
            </a:r>
          </a:p>
          <a:p>
            <a:pPr algn="l">
              <a:buFont typeface="Arial" panose="020B0604020202020204" pitchFamily="34" charset="0"/>
              <a:buChar char="•"/>
            </a:pPr>
            <a:r>
              <a:rPr lang="en-IN" sz="4400" b="0" i="0" dirty="0">
                <a:solidFill>
                  <a:srgbClr val="374151"/>
                </a:solidFill>
                <a:effectLst/>
                <a:latin typeface="Söhne"/>
              </a:rPr>
              <a:t>XML for designing the user interface</a:t>
            </a:r>
          </a:p>
          <a:p>
            <a:endParaRPr lang="en-IN" dirty="0"/>
          </a:p>
        </p:txBody>
      </p:sp>
    </p:spTree>
    <p:extLst>
      <p:ext uri="{BB962C8B-B14F-4D97-AF65-F5344CB8AC3E}">
        <p14:creationId xmlns:p14="http://schemas.microsoft.com/office/powerpoint/2010/main" val="3022567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2B336-DF3A-13A1-E669-9F2E394AF7F5}"/>
              </a:ext>
            </a:extLst>
          </p:cNvPr>
          <p:cNvSpPr>
            <a:spLocks noGrp="1"/>
          </p:cNvSpPr>
          <p:nvPr>
            <p:ph type="ctrTitle"/>
          </p:nvPr>
        </p:nvSpPr>
        <p:spPr>
          <a:xfrm>
            <a:off x="2928400" y="0"/>
            <a:ext cx="9263599" cy="3996267"/>
          </a:xfrm>
        </p:spPr>
        <p:txBody>
          <a:bodyPr>
            <a:normAutofit/>
          </a:bodyPr>
          <a:lstStyle/>
          <a:p>
            <a:r>
              <a:rPr lang="en-IN" b="1" dirty="0"/>
              <a:t>Importance</a:t>
            </a:r>
            <a:br>
              <a:rPr lang="en-IN" dirty="0"/>
            </a:br>
            <a:r>
              <a:rPr lang="en-US" sz="1600" b="1" i="0" dirty="0">
                <a:effectLst/>
                <a:latin typeface="Söhne"/>
              </a:rPr>
              <a:t>Health and Wellness Industry Growth:</a:t>
            </a:r>
            <a:r>
              <a:rPr lang="en-US" sz="1600" b="0" i="0" dirty="0">
                <a:solidFill>
                  <a:srgbClr val="374151"/>
                </a:solidFill>
                <a:effectLst/>
                <a:latin typeface="Söhne"/>
              </a:rPr>
              <a:t> </a:t>
            </a:r>
            <a:br>
              <a:rPr lang="en-US" sz="1600" b="0" i="0" dirty="0">
                <a:solidFill>
                  <a:srgbClr val="374151"/>
                </a:solidFill>
                <a:effectLst/>
                <a:latin typeface="Söhne"/>
              </a:rPr>
            </a:br>
            <a:r>
              <a:rPr lang="en-IN" sz="1600" b="1" i="0" dirty="0">
                <a:effectLst/>
                <a:latin typeface="Söhne"/>
              </a:rPr>
              <a:t>Addressing Health Concerns:</a:t>
            </a:r>
            <a:br>
              <a:rPr lang="en-IN" sz="1600" b="1" i="0" dirty="0">
                <a:effectLst/>
                <a:latin typeface="Söhne"/>
              </a:rPr>
            </a:br>
            <a:r>
              <a:rPr lang="en-IN" sz="1600" b="1" i="0" dirty="0">
                <a:effectLst/>
                <a:latin typeface="Söhne"/>
              </a:rPr>
              <a:t>Monetization Opportunities:</a:t>
            </a:r>
            <a:br>
              <a:rPr lang="en-IN" sz="1600" b="1" i="0" dirty="0">
                <a:effectLst/>
                <a:latin typeface="Söhne"/>
              </a:rPr>
            </a:br>
            <a:r>
              <a:rPr lang="en-IN" sz="1600" b="1" i="0" dirty="0">
                <a:effectLst/>
                <a:latin typeface="Söhne"/>
              </a:rPr>
              <a:t>Data Collection and Analytics:</a:t>
            </a:r>
            <a:r>
              <a:rPr lang="en-IN" sz="1600" b="0" i="0" dirty="0">
                <a:solidFill>
                  <a:srgbClr val="374151"/>
                </a:solidFill>
                <a:effectLst/>
                <a:latin typeface="Söhne"/>
              </a:rPr>
              <a:t> </a:t>
            </a:r>
            <a:br>
              <a:rPr lang="en-IN" sz="1600" b="0" i="0" dirty="0">
                <a:solidFill>
                  <a:srgbClr val="374151"/>
                </a:solidFill>
                <a:effectLst/>
                <a:latin typeface="Söhne"/>
              </a:rPr>
            </a:br>
            <a:r>
              <a:rPr lang="en-US" sz="1600" b="1" i="0" dirty="0">
                <a:effectLst/>
                <a:latin typeface="Söhne"/>
              </a:rPr>
              <a:t>Integration with Other Health Apps:</a:t>
            </a:r>
            <a:br>
              <a:rPr lang="en-IN" sz="1600" b="1" i="0" dirty="0">
                <a:effectLst/>
                <a:latin typeface="Söhne"/>
              </a:rPr>
            </a:br>
            <a:r>
              <a:rPr lang="en-IN" sz="1600" b="1" i="0" dirty="0">
                <a:effectLst/>
                <a:latin typeface="Söhne"/>
              </a:rPr>
              <a:t>Corporate Wellness Programs:</a:t>
            </a:r>
            <a:br>
              <a:rPr lang="en-IN" sz="1600" b="1" i="0" dirty="0">
                <a:effectLst/>
                <a:latin typeface="Söhne"/>
              </a:rPr>
            </a:br>
            <a:r>
              <a:rPr lang="en-IN" sz="1600" b="1" i="0" dirty="0">
                <a:effectLst/>
                <a:latin typeface="Söhne"/>
              </a:rPr>
              <a:t>Healthcare Partnerships:</a:t>
            </a:r>
            <a:r>
              <a:rPr lang="en-IN" sz="1600" b="0" i="0" dirty="0">
                <a:solidFill>
                  <a:srgbClr val="374151"/>
                </a:solidFill>
                <a:effectLst/>
                <a:latin typeface="Söhne"/>
              </a:rPr>
              <a:t> </a:t>
            </a:r>
            <a:br>
              <a:rPr lang="en-IN" sz="1600" b="0" i="0" dirty="0">
                <a:solidFill>
                  <a:srgbClr val="374151"/>
                </a:solidFill>
                <a:effectLst/>
                <a:latin typeface="Söhne"/>
              </a:rPr>
            </a:br>
            <a:r>
              <a:rPr lang="en-IN" sz="1600" b="1" i="0" dirty="0">
                <a:effectLst/>
                <a:latin typeface="Söhne"/>
              </a:rPr>
              <a:t>User Engagement and Retention:</a:t>
            </a:r>
            <a:r>
              <a:rPr lang="en-IN" sz="1600" b="0" i="0" dirty="0">
                <a:solidFill>
                  <a:srgbClr val="374151"/>
                </a:solidFill>
                <a:effectLst/>
                <a:latin typeface="Söhne"/>
              </a:rPr>
              <a:t> </a:t>
            </a:r>
            <a:br>
              <a:rPr lang="en-IN" sz="1600" b="0" i="0" dirty="0">
                <a:solidFill>
                  <a:srgbClr val="374151"/>
                </a:solidFill>
                <a:effectLst/>
                <a:latin typeface="Söhne"/>
              </a:rPr>
            </a:br>
            <a:r>
              <a:rPr lang="en-IN" sz="1600" b="1" i="0" dirty="0">
                <a:effectLst/>
                <a:latin typeface="Söhne"/>
              </a:rPr>
              <a:t>Brand Recognition and Trust:</a:t>
            </a:r>
            <a:br>
              <a:rPr lang="en-IN" sz="1600" b="1" i="0" dirty="0">
                <a:effectLst/>
                <a:latin typeface="Söhne"/>
              </a:rPr>
            </a:br>
            <a:r>
              <a:rPr lang="en-IN" sz="1600" b="1" i="0" dirty="0">
                <a:effectLst/>
                <a:latin typeface="Söhne"/>
              </a:rPr>
              <a:t>Global Accessibility:</a:t>
            </a:r>
            <a:r>
              <a:rPr lang="en-IN" sz="1600" b="0" i="0" dirty="0">
                <a:solidFill>
                  <a:srgbClr val="374151"/>
                </a:solidFill>
                <a:effectLst/>
                <a:latin typeface="Söhne"/>
              </a:rPr>
              <a:t> </a:t>
            </a:r>
            <a:br>
              <a:rPr lang="en-IN" sz="1600" b="0" i="0" dirty="0">
                <a:solidFill>
                  <a:srgbClr val="374151"/>
                </a:solidFill>
                <a:effectLst/>
                <a:latin typeface="Söhne"/>
              </a:rPr>
            </a:br>
            <a:r>
              <a:rPr lang="en-IN" sz="1600" b="1" i="0" dirty="0">
                <a:effectLst/>
                <a:latin typeface="Söhne"/>
              </a:rPr>
              <a:t>Educational Value:</a:t>
            </a:r>
            <a:r>
              <a:rPr lang="en-IN" sz="1600" b="0" i="0" dirty="0">
                <a:solidFill>
                  <a:srgbClr val="374151"/>
                </a:solidFill>
                <a:effectLst/>
                <a:latin typeface="Söhne"/>
              </a:rPr>
              <a:t> </a:t>
            </a:r>
            <a:br>
              <a:rPr lang="en-IN" sz="1600" b="0" i="0" dirty="0">
                <a:solidFill>
                  <a:srgbClr val="374151"/>
                </a:solidFill>
                <a:effectLst/>
                <a:latin typeface="Söhne"/>
              </a:rPr>
            </a:br>
            <a:r>
              <a:rPr lang="en-IN" sz="1600" b="1" i="0" dirty="0">
                <a:effectLst/>
                <a:latin typeface="Söhne"/>
              </a:rPr>
              <a:t>Community Building:</a:t>
            </a:r>
            <a:r>
              <a:rPr lang="en-IN" sz="1600" b="0" i="0" dirty="0">
                <a:solidFill>
                  <a:srgbClr val="374151"/>
                </a:solidFill>
                <a:effectLst/>
                <a:latin typeface="Söhne"/>
              </a:rPr>
              <a:t> </a:t>
            </a:r>
            <a:endParaRPr lang="en-IN" sz="1600" dirty="0"/>
          </a:p>
        </p:txBody>
      </p:sp>
      <p:sp>
        <p:nvSpPr>
          <p:cNvPr id="3" name="Subtitle 2">
            <a:extLst>
              <a:ext uri="{FF2B5EF4-FFF2-40B4-BE49-F238E27FC236}">
                <a16:creationId xmlns:a16="http://schemas.microsoft.com/office/drawing/2014/main" id="{74DA55EB-3ACC-5C50-99C0-AAEEBBCC118D}"/>
              </a:ext>
            </a:extLst>
          </p:cNvPr>
          <p:cNvSpPr>
            <a:spLocks noGrp="1"/>
          </p:cNvSpPr>
          <p:nvPr>
            <p:ph type="subTitle" idx="1"/>
          </p:nvPr>
        </p:nvSpPr>
        <p:spPr>
          <a:xfrm>
            <a:off x="4515377" y="3996266"/>
            <a:ext cx="7676623" cy="2861733"/>
          </a:xfrm>
        </p:spPr>
        <p:txBody>
          <a:bodyPr>
            <a:normAutofit/>
          </a:bodyPr>
          <a:lstStyle/>
          <a:p>
            <a:r>
              <a:rPr lang="en-US" dirty="0"/>
              <a:t>This presentation explores the vital importance of developing and scaling such an application for mid to large-scale commercial use.</a:t>
            </a:r>
            <a:endParaRPr lang="en-IN" dirty="0"/>
          </a:p>
        </p:txBody>
      </p:sp>
    </p:spTree>
    <p:extLst>
      <p:ext uri="{BB962C8B-B14F-4D97-AF65-F5344CB8AC3E}">
        <p14:creationId xmlns:p14="http://schemas.microsoft.com/office/powerpoint/2010/main" val="2548182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C1D57-47A5-A090-C221-032EBE270FD1}"/>
              </a:ext>
            </a:extLst>
          </p:cNvPr>
          <p:cNvSpPr>
            <a:spLocks noGrp="1"/>
          </p:cNvSpPr>
          <p:nvPr>
            <p:ph type="ctrTitle"/>
          </p:nvPr>
        </p:nvSpPr>
        <p:spPr>
          <a:xfrm>
            <a:off x="2928400" y="0"/>
            <a:ext cx="9263599" cy="3996267"/>
          </a:xfrm>
        </p:spPr>
        <p:txBody>
          <a:bodyPr>
            <a:normAutofit fontScale="90000"/>
          </a:bodyPr>
          <a:lstStyle/>
          <a:p>
            <a:r>
              <a:rPr lang="en-IN" dirty="0"/>
              <a:t>METHODOLOGY</a:t>
            </a:r>
            <a:br>
              <a:rPr lang="en-IN" dirty="0"/>
            </a:br>
            <a:r>
              <a:rPr lang="en-IN" sz="2400" dirty="0"/>
              <a:t>1. open the android studio app and choose empty views activity and enter the project name and then I choose java language and click on finish</a:t>
            </a:r>
            <a:br>
              <a:rPr lang="en-IN" sz="2400" dirty="0"/>
            </a:br>
            <a:r>
              <a:rPr lang="en-IN" sz="2400" dirty="0"/>
              <a:t>2. after that I have designed the xml file for first page</a:t>
            </a:r>
            <a:br>
              <a:rPr lang="en-IN" sz="2400" dirty="0"/>
            </a:br>
            <a:r>
              <a:rPr lang="en-IN" sz="2400" dirty="0"/>
              <a:t>3.then I have write the code in java in main activity part</a:t>
            </a:r>
            <a:br>
              <a:rPr lang="en-IN" sz="2400" dirty="0"/>
            </a:br>
            <a:r>
              <a:rPr lang="en-IN" sz="2400" dirty="0"/>
              <a:t>4.the pictures used be taken from drawable folder from laptop</a:t>
            </a:r>
            <a:br>
              <a:rPr lang="en-IN" sz="2400" dirty="0"/>
            </a:br>
            <a:r>
              <a:rPr lang="en-IN" sz="2400" dirty="0"/>
              <a:t>5.after that I have the xml part for the final output page</a:t>
            </a:r>
            <a:br>
              <a:rPr lang="en-IN" sz="2400" dirty="0"/>
            </a:br>
            <a:r>
              <a:rPr lang="en-IN" sz="2400" dirty="0"/>
              <a:t>6.then write the code in activity result part that shows the final output</a:t>
            </a:r>
            <a:br>
              <a:rPr lang="en-IN" sz="2400" dirty="0"/>
            </a:br>
            <a:r>
              <a:rPr lang="en-IN" sz="2400" dirty="0"/>
              <a:t>7.then I merged both the xml and java code activity part for final output </a:t>
            </a:r>
            <a:endParaRPr lang="en-IN" dirty="0"/>
          </a:p>
        </p:txBody>
      </p:sp>
      <p:sp>
        <p:nvSpPr>
          <p:cNvPr id="3" name="Subtitle 2">
            <a:extLst>
              <a:ext uri="{FF2B5EF4-FFF2-40B4-BE49-F238E27FC236}">
                <a16:creationId xmlns:a16="http://schemas.microsoft.com/office/drawing/2014/main" id="{DE288CB4-0F2A-F37F-C1DF-01D94E231230}"/>
              </a:ext>
            </a:extLst>
          </p:cNvPr>
          <p:cNvSpPr>
            <a:spLocks noGrp="1"/>
          </p:cNvSpPr>
          <p:nvPr>
            <p:ph type="subTitle" idx="1"/>
          </p:nvPr>
        </p:nvSpPr>
        <p:spPr>
          <a:xfrm>
            <a:off x="4515377" y="3996266"/>
            <a:ext cx="7676623" cy="2861733"/>
          </a:xfrm>
        </p:spPr>
        <p:txBody>
          <a:bodyPr>
            <a:normAutofit fontScale="85000" lnSpcReduction="20000"/>
          </a:bodyPr>
          <a:lstStyle/>
          <a:p>
            <a:pPr>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BMI Calculation Logic</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BMI is calculated using the following formula:</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BMI = weight (kg) / (height (m) * height (m))</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The calculated BMI is then categorized into one of the following categories: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Underweight: BMI &lt; 18.5</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Normal Weight: 18.5 &lt;= BMI &lt; 24.9</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Overweight: 25.0 &lt;= BMI &lt; 29.9</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Obese: BMI &gt;= 30.0</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912726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2A992-E0EC-B8A0-84AA-03674DF7AD31}"/>
              </a:ext>
            </a:extLst>
          </p:cNvPr>
          <p:cNvSpPr>
            <a:spLocks noGrp="1"/>
          </p:cNvSpPr>
          <p:nvPr>
            <p:ph type="ctrTitle"/>
          </p:nvPr>
        </p:nvSpPr>
        <p:spPr>
          <a:xfrm>
            <a:off x="2649894" y="0"/>
            <a:ext cx="9542105" cy="3996267"/>
          </a:xfrm>
        </p:spPr>
        <p:txBody>
          <a:bodyPr>
            <a:normAutofit fontScale="90000"/>
          </a:bodyPr>
          <a:lstStyle/>
          <a:p>
            <a:pPr algn="l"/>
            <a:br>
              <a:rPr lang="en-IN" sz="2400" dirty="0"/>
            </a:br>
            <a:br>
              <a:rPr lang="en-IN" sz="2400" dirty="0"/>
            </a:br>
            <a:r>
              <a:rPr lang="en-US" sz="1400" b="1" i="0" dirty="0">
                <a:solidFill>
                  <a:srgbClr val="374151"/>
                </a:solidFill>
                <a:effectLst/>
                <a:latin typeface="Söhne"/>
              </a:rPr>
              <a:t>Project Setup:</a:t>
            </a:r>
            <a:br>
              <a:rPr lang="en-US" sz="1400" b="0" i="0" dirty="0">
                <a:solidFill>
                  <a:srgbClr val="374151"/>
                </a:solidFill>
                <a:effectLst/>
                <a:latin typeface="Söhne"/>
              </a:rPr>
            </a:br>
            <a:r>
              <a:rPr lang="en-US" sz="1400" b="0" i="0" dirty="0">
                <a:solidFill>
                  <a:srgbClr val="374151"/>
                </a:solidFill>
                <a:effectLst/>
                <a:latin typeface="Söhne"/>
              </a:rPr>
              <a:t>Install Android Studio and set up a new Android project.</a:t>
            </a:r>
            <a:br>
              <a:rPr lang="en-US" sz="1400" b="0" i="0" dirty="0">
                <a:solidFill>
                  <a:srgbClr val="374151"/>
                </a:solidFill>
                <a:effectLst/>
                <a:latin typeface="Söhne"/>
              </a:rPr>
            </a:br>
            <a:r>
              <a:rPr lang="en-US" sz="1400" b="0" i="0" dirty="0">
                <a:solidFill>
                  <a:srgbClr val="374151"/>
                </a:solidFill>
                <a:effectLst/>
                <a:latin typeface="Söhne"/>
              </a:rPr>
              <a:t>Configure the project with appropriate settings, including the minimum Android version, package name, and app name.</a:t>
            </a:r>
            <a:br>
              <a:rPr lang="en-US" sz="1400" b="0" i="0" dirty="0">
                <a:solidFill>
                  <a:srgbClr val="374151"/>
                </a:solidFill>
                <a:effectLst/>
                <a:latin typeface="Söhne"/>
              </a:rPr>
            </a:br>
            <a:r>
              <a:rPr lang="en-US" sz="1400" b="1" i="0" dirty="0">
                <a:solidFill>
                  <a:srgbClr val="374151"/>
                </a:solidFill>
                <a:effectLst/>
                <a:latin typeface="Söhne"/>
              </a:rPr>
              <a:t>User Interface (UI) Design:</a:t>
            </a:r>
            <a:br>
              <a:rPr lang="en-US" sz="1400" b="0" i="0" dirty="0">
                <a:solidFill>
                  <a:srgbClr val="374151"/>
                </a:solidFill>
                <a:effectLst/>
                <a:latin typeface="Söhne"/>
              </a:rPr>
            </a:br>
            <a:r>
              <a:rPr lang="en-US" sz="1400" b="0" i="0" dirty="0">
                <a:solidFill>
                  <a:srgbClr val="374151"/>
                </a:solidFill>
                <a:effectLst/>
                <a:latin typeface="Söhne"/>
              </a:rPr>
              <a:t>Design the user interface using XML layout files.</a:t>
            </a:r>
            <a:br>
              <a:rPr lang="en-US" sz="1400" b="0" i="0" dirty="0">
                <a:solidFill>
                  <a:srgbClr val="374151"/>
                </a:solidFill>
                <a:effectLst/>
                <a:latin typeface="Söhne"/>
              </a:rPr>
            </a:br>
            <a:r>
              <a:rPr lang="en-US" sz="1400" b="0" i="0" dirty="0">
                <a:solidFill>
                  <a:srgbClr val="374151"/>
                </a:solidFill>
                <a:effectLst/>
                <a:latin typeface="Söhne"/>
              </a:rPr>
              <a:t>Create input fields for height and weight.</a:t>
            </a:r>
            <a:br>
              <a:rPr lang="en-US" sz="1400" b="0" i="0" dirty="0">
                <a:solidFill>
                  <a:srgbClr val="374151"/>
                </a:solidFill>
                <a:effectLst/>
                <a:latin typeface="Söhne"/>
              </a:rPr>
            </a:br>
            <a:r>
              <a:rPr lang="en-US" sz="1400" b="0" i="0" dirty="0">
                <a:solidFill>
                  <a:srgbClr val="374151"/>
                </a:solidFill>
                <a:effectLst/>
                <a:latin typeface="Söhne"/>
              </a:rPr>
              <a:t>Add a "Calculate" button.</a:t>
            </a:r>
            <a:br>
              <a:rPr lang="en-US" sz="1400" b="0" i="0" dirty="0">
                <a:solidFill>
                  <a:srgbClr val="374151"/>
                </a:solidFill>
                <a:effectLst/>
                <a:latin typeface="Söhne"/>
              </a:rPr>
            </a:br>
            <a:r>
              <a:rPr lang="en-US" sz="1400" b="0" i="0" dirty="0">
                <a:solidFill>
                  <a:srgbClr val="374151"/>
                </a:solidFill>
                <a:effectLst/>
                <a:latin typeface="Söhne"/>
              </a:rPr>
              <a:t>Create a space to display the BMI result and classification.</a:t>
            </a:r>
            <a:br>
              <a:rPr lang="en-US" sz="1400" b="0" i="0" dirty="0">
                <a:solidFill>
                  <a:srgbClr val="374151"/>
                </a:solidFill>
                <a:effectLst/>
                <a:latin typeface="Söhne"/>
              </a:rPr>
            </a:br>
            <a:r>
              <a:rPr lang="en-US" sz="1400" b="1" i="0" dirty="0">
                <a:solidFill>
                  <a:srgbClr val="374151"/>
                </a:solidFill>
                <a:effectLst/>
                <a:latin typeface="Söhne"/>
              </a:rPr>
              <a:t>Input Validation:</a:t>
            </a:r>
            <a:br>
              <a:rPr lang="en-US" sz="1400" b="0" i="0" dirty="0">
                <a:solidFill>
                  <a:srgbClr val="374151"/>
                </a:solidFill>
                <a:effectLst/>
                <a:latin typeface="Söhne"/>
              </a:rPr>
            </a:br>
            <a:r>
              <a:rPr lang="en-US" sz="1400" b="0" i="0" dirty="0">
                <a:solidFill>
                  <a:srgbClr val="374151"/>
                </a:solidFill>
                <a:effectLst/>
                <a:latin typeface="Söhne"/>
              </a:rPr>
              <a:t>Implement input validation to ensure that the user enters valid height and weight values.</a:t>
            </a:r>
            <a:br>
              <a:rPr lang="en-US" sz="1400" b="0" i="0" dirty="0">
                <a:solidFill>
                  <a:srgbClr val="374151"/>
                </a:solidFill>
                <a:effectLst/>
                <a:latin typeface="Söhne"/>
              </a:rPr>
            </a:br>
            <a:r>
              <a:rPr lang="en-US" sz="1400" b="0" i="0" dirty="0">
                <a:solidFill>
                  <a:srgbClr val="374151"/>
                </a:solidFill>
                <a:effectLst/>
                <a:latin typeface="Söhne"/>
              </a:rPr>
              <a:t>Validate that the values are within reasonable ranges (e.g., height &gt; 0, weight &gt; 0).</a:t>
            </a:r>
            <a:br>
              <a:rPr lang="en-US" sz="1400" b="0" i="0" dirty="0">
                <a:solidFill>
                  <a:srgbClr val="374151"/>
                </a:solidFill>
                <a:effectLst/>
                <a:latin typeface="Söhne"/>
              </a:rPr>
            </a:br>
            <a:r>
              <a:rPr lang="en-US" sz="1600" b="1" i="0" dirty="0">
                <a:solidFill>
                  <a:srgbClr val="374151"/>
                </a:solidFill>
                <a:effectLst/>
                <a:latin typeface="Söhne"/>
              </a:rPr>
              <a:t>BMI Calculation Logic:</a:t>
            </a:r>
            <a:br>
              <a:rPr lang="en-US" sz="1600" b="0" i="0" dirty="0">
                <a:solidFill>
                  <a:srgbClr val="374151"/>
                </a:solidFill>
                <a:effectLst/>
                <a:latin typeface="Söhne"/>
              </a:rPr>
            </a:br>
            <a:r>
              <a:rPr lang="en-US" sz="1600" b="0" i="0" dirty="0">
                <a:solidFill>
                  <a:srgbClr val="374151"/>
                </a:solidFill>
                <a:effectLst/>
                <a:latin typeface="Söhne"/>
              </a:rPr>
              <a:t>Implement the BMI calculation logic in Java code.</a:t>
            </a:r>
            <a:br>
              <a:rPr lang="en-US" sz="1600" b="0" i="0" dirty="0">
                <a:solidFill>
                  <a:srgbClr val="374151"/>
                </a:solidFill>
                <a:effectLst/>
                <a:latin typeface="Söhne"/>
              </a:rPr>
            </a:br>
            <a:r>
              <a:rPr lang="en-US" sz="1600" b="0" i="0" dirty="0">
                <a:solidFill>
                  <a:srgbClr val="374151"/>
                </a:solidFill>
                <a:effectLst/>
                <a:latin typeface="Söhne"/>
              </a:rPr>
              <a:t>Extract the height and weight values from the input fields.</a:t>
            </a:r>
            <a:br>
              <a:rPr lang="en-US" sz="1600" b="0" i="0" dirty="0">
                <a:solidFill>
                  <a:srgbClr val="374151"/>
                </a:solidFill>
                <a:effectLst/>
                <a:latin typeface="Söhne"/>
              </a:rPr>
            </a:br>
            <a:r>
              <a:rPr lang="en-US" sz="1600" b="0" i="0" dirty="0">
                <a:solidFill>
                  <a:srgbClr val="374151"/>
                </a:solidFill>
                <a:effectLst/>
                <a:latin typeface="Söhne"/>
              </a:rPr>
              <a:t>Calculate the BMI using the formula: BMI = weight (kg) / (height (m) * height (m)).</a:t>
            </a:r>
            <a:br>
              <a:rPr lang="en-US" sz="1600" b="0" i="0" dirty="0">
                <a:solidFill>
                  <a:srgbClr val="374151"/>
                </a:solidFill>
                <a:effectLst/>
                <a:latin typeface="Söhne"/>
              </a:rPr>
            </a:br>
            <a:br>
              <a:rPr lang="en-US" sz="1400" b="0" i="0" dirty="0">
                <a:solidFill>
                  <a:srgbClr val="374151"/>
                </a:solidFill>
                <a:effectLst/>
                <a:latin typeface="Söhne"/>
              </a:rPr>
            </a:br>
            <a:endParaRPr lang="en-IN" sz="1400" dirty="0"/>
          </a:p>
        </p:txBody>
      </p:sp>
      <p:sp>
        <p:nvSpPr>
          <p:cNvPr id="3" name="Subtitle 2">
            <a:extLst>
              <a:ext uri="{FF2B5EF4-FFF2-40B4-BE49-F238E27FC236}">
                <a16:creationId xmlns:a16="http://schemas.microsoft.com/office/drawing/2014/main" id="{1E6FF855-4D59-AEA7-AE63-90F705B99550}"/>
              </a:ext>
            </a:extLst>
          </p:cNvPr>
          <p:cNvSpPr>
            <a:spLocks noGrp="1"/>
          </p:cNvSpPr>
          <p:nvPr>
            <p:ph type="subTitle" idx="1"/>
          </p:nvPr>
        </p:nvSpPr>
        <p:spPr>
          <a:xfrm>
            <a:off x="4515377" y="3595396"/>
            <a:ext cx="7676622" cy="3262603"/>
          </a:xfrm>
        </p:spPr>
        <p:txBody>
          <a:bodyPr>
            <a:normAutofit fontScale="55000" lnSpcReduction="20000"/>
          </a:bodyPr>
          <a:lstStyle/>
          <a:p>
            <a:pPr algn="l"/>
            <a:r>
              <a:rPr lang="en-US" sz="2400" b="1" i="0" dirty="0">
                <a:solidFill>
                  <a:srgbClr val="374151"/>
                </a:solidFill>
                <a:effectLst/>
                <a:latin typeface="Söhne"/>
              </a:rPr>
              <a:t>BMI Classification:</a:t>
            </a:r>
            <a:br>
              <a:rPr lang="en-US" sz="2400" b="0" i="0" dirty="0">
                <a:solidFill>
                  <a:srgbClr val="374151"/>
                </a:solidFill>
                <a:effectLst/>
                <a:latin typeface="Söhne"/>
              </a:rPr>
            </a:br>
            <a:r>
              <a:rPr lang="en-US" sz="2400" b="0" i="0" dirty="0">
                <a:solidFill>
                  <a:srgbClr val="374151"/>
                </a:solidFill>
                <a:effectLst/>
                <a:latin typeface="Söhne"/>
              </a:rPr>
              <a:t>Compare the calculated BMI to predefined ranges to determine the BMI category (underweight, normal weight, overweight, or obese).</a:t>
            </a:r>
            <a:br>
              <a:rPr lang="en-US" sz="2400" b="0" i="0" dirty="0">
                <a:solidFill>
                  <a:srgbClr val="374151"/>
                </a:solidFill>
                <a:effectLst/>
                <a:latin typeface="Söhne"/>
              </a:rPr>
            </a:br>
            <a:r>
              <a:rPr lang="en-US" sz="2400" b="0" i="0" dirty="0">
                <a:solidFill>
                  <a:srgbClr val="374151"/>
                </a:solidFill>
                <a:effectLst/>
                <a:latin typeface="Söhne"/>
              </a:rPr>
              <a:t>Assign the appropriate category based on the calculated BMI value.</a:t>
            </a:r>
            <a:br>
              <a:rPr lang="en-US" sz="2400" b="0" i="0" dirty="0">
                <a:solidFill>
                  <a:srgbClr val="374151"/>
                </a:solidFill>
                <a:effectLst/>
                <a:latin typeface="Söhne"/>
              </a:rPr>
            </a:br>
            <a:br>
              <a:rPr lang="en-US" sz="2400" b="0" i="0" dirty="0">
                <a:solidFill>
                  <a:srgbClr val="374151"/>
                </a:solidFill>
                <a:effectLst/>
                <a:latin typeface="Söhne"/>
              </a:rPr>
            </a:br>
            <a:r>
              <a:rPr lang="en-US" b="1" i="0" dirty="0">
                <a:solidFill>
                  <a:srgbClr val="374151"/>
                </a:solidFill>
                <a:effectLst/>
                <a:latin typeface="Söhne"/>
              </a:rPr>
              <a:t>Display Results: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Update the UI to display the calculated BMI and its classification to the user.</a:t>
            </a:r>
          </a:p>
          <a:p>
            <a:pPr algn="l"/>
            <a:r>
              <a:rPr lang="en-US" b="1" i="0" dirty="0">
                <a:solidFill>
                  <a:srgbClr val="374151"/>
                </a:solidFill>
                <a:effectLst/>
                <a:latin typeface="Söhne"/>
              </a:rPr>
              <a:t>User Interaction:</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Implement button click listeners to trigger the BMI calculation when the user presses the "Calculate" button.</a:t>
            </a:r>
          </a:p>
          <a:p>
            <a:pPr algn="l">
              <a:buFont typeface="Arial" panose="020B0604020202020204" pitchFamily="34" charset="0"/>
              <a:buChar char="•"/>
            </a:pPr>
            <a:r>
              <a:rPr lang="en-US" b="0" i="0" dirty="0">
                <a:solidFill>
                  <a:srgbClr val="374151"/>
                </a:solidFill>
                <a:effectLst/>
                <a:latin typeface="Söhne"/>
              </a:rPr>
              <a:t>Provide instant feedback to the user by displaying the result.</a:t>
            </a:r>
          </a:p>
          <a:p>
            <a:pPr algn="l"/>
            <a:r>
              <a:rPr lang="en-US" b="1" i="0" dirty="0">
                <a:solidFill>
                  <a:srgbClr val="374151"/>
                </a:solidFill>
                <a:effectLst/>
                <a:latin typeface="Söhne"/>
              </a:rPr>
              <a:t>Testing:</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Test the app on various Android devices and screen sizes to ensure proper functionality and UI responsiveness.</a:t>
            </a:r>
          </a:p>
          <a:p>
            <a:pPr algn="l">
              <a:buFont typeface="Arial" panose="020B0604020202020204" pitchFamily="34" charset="0"/>
              <a:buChar char="•"/>
            </a:pPr>
            <a:r>
              <a:rPr lang="en-US" b="0" i="0" dirty="0">
                <a:solidFill>
                  <a:srgbClr val="374151"/>
                </a:solidFill>
                <a:effectLst/>
                <a:latin typeface="Söhne"/>
              </a:rPr>
              <a:t>Verify that input validation works as expected.</a:t>
            </a:r>
          </a:p>
          <a:p>
            <a:pPr algn="l">
              <a:buFont typeface="Arial" panose="020B0604020202020204" pitchFamily="34" charset="0"/>
              <a:buChar char="•"/>
            </a:pPr>
            <a:r>
              <a:rPr lang="en-US" b="0" i="0" dirty="0">
                <a:solidFill>
                  <a:srgbClr val="374151"/>
                </a:solidFill>
                <a:effectLst/>
                <a:latin typeface="Söhne"/>
              </a:rPr>
              <a:t>Test the BMI calculation logic against known test cases.</a:t>
            </a:r>
          </a:p>
          <a:p>
            <a:pPr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endParaRPr lang="en-US" b="0" i="0" dirty="0">
              <a:solidFill>
                <a:srgbClr val="374151"/>
              </a:solidFill>
              <a:effectLst/>
              <a:latin typeface="Söhne"/>
            </a:endParaRPr>
          </a:p>
          <a:p>
            <a:endParaRPr lang="en-IN" dirty="0"/>
          </a:p>
        </p:txBody>
      </p:sp>
    </p:spTree>
    <p:extLst>
      <p:ext uri="{BB962C8B-B14F-4D97-AF65-F5344CB8AC3E}">
        <p14:creationId xmlns:p14="http://schemas.microsoft.com/office/powerpoint/2010/main" val="797709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FBB75-664F-B06A-44DF-2CB3BFC82023}"/>
              </a:ext>
            </a:extLst>
          </p:cNvPr>
          <p:cNvSpPr>
            <a:spLocks noGrp="1"/>
          </p:cNvSpPr>
          <p:nvPr>
            <p:ph type="ctrTitle"/>
          </p:nvPr>
        </p:nvSpPr>
        <p:spPr>
          <a:xfrm>
            <a:off x="2164702" y="0"/>
            <a:ext cx="10027298" cy="3996267"/>
          </a:xfrm>
        </p:spPr>
        <p:txBody>
          <a:bodyPr>
            <a:normAutofit/>
          </a:bodyPr>
          <a:lstStyle/>
          <a:p>
            <a:br>
              <a:rPr lang="en-IN" sz="2000" dirty="0"/>
            </a:br>
            <a:r>
              <a:rPr lang="en-IN" sz="2000" dirty="0"/>
              <a:t>Xml part looks like this                                            java part look like this  </a:t>
            </a:r>
            <a:br>
              <a:rPr lang="en-IN" sz="2000" dirty="0"/>
            </a:br>
            <a:br>
              <a:rPr lang="en-IN" sz="2000" dirty="0"/>
            </a:br>
            <a:br>
              <a:rPr lang="en-IN" sz="2000" dirty="0"/>
            </a:br>
            <a:br>
              <a:rPr lang="en-IN" sz="2000" dirty="0"/>
            </a:br>
            <a:br>
              <a:rPr lang="en-IN" sz="2000" dirty="0"/>
            </a:br>
            <a:r>
              <a:rPr lang="en-IN" sz="2000" dirty="0"/>
              <a:t> </a:t>
            </a:r>
          </a:p>
        </p:txBody>
      </p:sp>
      <p:sp>
        <p:nvSpPr>
          <p:cNvPr id="3" name="Subtitle 2">
            <a:extLst>
              <a:ext uri="{FF2B5EF4-FFF2-40B4-BE49-F238E27FC236}">
                <a16:creationId xmlns:a16="http://schemas.microsoft.com/office/drawing/2014/main" id="{C5BFE7C2-9E49-95D4-E232-6A3F5D9BDD38}"/>
              </a:ext>
            </a:extLst>
          </p:cNvPr>
          <p:cNvSpPr>
            <a:spLocks noGrp="1"/>
          </p:cNvSpPr>
          <p:nvPr>
            <p:ph type="subTitle" idx="1"/>
          </p:nvPr>
        </p:nvSpPr>
        <p:spPr>
          <a:xfrm>
            <a:off x="4515377" y="5215812"/>
            <a:ext cx="6987645" cy="1642188"/>
          </a:xfrm>
        </p:spPr>
        <p:txBody>
          <a:bodyPr>
            <a:normAutofit fontScale="25000" lnSpcReduction="20000"/>
          </a:bodyPr>
          <a:lstStyle/>
          <a:p>
            <a:endParaRPr lang="en-IN" dirty="0"/>
          </a:p>
          <a:p>
            <a:endParaRPr lang="en-IN" sz="8600" dirty="0"/>
          </a:p>
          <a:p>
            <a:r>
              <a:rPr lang="en-IN" sz="8600" dirty="0"/>
              <a:t>These two pictures shows the final output of the app </a:t>
            </a:r>
          </a:p>
          <a:p>
            <a:endParaRPr lang="en-IN" dirty="0"/>
          </a:p>
          <a:p>
            <a:r>
              <a:rPr lang="en-IN" dirty="0"/>
              <a:t> </a:t>
            </a:r>
          </a:p>
        </p:txBody>
      </p:sp>
      <p:pic>
        <p:nvPicPr>
          <p:cNvPr id="5" name="Picture 4">
            <a:extLst>
              <a:ext uri="{FF2B5EF4-FFF2-40B4-BE49-F238E27FC236}">
                <a16:creationId xmlns:a16="http://schemas.microsoft.com/office/drawing/2014/main" id="{A6A5C330-63F4-3F9A-4CFF-4F2B5A4242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7315" y="121902"/>
            <a:ext cx="3601982" cy="1913553"/>
          </a:xfrm>
          <a:prstGeom prst="rect">
            <a:avLst/>
          </a:prstGeom>
        </p:spPr>
      </p:pic>
      <p:pic>
        <p:nvPicPr>
          <p:cNvPr id="7" name="Picture 6">
            <a:extLst>
              <a:ext uri="{FF2B5EF4-FFF2-40B4-BE49-F238E27FC236}">
                <a16:creationId xmlns:a16="http://schemas.microsoft.com/office/drawing/2014/main" id="{DC022FA0-680F-BBCD-8BFF-284F49B641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0730" y="75249"/>
            <a:ext cx="3674188" cy="1951913"/>
          </a:xfrm>
          <a:prstGeom prst="rect">
            <a:avLst/>
          </a:prstGeom>
        </p:spPr>
      </p:pic>
      <p:pic>
        <p:nvPicPr>
          <p:cNvPr id="9" name="Picture 8">
            <a:extLst>
              <a:ext uri="{FF2B5EF4-FFF2-40B4-BE49-F238E27FC236}">
                <a16:creationId xmlns:a16="http://schemas.microsoft.com/office/drawing/2014/main" id="{1543699D-0E26-AE7D-E8FF-679103A01C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9834" y="2522082"/>
            <a:ext cx="1957411" cy="3244024"/>
          </a:xfrm>
          <a:prstGeom prst="rect">
            <a:avLst/>
          </a:prstGeom>
        </p:spPr>
      </p:pic>
      <p:pic>
        <p:nvPicPr>
          <p:cNvPr id="13" name="Picture 12">
            <a:extLst>
              <a:ext uri="{FF2B5EF4-FFF2-40B4-BE49-F238E27FC236}">
                <a16:creationId xmlns:a16="http://schemas.microsoft.com/office/drawing/2014/main" id="{292435FA-1599-BABE-7DC2-084B4C95AE3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30413" y="2522081"/>
            <a:ext cx="1957411" cy="3244025"/>
          </a:xfrm>
          <a:prstGeom prst="rect">
            <a:avLst/>
          </a:prstGeom>
        </p:spPr>
      </p:pic>
    </p:spTree>
    <p:extLst>
      <p:ext uri="{BB962C8B-B14F-4D97-AF65-F5344CB8AC3E}">
        <p14:creationId xmlns:p14="http://schemas.microsoft.com/office/powerpoint/2010/main" val="842454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9B9C2-D1B0-8F20-D3B6-C72BAC555A3E}"/>
              </a:ext>
            </a:extLst>
          </p:cNvPr>
          <p:cNvSpPr>
            <a:spLocks noGrp="1"/>
          </p:cNvSpPr>
          <p:nvPr>
            <p:ph type="ctrTitle"/>
          </p:nvPr>
        </p:nvSpPr>
        <p:spPr>
          <a:xfrm>
            <a:off x="2400300" y="88901"/>
            <a:ext cx="9791700" cy="3073399"/>
          </a:xfrm>
        </p:spPr>
        <p:txBody>
          <a:bodyPr>
            <a:normAutofit fontScale="90000"/>
          </a:bodyPr>
          <a:lstStyle/>
          <a:p>
            <a:pPr algn="l"/>
            <a:r>
              <a:rPr lang="en-IN" sz="3200" b="1" dirty="0"/>
              <a:t>Results and discussion</a:t>
            </a:r>
            <a:br>
              <a:rPr lang="en-IN" sz="3200" b="1" dirty="0"/>
            </a:br>
            <a:r>
              <a:rPr lang="en-US" sz="2000" b="1" i="0" dirty="0">
                <a:solidFill>
                  <a:srgbClr val="374151"/>
                </a:solidFill>
                <a:effectLst/>
                <a:latin typeface="Söhne"/>
              </a:rPr>
              <a:t>Result:</a:t>
            </a:r>
            <a:r>
              <a:rPr lang="en-US" sz="2000" b="0" i="0" dirty="0">
                <a:solidFill>
                  <a:srgbClr val="374151"/>
                </a:solidFill>
                <a:effectLst/>
                <a:latin typeface="Söhne"/>
              </a:rPr>
              <a:t> After successfully creating the BMI Calculator App, the following outcomes were achieved:</a:t>
            </a:r>
            <a:br>
              <a:rPr lang="en-US" sz="2000" b="0" i="0" dirty="0">
                <a:solidFill>
                  <a:srgbClr val="374151"/>
                </a:solidFill>
                <a:effectLst/>
                <a:latin typeface="Söhne"/>
              </a:rPr>
            </a:br>
            <a:r>
              <a:rPr lang="en-US" sz="2000" b="1" i="0" dirty="0">
                <a:solidFill>
                  <a:srgbClr val="374151"/>
                </a:solidFill>
                <a:effectLst/>
                <a:latin typeface="Söhne"/>
              </a:rPr>
              <a:t>Functional App:</a:t>
            </a:r>
            <a:r>
              <a:rPr lang="en-US" sz="2000" b="0" i="0" dirty="0">
                <a:solidFill>
                  <a:srgbClr val="374151"/>
                </a:solidFill>
                <a:effectLst/>
                <a:latin typeface="Söhne"/>
              </a:rPr>
              <a:t> The BMI Calculator App is fully functional, allowing users to calculate their BMI by entering their height and weight. It provides accurate results based on the standard BMI formula.</a:t>
            </a:r>
            <a:br>
              <a:rPr lang="en-US" sz="2000" b="0" i="0" dirty="0">
                <a:solidFill>
                  <a:srgbClr val="374151"/>
                </a:solidFill>
                <a:effectLst/>
                <a:latin typeface="Söhne"/>
              </a:rPr>
            </a:br>
            <a:r>
              <a:rPr lang="en-US" sz="2000" b="1" i="0" dirty="0">
                <a:solidFill>
                  <a:srgbClr val="374151"/>
                </a:solidFill>
                <a:effectLst/>
                <a:latin typeface="Söhne"/>
              </a:rPr>
              <a:t>User-Friendly Interface:</a:t>
            </a:r>
            <a:r>
              <a:rPr lang="en-US" sz="2000" b="0" i="0" dirty="0">
                <a:solidFill>
                  <a:srgbClr val="374151"/>
                </a:solidFill>
                <a:effectLst/>
                <a:latin typeface="Söhne"/>
              </a:rPr>
              <a:t> The app features an intuitive and user-friendly interface with clear input fields, a "Calculate" button, and instant feedback on the BMI category.</a:t>
            </a:r>
            <a:br>
              <a:rPr lang="en-US" sz="2000" b="0" i="0" dirty="0">
                <a:solidFill>
                  <a:srgbClr val="374151"/>
                </a:solidFill>
                <a:effectLst/>
                <a:latin typeface="Söhne"/>
              </a:rPr>
            </a:br>
            <a:r>
              <a:rPr lang="en-US" sz="2000" b="1" i="0" dirty="0">
                <a:solidFill>
                  <a:srgbClr val="374151"/>
                </a:solidFill>
                <a:effectLst/>
                <a:latin typeface="Söhne"/>
              </a:rPr>
              <a:t>Input Validation:</a:t>
            </a:r>
            <a:r>
              <a:rPr lang="en-US" sz="2000" b="0" i="0" dirty="0">
                <a:solidFill>
                  <a:srgbClr val="374151"/>
                </a:solidFill>
                <a:effectLst/>
                <a:latin typeface="Söhne"/>
              </a:rPr>
              <a:t> Input validation is implemented effectively, ensuring that users enter valid height and weight values and preventing erroneous calculations.</a:t>
            </a:r>
            <a:br>
              <a:rPr lang="en-US" sz="2000" b="0" i="0" dirty="0">
                <a:solidFill>
                  <a:srgbClr val="374151"/>
                </a:solidFill>
                <a:effectLst/>
                <a:latin typeface="Söhne"/>
              </a:rPr>
            </a:br>
            <a:endParaRPr lang="en-IN" sz="2000" dirty="0"/>
          </a:p>
        </p:txBody>
      </p:sp>
      <p:sp>
        <p:nvSpPr>
          <p:cNvPr id="3" name="Subtitle 2">
            <a:extLst>
              <a:ext uri="{FF2B5EF4-FFF2-40B4-BE49-F238E27FC236}">
                <a16:creationId xmlns:a16="http://schemas.microsoft.com/office/drawing/2014/main" id="{28FE63F9-8F56-7EED-8B24-D57154D4B8F0}"/>
              </a:ext>
            </a:extLst>
          </p:cNvPr>
          <p:cNvSpPr>
            <a:spLocks noGrp="1"/>
          </p:cNvSpPr>
          <p:nvPr>
            <p:ph type="subTitle" idx="1"/>
          </p:nvPr>
        </p:nvSpPr>
        <p:spPr>
          <a:xfrm>
            <a:off x="4515377" y="3289300"/>
            <a:ext cx="7676623" cy="3479799"/>
          </a:xfrm>
        </p:spPr>
        <p:txBody>
          <a:bodyPr>
            <a:noAutofit/>
          </a:bodyPr>
          <a:lstStyle/>
          <a:p>
            <a:r>
              <a:rPr lang="en-US" sz="2000" b="1" i="0" dirty="0">
                <a:solidFill>
                  <a:srgbClr val="374151"/>
                </a:solidFill>
                <a:effectLst/>
                <a:latin typeface="Söhne"/>
              </a:rPr>
              <a:t>BMI Calculation:</a:t>
            </a:r>
            <a:r>
              <a:rPr lang="en-US" sz="2000" b="0" i="0" dirty="0">
                <a:solidFill>
                  <a:srgbClr val="374151"/>
                </a:solidFill>
                <a:effectLst/>
                <a:latin typeface="Söhne"/>
              </a:rPr>
              <a:t> The app accurately calculates the user's BMI using the provided formula, taking into account the user's height and weight.</a:t>
            </a:r>
            <a:br>
              <a:rPr lang="en-US" sz="2000" b="0" i="0" dirty="0">
                <a:solidFill>
                  <a:srgbClr val="374151"/>
                </a:solidFill>
                <a:effectLst/>
                <a:latin typeface="Söhne"/>
              </a:rPr>
            </a:br>
            <a:r>
              <a:rPr lang="en-US" sz="2000" b="1" i="0" dirty="0">
                <a:solidFill>
                  <a:srgbClr val="374151"/>
                </a:solidFill>
                <a:effectLst/>
                <a:latin typeface="Söhne"/>
              </a:rPr>
              <a:t>BMI Classification:</a:t>
            </a:r>
            <a:r>
              <a:rPr lang="en-US" sz="2000" b="0" i="0" dirty="0">
                <a:solidFill>
                  <a:srgbClr val="374151"/>
                </a:solidFill>
                <a:effectLst/>
                <a:latin typeface="Söhne"/>
              </a:rPr>
              <a:t> It classifies the calculated BMI into one of the standard categories (underweight, normal weight, overweight, or obese) based on predefined ranges.</a:t>
            </a:r>
            <a:br>
              <a:rPr lang="en-US" sz="2000" b="0" i="0" dirty="0">
                <a:solidFill>
                  <a:srgbClr val="374151"/>
                </a:solidFill>
                <a:effectLst/>
                <a:latin typeface="Söhne"/>
              </a:rPr>
            </a:br>
            <a:r>
              <a:rPr lang="en-US" sz="2000" b="1" i="0" dirty="0">
                <a:solidFill>
                  <a:srgbClr val="374151"/>
                </a:solidFill>
                <a:effectLst/>
                <a:latin typeface="Söhne"/>
              </a:rPr>
              <a:t>Results Display:</a:t>
            </a:r>
            <a:r>
              <a:rPr lang="en-US" sz="2000" b="0" i="0" dirty="0">
                <a:solidFill>
                  <a:srgbClr val="374151"/>
                </a:solidFill>
                <a:effectLst/>
                <a:latin typeface="Söhne"/>
              </a:rPr>
              <a:t> The app displays the calculated BMI along with its classification, providing users with valuable health information.</a:t>
            </a:r>
            <a:br>
              <a:rPr lang="en-US" sz="2000" b="0" i="0" dirty="0">
                <a:solidFill>
                  <a:srgbClr val="374151"/>
                </a:solidFill>
                <a:effectLst/>
                <a:latin typeface="Söhne"/>
              </a:rPr>
            </a:br>
            <a:r>
              <a:rPr lang="en-US" sz="2000" b="1" i="0" dirty="0">
                <a:solidFill>
                  <a:srgbClr val="374151"/>
                </a:solidFill>
                <a:effectLst/>
                <a:latin typeface="Söhne"/>
              </a:rPr>
              <a:t>Testing:</a:t>
            </a:r>
            <a:r>
              <a:rPr lang="en-US" sz="2000" b="0" i="0" dirty="0">
                <a:solidFill>
                  <a:srgbClr val="374151"/>
                </a:solidFill>
                <a:effectLst/>
                <a:latin typeface="Söhne"/>
              </a:rPr>
              <a:t> The app has been rigorously tested on various Android devices and screen sizes to ensure proper functionality and responsiveness. Input validation and BMI calculation logic have been verified against test cases.</a:t>
            </a:r>
            <a:br>
              <a:rPr lang="en-US" sz="2000" b="0" i="0" dirty="0">
                <a:solidFill>
                  <a:srgbClr val="374151"/>
                </a:solidFill>
                <a:effectLst/>
                <a:latin typeface="Söhne"/>
              </a:rPr>
            </a:br>
            <a:endParaRPr lang="en-IN" sz="2000" dirty="0"/>
          </a:p>
        </p:txBody>
      </p:sp>
    </p:spTree>
    <p:extLst>
      <p:ext uri="{BB962C8B-B14F-4D97-AF65-F5344CB8AC3E}">
        <p14:creationId xmlns:p14="http://schemas.microsoft.com/office/powerpoint/2010/main" val="1180374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386D2-56A2-1348-E2C8-DAA8C8515783}"/>
              </a:ext>
            </a:extLst>
          </p:cNvPr>
          <p:cNvSpPr>
            <a:spLocks noGrp="1"/>
          </p:cNvSpPr>
          <p:nvPr>
            <p:ph type="ctrTitle"/>
          </p:nvPr>
        </p:nvSpPr>
        <p:spPr>
          <a:xfrm>
            <a:off x="2928400" y="0"/>
            <a:ext cx="9263599" cy="3996267"/>
          </a:xfrm>
        </p:spPr>
        <p:txBody>
          <a:bodyPr>
            <a:noAutofit/>
          </a:bodyPr>
          <a:lstStyle/>
          <a:p>
            <a:r>
              <a:rPr lang="en-US" sz="2000" b="1" i="0" dirty="0">
                <a:solidFill>
                  <a:srgbClr val="374151"/>
                </a:solidFill>
                <a:effectLst/>
                <a:latin typeface="Söhne"/>
              </a:rPr>
              <a:t>User Experience:</a:t>
            </a:r>
            <a:r>
              <a:rPr lang="en-US" sz="2000" b="0" i="0" dirty="0">
                <a:solidFill>
                  <a:srgbClr val="374151"/>
                </a:solidFill>
                <a:effectLst/>
                <a:latin typeface="Söhne"/>
              </a:rPr>
              <a:t> The app provides a straightforward and user-friendly experience. Users can quickly and easily obtain their BMI classification, making it a useful tool for monitoring their health.</a:t>
            </a:r>
            <a:br>
              <a:rPr lang="en-US" sz="2000" b="0" i="0" dirty="0">
                <a:solidFill>
                  <a:srgbClr val="374151"/>
                </a:solidFill>
                <a:effectLst/>
                <a:latin typeface="Söhne"/>
              </a:rPr>
            </a:br>
            <a:r>
              <a:rPr lang="en-US" sz="2000" b="1" i="0" dirty="0">
                <a:solidFill>
                  <a:srgbClr val="374151"/>
                </a:solidFill>
                <a:effectLst/>
                <a:latin typeface="Söhne"/>
              </a:rPr>
              <a:t>Accuracy:</a:t>
            </a:r>
            <a:r>
              <a:rPr lang="en-US" sz="2000" b="0" i="0" dirty="0">
                <a:solidFill>
                  <a:srgbClr val="374151"/>
                </a:solidFill>
                <a:effectLst/>
                <a:latin typeface="Söhne"/>
              </a:rPr>
              <a:t> The app's BMI calculations are accurate, as they adhere to the standard formula. The classification into BMI categories is also consistent with established health guidelines.</a:t>
            </a:r>
            <a:br>
              <a:rPr lang="en-US" sz="2000" b="0" i="0" dirty="0">
                <a:solidFill>
                  <a:srgbClr val="374151"/>
                </a:solidFill>
                <a:effectLst/>
                <a:latin typeface="Söhne"/>
              </a:rPr>
            </a:br>
            <a:r>
              <a:rPr lang="en-US" sz="2000" b="1" i="0" dirty="0">
                <a:solidFill>
                  <a:srgbClr val="374151"/>
                </a:solidFill>
                <a:effectLst/>
                <a:latin typeface="Söhne"/>
              </a:rPr>
              <a:t>Validation:</a:t>
            </a:r>
            <a:r>
              <a:rPr lang="en-US" sz="2000" b="0" i="0" dirty="0">
                <a:solidFill>
                  <a:srgbClr val="374151"/>
                </a:solidFill>
                <a:effectLst/>
                <a:latin typeface="Söhne"/>
              </a:rPr>
              <a:t> The input validation mechanism prevents users from entering unrealistic or invalid values for height and weight, enhancing the reliability of the results.</a:t>
            </a:r>
            <a:br>
              <a:rPr lang="en-US" sz="2000" b="0" i="0" dirty="0">
                <a:solidFill>
                  <a:srgbClr val="374151"/>
                </a:solidFill>
                <a:effectLst/>
                <a:latin typeface="Söhne"/>
              </a:rPr>
            </a:br>
            <a:r>
              <a:rPr lang="en-US" sz="2000" b="1" i="0" dirty="0">
                <a:solidFill>
                  <a:srgbClr val="374151"/>
                </a:solidFill>
                <a:effectLst/>
                <a:latin typeface="Söhne"/>
              </a:rPr>
              <a:t>Instant Feedback:</a:t>
            </a:r>
            <a:r>
              <a:rPr lang="en-US" sz="2000" b="0" i="0" dirty="0">
                <a:solidFill>
                  <a:srgbClr val="374151"/>
                </a:solidFill>
                <a:effectLst/>
                <a:latin typeface="Söhne"/>
              </a:rPr>
              <a:t> The app provides instant feedback, giving users immediate access to their BMI information without the need for additional steps.</a:t>
            </a:r>
            <a:br>
              <a:rPr lang="en-US" sz="2000" b="0" i="0" dirty="0">
                <a:solidFill>
                  <a:srgbClr val="374151"/>
                </a:solidFill>
                <a:effectLst/>
                <a:latin typeface="Söhne"/>
              </a:rPr>
            </a:br>
            <a:endParaRPr lang="en-IN" sz="2000" dirty="0"/>
          </a:p>
        </p:txBody>
      </p:sp>
      <p:sp>
        <p:nvSpPr>
          <p:cNvPr id="3" name="Subtitle 2">
            <a:extLst>
              <a:ext uri="{FF2B5EF4-FFF2-40B4-BE49-F238E27FC236}">
                <a16:creationId xmlns:a16="http://schemas.microsoft.com/office/drawing/2014/main" id="{E73752B4-03B6-2BBC-3D08-7DE6393D97BD}"/>
              </a:ext>
            </a:extLst>
          </p:cNvPr>
          <p:cNvSpPr>
            <a:spLocks noGrp="1"/>
          </p:cNvSpPr>
          <p:nvPr>
            <p:ph type="subTitle" idx="1"/>
          </p:nvPr>
        </p:nvSpPr>
        <p:spPr>
          <a:xfrm>
            <a:off x="4515377" y="3996266"/>
            <a:ext cx="7676623" cy="2861733"/>
          </a:xfrm>
        </p:spPr>
        <p:txBody>
          <a:bodyPr>
            <a:normAutofit fontScale="70000" lnSpcReduction="20000"/>
          </a:bodyPr>
          <a:lstStyle/>
          <a:p>
            <a:r>
              <a:rPr lang="en-US" sz="2400" b="1" i="0" dirty="0">
                <a:solidFill>
                  <a:srgbClr val="374151"/>
                </a:solidFill>
                <a:effectLst/>
                <a:latin typeface="Söhne"/>
              </a:rPr>
              <a:t>Future Enhancements:</a:t>
            </a:r>
            <a:r>
              <a:rPr lang="en-US" sz="2400" b="0" i="0" dirty="0">
                <a:solidFill>
                  <a:srgbClr val="374151"/>
                </a:solidFill>
                <a:effectLst/>
                <a:latin typeface="Söhne"/>
              </a:rPr>
              <a:t> To further improve the app, future enhancements could include the ability to track BMI changes over time, offer personalized health recommendations, and support multiple units of measurement for height and weight.</a:t>
            </a:r>
            <a:br>
              <a:rPr lang="en-US" sz="2400" b="0" i="0" dirty="0">
                <a:solidFill>
                  <a:srgbClr val="374151"/>
                </a:solidFill>
                <a:effectLst/>
                <a:latin typeface="Söhne"/>
              </a:rPr>
            </a:br>
            <a:r>
              <a:rPr lang="en-US" sz="2400" b="1" i="0" dirty="0">
                <a:solidFill>
                  <a:srgbClr val="374151"/>
                </a:solidFill>
                <a:effectLst/>
                <a:latin typeface="Söhne"/>
              </a:rPr>
              <a:t>User Education:</a:t>
            </a:r>
            <a:r>
              <a:rPr lang="en-US" sz="2400" b="0" i="0" dirty="0">
                <a:solidFill>
                  <a:srgbClr val="374151"/>
                </a:solidFill>
                <a:effectLst/>
                <a:latin typeface="Söhne"/>
              </a:rPr>
              <a:t> It's important to provide clear instructions within the app to guide users on how to use the BMI calculator effectively.</a:t>
            </a:r>
            <a:br>
              <a:rPr lang="en-US" sz="2400" b="0" i="0" dirty="0">
                <a:solidFill>
                  <a:srgbClr val="374151"/>
                </a:solidFill>
                <a:effectLst/>
                <a:latin typeface="Söhne"/>
              </a:rPr>
            </a:br>
            <a:r>
              <a:rPr lang="en-US" sz="2400" b="1" i="0" dirty="0">
                <a:solidFill>
                  <a:srgbClr val="374151"/>
                </a:solidFill>
                <a:effectLst/>
                <a:latin typeface="Söhne"/>
              </a:rPr>
              <a:t>Maintenance:</a:t>
            </a:r>
            <a:r>
              <a:rPr lang="en-US" sz="2400" b="0" i="0" dirty="0">
                <a:solidFill>
                  <a:srgbClr val="374151"/>
                </a:solidFill>
                <a:effectLst/>
                <a:latin typeface="Söhne"/>
              </a:rPr>
              <a:t> Regular updates and maintenance will be necessary to address any issues that may arise, ensure compatibility with new Android versions, and incorporate user feedback and feature requests.</a:t>
            </a:r>
            <a:br>
              <a:rPr lang="en-US" sz="2400" b="0" i="0" dirty="0">
                <a:solidFill>
                  <a:srgbClr val="374151"/>
                </a:solidFill>
                <a:effectLst/>
                <a:latin typeface="Söhne"/>
              </a:rPr>
            </a:br>
            <a:r>
              <a:rPr lang="en-US" sz="2400" b="1" i="0" dirty="0">
                <a:solidFill>
                  <a:srgbClr val="374151"/>
                </a:solidFill>
                <a:effectLst/>
                <a:latin typeface="Söhne"/>
              </a:rPr>
              <a:t>Feedback Collection:</a:t>
            </a:r>
            <a:r>
              <a:rPr lang="en-US" sz="2400" b="0" i="0" dirty="0">
                <a:solidFill>
                  <a:srgbClr val="374151"/>
                </a:solidFill>
                <a:effectLst/>
                <a:latin typeface="Söhne"/>
              </a:rPr>
              <a:t> Encourage users to provide feedback through app reviews or direct contact channels to continuously improve the app's performance and features.</a:t>
            </a:r>
            <a:br>
              <a:rPr lang="en-US" sz="2400" b="0" i="0" dirty="0">
                <a:solidFill>
                  <a:srgbClr val="374151"/>
                </a:solidFill>
                <a:effectLst/>
                <a:latin typeface="Söhne"/>
              </a:rPr>
            </a:br>
            <a:endParaRPr lang="en-IN" dirty="0"/>
          </a:p>
        </p:txBody>
      </p:sp>
    </p:spTree>
    <p:extLst>
      <p:ext uri="{BB962C8B-B14F-4D97-AF65-F5344CB8AC3E}">
        <p14:creationId xmlns:p14="http://schemas.microsoft.com/office/powerpoint/2010/main" val="2154619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6AE0E-8EED-7B26-2BE5-FDA6881E22DC}"/>
              </a:ext>
            </a:extLst>
          </p:cNvPr>
          <p:cNvSpPr>
            <a:spLocks noGrp="1"/>
          </p:cNvSpPr>
          <p:nvPr>
            <p:ph type="ctrTitle"/>
          </p:nvPr>
        </p:nvSpPr>
        <p:spPr>
          <a:xfrm>
            <a:off x="2928401" y="0"/>
            <a:ext cx="8574622" cy="3996267"/>
          </a:xfrm>
        </p:spPr>
        <p:txBody>
          <a:bodyPr>
            <a:normAutofit/>
          </a:bodyPr>
          <a:lstStyle/>
          <a:p>
            <a:r>
              <a:rPr lang="en-IN" dirty="0"/>
              <a:t>Final view of our app</a:t>
            </a:r>
            <a:br>
              <a:rPr lang="en-IN" dirty="0"/>
            </a:br>
            <a:br>
              <a:rPr lang="en-IN" dirty="0"/>
            </a:br>
            <a:br>
              <a:rPr lang="en-IN" dirty="0"/>
            </a:br>
            <a:endParaRPr lang="en-IN" dirty="0"/>
          </a:p>
        </p:txBody>
      </p:sp>
      <p:sp>
        <p:nvSpPr>
          <p:cNvPr id="3" name="Subtitle 2">
            <a:extLst>
              <a:ext uri="{FF2B5EF4-FFF2-40B4-BE49-F238E27FC236}">
                <a16:creationId xmlns:a16="http://schemas.microsoft.com/office/drawing/2014/main" id="{13B887B8-464A-1BC2-2B6D-78736B3DC6CD}"/>
              </a:ext>
            </a:extLst>
          </p:cNvPr>
          <p:cNvSpPr>
            <a:spLocks noGrp="1"/>
          </p:cNvSpPr>
          <p:nvPr>
            <p:ph type="subTitle" idx="1"/>
          </p:nvPr>
        </p:nvSpPr>
        <p:spPr>
          <a:xfrm>
            <a:off x="5047222" y="5321214"/>
            <a:ext cx="6987645" cy="1388534"/>
          </a:xfrm>
        </p:spPr>
        <p:txBody>
          <a:bodyPr>
            <a:normAutofit fontScale="92500" lnSpcReduction="20000"/>
          </a:bodyPr>
          <a:lstStyle/>
          <a:p>
            <a:r>
              <a:rPr lang="en-IN" dirty="0"/>
              <a:t>In this app on the first page suppose we enter the details of height and weight and select the option for boy or girl and after applying the calculate </a:t>
            </a:r>
            <a:r>
              <a:rPr lang="en-IN" dirty="0" err="1"/>
              <a:t>bmi</a:t>
            </a:r>
            <a:r>
              <a:rPr lang="en-IN" dirty="0"/>
              <a:t> app button then on the final page of the app it shows the result with pictures which </a:t>
            </a:r>
            <a:r>
              <a:rPr lang="en-IN" dirty="0" err="1"/>
              <a:t>inhances</a:t>
            </a:r>
            <a:r>
              <a:rPr lang="en-IN" dirty="0"/>
              <a:t> the beauty our android app</a:t>
            </a:r>
          </a:p>
        </p:txBody>
      </p:sp>
      <p:pic>
        <p:nvPicPr>
          <p:cNvPr id="5" name="Picture 4">
            <a:extLst>
              <a:ext uri="{FF2B5EF4-FFF2-40B4-BE49-F238E27FC236}">
                <a16:creationId xmlns:a16="http://schemas.microsoft.com/office/drawing/2014/main" id="{9AE2D7F7-EA1F-F92D-8BC5-AEC8022E0F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1643" y="1220165"/>
            <a:ext cx="2269487" cy="3761229"/>
          </a:xfrm>
          <a:prstGeom prst="rect">
            <a:avLst/>
          </a:prstGeom>
        </p:spPr>
      </p:pic>
      <p:pic>
        <p:nvPicPr>
          <p:cNvPr id="7" name="Picture 6">
            <a:extLst>
              <a:ext uri="{FF2B5EF4-FFF2-40B4-BE49-F238E27FC236}">
                <a16:creationId xmlns:a16="http://schemas.microsoft.com/office/drawing/2014/main" id="{7920B7C6-6F23-5CB2-3AE0-7652C78648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97333" y="1220165"/>
            <a:ext cx="2269487" cy="3761229"/>
          </a:xfrm>
          <a:prstGeom prst="rect">
            <a:avLst/>
          </a:prstGeom>
        </p:spPr>
      </p:pic>
    </p:spTree>
    <p:extLst>
      <p:ext uri="{BB962C8B-B14F-4D97-AF65-F5344CB8AC3E}">
        <p14:creationId xmlns:p14="http://schemas.microsoft.com/office/powerpoint/2010/main" val="14099277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120</TotalTime>
  <Words>1420</Words>
  <Application>Microsoft Office PowerPoint</Application>
  <PresentationFormat>Widescreen</PresentationFormat>
  <Paragraphs>52</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Corbel</vt:lpstr>
      <vt:lpstr>Söhne</vt:lpstr>
      <vt:lpstr>Symbol</vt:lpstr>
      <vt:lpstr>Times New Roman</vt:lpstr>
      <vt:lpstr>Parallax</vt:lpstr>
      <vt:lpstr>Name – Mayank Rai Project Title – ui/android app to mimick string movement (mid to large scale commercial use)</vt:lpstr>
      <vt:lpstr>INTRODUCTION In this project I have made a app to calculate the BMI(Body mass index of the body with the help of android studio and java. In this project I have the designed the app using the xml and execute the code in java.   It offers an intuitive user interface, input validation, instant BMI calculation, and clear classification of BMI results. This mini-project demonstrates the basic concepts of Android app development and can serve as a foundation for more advanced health and fitness applications.</vt:lpstr>
      <vt:lpstr>Importance Health and Wellness Industry Growth:  Addressing Health Concerns: Monetization Opportunities: Data Collection and Analytics:  Integration with Other Health Apps: Corporate Wellness Programs: Healthcare Partnerships:  User Engagement and Retention:  Brand Recognition and Trust: Global Accessibility:  Educational Value:  Community Building: </vt:lpstr>
      <vt:lpstr>METHODOLOGY 1. open the android studio app and choose empty views activity and enter the project name and then I choose java language and click on finish 2. after that I have designed the xml file for first page 3.then I have write the code in java in main activity part 4.the pictures used be taken from drawable folder from laptop 5.after that I have the xml part for the final output page 6.then write the code in activity result part that shows the final output 7.then I merged both the xml and java code activity part for final output </vt:lpstr>
      <vt:lpstr>  Project Setup: Install Android Studio and set up a new Android project. Configure the project with appropriate settings, including the minimum Android version, package name, and app name. User Interface (UI) Design: Design the user interface using XML layout files. Create input fields for height and weight. Add a "Calculate" button. Create a space to display the BMI result and classification. Input Validation: Implement input validation to ensure that the user enters valid height and weight values. Validate that the values are within reasonable ranges (e.g., height &gt; 0, weight &gt; 0). BMI Calculation Logic: Implement the BMI calculation logic in Java code. Extract the height and weight values from the input fields. Calculate the BMI using the formula: BMI = weight (kg) / (height (m) * height (m)).  </vt:lpstr>
      <vt:lpstr> Xml part looks like this                                            java part look like this        </vt:lpstr>
      <vt:lpstr>Results and discussion Result: After successfully creating the BMI Calculator App, the following outcomes were achieved: Functional App: The BMI Calculator App is fully functional, allowing users to calculate their BMI by entering their height and weight. It provides accurate results based on the standard BMI formula. User-Friendly Interface: The app features an intuitive and user-friendly interface with clear input fields, a "Calculate" button, and instant feedback on the BMI category. Input Validation: Input validation is implemented effectively, ensuring that users enter valid height and weight values and preventing erroneous calculations. </vt:lpstr>
      <vt:lpstr>User Experience: The app provides a straightforward and user-friendly experience. Users can quickly and easily obtain their BMI classification, making it a useful tool for monitoring their health. Accuracy: The app's BMI calculations are accurate, as they adhere to the standard formula. The classification into BMI categories is also consistent with established health guidelines. Validation: The input validation mechanism prevents users from entering unrealistic or invalid values for height and weight, enhancing the reliability of the results. Instant Feedback: The app provides instant feedback, giving users immediate access to their BMI information without the need for additional steps. </vt:lpstr>
      <vt:lpstr>Final view of our app   </vt:lpstr>
      <vt:lpstr>Conclusion and future work The BMI Calculator App developed in Android Studio with Java provides a simple yet effective tool for users to assess their body mass index. It offers an intuitive user interface, input validation, instant BMI calculation, and clear classification of BMI results. This mini-project demonstrates the basic concepts of Android app development and can serve as a foundation for more advanced health and fitness applications.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 Mayank Rai Project Title – ui/android app to mimick string movement (mid to large scale commercial use)</dc:title>
  <dc:creator>Mayank Rai</dc:creator>
  <cp:lastModifiedBy>Mayank Rai</cp:lastModifiedBy>
  <cp:revision>1</cp:revision>
  <dcterms:created xsi:type="dcterms:W3CDTF">2023-09-13T18:06:47Z</dcterms:created>
  <dcterms:modified xsi:type="dcterms:W3CDTF">2023-09-13T20:06:57Z</dcterms:modified>
</cp:coreProperties>
</file>