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37ADAF-0670-4C71-A611-A42C856F420E}"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B13E38-75FA-4DA5-A65A-04FD314A057F}" type="slidenum">
              <a:rPr lang="en-IN" smtClean="0"/>
              <a:t>‹#›</a:t>
            </a:fld>
            <a:endParaRPr lang="en-IN"/>
          </a:p>
        </p:txBody>
      </p:sp>
    </p:spTree>
    <p:extLst>
      <p:ext uri="{BB962C8B-B14F-4D97-AF65-F5344CB8AC3E}">
        <p14:creationId xmlns:p14="http://schemas.microsoft.com/office/powerpoint/2010/main" val="438014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37ADAF-0670-4C71-A611-A42C856F420E}" type="datetimeFigureOut">
              <a:rPr lang="en-IN" smtClean="0"/>
              <a:t>13-01-2024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B13E38-75FA-4DA5-A65A-04FD314A057F}" type="slidenum">
              <a:rPr lang="en-IN" smtClean="0"/>
              <a:t>‹#›</a:t>
            </a:fld>
            <a:endParaRPr lang="en-IN"/>
          </a:p>
        </p:txBody>
      </p:sp>
    </p:spTree>
    <p:extLst>
      <p:ext uri="{BB962C8B-B14F-4D97-AF65-F5344CB8AC3E}">
        <p14:creationId xmlns:p14="http://schemas.microsoft.com/office/powerpoint/2010/main" val="1685880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37ADAF-0670-4C71-A611-A42C856F420E}" type="datetimeFigureOut">
              <a:rPr lang="en-IN" smtClean="0"/>
              <a:t>13-01-2024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B13E38-75FA-4DA5-A65A-04FD314A057F}" type="slidenum">
              <a:rPr lang="en-IN" smtClean="0"/>
              <a:t>‹#›</a:t>
            </a:fld>
            <a:endParaRPr lang="en-IN"/>
          </a:p>
        </p:txBody>
      </p:sp>
    </p:spTree>
    <p:extLst>
      <p:ext uri="{BB962C8B-B14F-4D97-AF65-F5344CB8AC3E}">
        <p14:creationId xmlns:p14="http://schemas.microsoft.com/office/powerpoint/2010/main" val="3969106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37ADAF-0670-4C71-A611-A42C856F420E}"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B13E38-75FA-4DA5-A65A-04FD314A057F}" type="slidenum">
              <a:rPr lang="en-IN" smtClean="0"/>
              <a:t>‹#›</a:t>
            </a:fld>
            <a:endParaRPr lang="en-IN"/>
          </a:p>
        </p:txBody>
      </p:sp>
    </p:spTree>
    <p:extLst>
      <p:ext uri="{BB962C8B-B14F-4D97-AF65-F5344CB8AC3E}">
        <p14:creationId xmlns:p14="http://schemas.microsoft.com/office/powerpoint/2010/main" val="3201394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37ADAF-0670-4C71-A611-A42C856F420E}"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B13E38-75FA-4DA5-A65A-04FD314A057F}" type="slidenum">
              <a:rPr lang="en-IN" smtClean="0"/>
              <a:t>‹#›</a:t>
            </a:fld>
            <a:endParaRPr lang="en-IN"/>
          </a:p>
        </p:txBody>
      </p:sp>
    </p:spTree>
    <p:extLst>
      <p:ext uri="{BB962C8B-B14F-4D97-AF65-F5344CB8AC3E}">
        <p14:creationId xmlns:p14="http://schemas.microsoft.com/office/powerpoint/2010/main" val="2088392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137ADAF-0670-4C71-A611-A42C856F420E}" type="datetimeFigureOut">
              <a:rPr lang="en-IN" smtClean="0"/>
              <a:t>13-01-2024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5DB13E38-75FA-4DA5-A65A-04FD314A057F}" type="slidenum">
              <a:rPr lang="en-IN" smtClean="0"/>
              <a:t>‹#›</a:t>
            </a:fld>
            <a:endParaRPr lang="en-IN"/>
          </a:p>
        </p:txBody>
      </p:sp>
    </p:spTree>
    <p:extLst>
      <p:ext uri="{BB962C8B-B14F-4D97-AF65-F5344CB8AC3E}">
        <p14:creationId xmlns:p14="http://schemas.microsoft.com/office/powerpoint/2010/main" val="713587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137ADAF-0670-4C71-A611-A42C856F420E}" type="datetimeFigureOut">
              <a:rPr lang="en-IN" smtClean="0"/>
              <a:t>13-01-2024</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5DB13E38-75FA-4DA5-A65A-04FD314A057F}" type="slidenum">
              <a:rPr lang="en-IN" smtClean="0"/>
              <a:t>‹#›</a:t>
            </a:fld>
            <a:endParaRPr lang="en-IN"/>
          </a:p>
        </p:txBody>
      </p:sp>
    </p:spTree>
    <p:extLst>
      <p:ext uri="{BB962C8B-B14F-4D97-AF65-F5344CB8AC3E}">
        <p14:creationId xmlns:p14="http://schemas.microsoft.com/office/powerpoint/2010/main" val="959115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8137ADAF-0670-4C71-A611-A42C856F420E}" type="datetimeFigureOut">
              <a:rPr lang="en-IN" smtClean="0"/>
              <a:t>13-01-2024</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5DB13E38-75FA-4DA5-A65A-04FD314A057F}" type="slidenum">
              <a:rPr lang="en-IN" smtClean="0"/>
              <a:t>‹#›</a:t>
            </a:fld>
            <a:endParaRPr lang="en-IN"/>
          </a:p>
        </p:txBody>
      </p:sp>
    </p:spTree>
    <p:extLst>
      <p:ext uri="{BB962C8B-B14F-4D97-AF65-F5344CB8AC3E}">
        <p14:creationId xmlns:p14="http://schemas.microsoft.com/office/powerpoint/2010/main" val="2159771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137ADAF-0670-4C71-A611-A42C856F420E}"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B13E38-75FA-4DA5-A65A-04FD314A057F}" type="slidenum">
              <a:rPr lang="en-IN" smtClean="0"/>
              <a:t>‹#›</a:t>
            </a:fld>
            <a:endParaRPr lang="en-IN"/>
          </a:p>
        </p:txBody>
      </p:sp>
    </p:spTree>
    <p:extLst>
      <p:ext uri="{BB962C8B-B14F-4D97-AF65-F5344CB8AC3E}">
        <p14:creationId xmlns:p14="http://schemas.microsoft.com/office/powerpoint/2010/main" val="3130015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137ADAF-0670-4C71-A611-A42C856F420E}" type="datetimeFigureOut">
              <a:rPr lang="en-IN" smtClean="0"/>
              <a:t>13-01-2024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5DB13E38-75FA-4DA5-A65A-04FD314A057F}" type="slidenum">
              <a:rPr lang="en-IN" smtClean="0"/>
              <a:t>‹#›</a:t>
            </a:fld>
            <a:endParaRPr lang="en-IN"/>
          </a:p>
        </p:txBody>
      </p:sp>
    </p:spTree>
    <p:extLst>
      <p:ext uri="{BB962C8B-B14F-4D97-AF65-F5344CB8AC3E}">
        <p14:creationId xmlns:p14="http://schemas.microsoft.com/office/powerpoint/2010/main" val="304329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137ADAF-0670-4C71-A611-A42C856F420E}" type="datetimeFigureOut">
              <a:rPr lang="en-IN" smtClean="0"/>
              <a:t>13-01-2024</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5DB13E38-75FA-4DA5-A65A-04FD314A057F}" type="slidenum">
              <a:rPr lang="en-IN" smtClean="0"/>
              <a:t>‹#›</a:t>
            </a:fld>
            <a:endParaRPr lang="en-IN"/>
          </a:p>
        </p:txBody>
      </p:sp>
    </p:spTree>
    <p:extLst>
      <p:ext uri="{BB962C8B-B14F-4D97-AF65-F5344CB8AC3E}">
        <p14:creationId xmlns:p14="http://schemas.microsoft.com/office/powerpoint/2010/main" val="1159395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137ADAF-0670-4C71-A611-A42C856F420E}" type="datetimeFigureOut">
              <a:rPr lang="en-IN" smtClean="0"/>
              <a:t>13-01-2024</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5DB13E38-75FA-4DA5-A65A-04FD314A057F}" type="slidenum">
              <a:rPr lang="en-IN" smtClean="0"/>
              <a:t>‹#›</a:t>
            </a:fld>
            <a:endParaRPr lang="en-IN"/>
          </a:p>
        </p:txBody>
      </p:sp>
    </p:spTree>
    <p:extLst>
      <p:ext uri="{BB962C8B-B14F-4D97-AF65-F5344CB8AC3E}">
        <p14:creationId xmlns:p14="http://schemas.microsoft.com/office/powerpoint/2010/main" val="26740233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5483-139D-6E66-BA75-6A201C20108E}"/>
              </a:ext>
            </a:extLst>
          </p:cNvPr>
          <p:cNvSpPr>
            <a:spLocks noGrp="1"/>
          </p:cNvSpPr>
          <p:nvPr>
            <p:ph type="ctrTitle"/>
          </p:nvPr>
        </p:nvSpPr>
        <p:spPr>
          <a:xfrm>
            <a:off x="0" y="-1063690"/>
            <a:ext cx="9133840" cy="5001208"/>
          </a:xfrm>
        </p:spPr>
        <p:txBody>
          <a:bodyPr>
            <a:normAutofit/>
          </a:bodyPr>
          <a:lstStyle/>
          <a:p>
            <a:br>
              <a:rPr lang="en-US" sz="4000" dirty="0">
                <a:solidFill>
                  <a:schemeClr val="tx1"/>
                </a:solidFill>
              </a:rPr>
            </a:br>
            <a:br>
              <a:rPr lang="en-US" sz="4000" dirty="0">
                <a:solidFill>
                  <a:schemeClr val="tx1"/>
                </a:solidFill>
              </a:rPr>
            </a:br>
            <a:r>
              <a:rPr lang="en-US" sz="4000" b="1" dirty="0">
                <a:solidFill>
                  <a:schemeClr val="tx1"/>
                </a:solidFill>
              </a:rPr>
              <a:t>Name – MAYANK RAI</a:t>
            </a:r>
            <a:br>
              <a:rPr lang="en-US" sz="4000" dirty="0">
                <a:solidFill>
                  <a:schemeClr val="tx1"/>
                </a:solidFill>
              </a:rPr>
            </a:br>
            <a:r>
              <a:rPr lang="en-US" sz="2400" b="1" dirty="0">
                <a:solidFill>
                  <a:schemeClr val="tx1"/>
                </a:solidFill>
              </a:rPr>
              <a:t>section – CST –SPL</a:t>
            </a:r>
            <a:br>
              <a:rPr lang="en-US" sz="2400" b="1" dirty="0">
                <a:solidFill>
                  <a:schemeClr val="tx1"/>
                </a:solidFill>
              </a:rPr>
            </a:br>
            <a:r>
              <a:rPr lang="en-US" sz="2400" b="1" dirty="0">
                <a:solidFill>
                  <a:schemeClr val="tx1"/>
                </a:solidFill>
              </a:rPr>
              <a:t>Roll no - 8</a:t>
            </a:r>
            <a:br>
              <a:rPr lang="en-US" sz="4000" b="1" dirty="0">
                <a:solidFill>
                  <a:schemeClr val="tx1"/>
                </a:solidFill>
              </a:rPr>
            </a:br>
            <a:r>
              <a:rPr lang="en-US" sz="4000" b="1" dirty="0">
                <a:solidFill>
                  <a:schemeClr val="tx1"/>
                </a:solidFill>
              </a:rPr>
              <a:t>Project title – IMAGE DENOISING USING DEEP LEARNING</a:t>
            </a:r>
            <a:br>
              <a:rPr lang="en-US" sz="4000" b="1" dirty="0">
                <a:solidFill>
                  <a:schemeClr val="tx1"/>
                </a:solidFill>
              </a:rPr>
            </a:br>
            <a:endParaRPr lang="en-IN" sz="4000" b="1" dirty="0">
              <a:solidFill>
                <a:schemeClr val="tx1"/>
              </a:solidFill>
            </a:endParaRPr>
          </a:p>
        </p:txBody>
      </p:sp>
      <p:sp>
        <p:nvSpPr>
          <p:cNvPr id="3" name="Subtitle 2">
            <a:extLst>
              <a:ext uri="{FF2B5EF4-FFF2-40B4-BE49-F238E27FC236}">
                <a16:creationId xmlns:a16="http://schemas.microsoft.com/office/drawing/2014/main" id="{BA0DAE2B-3E1F-865B-8873-A26810A604EE}"/>
              </a:ext>
            </a:extLst>
          </p:cNvPr>
          <p:cNvSpPr>
            <a:spLocks noGrp="1"/>
          </p:cNvSpPr>
          <p:nvPr>
            <p:ph type="subTitle" idx="1"/>
          </p:nvPr>
        </p:nvSpPr>
        <p:spPr>
          <a:xfrm>
            <a:off x="102636" y="3508309"/>
            <a:ext cx="8882743" cy="2360645"/>
          </a:xfrm>
        </p:spPr>
        <p:txBody>
          <a:bodyPr/>
          <a:lstStyle/>
          <a:p>
            <a:r>
              <a:rPr lang="en-US" sz="4000" b="1" dirty="0"/>
              <a:t>Mentor – Dr. VIDIT KUMAR (Assistant professor)</a:t>
            </a:r>
          </a:p>
          <a:p>
            <a:endParaRPr lang="en-IN" dirty="0"/>
          </a:p>
        </p:txBody>
      </p:sp>
      <p:pic>
        <p:nvPicPr>
          <p:cNvPr id="4" name="Picture 2">
            <a:extLst>
              <a:ext uri="{FF2B5EF4-FFF2-40B4-BE49-F238E27FC236}">
                <a16:creationId xmlns:a16="http://schemas.microsoft.com/office/drawing/2014/main" id="{452A4EF9-09C0-143D-3F2E-471B78705B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720" y="989046"/>
            <a:ext cx="3448050"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43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5AFFF-9CF0-CF62-3322-832244679114}"/>
              </a:ext>
            </a:extLst>
          </p:cNvPr>
          <p:cNvSpPr>
            <a:spLocks noGrp="1"/>
          </p:cNvSpPr>
          <p:nvPr>
            <p:ph type="ctrTitle"/>
          </p:nvPr>
        </p:nvSpPr>
        <p:spPr>
          <a:xfrm>
            <a:off x="0" y="0"/>
            <a:ext cx="9144000" cy="6064898"/>
          </a:xfrm>
        </p:spPr>
        <p:txBody>
          <a:bodyPr>
            <a:normAutofit/>
          </a:bodyPr>
          <a:lstStyle/>
          <a:p>
            <a:r>
              <a:rPr lang="en-IN" sz="2400" b="1" dirty="0">
                <a:solidFill>
                  <a:schemeClr val="tx1"/>
                </a:solidFill>
              </a:rPr>
              <a:t>Conclusion and future work</a:t>
            </a:r>
            <a:br>
              <a:rPr lang="en-IN" sz="2400" b="1" dirty="0">
                <a:solidFill>
                  <a:schemeClr val="tx1"/>
                </a:solidFill>
              </a:rPr>
            </a:br>
            <a:br>
              <a:rPr lang="en-IN" sz="2400" b="1" dirty="0">
                <a:solidFill>
                  <a:schemeClr val="tx1"/>
                </a:solidFill>
              </a:rPr>
            </a:br>
            <a:r>
              <a:rPr lang="en-US" sz="1800" dirty="0">
                <a:solidFill>
                  <a:schemeClr val="tx1"/>
                </a:solidFill>
              </a:rPr>
              <a:t>Our mini project successfully leveraged deep learning with autoencoders to achieve significant image denoising. Using a </a:t>
            </a:r>
            <a:r>
              <a:rPr lang="en-US" sz="1800" dirty="0" err="1">
                <a:solidFill>
                  <a:schemeClr val="tx1"/>
                </a:solidFill>
              </a:rPr>
              <a:t>Keras</a:t>
            </a:r>
            <a:r>
              <a:rPr lang="en-US" sz="1800" dirty="0">
                <a:solidFill>
                  <a:schemeClr val="tx1"/>
                </a:solidFill>
              </a:rPr>
              <a:t>-based autoencoder model, we effectively removed various types of noise (mention specific types encountered) from diverse images, resulting in cleaner and clearer visual representations. The denoised images showcased noticeable improvements in terms of noise reduction, sharpness, and overall image quality.</a:t>
            </a:r>
            <a:br>
              <a:rPr lang="en-US" sz="1800" dirty="0">
                <a:solidFill>
                  <a:schemeClr val="tx1"/>
                </a:solidFill>
              </a:rPr>
            </a:br>
            <a:r>
              <a:rPr lang="en-US" sz="1800" dirty="0">
                <a:solidFill>
                  <a:schemeClr val="tx1"/>
                </a:solidFill>
              </a:rPr>
              <a:t> </a:t>
            </a:r>
            <a:br>
              <a:rPr lang="en-US" sz="1800" dirty="0">
                <a:solidFill>
                  <a:schemeClr val="tx1"/>
                </a:solidFill>
              </a:rPr>
            </a:br>
            <a:r>
              <a:rPr lang="en-US" sz="1800" dirty="0">
                <a:solidFill>
                  <a:schemeClr val="tx1"/>
                </a:solidFill>
              </a:rPr>
              <a:t>Future Work:</a:t>
            </a:r>
            <a:br>
              <a:rPr lang="en-US" sz="1800" dirty="0">
                <a:solidFill>
                  <a:schemeClr val="tx1"/>
                </a:solidFill>
              </a:rPr>
            </a:br>
            <a:br>
              <a:rPr lang="en-US" sz="1800" dirty="0">
                <a:solidFill>
                  <a:schemeClr val="tx1"/>
                </a:solidFill>
              </a:rPr>
            </a:br>
            <a:r>
              <a:rPr lang="en-US" sz="1800" dirty="0">
                <a:solidFill>
                  <a:schemeClr val="tx1"/>
                </a:solidFill>
              </a:rPr>
              <a:t>Expanding upon these promising results, several exciting avenues for future research emerge:</a:t>
            </a:r>
            <a:br>
              <a:rPr lang="en-US" sz="1800" dirty="0">
                <a:solidFill>
                  <a:schemeClr val="tx1"/>
                </a:solidFill>
              </a:rPr>
            </a:br>
            <a:r>
              <a:rPr lang="en-US" sz="1800" dirty="0">
                <a:solidFill>
                  <a:schemeClr val="tx1"/>
                </a:solidFill>
              </a:rPr>
              <a:t>•Tackling challenging noise: Investigating customized architectures and loss functions to refine denoising performance for complex noise patterns like salt-and-pepper noise or motion blur.</a:t>
            </a:r>
            <a:br>
              <a:rPr lang="en-US" sz="1800" dirty="0">
                <a:solidFill>
                  <a:schemeClr val="tx1"/>
                </a:solidFill>
              </a:rPr>
            </a:br>
            <a:r>
              <a:rPr lang="en-US" sz="1800" dirty="0">
                <a:solidFill>
                  <a:schemeClr val="tx1"/>
                </a:solidFill>
              </a:rPr>
              <a:t>•Domain-specific adaptation: Tailoring the autoencoder for specific domains like medical imaging or satellite imagery by incorporating domain-specific knowledge into the model or training data.</a:t>
            </a:r>
            <a:br>
              <a:rPr lang="en-US" sz="1800" dirty="0">
                <a:solidFill>
                  <a:schemeClr val="tx1"/>
                </a:solidFill>
              </a:rPr>
            </a:br>
            <a:r>
              <a:rPr lang="en-US" sz="1800" dirty="0">
                <a:solidFill>
                  <a:schemeClr val="tx1"/>
                </a:solidFill>
              </a:rPr>
              <a:t>•Real-time denoising applications: Developing lightweight and efficient model architectures suitable for real-time denoising on resource-constrained platforms like mobile devices or embedded systems.</a:t>
            </a:r>
            <a:br>
              <a:rPr lang="en-US" sz="1800" dirty="0">
                <a:solidFill>
                  <a:schemeClr val="tx1"/>
                </a:solidFill>
              </a:rPr>
            </a:br>
            <a:br>
              <a:rPr lang="en-IN" sz="2400" b="1" dirty="0">
                <a:solidFill>
                  <a:schemeClr val="tx1"/>
                </a:solidFill>
              </a:rPr>
            </a:br>
            <a:endParaRPr lang="en-IN" sz="2400" b="1" dirty="0">
              <a:solidFill>
                <a:schemeClr val="tx1"/>
              </a:solidFill>
            </a:endParaRPr>
          </a:p>
        </p:txBody>
      </p:sp>
      <p:sp>
        <p:nvSpPr>
          <p:cNvPr id="3" name="Subtitle 2">
            <a:extLst>
              <a:ext uri="{FF2B5EF4-FFF2-40B4-BE49-F238E27FC236}">
                <a16:creationId xmlns:a16="http://schemas.microsoft.com/office/drawing/2014/main" id="{3BF7ADA5-8792-6724-7FD4-0181C9E5A18A}"/>
              </a:ext>
            </a:extLst>
          </p:cNvPr>
          <p:cNvSpPr>
            <a:spLocks noGrp="1"/>
          </p:cNvSpPr>
          <p:nvPr>
            <p:ph type="subTitle" idx="1"/>
          </p:nvPr>
        </p:nvSpPr>
        <p:spPr>
          <a:xfrm>
            <a:off x="0" y="5355771"/>
            <a:ext cx="9144000" cy="1315995"/>
          </a:xfrm>
        </p:spPr>
        <p:txBody>
          <a:bodyPr>
            <a:normAutofit/>
          </a:bodyPr>
          <a:lstStyle/>
          <a:p>
            <a:r>
              <a:rPr lang="en-US" sz="1600" dirty="0">
                <a:solidFill>
                  <a:schemeClr val="tx1"/>
                </a:solidFill>
              </a:rPr>
              <a:t>•Exploring hybrid approaches: Combining the strengths of autoencoders with other deep learning techniques like generative adversarial networks or residual connections to further enhance denoising capabilities.</a:t>
            </a:r>
            <a:br>
              <a:rPr lang="en-US" sz="1600" dirty="0">
                <a:solidFill>
                  <a:schemeClr val="tx1"/>
                </a:solidFill>
              </a:rPr>
            </a:br>
            <a:endParaRPr lang="en-IN" sz="1600" dirty="0">
              <a:solidFill>
                <a:schemeClr val="tx1"/>
              </a:solidFill>
            </a:endParaRPr>
          </a:p>
        </p:txBody>
      </p:sp>
    </p:spTree>
    <p:extLst>
      <p:ext uri="{BB962C8B-B14F-4D97-AF65-F5344CB8AC3E}">
        <p14:creationId xmlns:p14="http://schemas.microsoft.com/office/powerpoint/2010/main" val="3339809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BDD7-A9AF-70E7-0A87-EF2C5E193CD6}"/>
              </a:ext>
            </a:extLst>
          </p:cNvPr>
          <p:cNvSpPr>
            <a:spLocks noGrp="1"/>
          </p:cNvSpPr>
          <p:nvPr>
            <p:ph type="ctrTitle"/>
          </p:nvPr>
        </p:nvSpPr>
        <p:spPr>
          <a:xfrm>
            <a:off x="0" y="0"/>
            <a:ext cx="12192000" cy="4814596"/>
          </a:xfrm>
        </p:spPr>
        <p:txBody>
          <a:bodyPr>
            <a:normAutofit fontScale="90000"/>
          </a:bodyPr>
          <a:lstStyle/>
          <a:p>
            <a:br>
              <a:rPr lang="en-US" sz="2800" b="1" dirty="0">
                <a:solidFill>
                  <a:schemeClr val="tx1"/>
                </a:solidFill>
              </a:rPr>
            </a:br>
            <a:br>
              <a:rPr lang="en-US" sz="2800" b="1" dirty="0">
                <a:solidFill>
                  <a:schemeClr val="tx1"/>
                </a:solidFill>
              </a:rPr>
            </a:br>
            <a:br>
              <a:rPr lang="en-US" sz="2800" b="1" dirty="0">
                <a:solidFill>
                  <a:schemeClr val="tx1"/>
                </a:solidFill>
              </a:rPr>
            </a:br>
            <a:r>
              <a:rPr lang="en-US" sz="2800" b="1" dirty="0">
                <a:solidFill>
                  <a:schemeClr val="tx1"/>
                </a:solidFill>
              </a:rPr>
              <a:t>Introduction and problem statement</a:t>
            </a:r>
            <a:br>
              <a:rPr lang="en-US" sz="2800" b="1" dirty="0">
                <a:solidFill>
                  <a:schemeClr val="tx1"/>
                </a:solidFill>
              </a:rPr>
            </a:br>
            <a:r>
              <a:rPr lang="en-US" sz="2800" dirty="0">
                <a:solidFill>
                  <a:schemeClr val="tx1"/>
                </a:solidFill>
              </a:rPr>
              <a:t>In my mini project image denoising using deep learning I have used autoencoders in </a:t>
            </a:r>
            <a:r>
              <a:rPr lang="en-US" sz="2800" dirty="0" err="1">
                <a:solidFill>
                  <a:schemeClr val="tx1"/>
                </a:solidFill>
              </a:rPr>
              <a:t>keras</a:t>
            </a:r>
            <a:r>
              <a:rPr lang="en-US" sz="2800" dirty="0">
                <a:solidFill>
                  <a:schemeClr val="tx1"/>
                </a:solidFill>
              </a:rPr>
              <a:t> and python with </a:t>
            </a:r>
            <a:r>
              <a:rPr lang="en-US" sz="2800" dirty="0" err="1">
                <a:solidFill>
                  <a:schemeClr val="tx1"/>
                </a:solidFill>
              </a:rPr>
              <a:t>tensorflow</a:t>
            </a:r>
            <a:br>
              <a:rPr lang="en-US" sz="2800" dirty="0">
                <a:solidFill>
                  <a:schemeClr val="tx1"/>
                </a:solidFill>
              </a:rPr>
            </a:br>
            <a:r>
              <a:rPr lang="en-US" sz="2400" b="1" dirty="0" err="1">
                <a:solidFill>
                  <a:schemeClr val="tx1"/>
                </a:solidFill>
              </a:rPr>
              <a:t>Keras</a:t>
            </a:r>
            <a:br>
              <a:rPr lang="en-US" sz="2400" dirty="0">
                <a:solidFill>
                  <a:schemeClr val="tx1"/>
                </a:solidFill>
              </a:rPr>
            </a:br>
            <a:r>
              <a:rPr lang="en-US" sz="1800" dirty="0" err="1">
                <a:solidFill>
                  <a:schemeClr val="tx1"/>
                </a:solidFill>
              </a:rPr>
              <a:t>Keras</a:t>
            </a:r>
            <a:r>
              <a:rPr lang="en-US" sz="1800" dirty="0">
                <a:solidFill>
                  <a:schemeClr val="tx1"/>
                </a:solidFill>
              </a:rPr>
              <a:t> is an effective high-level neural network Application Programming Interface (API) written in Python. This open-source neural network library is designed to provide fast experimentation with deep neural networks, and it can run on top of CNTK, TensorFlow, and Theano.</a:t>
            </a:r>
            <a:br>
              <a:rPr lang="en-US" sz="1800" dirty="0">
                <a:solidFill>
                  <a:schemeClr val="tx1"/>
                </a:solidFill>
              </a:rPr>
            </a:br>
            <a:r>
              <a:rPr lang="en-US" sz="2400" b="1" dirty="0" err="1">
                <a:solidFill>
                  <a:schemeClr val="tx1"/>
                </a:solidFill>
              </a:rPr>
              <a:t>Tensorflow</a:t>
            </a:r>
            <a:br>
              <a:rPr lang="en-US" sz="2400" dirty="0">
                <a:solidFill>
                  <a:schemeClr val="tx1"/>
                </a:solidFill>
              </a:rPr>
            </a:br>
            <a:r>
              <a:rPr lang="en-US" sz="1800" dirty="0">
                <a:solidFill>
                  <a:schemeClr val="tx1"/>
                </a:solidFill>
              </a:rPr>
              <a:t>-&gt;TensorFlow is the premier open-source deep learning framework developed and maintained by Google. Although using TensorFlow directly can be challenging, the modern </a:t>
            </a:r>
            <a:r>
              <a:rPr lang="en-US" sz="1800" dirty="0" err="1">
                <a:solidFill>
                  <a:schemeClr val="tx1"/>
                </a:solidFill>
              </a:rPr>
              <a:t>tf.keras</a:t>
            </a:r>
            <a:r>
              <a:rPr lang="en-US" sz="1800" dirty="0">
                <a:solidFill>
                  <a:schemeClr val="tx1"/>
                </a:solidFill>
              </a:rPr>
              <a:t> API brings </a:t>
            </a:r>
            <a:r>
              <a:rPr lang="en-US" sz="1800" dirty="0" err="1">
                <a:solidFill>
                  <a:schemeClr val="tx1"/>
                </a:solidFill>
              </a:rPr>
              <a:t>Keras’s</a:t>
            </a:r>
            <a:r>
              <a:rPr lang="en-US" sz="1800" dirty="0">
                <a:solidFill>
                  <a:schemeClr val="tx1"/>
                </a:solidFill>
              </a:rPr>
              <a:t> simplicity and ease of use to the TensorFlow .</a:t>
            </a:r>
            <a:br>
              <a:rPr lang="en-US" sz="1800" dirty="0">
                <a:solidFill>
                  <a:schemeClr val="tx1"/>
                </a:solidFill>
              </a:rPr>
            </a:br>
            <a:r>
              <a:rPr lang="en-US" sz="2700" b="1" dirty="0">
                <a:solidFill>
                  <a:schemeClr val="tx1"/>
                </a:solidFill>
              </a:rPr>
              <a:t>Autoencoders</a:t>
            </a:r>
            <a:br>
              <a:rPr lang="en-US" sz="2700" b="1" dirty="0">
                <a:solidFill>
                  <a:schemeClr val="tx1"/>
                </a:solidFill>
              </a:rPr>
            </a:br>
            <a:r>
              <a:rPr lang="en-US" sz="1800" b="0" i="0" dirty="0">
                <a:solidFill>
                  <a:srgbClr val="1F1F1F"/>
                </a:solidFill>
                <a:effectLst/>
                <a:latin typeface="Google Sans"/>
              </a:rPr>
              <a:t>Encoder: Takes the input data and compresses it into a latent representation (a compressed code).</a:t>
            </a:r>
            <a:br>
              <a:rPr lang="en-US" sz="1800" b="0" i="0" dirty="0">
                <a:solidFill>
                  <a:srgbClr val="1F1F1F"/>
                </a:solidFill>
                <a:effectLst/>
                <a:latin typeface="Google Sans"/>
              </a:rPr>
            </a:br>
            <a:r>
              <a:rPr lang="en-US" sz="1800" b="0" i="0" dirty="0">
                <a:solidFill>
                  <a:srgbClr val="1F1F1F"/>
                </a:solidFill>
                <a:effectLst/>
                <a:latin typeface="Google Sans"/>
              </a:rPr>
              <a:t>Decoder: Takes the latent representation and tries to reconstruct the original input data from it.</a:t>
            </a:r>
            <a:br>
              <a:rPr lang="en-US" sz="1800" b="0" i="0" dirty="0">
                <a:solidFill>
                  <a:srgbClr val="1F1F1F"/>
                </a:solidFill>
                <a:effectLst/>
                <a:latin typeface="Google Sans"/>
              </a:rPr>
            </a:br>
            <a:br>
              <a:rPr lang="en-US" sz="1800" dirty="0">
                <a:solidFill>
                  <a:schemeClr val="tx1"/>
                </a:solidFill>
              </a:rPr>
            </a:br>
            <a:br>
              <a:rPr lang="en-US" sz="1800" dirty="0">
                <a:solidFill>
                  <a:schemeClr val="tx1"/>
                </a:solidFill>
              </a:rPr>
            </a:br>
            <a:br>
              <a:rPr lang="en-US" sz="1800" dirty="0">
                <a:solidFill>
                  <a:schemeClr val="tx1"/>
                </a:solidFill>
              </a:rPr>
            </a:br>
            <a:endParaRPr lang="en-IN" sz="2400" b="1" dirty="0">
              <a:solidFill>
                <a:schemeClr val="tx1"/>
              </a:solidFill>
            </a:endParaRPr>
          </a:p>
        </p:txBody>
      </p:sp>
      <p:sp>
        <p:nvSpPr>
          <p:cNvPr id="3" name="Subtitle 2">
            <a:extLst>
              <a:ext uri="{FF2B5EF4-FFF2-40B4-BE49-F238E27FC236}">
                <a16:creationId xmlns:a16="http://schemas.microsoft.com/office/drawing/2014/main" id="{6CF88F3F-8790-A1CF-CA43-8ED1E9641608}"/>
              </a:ext>
            </a:extLst>
          </p:cNvPr>
          <p:cNvSpPr>
            <a:spLocks noGrp="1"/>
          </p:cNvSpPr>
          <p:nvPr>
            <p:ph type="subTitle" idx="1"/>
          </p:nvPr>
        </p:nvSpPr>
        <p:spPr>
          <a:xfrm>
            <a:off x="0" y="3853543"/>
            <a:ext cx="12192000" cy="3004457"/>
          </a:xfrm>
        </p:spPr>
        <p:txBody>
          <a:bodyPr>
            <a:normAutofit fontScale="25000" lnSpcReduction="20000"/>
          </a:bodyPr>
          <a:lstStyle/>
          <a:p>
            <a:r>
              <a:rPr lang="en-US" sz="9600" b="1" dirty="0">
                <a:solidFill>
                  <a:srgbClr val="1F1F1F"/>
                </a:solidFill>
                <a:latin typeface="Google Sans"/>
              </a:rPr>
              <a:t>Python</a:t>
            </a:r>
          </a:p>
          <a:p>
            <a:r>
              <a:rPr lang="en-US" sz="6400" b="0" i="0" dirty="0">
                <a:solidFill>
                  <a:srgbClr val="1F1F1F"/>
                </a:solidFill>
                <a:effectLst/>
                <a:latin typeface="Google Sans"/>
              </a:rPr>
              <a:t>Readability and ease of use: Its simple syntax and vast libraries make it approachable for both beginners and experts.</a:t>
            </a:r>
          </a:p>
          <a:p>
            <a:pPr algn="l">
              <a:buFont typeface="Arial" panose="020B0604020202020204" pitchFamily="34" charset="0"/>
              <a:buChar char="•"/>
            </a:pPr>
            <a:r>
              <a:rPr lang="en-IN" sz="6400" b="0" i="0" dirty="0">
                <a:solidFill>
                  <a:srgbClr val="1F1F1F"/>
                </a:solidFill>
                <a:effectLst/>
                <a:latin typeface="Google Sans"/>
              </a:rPr>
              <a:t>Rich ecosystem of libraries:</a:t>
            </a:r>
          </a:p>
          <a:p>
            <a:pPr marL="742950" lvl="1" indent="-285750" algn="l">
              <a:buFont typeface="Arial" panose="020B0604020202020204" pitchFamily="34" charset="0"/>
              <a:buChar char="•"/>
            </a:pPr>
            <a:r>
              <a:rPr lang="en-IN" sz="6400" b="0" i="0" dirty="0">
                <a:solidFill>
                  <a:srgbClr val="1F1F1F"/>
                </a:solidFill>
                <a:effectLst/>
                <a:latin typeface="Google Sans"/>
              </a:rPr>
              <a:t>NumPy: Efficient numerical computations and array manipulation.</a:t>
            </a:r>
          </a:p>
          <a:p>
            <a:pPr marL="742950" lvl="1" indent="-285750" algn="l">
              <a:buFont typeface="Arial" panose="020B0604020202020204" pitchFamily="34" charset="0"/>
              <a:buChar char="•"/>
            </a:pPr>
            <a:r>
              <a:rPr lang="en-IN" sz="6400" b="0" i="0" dirty="0">
                <a:solidFill>
                  <a:srgbClr val="1F1F1F"/>
                </a:solidFill>
                <a:effectLst/>
                <a:latin typeface="Google Sans"/>
              </a:rPr>
              <a:t>Pandas: Data analysis and manipulation.</a:t>
            </a:r>
          </a:p>
          <a:p>
            <a:pPr marL="742950" lvl="1" indent="-285750" algn="l">
              <a:buFont typeface="Arial" panose="020B0604020202020204" pitchFamily="34" charset="0"/>
              <a:buChar char="•"/>
            </a:pPr>
            <a:r>
              <a:rPr lang="en-IN" sz="6400" b="0" i="0" dirty="0">
                <a:solidFill>
                  <a:srgbClr val="1F1F1F"/>
                </a:solidFill>
                <a:effectLst/>
                <a:latin typeface="Google Sans"/>
              </a:rPr>
              <a:t>Matplotlib and Seaborn: Data visualization.</a:t>
            </a:r>
          </a:p>
          <a:p>
            <a:pPr marL="742950" lvl="1" indent="-285750" algn="l">
              <a:buFont typeface="Arial" panose="020B0604020202020204" pitchFamily="34" charset="0"/>
              <a:buChar char="•"/>
            </a:pPr>
            <a:r>
              <a:rPr lang="en-IN" sz="6400" b="0" i="0" dirty="0">
                <a:solidFill>
                  <a:srgbClr val="1F1F1F"/>
                </a:solidFill>
                <a:effectLst/>
                <a:latin typeface="Google Sans"/>
              </a:rPr>
              <a:t>Scikit-learn: Traditional machine learning algorithms.</a:t>
            </a:r>
          </a:p>
          <a:p>
            <a:pPr marL="742950" lvl="1" indent="-285750" algn="l">
              <a:buFont typeface="Arial" panose="020B0604020202020204" pitchFamily="34" charset="0"/>
              <a:buChar char="•"/>
            </a:pPr>
            <a:r>
              <a:rPr lang="en-IN" sz="6400" b="0" i="0" dirty="0">
                <a:solidFill>
                  <a:srgbClr val="1F1F1F"/>
                </a:solidFill>
                <a:effectLst/>
                <a:latin typeface="Google Sans"/>
              </a:rPr>
              <a:t>TensorFlow and </a:t>
            </a:r>
            <a:r>
              <a:rPr lang="en-IN" sz="6400" b="0" i="0" dirty="0" err="1">
                <a:solidFill>
                  <a:srgbClr val="1F1F1F"/>
                </a:solidFill>
                <a:effectLst/>
                <a:latin typeface="Google Sans"/>
              </a:rPr>
              <a:t>PyTorch</a:t>
            </a:r>
            <a:r>
              <a:rPr lang="en-IN" sz="6400" b="0" i="0" dirty="0">
                <a:solidFill>
                  <a:srgbClr val="1F1F1F"/>
                </a:solidFill>
                <a:effectLst/>
                <a:latin typeface="Google Sans"/>
              </a:rPr>
              <a:t>: Deep learning frameworks.</a:t>
            </a:r>
          </a:p>
          <a:p>
            <a:endParaRPr lang="en-US" sz="4300" b="1" i="0" dirty="0">
              <a:solidFill>
                <a:srgbClr val="1F1F1F"/>
              </a:solidFill>
              <a:effectLst/>
              <a:latin typeface="Google Sans"/>
            </a:endParaRPr>
          </a:p>
          <a:p>
            <a:br>
              <a:rPr lang="en-US" dirty="0"/>
            </a:br>
            <a:endParaRPr lang="en-US" b="0" i="0" dirty="0">
              <a:solidFill>
                <a:srgbClr val="1F1F1F"/>
              </a:solidFill>
              <a:effectLst/>
              <a:latin typeface="Google Sans"/>
            </a:endParaRPr>
          </a:p>
        </p:txBody>
      </p:sp>
    </p:spTree>
    <p:extLst>
      <p:ext uri="{BB962C8B-B14F-4D97-AF65-F5344CB8AC3E}">
        <p14:creationId xmlns:p14="http://schemas.microsoft.com/office/powerpoint/2010/main" val="3675375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0B903-DCC7-C838-3619-1B7387871C4F}"/>
              </a:ext>
            </a:extLst>
          </p:cNvPr>
          <p:cNvSpPr>
            <a:spLocks noGrp="1"/>
          </p:cNvSpPr>
          <p:nvPr>
            <p:ph type="ctrTitle"/>
          </p:nvPr>
        </p:nvSpPr>
        <p:spPr>
          <a:xfrm>
            <a:off x="0" y="426720"/>
            <a:ext cx="9144000" cy="4866640"/>
          </a:xfrm>
        </p:spPr>
        <p:txBody>
          <a:bodyPr>
            <a:normAutofit/>
          </a:bodyPr>
          <a:lstStyle/>
          <a:p>
            <a:r>
              <a:rPr lang="en-IN" sz="2400" b="1" dirty="0">
                <a:solidFill>
                  <a:schemeClr val="tx1"/>
                </a:solidFill>
              </a:rPr>
              <a:t>Why I choose this mini project</a:t>
            </a:r>
            <a:br>
              <a:rPr lang="en-IN" sz="1600" dirty="0">
                <a:solidFill>
                  <a:schemeClr val="tx1"/>
                </a:solidFill>
              </a:rPr>
            </a:br>
            <a:br>
              <a:rPr lang="en-IN" sz="1600" dirty="0">
                <a:solidFill>
                  <a:schemeClr val="tx1"/>
                </a:solidFill>
              </a:rPr>
            </a:br>
            <a:r>
              <a:rPr lang="en-US" sz="1600" dirty="0">
                <a:solidFill>
                  <a:schemeClr val="tx1"/>
                </a:solidFill>
              </a:rPr>
              <a:t>"We were intrigued by the potential of deep learning, particularly autoencoders, to significantly improve image denoising, a challenging task with widespread applications.“</a:t>
            </a:r>
            <a:br>
              <a:rPr lang="en-US" sz="1600" dirty="0">
                <a:solidFill>
                  <a:schemeClr val="tx1"/>
                </a:solidFill>
              </a:rPr>
            </a:br>
            <a:br>
              <a:rPr lang="en-US" sz="1600" dirty="0">
                <a:solidFill>
                  <a:schemeClr val="tx1"/>
                </a:solidFill>
              </a:rPr>
            </a:br>
            <a:r>
              <a:rPr lang="en-US" sz="1600" dirty="0">
                <a:solidFill>
                  <a:schemeClr val="tx1"/>
                </a:solidFill>
              </a:rPr>
              <a:t>"Image denoising is crucial in various fields, such as medical imaging, astronomy, and autonomous vehicles. Our project aimed to contribute to developing better tools for these applications.“</a:t>
            </a:r>
            <a:br>
              <a:rPr lang="en-US" sz="1600" dirty="0">
                <a:solidFill>
                  <a:schemeClr val="tx1"/>
                </a:solidFill>
              </a:rPr>
            </a:br>
            <a:br>
              <a:rPr lang="en-US" sz="1600" dirty="0">
                <a:solidFill>
                  <a:schemeClr val="tx1"/>
                </a:solidFill>
              </a:rPr>
            </a:br>
            <a:r>
              <a:rPr lang="en-US" sz="1600" dirty="0">
                <a:solidFill>
                  <a:schemeClr val="tx1"/>
                </a:solidFill>
              </a:rPr>
              <a:t>"This project aligned with our individual interests in deep learning and its applications in computer vision, offering a challenging and rewarding learning experience.“</a:t>
            </a:r>
            <a:br>
              <a:rPr lang="en-US" sz="1600" dirty="0">
                <a:solidFill>
                  <a:schemeClr val="tx1"/>
                </a:solidFill>
              </a:rPr>
            </a:br>
            <a:br>
              <a:rPr lang="en-US" sz="1600" dirty="0">
                <a:solidFill>
                  <a:schemeClr val="tx1"/>
                </a:solidFill>
              </a:rPr>
            </a:br>
            <a:r>
              <a:rPr lang="en-US" sz="1600" dirty="0">
                <a:solidFill>
                  <a:schemeClr val="tx1"/>
                </a:solidFill>
              </a:rPr>
              <a:t>"The practical challenge of applying deep learning to a real-world problem like image denoising motivated us to push our limits and gain valuable knowledge in the field.“</a:t>
            </a:r>
            <a:br>
              <a:rPr lang="en-US" sz="2400" b="1" dirty="0">
                <a:solidFill>
                  <a:schemeClr val="tx1"/>
                </a:solidFill>
              </a:rPr>
            </a:br>
            <a:br>
              <a:rPr lang="en-US" sz="2400" b="1" dirty="0">
                <a:solidFill>
                  <a:schemeClr val="tx1"/>
                </a:solidFill>
              </a:rPr>
            </a:br>
            <a:endParaRPr lang="en-IN" sz="2400" b="1" dirty="0">
              <a:solidFill>
                <a:schemeClr val="tx1"/>
              </a:solidFill>
            </a:endParaRPr>
          </a:p>
        </p:txBody>
      </p:sp>
      <p:sp>
        <p:nvSpPr>
          <p:cNvPr id="3" name="Subtitle 2">
            <a:extLst>
              <a:ext uri="{FF2B5EF4-FFF2-40B4-BE49-F238E27FC236}">
                <a16:creationId xmlns:a16="http://schemas.microsoft.com/office/drawing/2014/main" id="{38CE9D23-9BC1-ABCD-31A8-55869E9EA976}"/>
              </a:ext>
            </a:extLst>
          </p:cNvPr>
          <p:cNvSpPr>
            <a:spLocks noGrp="1"/>
          </p:cNvSpPr>
          <p:nvPr>
            <p:ph type="subTitle" idx="1"/>
          </p:nvPr>
        </p:nvSpPr>
        <p:spPr>
          <a:xfrm>
            <a:off x="0" y="4690224"/>
            <a:ext cx="12191999" cy="704736"/>
          </a:xfrm>
        </p:spPr>
        <p:txBody>
          <a:bodyPr>
            <a:noAutofit/>
          </a:bodyPr>
          <a:lstStyle/>
          <a:p>
            <a:r>
              <a:rPr lang="en-US" sz="1600" dirty="0">
                <a:solidFill>
                  <a:schemeClr val="tx1"/>
                </a:solidFill>
              </a:rPr>
              <a:t>“in this we get the knowledge about how neural networks work”</a:t>
            </a:r>
            <a:br>
              <a:rPr lang="en-US" sz="1600" dirty="0">
                <a:solidFill>
                  <a:schemeClr val="tx1"/>
                </a:solidFill>
              </a:rPr>
            </a:br>
            <a:endParaRPr lang="en-IN" sz="1600" dirty="0"/>
          </a:p>
        </p:txBody>
      </p:sp>
    </p:spTree>
    <p:extLst>
      <p:ext uri="{BB962C8B-B14F-4D97-AF65-F5344CB8AC3E}">
        <p14:creationId xmlns:p14="http://schemas.microsoft.com/office/powerpoint/2010/main" val="1971134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3C9FC-42DE-1E2C-1BD8-8F093E7123D4}"/>
              </a:ext>
            </a:extLst>
          </p:cNvPr>
          <p:cNvSpPr>
            <a:spLocks noGrp="1"/>
          </p:cNvSpPr>
          <p:nvPr>
            <p:ph type="ctrTitle"/>
          </p:nvPr>
        </p:nvSpPr>
        <p:spPr>
          <a:xfrm>
            <a:off x="-1" y="772161"/>
            <a:ext cx="12192001" cy="4010854"/>
          </a:xfrm>
        </p:spPr>
        <p:txBody>
          <a:bodyPr>
            <a:normAutofit fontScale="90000"/>
          </a:bodyPr>
          <a:lstStyle/>
          <a:p>
            <a:r>
              <a:rPr lang="en-IN" sz="2400" b="1" dirty="0">
                <a:solidFill>
                  <a:schemeClr val="tx1"/>
                </a:solidFill>
              </a:rPr>
              <a:t>Methodology</a:t>
            </a:r>
            <a:br>
              <a:rPr lang="en-IN" sz="2400" b="1" dirty="0">
                <a:solidFill>
                  <a:schemeClr val="tx1"/>
                </a:solidFill>
              </a:rPr>
            </a:br>
            <a:r>
              <a:rPr lang="en-IN" sz="2400" b="1" dirty="0">
                <a:solidFill>
                  <a:schemeClr val="tx1"/>
                </a:solidFill>
              </a:rPr>
              <a:t> </a:t>
            </a:r>
            <a:r>
              <a:rPr lang="en-IN" sz="2400" dirty="0">
                <a:solidFill>
                  <a:schemeClr val="tx1"/>
                </a:solidFill>
              </a:rPr>
              <a:t>&gt; </a:t>
            </a:r>
            <a:r>
              <a:rPr lang="en-US" sz="1600" dirty="0">
                <a:solidFill>
                  <a:schemeClr val="tx1"/>
                </a:solidFill>
              </a:rPr>
              <a:t>In this project, we will use autoencoders to perform image denoising.</a:t>
            </a:r>
            <a:br>
              <a:rPr lang="en-US" sz="1600" dirty="0">
                <a:solidFill>
                  <a:schemeClr val="tx1"/>
                </a:solidFill>
              </a:rPr>
            </a:br>
            <a:r>
              <a:rPr lang="en-US" sz="1600" dirty="0">
                <a:solidFill>
                  <a:schemeClr val="tx1"/>
                </a:solidFill>
              </a:rPr>
              <a:t>&gt; Autoencoders are a type of artificial neural networks that are used to perform a task of data encoding (representation learning).</a:t>
            </a:r>
            <a:br>
              <a:rPr lang="en-US" sz="1600" dirty="0">
                <a:solidFill>
                  <a:schemeClr val="tx1"/>
                </a:solidFill>
              </a:rPr>
            </a:br>
            <a:r>
              <a:rPr lang="en-US" sz="1600" dirty="0">
                <a:solidFill>
                  <a:schemeClr val="tx1"/>
                </a:solidFill>
              </a:rPr>
              <a:t>&gt; We will feed in noisy images from the fashion dataset as input.</a:t>
            </a:r>
            <a:br>
              <a:rPr lang="en-US" sz="1600" dirty="0">
                <a:solidFill>
                  <a:schemeClr val="tx1"/>
                </a:solidFill>
              </a:rPr>
            </a:br>
            <a:r>
              <a:rPr lang="en-US" sz="1600" dirty="0">
                <a:solidFill>
                  <a:schemeClr val="tx1"/>
                </a:solidFill>
              </a:rPr>
              <a:t>&gt; The output is a clean (denoised) image.</a:t>
            </a:r>
            <a:br>
              <a:rPr lang="en-US" sz="1600" dirty="0">
                <a:solidFill>
                  <a:schemeClr val="tx1"/>
                </a:solidFill>
              </a:rPr>
            </a:br>
            <a:br>
              <a:rPr lang="en-US" sz="1600" dirty="0">
                <a:solidFill>
                  <a:schemeClr val="tx1"/>
                </a:solidFill>
              </a:rPr>
            </a:br>
            <a:r>
              <a:rPr lang="en-US" sz="1800" b="1" dirty="0">
                <a:solidFill>
                  <a:schemeClr val="tx1"/>
                </a:solidFill>
              </a:rPr>
              <a:t>Importing necessary library </a:t>
            </a:r>
            <a:r>
              <a:rPr lang="en-US" sz="1800" b="1" dirty="0" err="1">
                <a:solidFill>
                  <a:schemeClr val="tx1"/>
                </a:solidFill>
              </a:rPr>
              <a:t>fuctions</a:t>
            </a:r>
            <a:r>
              <a:rPr lang="en-US" sz="1800" b="1" dirty="0">
                <a:solidFill>
                  <a:schemeClr val="tx1"/>
                </a:solidFill>
              </a:rPr>
              <a:t> and dataset for image denoising</a:t>
            </a:r>
            <a:br>
              <a:rPr lang="en-US" sz="1600" dirty="0">
                <a:solidFill>
                  <a:schemeClr val="tx1"/>
                </a:solidFill>
              </a:rPr>
            </a:br>
            <a:r>
              <a:rPr lang="en-US" sz="1600" dirty="0">
                <a:solidFill>
                  <a:schemeClr val="tx1"/>
                </a:solidFill>
              </a:rPr>
              <a:t>-&gt; ex – </a:t>
            </a:r>
            <a:r>
              <a:rPr lang="en-US" sz="1600" dirty="0" err="1">
                <a:solidFill>
                  <a:schemeClr val="tx1"/>
                </a:solidFill>
              </a:rPr>
              <a:t>tensorflow</a:t>
            </a:r>
            <a:r>
              <a:rPr lang="en-US" sz="1600" dirty="0">
                <a:solidFill>
                  <a:schemeClr val="tx1"/>
                </a:solidFill>
              </a:rPr>
              <a:t> , pandas , </a:t>
            </a:r>
            <a:r>
              <a:rPr lang="en-US" sz="1600" dirty="0" err="1">
                <a:solidFill>
                  <a:schemeClr val="tx1"/>
                </a:solidFill>
              </a:rPr>
              <a:t>numpy</a:t>
            </a:r>
            <a:r>
              <a:rPr lang="en-US" sz="1600" dirty="0">
                <a:solidFill>
                  <a:schemeClr val="tx1"/>
                </a:solidFill>
              </a:rPr>
              <a:t> , </a:t>
            </a:r>
            <a:r>
              <a:rPr lang="en-US" sz="1600" dirty="0" err="1">
                <a:solidFill>
                  <a:schemeClr val="tx1"/>
                </a:solidFill>
              </a:rPr>
              <a:t>matplotlib.pyplot</a:t>
            </a:r>
            <a:r>
              <a:rPr lang="en-US" sz="1600" dirty="0">
                <a:solidFill>
                  <a:schemeClr val="tx1"/>
                </a:solidFill>
              </a:rPr>
              <a:t> , seaborn , random</a:t>
            </a:r>
            <a:br>
              <a:rPr lang="en-US" sz="1600" dirty="0">
                <a:solidFill>
                  <a:schemeClr val="tx1"/>
                </a:solidFill>
              </a:rPr>
            </a:br>
            <a:r>
              <a:rPr lang="en-US" sz="1600" dirty="0">
                <a:solidFill>
                  <a:schemeClr val="tx1"/>
                </a:solidFill>
              </a:rPr>
              <a:t>-&gt; I have taken the fashion-</a:t>
            </a:r>
            <a:r>
              <a:rPr lang="en-US" sz="1600" dirty="0" err="1">
                <a:solidFill>
                  <a:schemeClr val="tx1"/>
                </a:solidFill>
              </a:rPr>
              <a:t>mnist</a:t>
            </a:r>
            <a:r>
              <a:rPr lang="en-US" sz="1600" dirty="0">
                <a:solidFill>
                  <a:schemeClr val="tx1"/>
                </a:solidFill>
              </a:rPr>
              <a:t> </a:t>
            </a:r>
            <a:r>
              <a:rPr lang="en-US" sz="1600" dirty="0" err="1">
                <a:solidFill>
                  <a:schemeClr val="tx1"/>
                </a:solidFill>
              </a:rPr>
              <a:t>datset</a:t>
            </a:r>
            <a:r>
              <a:rPr lang="en-US" sz="1600" dirty="0">
                <a:solidFill>
                  <a:schemeClr val="tx1"/>
                </a:solidFill>
              </a:rPr>
              <a:t> from the inbuilt dataset in </a:t>
            </a:r>
            <a:r>
              <a:rPr lang="en-US" sz="1600" dirty="0" err="1">
                <a:solidFill>
                  <a:schemeClr val="tx1"/>
                </a:solidFill>
              </a:rPr>
              <a:t>tesorflow</a:t>
            </a:r>
            <a:r>
              <a:rPr lang="en-US" sz="1600" dirty="0">
                <a:solidFill>
                  <a:schemeClr val="tx1"/>
                </a:solidFill>
              </a:rPr>
              <a:t> and I have load the dataset using </a:t>
            </a:r>
            <a:r>
              <a:rPr lang="en-US" sz="1600" dirty="0" err="1">
                <a:solidFill>
                  <a:schemeClr val="tx1"/>
                </a:solidFill>
              </a:rPr>
              <a:t>keras</a:t>
            </a:r>
            <a:r>
              <a:rPr lang="en-US" sz="1600" dirty="0">
                <a:solidFill>
                  <a:schemeClr val="tx1"/>
                </a:solidFill>
              </a:rPr>
              <a:t> and python</a:t>
            </a:r>
            <a:br>
              <a:rPr lang="en-US" sz="1600" dirty="0">
                <a:solidFill>
                  <a:schemeClr val="tx1"/>
                </a:solidFill>
              </a:rPr>
            </a:br>
            <a:br>
              <a:rPr lang="en-US" sz="1600" dirty="0">
                <a:solidFill>
                  <a:schemeClr val="tx1"/>
                </a:solidFill>
              </a:rPr>
            </a:br>
            <a:r>
              <a:rPr lang="en-US" sz="2400" b="1" dirty="0">
                <a:solidFill>
                  <a:schemeClr val="tx1"/>
                </a:solidFill>
              </a:rPr>
              <a:t>Perform data visualization in image denoising</a:t>
            </a:r>
            <a:br>
              <a:rPr lang="en-US" sz="2400" b="1" dirty="0">
                <a:solidFill>
                  <a:schemeClr val="tx1"/>
                </a:solidFill>
              </a:rPr>
            </a:br>
            <a:r>
              <a:rPr lang="en-US" sz="1800" dirty="0">
                <a:solidFill>
                  <a:schemeClr val="tx1"/>
                </a:solidFill>
              </a:rPr>
              <a:t>[]  after that I performed data visualization by Showing a few examples of original images from the dataset using Matplotlib to showcase the image type and quality. I can display them as subplots or create a gallery view.</a:t>
            </a:r>
            <a:br>
              <a:rPr lang="en-US" sz="1800" dirty="0">
                <a:solidFill>
                  <a:schemeClr val="tx1"/>
                </a:solidFill>
              </a:rPr>
            </a:br>
            <a:r>
              <a:rPr lang="en-US" sz="1800" dirty="0">
                <a:solidFill>
                  <a:schemeClr val="tx1"/>
                </a:solidFill>
              </a:rPr>
              <a:t>[] Generate and visualize noisy versions of the original images using specific noise functions available in Python libraries.</a:t>
            </a:r>
            <a:br>
              <a:rPr lang="en-US" sz="1800" b="1" dirty="0">
                <a:solidFill>
                  <a:schemeClr val="tx1"/>
                </a:solidFill>
              </a:rPr>
            </a:br>
            <a:br>
              <a:rPr lang="en-US" sz="1800" b="1" dirty="0">
                <a:solidFill>
                  <a:schemeClr val="tx1"/>
                </a:solidFill>
              </a:rPr>
            </a:br>
            <a:br>
              <a:rPr lang="en-US" sz="1600" dirty="0">
                <a:solidFill>
                  <a:schemeClr val="tx1"/>
                </a:solidFill>
              </a:rPr>
            </a:br>
            <a:br>
              <a:rPr lang="en-US" sz="1600" dirty="0">
                <a:solidFill>
                  <a:schemeClr val="tx1"/>
                </a:solidFill>
              </a:rPr>
            </a:br>
            <a:endParaRPr lang="en-IN" sz="1600" dirty="0">
              <a:solidFill>
                <a:schemeClr val="tx1"/>
              </a:solidFill>
            </a:endParaRPr>
          </a:p>
        </p:txBody>
      </p:sp>
      <p:sp>
        <p:nvSpPr>
          <p:cNvPr id="3" name="Subtitle 2">
            <a:extLst>
              <a:ext uri="{FF2B5EF4-FFF2-40B4-BE49-F238E27FC236}">
                <a16:creationId xmlns:a16="http://schemas.microsoft.com/office/drawing/2014/main" id="{6313698D-D618-DAB3-99F0-FA3BFC5C6023}"/>
              </a:ext>
            </a:extLst>
          </p:cNvPr>
          <p:cNvSpPr>
            <a:spLocks noGrp="1"/>
          </p:cNvSpPr>
          <p:nvPr>
            <p:ph type="subTitle" idx="1"/>
          </p:nvPr>
        </p:nvSpPr>
        <p:spPr>
          <a:xfrm>
            <a:off x="0" y="4084319"/>
            <a:ext cx="9133840" cy="2001519"/>
          </a:xfrm>
        </p:spPr>
        <p:txBody>
          <a:bodyPr/>
          <a:lstStyle/>
          <a:p>
            <a:r>
              <a:rPr lang="en-IN" dirty="0" err="1"/>
              <a:t>Hvh</a:t>
            </a:r>
            <a:r>
              <a:rPr lang="en-IN" dirty="0"/>
              <a:t> </a:t>
            </a:r>
            <a:r>
              <a:rPr lang="en-IN" dirty="0" err="1"/>
              <a:t>mnnbmbjbjhvhjvhjvhvhv</a:t>
            </a:r>
            <a:r>
              <a:rPr lang="en-IN" dirty="0"/>
              <a:t>      </a:t>
            </a:r>
          </a:p>
        </p:txBody>
      </p:sp>
      <p:pic>
        <p:nvPicPr>
          <p:cNvPr id="8" name="Picture 7">
            <a:extLst>
              <a:ext uri="{FF2B5EF4-FFF2-40B4-BE49-F238E27FC236}">
                <a16:creationId xmlns:a16="http://schemas.microsoft.com/office/drawing/2014/main" id="{C312CF7D-F2C8-C826-74B2-59C1F8C4D833}"/>
              </a:ext>
            </a:extLst>
          </p:cNvPr>
          <p:cNvPicPr>
            <a:picLocks noChangeAspect="1"/>
          </p:cNvPicPr>
          <p:nvPr/>
        </p:nvPicPr>
        <p:blipFill>
          <a:blip r:embed="rId2"/>
          <a:stretch>
            <a:fillRect/>
          </a:stretch>
        </p:blipFill>
        <p:spPr>
          <a:xfrm>
            <a:off x="104774" y="4084319"/>
            <a:ext cx="3441065" cy="1995936"/>
          </a:xfrm>
          <a:prstGeom prst="rect">
            <a:avLst/>
          </a:prstGeom>
        </p:spPr>
      </p:pic>
      <p:pic>
        <p:nvPicPr>
          <p:cNvPr id="10" name="Picture 9">
            <a:extLst>
              <a:ext uri="{FF2B5EF4-FFF2-40B4-BE49-F238E27FC236}">
                <a16:creationId xmlns:a16="http://schemas.microsoft.com/office/drawing/2014/main" id="{D34CE777-9DD5-82ED-D9B1-8457E69DB206}"/>
              </a:ext>
            </a:extLst>
          </p:cNvPr>
          <p:cNvPicPr>
            <a:picLocks noChangeAspect="1"/>
          </p:cNvPicPr>
          <p:nvPr/>
        </p:nvPicPr>
        <p:blipFill>
          <a:blip r:embed="rId3"/>
          <a:stretch>
            <a:fillRect/>
          </a:stretch>
        </p:blipFill>
        <p:spPr>
          <a:xfrm>
            <a:off x="4299407" y="3947834"/>
            <a:ext cx="2710993" cy="2148651"/>
          </a:xfrm>
          <a:prstGeom prst="rect">
            <a:avLst/>
          </a:prstGeom>
        </p:spPr>
      </p:pic>
    </p:spTree>
    <p:extLst>
      <p:ext uri="{BB962C8B-B14F-4D97-AF65-F5344CB8AC3E}">
        <p14:creationId xmlns:p14="http://schemas.microsoft.com/office/powerpoint/2010/main" val="365425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6E2A-C674-A134-57A4-3001C12F418C}"/>
              </a:ext>
            </a:extLst>
          </p:cNvPr>
          <p:cNvSpPr>
            <a:spLocks noGrp="1"/>
          </p:cNvSpPr>
          <p:nvPr>
            <p:ph type="ctrTitle"/>
          </p:nvPr>
        </p:nvSpPr>
        <p:spPr>
          <a:xfrm>
            <a:off x="117231" y="843281"/>
            <a:ext cx="9042400" cy="3718560"/>
          </a:xfrm>
        </p:spPr>
        <p:txBody>
          <a:bodyPr>
            <a:normAutofit/>
          </a:bodyPr>
          <a:lstStyle/>
          <a:p>
            <a:r>
              <a:rPr lang="en-IN" sz="2400" b="1" kern="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Performing Data Preprocessing in image denoising</a:t>
            </a:r>
            <a:br>
              <a:rPr lang="en-IN" sz="2400" b="1" kern="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br>
            <a:r>
              <a:rPr lang="en-IN" sz="1600" kern="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In this part of the methodology or we can say in data preprocessing I have normalize my dataset and them add some noise to it to make it noisy </a:t>
            </a:r>
            <a:br>
              <a:rPr lang="en-IN" sz="1600" kern="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br>
            <a:r>
              <a:rPr lang="en-IN" sz="2400" b="1" kern="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Understanding the theory and intuitions behind the autoencoders</a:t>
            </a:r>
            <a:br>
              <a:rPr lang="en-IN" sz="2400" b="1" kern="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br>
            <a:r>
              <a:rPr lang="en-IN" sz="1600" kern="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In this part I have understand the theory and process behind the working of autoencoders</a:t>
            </a:r>
            <a:br>
              <a:rPr lang="en-IN" sz="1600" kern="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br>
            <a:r>
              <a:rPr lang="en-IN" sz="1600" kern="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in includes the autoencoders </a:t>
            </a:r>
            <a:r>
              <a:rPr lang="en-IN" sz="1600" kern="0" dirty="0" err="1">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inituitions</a:t>
            </a:r>
            <a:r>
              <a:rPr lang="en-IN" sz="1600" kern="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 , code layer , autoencoders functions , and mini </a:t>
            </a:r>
            <a:r>
              <a:rPr lang="en-IN" sz="1600" kern="0" dirty="0" err="1">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misation</a:t>
            </a:r>
            <a:r>
              <a:rPr lang="en-IN" sz="1600" kern="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 of reconstruction error </a:t>
            </a:r>
            <a:br>
              <a:rPr lang="en-IN" sz="1600" kern="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br>
            <a:r>
              <a:rPr lang="en-IN" sz="2400" b="1" kern="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Build and train autoencoder</a:t>
            </a:r>
            <a:br>
              <a:rPr lang="en-IN" sz="2400" b="1" kern="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br>
            <a:r>
              <a:rPr lang="en-IN" sz="1600" kern="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In this portion I have trained the autoencoder using </a:t>
            </a:r>
            <a:r>
              <a:rPr lang="en-IN" sz="1600" kern="0" dirty="0" err="1">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keras</a:t>
            </a:r>
            <a:r>
              <a:rPr lang="en-IN" sz="1600" kern="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 and python with </a:t>
            </a:r>
            <a:r>
              <a:rPr lang="en-IN" sz="1600" kern="0" dirty="0" err="1">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tensorflow</a:t>
            </a:r>
            <a:br>
              <a:rPr lang="en-IN" sz="1600" kern="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br>
            <a:r>
              <a:rPr lang="en-US" sz="1600" kern="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•Defining the model architecture: Construct the encoder and decoder layers using appropriate </a:t>
            </a:r>
            <a:r>
              <a:rPr lang="en-US" sz="1600" kern="0" dirty="0" err="1">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Keras</a:t>
            </a:r>
            <a:r>
              <a:rPr lang="en-US" sz="1600" kern="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 layers.</a:t>
            </a:r>
            <a:br>
              <a:rPr lang="en-US" sz="1600" kern="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br>
            <a:r>
              <a:rPr lang="en-US" sz="1600" kern="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•Train the model: Fit the model to the noisy training data, monitoring performance on the validation set.</a:t>
            </a:r>
            <a:br>
              <a:rPr lang="en-US" sz="1600" kern="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br>
            <a:br>
              <a:rPr lang="en-IN" sz="1600" kern="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B735FC9B-4A8C-1B69-7D9C-256502B1A57C}"/>
              </a:ext>
            </a:extLst>
          </p:cNvPr>
          <p:cNvSpPr>
            <a:spLocks noGrp="1"/>
          </p:cNvSpPr>
          <p:nvPr>
            <p:ph type="subTitle" idx="1"/>
          </p:nvPr>
        </p:nvSpPr>
        <p:spPr>
          <a:xfrm>
            <a:off x="1041791" y="3708400"/>
            <a:ext cx="5491090" cy="1284819"/>
          </a:xfrm>
        </p:spPr>
        <p:txBody>
          <a:bodyPr/>
          <a:lstStyle/>
          <a:p>
            <a:endParaRPr lang="en-IN" dirty="0"/>
          </a:p>
        </p:txBody>
      </p:sp>
      <p:pic>
        <p:nvPicPr>
          <p:cNvPr id="5" name="Picture 4">
            <a:extLst>
              <a:ext uri="{FF2B5EF4-FFF2-40B4-BE49-F238E27FC236}">
                <a16:creationId xmlns:a16="http://schemas.microsoft.com/office/drawing/2014/main" id="{58A20C63-682E-FC42-6CBB-492E5ABBE1C6}"/>
              </a:ext>
            </a:extLst>
          </p:cNvPr>
          <p:cNvPicPr>
            <a:picLocks noChangeAspect="1"/>
          </p:cNvPicPr>
          <p:nvPr/>
        </p:nvPicPr>
        <p:blipFill>
          <a:blip r:embed="rId2"/>
          <a:stretch>
            <a:fillRect/>
          </a:stretch>
        </p:blipFill>
        <p:spPr>
          <a:xfrm>
            <a:off x="533789" y="3504779"/>
            <a:ext cx="7051040" cy="2545502"/>
          </a:xfrm>
          <a:prstGeom prst="rect">
            <a:avLst/>
          </a:prstGeom>
        </p:spPr>
      </p:pic>
    </p:spTree>
    <p:extLst>
      <p:ext uri="{BB962C8B-B14F-4D97-AF65-F5344CB8AC3E}">
        <p14:creationId xmlns:p14="http://schemas.microsoft.com/office/powerpoint/2010/main" val="139054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7984-255E-0B31-CC0F-0A0FB78300A8}"/>
              </a:ext>
            </a:extLst>
          </p:cNvPr>
          <p:cNvSpPr>
            <a:spLocks noGrp="1"/>
          </p:cNvSpPr>
          <p:nvPr>
            <p:ph type="ctrTitle"/>
          </p:nvPr>
        </p:nvSpPr>
        <p:spPr>
          <a:xfrm>
            <a:off x="1069848" y="772160"/>
            <a:ext cx="7315200" cy="2052320"/>
          </a:xfrm>
        </p:spPr>
        <p:txBody>
          <a:bodyPr>
            <a:normAutofit/>
          </a:bodyPr>
          <a:lstStyle/>
          <a:p>
            <a:r>
              <a:rPr lang="en-IN" sz="2400" b="1" dirty="0">
                <a:solidFill>
                  <a:schemeClr val="tx1"/>
                </a:solidFill>
              </a:rPr>
              <a:t>Access trained model performance</a:t>
            </a:r>
            <a:br>
              <a:rPr lang="en-IN" sz="2400" b="1" dirty="0">
                <a:solidFill>
                  <a:schemeClr val="tx1"/>
                </a:solidFill>
              </a:rPr>
            </a:br>
            <a:r>
              <a:rPr lang="en-IN" sz="1600" dirty="0">
                <a:solidFill>
                  <a:schemeClr val="tx1"/>
                </a:solidFill>
              </a:rPr>
              <a:t>In this part we access the trained model of autoencoder and try to minimise our reconstruction error</a:t>
            </a:r>
            <a:br>
              <a:rPr lang="en-IN" sz="1600" dirty="0">
                <a:solidFill>
                  <a:schemeClr val="tx1"/>
                </a:solidFill>
              </a:rPr>
            </a:br>
            <a:r>
              <a:rPr lang="en-IN" sz="1600" dirty="0">
                <a:solidFill>
                  <a:schemeClr val="tx1"/>
                </a:solidFill>
              </a:rPr>
              <a:t>less the error more is the accuracy</a:t>
            </a:r>
            <a:br>
              <a:rPr lang="en-IN" sz="1600" dirty="0">
                <a:solidFill>
                  <a:schemeClr val="tx1"/>
                </a:solidFill>
              </a:rPr>
            </a:br>
            <a:r>
              <a:rPr lang="en-IN" sz="2400" b="1" dirty="0">
                <a:solidFill>
                  <a:schemeClr val="tx1"/>
                </a:solidFill>
              </a:rPr>
              <a:t>Final Result </a:t>
            </a:r>
            <a:br>
              <a:rPr lang="en-IN" sz="2400" b="1" dirty="0">
                <a:solidFill>
                  <a:schemeClr val="tx1"/>
                </a:solidFill>
              </a:rPr>
            </a:br>
            <a:r>
              <a:rPr lang="en-IN" sz="1600" dirty="0">
                <a:solidFill>
                  <a:schemeClr val="tx1"/>
                </a:solidFill>
              </a:rPr>
              <a:t>Finally or image denoising using deep learning using autoencoders in </a:t>
            </a:r>
            <a:r>
              <a:rPr lang="en-IN" sz="1600" dirty="0" err="1">
                <a:solidFill>
                  <a:schemeClr val="tx1"/>
                </a:solidFill>
              </a:rPr>
              <a:t>keras</a:t>
            </a:r>
            <a:r>
              <a:rPr lang="en-IN" sz="1600" dirty="0">
                <a:solidFill>
                  <a:schemeClr val="tx1"/>
                </a:solidFill>
              </a:rPr>
              <a:t> and python with </a:t>
            </a:r>
            <a:r>
              <a:rPr lang="en-IN" sz="1600" dirty="0" err="1">
                <a:solidFill>
                  <a:schemeClr val="tx1"/>
                </a:solidFill>
              </a:rPr>
              <a:t>tesorflow</a:t>
            </a:r>
            <a:r>
              <a:rPr lang="en-IN" sz="1600" dirty="0">
                <a:solidFill>
                  <a:schemeClr val="tx1"/>
                </a:solidFill>
              </a:rPr>
              <a:t> shows the correct </a:t>
            </a:r>
            <a:r>
              <a:rPr lang="en-IN" sz="1600" dirty="0" err="1">
                <a:solidFill>
                  <a:schemeClr val="tx1"/>
                </a:solidFill>
              </a:rPr>
              <a:t>ouput</a:t>
            </a:r>
            <a:r>
              <a:rPr lang="en-IN" sz="1600" dirty="0">
                <a:solidFill>
                  <a:schemeClr val="tx1"/>
                </a:solidFill>
              </a:rPr>
              <a:t> and differentiate the noisy image and clear image</a:t>
            </a:r>
            <a:br>
              <a:rPr lang="en-IN" sz="1600" dirty="0">
                <a:solidFill>
                  <a:schemeClr val="tx1"/>
                </a:solidFill>
              </a:rPr>
            </a:br>
            <a:r>
              <a:rPr lang="en-IN" sz="1600" dirty="0">
                <a:solidFill>
                  <a:schemeClr val="tx1"/>
                </a:solidFill>
              </a:rPr>
              <a:t> </a:t>
            </a:r>
            <a:endParaRPr lang="en-IN" sz="2400" b="1" dirty="0">
              <a:solidFill>
                <a:schemeClr val="tx1"/>
              </a:solidFill>
            </a:endParaRPr>
          </a:p>
        </p:txBody>
      </p:sp>
      <p:sp>
        <p:nvSpPr>
          <p:cNvPr id="3" name="Subtitle 2">
            <a:extLst>
              <a:ext uri="{FF2B5EF4-FFF2-40B4-BE49-F238E27FC236}">
                <a16:creationId xmlns:a16="http://schemas.microsoft.com/office/drawing/2014/main" id="{068CC248-E07B-2142-22D2-B290FB0DFAF9}"/>
              </a:ext>
            </a:extLst>
          </p:cNvPr>
          <p:cNvSpPr>
            <a:spLocks noGrp="1"/>
          </p:cNvSpPr>
          <p:nvPr>
            <p:ph type="subTitle" idx="1"/>
          </p:nvPr>
        </p:nvSpPr>
        <p:spPr>
          <a:xfrm>
            <a:off x="713935" y="3119121"/>
            <a:ext cx="7315200" cy="914400"/>
          </a:xfrm>
        </p:spPr>
        <p:txBody>
          <a:bodyPr/>
          <a:lstStyle/>
          <a:p>
            <a:endParaRPr lang="en-IN" dirty="0"/>
          </a:p>
        </p:txBody>
      </p:sp>
      <p:pic>
        <p:nvPicPr>
          <p:cNvPr id="5" name="Picture 4">
            <a:extLst>
              <a:ext uri="{FF2B5EF4-FFF2-40B4-BE49-F238E27FC236}">
                <a16:creationId xmlns:a16="http://schemas.microsoft.com/office/drawing/2014/main" id="{5B9E1CEF-C8C5-6946-5D62-FDEE5CA3E8DF}"/>
              </a:ext>
            </a:extLst>
          </p:cNvPr>
          <p:cNvPicPr>
            <a:picLocks noChangeAspect="1"/>
          </p:cNvPicPr>
          <p:nvPr/>
        </p:nvPicPr>
        <p:blipFill>
          <a:blip r:embed="rId2"/>
          <a:stretch>
            <a:fillRect/>
          </a:stretch>
        </p:blipFill>
        <p:spPr>
          <a:xfrm>
            <a:off x="132080" y="2809240"/>
            <a:ext cx="8971280" cy="2775098"/>
          </a:xfrm>
          <a:prstGeom prst="rect">
            <a:avLst/>
          </a:prstGeom>
        </p:spPr>
      </p:pic>
    </p:spTree>
    <p:extLst>
      <p:ext uri="{BB962C8B-B14F-4D97-AF65-F5344CB8AC3E}">
        <p14:creationId xmlns:p14="http://schemas.microsoft.com/office/powerpoint/2010/main" val="113579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CB462-92D2-FE85-1835-B136A5278A23}"/>
              </a:ext>
            </a:extLst>
          </p:cNvPr>
          <p:cNvSpPr>
            <a:spLocks noGrp="1"/>
          </p:cNvSpPr>
          <p:nvPr>
            <p:ph type="ctrTitle"/>
          </p:nvPr>
        </p:nvSpPr>
        <p:spPr/>
        <p:txBody>
          <a:bodyPr>
            <a:normAutofit/>
          </a:bodyPr>
          <a:lstStyle/>
          <a:p>
            <a:r>
              <a:rPr lang="en-IN" sz="2400" b="1" dirty="0">
                <a:solidFill>
                  <a:schemeClr val="tx1"/>
                </a:solidFill>
              </a:rPr>
              <a:t>Results and Discussion on image denoising using deep learning</a:t>
            </a:r>
            <a:br>
              <a:rPr lang="en-IN" sz="2400" b="1" dirty="0">
                <a:solidFill>
                  <a:schemeClr val="tx1"/>
                </a:solidFill>
              </a:rPr>
            </a:br>
            <a:r>
              <a:rPr lang="en-US" sz="1600" dirty="0">
                <a:solidFill>
                  <a:schemeClr val="tx1"/>
                </a:solidFill>
              </a:rPr>
              <a:t>Our project successfully demonstrated the effectiveness of applying deep learning with autoencoders for image denoising. The trained model achieved significant improvements in removing various types of noise (mention specific types encountered) from diverse images, showcasing its ability to enhance image quality and preserve vital details. </a:t>
            </a:r>
            <a:br>
              <a:rPr lang="en-US" sz="1600" dirty="0">
                <a:solidFill>
                  <a:schemeClr val="tx1"/>
                </a:solidFill>
              </a:rPr>
            </a:br>
            <a:endParaRPr lang="en-IN" sz="1600" dirty="0">
              <a:solidFill>
                <a:schemeClr val="tx1"/>
              </a:solidFill>
            </a:endParaRPr>
          </a:p>
        </p:txBody>
      </p:sp>
      <p:sp>
        <p:nvSpPr>
          <p:cNvPr id="3" name="Subtitle 2">
            <a:extLst>
              <a:ext uri="{FF2B5EF4-FFF2-40B4-BE49-F238E27FC236}">
                <a16:creationId xmlns:a16="http://schemas.microsoft.com/office/drawing/2014/main" id="{E5D5C971-221C-B9DC-D9E8-EBB1135969F2}"/>
              </a:ext>
            </a:extLst>
          </p:cNvPr>
          <p:cNvSpPr>
            <a:spLocks noGrp="1"/>
          </p:cNvSpPr>
          <p:nvPr>
            <p:ph type="subTitle" idx="1"/>
          </p:nvPr>
        </p:nvSpPr>
        <p:spPr/>
        <p:txBody>
          <a:bodyPr>
            <a:noAutofit/>
          </a:bodyPr>
          <a:lstStyle/>
          <a:p>
            <a:r>
              <a:rPr lang="en-US" sz="1600" b="1" dirty="0">
                <a:solidFill>
                  <a:schemeClr val="tx1"/>
                </a:solidFill>
              </a:rPr>
              <a:t>Successfully denoise the image using self trained autoencoders</a:t>
            </a:r>
            <a:br>
              <a:rPr lang="en-US" sz="1600" dirty="0">
                <a:solidFill>
                  <a:schemeClr val="tx1"/>
                </a:solidFill>
              </a:rPr>
            </a:br>
            <a:r>
              <a:rPr lang="en-US" sz="1600" dirty="0">
                <a:solidFill>
                  <a:schemeClr val="tx1"/>
                </a:solidFill>
              </a:rPr>
              <a:t>By applying certain logical algorithms and calculations I am able to make the trained autoencoder using the different </a:t>
            </a:r>
            <a:r>
              <a:rPr lang="en-US" sz="1600" dirty="0" err="1">
                <a:solidFill>
                  <a:schemeClr val="tx1"/>
                </a:solidFill>
              </a:rPr>
              <a:t>keras</a:t>
            </a:r>
            <a:r>
              <a:rPr lang="en-US" sz="1600" dirty="0">
                <a:solidFill>
                  <a:schemeClr val="tx1"/>
                </a:solidFill>
              </a:rPr>
              <a:t> and python with </a:t>
            </a:r>
            <a:r>
              <a:rPr lang="en-US" sz="1600" dirty="0" err="1">
                <a:solidFill>
                  <a:schemeClr val="tx1"/>
                </a:solidFill>
              </a:rPr>
              <a:t>tensorflow</a:t>
            </a:r>
            <a:br>
              <a:rPr lang="en-US" sz="1600" dirty="0">
                <a:solidFill>
                  <a:schemeClr val="tx1"/>
                </a:solidFill>
              </a:rPr>
            </a:br>
            <a:endParaRPr lang="en-IN" sz="1600" dirty="0">
              <a:solidFill>
                <a:schemeClr val="tx1"/>
              </a:solidFill>
            </a:endParaRPr>
          </a:p>
        </p:txBody>
      </p:sp>
    </p:spTree>
    <p:extLst>
      <p:ext uri="{BB962C8B-B14F-4D97-AF65-F5344CB8AC3E}">
        <p14:creationId xmlns:p14="http://schemas.microsoft.com/office/powerpoint/2010/main" val="4260170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78A2E-A6D9-0EA8-214A-D7641A55B235}"/>
              </a:ext>
            </a:extLst>
          </p:cNvPr>
          <p:cNvSpPr>
            <a:spLocks noGrp="1"/>
          </p:cNvSpPr>
          <p:nvPr>
            <p:ph type="ctrTitle"/>
          </p:nvPr>
        </p:nvSpPr>
        <p:spPr>
          <a:xfrm>
            <a:off x="0" y="0"/>
            <a:ext cx="12110720" cy="6756400"/>
          </a:xfrm>
        </p:spPr>
        <p:txBody>
          <a:bodyPr>
            <a:normAutofit/>
          </a:bodyPr>
          <a:lstStyle/>
          <a:p>
            <a:r>
              <a:rPr lang="en-IN" sz="2400" b="1" dirty="0">
                <a:solidFill>
                  <a:schemeClr val="tx1"/>
                </a:solidFill>
              </a:rPr>
              <a:t>Problems faced during the image denoising using deep learning</a:t>
            </a:r>
            <a:br>
              <a:rPr lang="en-IN" sz="2400" b="1" dirty="0">
                <a:solidFill>
                  <a:schemeClr val="tx1"/>
                </a:solidFill>
              </a:rPr>
            </a:br>
            <a:r>
              <a:rPr lang="en-IN" sz="1600" dirty="0">
                <a:solidFill>
                  <a:schemeClr val="tx1"/>
                </a:solidFill>
              </a:rPr>
              <a:t>-&gt; During the reconstruction of autoencoder we have to keep in mind that our reconstruction error will be minimum</a:t>
            </a:r>
            <a:br>
              <a:rPr lang="en-IN" sz="1600" dirty="0">
                <a:solidFill>
                  <a:schemeClr val="tx1"/>
                </a:solidFill>
              </a:rPr>
            </a:br>
            <a:r>
              <a:rPr lang="en-IN" sz="1600" dirty="0">
                <a:solidFill>
                  <a:schemeClr val="tx1"/>
                </a:solidFill>
              </a:rPr>
              <a:t>-&gt; </a:t>
            </a:r>
            <a:r>
              <a:rPr lang="en-US" sz="1600" dirty="0">
                <a:solidFill>
                  <a:schemeClr val="tx1"/>
                </a:solidFill>
              </a:rPr>
              <a:t>Finding appropriate datasets with various noise types and image qualities relevant to your project goals.</a:t>
            </a:r>
            <a:br>
              <a:rPr lang="en-US" sz="1600" dirty="0">
                <a:solidFill>
                  <a:schemeClr val="tx1"/>
                </a:solidFill>
              </a:rPr>
            </a:br>
            <a:r>
              <a:rPr lang="en-US" sz="1600" dirty="0">
                <a:solidFill>
                  <a:schemeClr val="tx1"/>
                </a:solidFill>
              </a:rPr>
              <a:t>-&gt; Dealing with imbalanced datasets, corrupt data points, and the need for data augmentation.</a:t>
            </a:r>
            <a:br>
              <a:rPr lang="en-US" sz="1600" dirty="0">
                <a:solidFill>
                  <a:schemeClr val="tx1"/>
                </a:solidFill>
              </a:rPr>
            </a:br>
            <a:r>
              <a:rPr lang="en-US" sz="1600" dirty="0">
                <a:solidFill>
                  <a:schemeClr val="tx1"/>
                </a:solidFill>
              </a:rPr>
              <a:t>-&gt; Choosing the appropriate autoencoder architecture for my specific noise types and image domain.</a:t>
            </a:r>
            <a:br>
              <a:rPr lang="en-US" sz="1600" dirty="0">
                <a:solidFill>
                  <a:schemeClr val="tx1"/>
                </a:solidFill>
              </a:rPr>
            </a:br>
            <a:r>
              <a:rPr lang="en-US" sz="2400" b="1" dirty="0">
                <a:solidFill>
                  <a:schemeClr val="tx1"/>
                </a:solidFill>
              </a:rPr>
              <a:t>Discuss the various techniques used in Autoencoders</a:t>
            </a:r>
            <a:br>
              <a:rPr lang="en-US" sz="2400" b="1" dirty="0">
                <a:solidFill>
                  <a:schemeClr val="tx1"/>
                </a:solidFill>
              </a:rPr>
            </a:br>
            <a:r>
              <a:rPr lang="en-US" sz="1600" b="1" dirty="0" err="1">
                <a:solidFill>
                  <a:schemeClr val="tx1"/>
                </a:solidFill>
              </a:rPr>
              <a:t>AUTOENCODERS</a:t>
            </a:r>
            <a:r>
              <a:rPr lang="en-US" sz="1600" b="1" dirty="0">
                <a:solidFill>
                  <a:schemeClr val="tx1"/>
                </a:solidFill>
              </a:rPr>
              <a:t> INTUITION</a:t>
            </a:r>
            <a:br>
              <a:rPr lang="en-US" sz="1600" dirty="0">
                <a:solidFill>
                  <a:schemeClr val="tx1"/>
                </a:solidFill>
              </a:rPr>
            </a:br>
            <a:r>
              <a:rPr lang="en-US" sz="1600" dirty="0">
                <a:solidFill>
                  <a:schemeClr val="tx1"/>
                </a:solidFill>
              </a:rPr>
              <a:t>Auto encoders use the same input data for the input and output</a:t>
            </a:r>
            <a:br>
              <a:rPr lang="en-US" sz="1600" dirty="0">
                <a:solidFill>
                  <a:schemeClr val="tx1"/>
                </a:solidFill>
              </a:rPr>
            </a:br>
            <a:r>
              <a:rPr lang="en-US" sz="1600" b="1" dirty="0">
                <a:solidFill>
                  <a:schemeClr val="tx1"/>
                </a:solidFill>
              </a:rPr>
              <a:t>THE CODE LAYER OF AUTOENCODER</a:t>
            </a:r>
            <a:br>
              <a:rPr lang="en-US" sz="1600" b="1" dirty="0">
                <a:solidFill>
                  <a:schemeClr val="tx1"/>
                </a:solidFill>
              </a:rPr>
            </a:br>
            <a:r>
              <a:rPr lang="en-US" sz="1600" dirty="0">
                <a:solidFill>
                  <a:schemeClr val="tx1"/>
                </a:solidFill>
              </a:rPr>
              <a:t>Autoencoders work by adding a bottleneck in the network.</a:t>
            </a:r>
            <a:br>
              <a:rPr lang="en-US" sz="1600" dirty="0">
                <a:solidFill>
                  <a:schemeClr val="tx1"/>
                </a:solidFill>
              </a:rPr>
            </a:br>
            <a:r>
              <a:rPr lang="en-US" sz="1600" dirty="0">
                <a:solidFill>
                  <a:schemeClr val="tx1"/>
                </a:solidFill>
              </a:rPr>
              <a:t>This bottleneck forces the network to create a compressed (encoded)</a:t>
            </a:r>
            <a:br>
              <a:rPr lang="en-US" sz="1600" dirty="0">
                <a:solidFill>
                  <a:schemeClr val="tx1"/>
                </a:solidFill>
              </a:rPr>
            </a:br>
            <a:r>
              <a:rPr lang="en-US" sz="1600" dirty="0">
                <a:solidFill>
                  <a:schemeClr val="tx1"/>
                </a:solidFill>
              </a:rPr>
              <a:t>version of the original input</a:t>
            </a:r>
            <a:br>
              <a:rPr lang="en-US" sz="1600" dirty="0">
                <a:solidFill>
                  <a:schemeClr val="tx1"/>
                </a:solidFill>
              </a:rPr>
            </a:br>
            <a:r>
              <a:rPr lang="en-US" sz="1600" b="1" dirty="0">
                <a:solidFill>
                  <a:schemeClr val="tx1"/>
                </a:solidFill>
              </a:rPr>
              <a:t>ENCODER AND DECODER FUCTIONS</a:t>
            </a:r>
            <a:br>
              <a:rPr lang="en-US" sz="1600" b="1" dirty="0">
                <a:solidFill>
                  <a:schemeClr val="tx1"/>
                </a:solidFill>
              </a:rPr>
            </a:br>
            <a:br>
              <a:rPr lang="en-US" sz="1600" dirty="0">
                <a:solidFill>
                  <a:schemeClr val="tx1"/>
                </a:solidFill>
              </a:rPr>
            </a:br>
            <a:r>
              <a:rPr lang="en-US" sz="1600" b="1" dirty="0">
                <a:solidFill>
                  <a:schemeClr val="tx1"/>
                </a:solidFill>
              </a:rPr>
              <a:t>ENCODER:</a:t>
            </a:r>
            <a:br>
              <a:rPr lang="en-US" sz="1600" dirty="0">
                <a:solidFill>
                  <a:schemeClr val="tx1"/>
                </a:solidFill>
              </a:rPr>
            </a:br>
            <a:r>
              <a:rPr lang="en-US" sz="1600" dirty="0">
                <a:solidFill>
                  <a:schemeClr val="tx1"/>
                </a:solidFill>
              </a:rPr>
              <a:t>h(x) = sigmoid (W * x + b)</a:t>
            </a:r>
            <a:br>
              <a:rPr lang="en-US" sz="1600" dirty="0">
                <a:solidFill>
                  <a:schemeClr val="tx1"/>
                </a:solidFill>
              </a:rPr>
            </a:br>
            <a:r>
              <a:rPr lang="en-US" sz="1600" b="1" dirty="0">
                <a:solidFill>
                  <a:schemeClr val="tx1"/>
                </a:solidFill>
              </a:rPr>
              <a:t>DECODER:</a:t>
            </a:r>
            <a:br>
              <a:rPr lang="en-US" sz="1600" dirty="0">
                <a:solidFill>
                  <a:schemeClr val="tx1"/>
                </a:solidFill>
              </a:rPr>
            </a:br>
            <a:r>
              <a:rPr lang="en-US" sz="1600" dirty="0">
                <a:solidFill>
                  <a:schemeClr val="tx1"/>
                </a:solidFill>
              </a:rPr>
              <a:t>x^= sigmoid(W* * h(x) + c)</a:t>
            </a:r>
            <a:br>
              <a:rPr lang="en-US" sz="1600" dirty="0">
                <a:solidFill>
                  <a:schemeClr val="tx1"/>
                </a:solidFill>
              </a:rPr>
            </a:br>
            <a:r>
              <a:rPr lang="en-US" sz="1600" b="1" dirty="0">
                <a:solidFill>
                  <a:schemeClr val="tx1"/>
                </a:solidFill>
              </a:rPr>
              <a:t>TIED WEIGHTS:</a:t>
            </a:r>
            <a:br>
              <a:rPr lang="en-US" sz="1600" b="1" dirty="0">
                <a:solidFill>
                  <a:schemeClr val="tx1"/>
                </a:solidFill>
              </a:rPr>
            </a:br>
            <a:r>
              <a:rPr lang="en-US" sz="1600" dirty="0">
                <a:solidFill>
                  <a:schemeClr val="tx1"/>
                </a:solidFill>
              </a:rPr>
              <a:t>Weights from input to hidden layer will be equal to the weights from hidden layer to output</a:t>
            </a:r>
            <a:br>
              <a:rPr lang="en-US" sz="1600" dirty="0">
                <a:solidFill>
                  <a:schemeClr val="tx1"/>
                </a:solidFill>
              </a:rPr>
            </a:br>
            <a:r>
              <a:rPr lang="en-US" sz="1600" dirty="0">
                <a:solidFill>
                  <a:schemeClr val="tx1"/>
                </a:solidFill>
              </a:rPr>
              <a:t>W* = WT</a:t>
            </a:r>
            <a:br>
              <a:rPr lang="en-US" sz="1600" dirty="0">
                <a:solidFill>
                  <a:schemeClr val="tx1"/>
                </a:solidFill>
              </a:rPr>
            </a:br>
            <a:br>
              <a:rPr lang="en-US" sz="1600" dirty="0">
                <a:solidFill>
                  <a:schemeClr val="tx1"/>
                </a:solidFill>
              </a:rPr>
            </a:br>
            <a:br>
              <a:rPr lang="en-US" sz="1600" dirty="0">
                <a:solidFill>
                  <a:schemeClr val="tx1"/>
                </a:solidFill>
              </a:rPr>
            </a:br>
            <a:br>
              <a:rPr lang="en-US" sz="1600" dirty="0">
                <a:solidFill>
                  <a:schemeClr val="tx1"/>
                </a:solidFill>
              </a:rPr>
            </a:br>
            <a:endParaRPr lang="en-IN" sz="1600" dirty="0">
              <a:solidFill>
                <a:schemeClr val="tx1"/>
              </a:solidFill>
            </a:endParaRPr>
          </a:p>
        </p:txBody>
      </p:sp>
      <p:sp>
        <p:nvSpPr>
          <p:cNvPr id="3" name="Subtitle 2">
            <a:extLst>
              <a:ext uri="{FF2B5EF4-FFF2-40B4-BE49-F238E27FC236}">
                <a16:creationId xmlns:a16="http://schemas.microsoft.com/office/drawing/2014/main" id="{E9905998-17CE-19D7-9413-206C8C307EE1}"/>
              </a:ext>
            </a:extLst>
          </p:cNvPr>
          <p:cNvSpPr>
            <a:spLocks noGrp="1"/>
          </p:cNvSpPr>
          <p:nvPr>
            <p:ph type="subTitle" idx="1"/>
          </p:nvPr>
        </p:nvSpPr>
        <p:spPr>
          <a:xfrm>
            <a:off x="3548575" y="4305300"/>
            <a:ext cx="4063805" cy="607060"/>
          </a:xfrm>
        </p:spPr>
        <p:txBody>
          <a:bodyPr/>
          <a:lstStyle/>
          <a:p>
            <a:endParaRPr lang="en-IN" dirty="0"/>
          </a:p>
        </p:txBody>
      </p:sp>
      <p:pic>
        <p:nvPicPr>
          <p:cNvPr id="5" name="Picture 4">
            <a:extLst>
              <a:ext uri="{FF2B5EF4-FFF2-40B4-BE49-F238E27FC236}">
                <a16:creationId xmlns:a16="http://schemas.microsoft.com/office/drawing/2014/main" id="{8AA04E0D-52E8-EFE7-3A39-3E64EB1A2836}"/>
              </a:ext>
            </a:extLst>
          </p:cNvPr>
          <p:cNvPicPr>
            <a:picLocks noChangeAspect="1"/>
          </p:cNvPicPr>
          <p:nvPr/>
        </p:nvPicPr>
        <p:blipFill>
          <a:blip r:embed="rId2"/>
          <a:stretch>
            <a:fillRect/>
          </a:stretch>
        </p:blipFill>
        <p:spPr>
          <a:xfrm>
            <a:off x="3400425" y="3764280"/>
            <a:ext cx="4529967" cy="1515500"/>
          </a:xfrm>
          <a:prstGeom prst="rect">
            <a:avLst/>
          </a:prstGeom>
        </p:spPr>
      </p:pic>
    </p:spTree>
    <p:extLst>
      <p:ext uri="{BB962C8B-B14F-4D97-AF65-F5344CB8AC3E}">
        <p14:creationId xmlns:p14="http://schemas.microsoft.com/office/powerpoint/2010/main" val="3066610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A3BF-4DB0-1FCC-CD59-57C6CA26FE5C}"/>
              </a:ext>
            </a:extLst>
          </p:cNvPr>
          <p:cNvSpPr>
            <a:spLocks noGrp="1"/>
          </p:cNvSpPr>
          <p:nvPr>
            <p:ph type="ctrTitle"/>
          </p:nvPr>
        </p:nvSpPr>
        <p:spPr>
          <a:xfrm>
            <a:off x="627888" y="932688"/>
            <a:ext cx="7315200" cy="3255264"/>
          </a:xfrm>
        </p:spPr>
        <p:txBody>
          <a:bodyPr>
            <a:normAutofit/>
          </a:bodyPr>
          <a:lstStyle/>
          <a:p>
            <a:r>
              <a:rPr lang="en-IN" sz="2400" b="1" dirty="0">
                <a:solidFill>
                  <a:schemeClr val="tx1"/>
                </a:solidFill>
              </a:rPr>
              <a:t>Reconstruction error of image denoising</a:t>
            </a:r>
            <a:br>
              <a:rPr lang="en-IN" sz="2400" b="1" dirty="0">
                <a:solidFill>
                  <a:schemeClr val="tx1"/>
                </a:solidFill>
              </a:rPr>
            </a:br>
            <a:r>
              <a:rPr lang="en-US" sz="1600" dirty="0">
                <a:solidFill>
                  <a:schemeClr val="tx1"/>
                </a:solidFill>
              </a:rPr>
              <a:t>o  Autoencoders objective is to minimize the reconstruction error which is the difference between the input X and the network output X</a:t>
            </a:r>
            <a:br>
              <a:rPr lang="en-US" sz="1600" dirty="0">
                <a:solidFill>
                  <a:schemeClr val="tx1"/>
                </a:solidFill>
              </a:rPr>
            </a:br>
            <a:r>
              <a:rPr lang="en-US" sz="1600" dirty="0">
                <a:solidFill>
                  <a:schemeClr val="tx1"/>
                </a:solidFill>
              </a:rPr>
              <a:t>o  Autoencoders dimensionality reduction (latent space) is quite similar to PCA (Principal Component  Analysis) if linear activation functions are used</a:t>
            </a:r>
            <a:br>
              <a:rPr lang="en-US" sz="1600" dirty="0">
                <a:solidFill>
                  <a:schemeClr val="tx1"/>
                </a:solidFill>
              </a:rPr>
            </a:br>
            <a:br>
              <a:rPr lang="en-US" sz="1600" dirty="0">
                <a:solidFill>
                  <a:schemeClr val="tx1"/>
                </a:solidFill>
              </a:rPr>
            </a:br>
            <a:br>
              <a:rPr lang="en-US" sz="1600" dirty="0">
                <a:solidFill>
                  <a:schemeClr val="tx1"/>
                </a:solidFill>
              </a:rPr>
            </a:br>
            <a:br>
              <a:rPr lang="en-US" sz="1600" dirty="0">
                <a:solidFill>
                  <a:schemeClr val="tx1"/>
                </a:solidFill>
              </a:rPr>
            </a:br>
            <a:br>
              <a:rPr lang="en-US" sz="1600" dirty="0">
                <a:solidFill>
                  <a:schemeClr val="tx1"/>
                </a:solidFill>
              </a:rPr>
            </a:br>
            <a:br>
              <a:rPr lang="en-US" sz="1600" dirty="0">
                <a:solidFill>
                  <a:schemeClr val="tx1"/>
                </a:solidFill>
              </a:rPr>
            </a:br>
            <a:br>
              <a:rPr lang="en-US" sz="1600" dirty="0">
                <a:solidFill>
                  <a:schemeClr val="tx1"/>
                </a:solidFill>
              </a:rPr>
            </a:br>
            <a:br>
              <a:rPr lang="en-US" sz="1600" dirty="0">
                <a:solidFill>
                  <a:schemeClr val="tx1"/>
                </a:solidFill>
              </a:rPr>
            </a:br>
            <a:endParaRPr lang="en-IN" sz="1800" dirty="0">
              <a:solidFill>
                <a:schemeClr val="tx1"/>
              </a:solidFill>
            </a:endParaRPr>
          </a:p>
        </p:txBody>
      </p:sp>
      <p:sp>
        <p:nvSpPr>
          <p:cNvPr id="3" name="Subtitle 2">
            <a:extLst>
              <a:ext uri="{FF2B5EF4-FFF2-40B4-BE49-F238E27FC236}">
                <a16:creationId xmlns:a16="http://schemas.microsoft.com/office/drawing/2014/main" id="{EABB6321-1487-04E0-2BD8-BF7B8CB29D25}"/>
              </a:ext>
            </a:extLst>
          </p:cNvPr>
          <p:cNvSpPr>
            <a:spLocks noGrp="1"/>
          </p:cNvSpPr>
          <p:nvPr>
            <p:ph type="subTitle" idx="1"/>
          </p:nvPr>
        </p:nvSpPr>
        <p:spPr>
          <a:xfrm>
            <a:off x="460561" y="4587240"/>
            <a:ext cx="7624259" cy="1353311"/>
          </a:xfrm>
        </p:spPr>
        <p:txBody>
          <a:bodyPr>
            <a:normAutofit fontScale="77500" lnSpcReduction="20000"/>
          </a:bodyPr>
          <a:lstStyle/>
          <a:p>
            <a:r>
              <a:rPr lang="en-US" sz="3200" b="1" dirty="0">
                <a:solidFill>
                  <a:schemeClr val="tx1"/>
                </a:solidFill>
              </a:rPr>
              <a:t>OUTPUT</a:t>
            </a:r>
            <a:br>
              <a:rPr lang="en-US" sz="3200" b="1" dirty="0">
                <a:solidFill>
                  <a:schemeClr val="tx1"/>
                </a:solidFill>
              </a:rPr>
            </a:br>
            <a:r>
              <a:rPr lang="en-US" sz="2400" dirty="0">
                <a:solidFill>
                  <a:schemeClr val="tx1"/>
                </a:solidFill>
              </a:rPr>
              <a:t>Finally we successfully denoise the image using deep learning and we clearly see the difference between the noisy image and denoised image </a:t>
            </a:r>
            <a:br>
              <a:rPr lang="en-US" sz="2400" dirty="0">
                <a:solidFill>
                  <a:schemeClr val="tx1"/>
                </a:solidFill>
              </a:rPr>
            </a:br>
            <a:br>
              <a:rPr lang="en-US" sz="2400" dirty="0">
                <a:solidFill>
                  <a:schemeClr val="tx1"/>
                </a:solidFill>
              </a:rPr>
            </a:br>
            <a:endParaRPr lang="en-IN" dirty="0"/>
          </a:p>
        </p:txBody>
      </p:sp>
      <p:pic>
        <p:nvPicPr>
          <p:cNvPr id="5" name="Picture 4">
            <a:extLst>
              <a:ext uri="{FF2B5EF4-FFF2-40B4-BE49-F238E27FC236}">
                <a16:creationId xmlns:a16="http://schemas.microsoft.com/office/drawing/2014/main" id="{C5136DD4-B408-8627-2C08-3D9734C4CF6A}"/>
              </a:ext>
            </a:extLst>
          </p:cNvPr>
          <p:cNvPicPr>
            <a:picLocks noChangeAspect="1"/>
          </p:cNvPicPr>
          <p:nvPr/>
        </p:nvPicPr>
        <p:blipFill>
          <a:blip r:embed="rId2"/>
          <a:stretch>
            <a:fillRect/>
          </a:stretch>
        </p:blipFill>
        <p:spPr>
          <a:xfrm>
            <a:off x="2062162" y="2586639"/>
            <a:ext cx="2608902" cy="1944214"/>
          </a:xfrm>
          <a:prstGeom prst="rect">
            <a:avLst/>
          </a:prstGeom>
        </p:spPr>
      </p:pic>
    </p:spTree>
    <p:extLst>
      <p:ext uri="{BB962C8B-B14F-4D97-AF65-F5344CB8AC3E}">
        <p14:creationId xmlns:p14="http://schemas.microsoft.com/office/powerpoint/2010/main" val="4356760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800</TotalTime>
  <Words>1410</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Corbel</vt:lpstr>
      <vt:lpstr>Google Sans</vt:lpstr>
      <vt:lpstr>Times New Roman</vt:lpstr>
      <vt:lpstr>Wingdings 2</vt:lpstr>
      <vt:lpstr>Frame</vt:lpstr>
      <vt:lpstr>  Name – MAYANK RAI section – CST –SPL Roll no - 8 Project title – IMAGE DENOISING USING DEEP LEARNING </vt:lpstr>
      <vt:lpstr>   Introduction and problem statement In my mini project image denoising using deep learning I have used autoencoders in keras and python with tensorflow Keras Keras is an effective high-level neural network Application Programming Interface (API) written in Python. This open-source neural network library is designed to provide fast experimentation with deep neural networks, and it can run on top of CNTK, TensorFlow, and Theano. Tensorflow -&gt;TensorFlow is the premier open-source deep learning framework developed and maintained by Google. Although using TensorFlow directly can be challenging, the modern tf.keras API brings Keras’s simplicity and ease of use to the TensorFlow . Autoencoders Encoder: Takes the input data and compresses it into a latent representation (a compressed code). Decoder: Takes the latent representation and tries to reconstruct the original input data from it.    </vt:lpstr>
      <vt:lpstr>Why I choose this mini project  "We were intrigued by the potential of deep learning, particularly autoencoders, to significantly improve image denoising, a challenging task with widespread applications.“  "Image denoising is crucial in various fields, such as medical imaging, astronomy, and autonomous vehicles. Our project aimed to contribute to developing better tools for these applications.“  "This project aligned with our individual interests in deep learning and its applications in computer vision, offering a challenging and rewarding learning experience.“  "The practical challenge of applying deep learning to a real-world problem like image denoising motivated us to push our limits and gain valuable knowledge in the field.“  </vt:lpstr>
      <vt:lpstr>Methodology  &gt; In this project, we will use autoencoders to perform image denoising. &gt; Autoencoders are a type of artificial neural networks that are used to perform a task of data encoding (representation learning). &gt; We will feed in noisy images from the fashion dataset as input. &gt; The output is a clean (denoised) image.  Importing necessary library fuctions and dataset for image denoising -&gt; ex – tensorflow , pandas , numpy , matplotlib.pyplot , seaborn , random -&gt; I have taken the fashion-mnist datset from the inbuilt dataset in tesorflow and I have load the dataset using keras and python  Perform data visualization in image denoising []  after that I performed data visualization by Showing a few examples of original images from the dataset using Matplotlib to showcase the image type and quality. I can display them as subplots or create a gallery view. [] Generate and visualize noisy versions of the original images using specific noise functions available in Python libraries.    </vt:lpstr>
      <vt:lpstr>Performing Data Preprocessing in image denoising In this part of the methodology or we can say in data preprocessing I have normalize my dataset and them add some noise to it to make it noisy  Understanding the theory and intuitions behind the autoencoders In this part I have understand the theory and process behind the working of autoencoders in includes the autoencoders inituitions , code layer , autoencoders functions , and mini misation of reconstruction error  Build and train autoencoder In this portion I have trained the autoencoder using keras and python with tensorflow •Defining the model architecture: Construct the encoder and decoder layers using appropriate Keras layers. •Train the model: Fit the model to the noisy training data, monitoring performance on the validation set.  </vt:lpstr>
      <vt:lpstr>Access trained model performance In this part we access the trained model of autoencoder and try to minimise our reconstruction error less the error more is the accuracy Final Result  Finally or image denoising using deep learning using autoencoders in keras and python with tesorflow shows the correct ouput and differentiate the noisy image and clear image  </vt:lpstr>
      <vt:lpstr>Results and Discussion on image denoising using deep learning Our project successfully demonstrated the effectiveness of applying deep learning with autoencoders for image denoising. The trained model achieved significant improvements in removing various types of noise (mention specific types encountered) from diverse images, showcasing its ability to enhance image quality and preserve vital details.  </vt:lpstr>
      <vt:lpstr>Problems faced during the image denoising using deep learning -&gt; During the reconstruction of autoencoder we have to keep in mind that our reconstruction error will be minimum -&gt; Finding appropriate datasets with various noise types and image qualities relevant to your project goals. -&gt; Dealing with imbalanced datasets, corrupt data points, and the need for data augmentation. -&gt; Choosing the appropriate autoencoder architecture for my specific noise types and image domain. Discuss the various techniques used in Autoencoders AUTOENCODERS INTUITION Auto encoders use the same input data for the input and output THE CODE LAYER OF AUTOENCODER Autoencoders work by adding a bottleneck in the network. This bottleneck forces the network to create a compressed (encoded) version of the original input ENCODER AND DECODER FUCTIONS  ENCODER: h(x) = sigmoid (W * x + b) DECODER: x^= sigmoid(W* * h(x) + c) TIED WEIGHTS: Weights from input to hidden layer will be equal to the weights from hidden layer to output W* = WT    </vt:lpstr>
      <vt:lpstr>Reconstruction error of image denoising o  Autoencoders objective is to minimize the reconstruction error which is the difference between the input X and the network output X o  Autoencoders dimensionality reduction (latent space) is quite similar to PCA (Principal Component  Analysis) if linear activation functions are used        </vt:lpstr>
      <vt:lpstr>Conclusion and future work  Our mini project successfully leveraged deep learning with autoencoders to achieve significant image denoising. Using a Keras-based autoencoder model, we effectively removed various types of noise (mention specific types encountered) from diverse images, resulting in cleaner and clearer visual representations. The denoised images showcased noticeable improvements in terms of noise reduction, sharpness, and overall image quality.   Future Work:  Expanding upon these promising results, several exciting avenues for future research emerge: •Tackling challenging noise: Investigating customized architectures and loss functions to refine denoising performance for complex noise patterns like salt-and-pepper noise or motion blur. •Domain-specific adaptation: Tailoring the autoencoder for specific domains like medical imaging or satellite imagery by incorporating domain-specific knowledge into the model or training data. •Real-time denoising applications: Developing lightweight and efficient model architectures suitable for real-time denoising on resource-constrained platforms like mobile devices or embedded systems.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Name – MAYANK RAI  Project title – IMAGE DENOISING USING DEEP LEARNING </dc:title>
  <dc:creator>Mayank Rai</dc:creator>
  <cp:lastModifiedBy>Mayank Rai</cp:lastModifiedBy>
  <cp:revision>5</cp:revision>
  <dcterms:created xsi:type="dcterms:W3CDTF">2024-01-12T10:00:48Z</dcterms:created>
  <dcterms:modified xsi:type="dcterms:W3CDTF">2024-01-13T05:24:08Z</dcterms:modified>
</cp:coreProperties>
</file>