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3" r:id="rId1"/>
  </p:sldMasterIdLst>
  <p:sldIdLst>
    <p:sldId id="257" r:id="rId2"/>
    <p:sldId id="263" r:id="rId3"/>
    <p:sldId id="262" r:id="rId4"/>
    <p:sldId id="260" r:id="rId5"/>
    <p:sldId id="259" r:id="rId6"/>
    <p:sldId id="258" r:id="rId7"/>
    <p:sldId id="277" r:id="rId8"/>
    <p:sldId id="278" r:id="rId9"/>
    <p:sldId id="279" r:id="rId10"/>
    <p:sldId id="280" r:id="rId11"/>
    <p:sldId id="281" r:id="rId12"/>
    <p:sldId id="282" r:id="rId13"/>
    <p:sldId id="256" r:id="rId14"/>
    <p:sldId id="264" r:id="rId15"/>
    <p:sldId id="265" r:id="rId16"/>
    <p:sldId id="286" r:id="rId17"/>
    <p:sldId id="270" r:id="rId18"/>
    <p:sldId id="287" r:id="rId19"/>
    <p:sldId id="271" r:id="rId20"/>
    <p:sldId id="266" r:id="rId21"/>
    <p:sldId id="289" r:id="rId22"/>
    <p:sldId id="290" r:id="rId23"/>
    <p:sldId id="291" r:id="rId24"/>
    <p:sldId id="292" r:id="rId25"/>
    <p:sldId id="293" r:id="rId26"/>
    <p:sldId id="294" r:id="rId27"/>
    <p:sldId id="267" r:id="rId28"/>
    <p:sldId id="268" r:id="rId29"/>
    <p:sldId id="269" r:id="rId30"/>
    <p:sldId id="272" r:id="rId31"/>
    <p:sldId id="273" r:id="rId32"/>
    <p:sldId id="274" r:id="rId33"/>
    <p:sldId id="275" r:id="rId34"/>
    <p:sldId id="276" r:id="rId35"/>
    <p:sldId id="285" r:id="rId36"/>
    <p:sldId id="283"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shti Katiyar" initials="SK" lastIdx="1" clrIdx="0">
    <p:extLst>
      <p:ext uri="{19B8F6BF-5375-455C-9EA6-DF929625EA0E}">
        <p15:presenceInfo xmlns:p15="http://schemas.microsoft.com/office/powerpoint/2012/main" userId="cb88f9098f92c4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3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3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212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60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111575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04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4245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565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822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92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953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28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61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78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79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0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49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46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854437"/>
      </p:ext>
    </p:extLst>
  </p:cSld>
  <p:clrMap bg1="dk1" tx1="lt1" bg2="dk2"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0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vestopedia.com/terms/m/movingaverage.asp"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investopedia.com/terms/s/sma.asp" TargetMode="External"/><Relationship Id="rId4" Type="http://schemas.openxmlformats.org/officeDocument/2006/relationships/hyperlink" Target="https://www.investopedia.com/terms/w/weighted.as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investopedia.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3D5F-7670-C8C9-45B5-0F18EC9D1ABE}"/>
              </a:ext>
            </a:extLst>
          </p:cNvPr>
          <p:cNvSpPr>
            <a:spLocks noGrp="1"/>
          </p:cNvSpPr>
          <p:nvPr>
            <p:ph type="ctrTitle"/>
          </p:nvPr>
        </p:nvSpPr>
        <p:spPr>
          <a:xfrm>
            <a:off x="-556676" y="405550"/>
            <a:ext cx="12111318" cy="3785096"/>
          </a:xfrm>
        </p:spPr>
        <p:txBody>
          <a:bodyPr>
            <a:normAutofit fontScale="90000"/>
          </a:bodyPr>
          <a:lstStyle/>
          <a:p>
            <a:pPr algn="ctr"/>
            <a:r>
              <a:rPr lang="en-US" sz="3600" b="1" u="sng" dirty="0">
                <a:solidFill>
                  <a:schemeClr val="tx1">
                    <a:lumMod val="75000"/>
                  </a:schemeClr>
                </a:solidFill>
                <a:latin typeface="Batang" panose="02030600000101010101" pitchFamily="18" charset="-127"/>
                <a:ea typeface="Batang" panose="02030600000101010101" pitchFamily="18" charset="-127"/>
              </a:rPr>
              <a:t>NATIONAL INSTITUTE OF TECHNOLOGY MANIPUR</a:t>
            </a:r>
            <a:br>
              <a:rPr lang="en-US" sz="4000" b="1" u="sng" dirty="0">
                <a:solidFill>
                  <a:schemeClr val="tx1">
                    <a:lumMod val="75000"/>
                  </a:schemeClr>
                </a:solidFill>
              </a:rPr>
            </a:br>
            <a:br>
              <a:rPr lang="en-US" sz="4000" b="1" u="sng" dirty="0">
                <a:solidFill>
                  <a:srgbClr val="FF0000"/>
                </a:solidFill>
              </a:rPr>
            </a:br>
            <a:r>
              <a:rPr lang="en-US" sz="4000" b="1" u="sng" dirty="0">
                <a:solidFill>
                  <a:schemeClr val="accent4"/>
                </a:solidFill>
                <a:latin typeface="Segoe Print" panose="02000600000000000000" pitchFamily="2" charset="0"/>
              </a:rPr>
              <a:t>COMPUTER SCIENCE AND ENGINEERING</a:t>
            </a:r>
            <a:br>
              <a:rPr lang="en-US" sz="4000" b="1" u="sng" dirty="0">
                <a:solidFill>
                  <a:schemeClr val="accent4"/>
                </a:solidFill>
                <a:latin typeface="Segoe Print" panose="02000600000000000000" pitchFamily="2" charset="0"/>
              </a:rPr>
            </a:br>
            <a:r>
              <a:rPr lang="en-US" sz="4400" b="1" dirty="0">
                <a:solidFill>
                  <a:schemeClr val="accent4">
                    <a:lumMod val="60000"/>
                    <a:lumOff val="40000"/>
                  </a:schemeClr>
                </a:solidFill>
              </a:rPr>
              <a:t>ALGORITHMIC TRADING USING MACHINE LEARNING ALGORITHMS</a:t>
            </a:r>
            <a:br>
              <a:rPr lang="en-US" sz="4400" dirty="0"/>
            </a:br>
            <a:endParaRPr lang="en-IN" dirty="0"/>
          </a:p>
        </p:txBody>
      </p:sp>
      <p:sp>
        <p:nvSpPr>
          <p:cNvPr id="3" name="Subtitle 2">
            <a:extLst>
              <a:ext uri="{FF2B5EF4-FFF2-40B4-BE49-F238E27FC236}">
                <a16:creationId xmlns:a16="http://schemas.microsoft.com/office/drawing/2014/main" id="{6B1A908C-63E0-D85E-A48B-512DEF3E3688}"/>
              </a:ext>
            </a:extLst>
          </p:cNvPr>
          <p:cNvSpPr>
            <a:spLocks noGrp="1"/>
          </p:cNvSpPr>
          <p:nvPr>
            <p:ph type="subTitle" idx="1"/>
          </p:nvPr>
        </p:nvSpPr>
        <p:spPr>
          <a:xfrm>
            <a:off x="2225489" y="3655612"/>
            <a:ext cx="7197726" cy="1405467"/>
          </a:xfrm>
        </p:spPr>
        <p:txBody>
          <a:bodyPr>
            <a:noAutofit/>
          </a:bodyPr>
          <a:lstStyle/>
          <a:p>
            <a:pPr algn="ctr"/>
            <a:r>
              <a:rPr lang="en-US" sz="2400" i="1" u="sng" dirty="0">
                <a:solidFill>
                  <a:schemeClr val="tx1">
                    <a:lumMod val="95000"/>
                  </a:schemeClr>
                </a:solidFill>
              </a:rPr>
              <a:t>Project supervisor: </a:t>
            </a:r>
          </a:p>
          <a:p>
            <a:pPr algn="ctr"/>
            <a:r>
              <a:rPr lang="en-US" sz="2400" i="1" dirty="0">
                <a:solidFill>
                  <a:schemeClr val="tx1">
                    <a:lumMod val="95000"/>
                  </a:schemeClr>
                </a:solidFill>
              </a:rPr>
              <a:t> </a:t>
            </a:r>
            <a:r>
              <a:rPr lang="en-US" sz="2400" b="1" dirty="0" err="1">
                <a:solidFill>
                  <a:schemeClr val="tx1">
                    <a:lumMod val="95000"/>
                  </a:schemeClr>
                </a:solidFill>
              </a:rPr>
              <a:t>mr.</a:t>
            </a:r>
            <a:r>
              <a:rPr lang="en-US" sz="2400" b="1" dirty="0">
                <a:solidFill>
                  <a:schemeClr val="tx1">
                    <a:lumMod val="95000"/>
                  </a:schemeClr>
                </a:solidFill>
              </a:rPr>
              <a:t>  </a:t>
            </a:r>
            <a:r>
              <a:rPr lang="en-US" sz="2400" b="1" dirty="0" err="1">
                <a:solidFill>
                  <a:schemeClr val="tx1">
                    <a:lumMod val="95000"/>
                  </a:schemeClr>
                </a:solidFill>
              </a:rPr>
              <a:t>sanabam</a:t>
            </a:r>
            <a:r>
              <a:rPr lang="en-US" sz="2400" b="1" dirty="0">
                <a:solidFill>
                  <a:schemeClr val="tx1">
                    <a:lumMod val="95000"/>
                  </a:schemeClr>
                </a:solidFill>
              </a:rPr>
              <a:t> </a:t>
            </a:r>
            <a:r>
              <a:rPr lang="en-US" sz="2400" b="1" dirty="0" err="1">
                <a:solidFill>
                  <a:schemeClr val="tx1">
                    <a:lumMod val="95000"/>
                  </a:schemeClr>
                </a:solidFill>
              </a:rPr>
              <a:t>binesHwOr</a:t>
            </a:r>
            <a:r>
              <a:rPr lang="en-US" sz="2400" b="1" dirty="0">
                <a:solidFill>
                  <a:schemeClr val="tx1">
                    <a:lumMod val="95000"/>
                  </a:schemeClr>
                </a:solidFill>
              </a:rPr>
              <a:t> SINGH</a:t>
            </a:r>
          </a:p>
          <a:p>
            <a:pPr algn="ctr"/>
            <a:r>
              <a:rPr lang="en-US" sz="2400" i="1" u="sng" dirty="0">
                <a:solidFill>
                  <a:schemeClr val="tx1">
                    <a:lumMod val="95000"/>
                  </a:schemeClr>
                </a:solidFill>
              </a:rPr>
              <a:t>Group </a:t>
            </a:r>
            <a:r>
              <a:rPr lang="en-US" sz="2400" i="1" u="sng">
                <a:solidFill>
                  <a:schemeClr val="tx1">
                    <a:lumMod val="95000"/>
                  </a:schemeClr>
                </a:solidFill>
              </a:rPr>
              <a:t>members:</a:t>
            </a:r>
            <a:endParaRPr lang="en-US" sz="2400" b="1" dirty="0">
              <a:solidFill>
                <a:schemeClr val="tx1">
                  <a:lumMod val="95000"/>
                </a:schemeClr>
              </a:solidFill>
            </a:endParaRPr>
          </a:p>
          <a:p>
            <a:pPr algn="ctr"/>
            <a:r>
              <a:rPr lang="en-US" sz="2400" b="1" dirty="0">
                <a:solidFill>
                  <a:schemeClr val="tx1">
                    <a:lumMod val="95000"/>
                  </a:schemeClr>
                </a:solidFill>
              </a:rPr>
              <a:t>Sweta Chaudhary (19103053)</a:t>
            </a:r>
          </a:p>
          <a:p>
            <a:pPr algn="ctr"/>
            <a:r>
              <a:rPr lang="en-IN" sz="2400" b="1" dirty="0">
                <a:solidFill>
                  <a:schemeClr val="tx1">
                    <a:lumMod val="95000"/>
                  </a:schemeClr>
                </a:solidFill>
              </a:rPr>
              <a:t>Mayank raj (19103029)</a:t>
            </a:r>
          </a:p>
        </p:txBody>
      </p:sp>
      <p:pic>
        <p:nvPicPr>
          <p:cNvPr id="5" name="Picture 4">
            <a:extLst>
              <a:ext uri="{FF2B5EF4-FFF2-40B4-BE49-F238E27FC236}">
                <a16:creationId xmlns:a16="http://schemas.microsoft.com/office/drawing/2014/main" id="{003A4DDC-A7C7-C780-9A95-CDC89778CA07}"/>
              </a:ext>
            </a:extLst>
          </p:cNvPr>
          <p:cNvPicPr>
            <a:picLocks noChangeAspect="1"/>
          </p:cNvPicPr>
          <p:nvPr/>
        </p:nvPicPr>
        <p:blipFill>
          <a:blip r:embed="rId2"/>
          <a:stretch>
            <a:fillRect/>
          </a:stretch>
        </p:blipFill>
        <p:spPr>
          <a:xfrm>
            <a:off x="10713290" y="134471"/>
            <a:ext cx="1355446" cy="1330801"/>
          </a:xfrm>
          <a:prstGeom prst="rect">
            <a:avLst/>
          </a:prstGeom>
        </p:spPr>
      </p:pic>
    </p:spTree>
    <p:extLst>
      <p:ext uri="{BB962C8B-B14F-4D97-AF65-F5344CB8AC3E}">
        <p14:creationId xmlns:p14="http://schemas.microsoft.com/office/powerpoint/2010/main" val="271535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2151-F8F9-5976-5FA4-A932C995D5F4}"/>
              </a:ext>
            </a:extLst>
          </p:cNvPr>
          <p:cNvSpPr>
            <a:spLocks noGrp="1"/>
          </p:cNvSpPr>
          <p:nvPr>
            <p:ph type="title"/>
          </p:nvPr>
        </p:nvSpPr>
        <p:spPr>
          <a:xfrm>
            <a:off x="564776" y="116542"/>
            <a:ext cx="11241741" cy="6295464"/>
          </a:xfrm>
        </p:spPr>
        <p:txBody>
          <a:bodyPr/>
          <a:lstStyle/>
          <a:p>
            <a:r>
              <a:rPr lang="en-IN" sz="3200" dirty="0">
                <a:latin typeface="Batang" panose="02030600000101010101" pitchFamily="18" charset="-127"/>
                <a:ea typeface="Batang" panose="02030600000101010101" pitchFamily="18" charset="-127"/>
              </a:rPr>
              <a:t>WHY IS THERE NEED FOR A NEW ONE?</a:t>
            </a:r>
            <a:br>
              <a:rPr lang="en-IN" sz="3200" dirty="0">
                <a:latin typeface="Batang" panose="02030600000101010101" pitchFamily="18" charset="-127"/>
                <a:ea typeface="Batang" panose="02030600000101010101" pitchFamily="18" charset="-127"/>
              </a:rPr>
            </a:br>
            <a:br>
              <a:rPr lang="en-IN" sz="3200" dirty="0">
                <a:latin typeface="Batang" panose="02030600000101010101" pitchFamily="18" charset="-127"/>
                <a:ea typeface="Batang" panose="02030600000101010101" pitchFamily="18" charset="-127"/>
              </a:rPr>
            </a:br>
            <a:r>
              <a:rPr lang="en-US" sz="2400" dirty="0">
                <a:latin typeface="Segoe Print" panose="02000600000000000000" pitchFamily="2" charset="0"/>
              </a:rPr>
              <a:t>Because last model were only using  only one of   strategy which may result in more chances of losing but in our model we will merge numbers of strategies  to make our trading having more chances of success so if one of the strategy is not working for given conditions other strategy will be automatically implemented.</a:t>
            </a:r>
            <a:br>
              <a:rPr lang="en-US" sz="2400" dirty="0">
                <a:latin typeface="Segoe Print" panose="02000600000000000000" pitchFamily="2" charset="0"/>
              </a:rPr>
            </a:br>
            <a:br>
              <a:rPr lang="en-IN" dirty="0">
                <a:latin typeface="Batang" panose="02030600000101010101" pitchFamily="18" charset="-127"/>
                <a:ea typeface="Batang" panose="02030600000101010101" pitchFamily="18" charset="-127"/>
              </a:rPr>
            </a:br>
            <a:r>
              <a:rPr lang="en-IN" sz="3200" dirty="0">
                <a:latin typeface="Batang" panose="02030600000101010101" pitchFamily="18" charset="-127"/>
                <a:ea typeface="Batang" panose="02030600000101010101" pitchFamily="18" charset="-127"/>
              </a:rPr>
              <a:t>HOW WILL IT BE DIFFERENT FROM OTHERS?(ADVANTAGE OF PROPOSED METHOD)</a:t>
            </a:r>
            <a:br>
              <a:rPr lang="en-IN" sz="3200" dirty="0">
                <a:latin typeface="Batang" panose="02030600000101010101" pitchFamily="18" charset="-127"/>
                <a:ea typeface="Batang" panose="02030600000101010101" pitchFamily="18" charset="-127"/>
              </a:rPr>
            </a:br>
            <a:br>
              <a:rPr lang="en-IN" sz="3600" dirty="0"/>
            </a:br>
            <a:r>
              <a:rPr lang="en-IN" sz="2400" dirty="0">
                <a:latin typeface="Segoe Print" panose="02000600000000000000" pitchFamily="2" charset="0"/>
              </a:rPr>
              <a:t>We will try to develop our own Rules And Strategy and mix it with few famous efficient strategies to get maximum efficiency out of the algorithm. Then finally for the training part we will apply different ML algorithms and see which works the best.</a:t>
            </a:r>
            <a:br>
              <a:rPr lang="en-IN" sz="2400" dirty="0">
                <a:latin typeface="Segoe Print" panose="02000600000000000000" pitchFamily="2" charset="0"/>
              </a:rPr>
            </a:br>
            <a:br>
              <a:rPr lang="en-IN" sz="2400" dirty="0">
                <a:latin typeface="Segoe Print" panose="02000600000000000000" pitchFamily="2" charset="0"/>
              </a:rPr>
            </a:br>
            <a:br>
              <a:rPr lang="en-IN" sz="2400" dirty="0">
                <a:latin typeface="Segoe Print" panose="02000600000000000000" pitchFamily="2" charset="0"/>
              </a:rPr>
            </a:br>
            <a:endParaRPr lang="en-IN" sz="2400" dirty="0">
              <a:latin typeface="Segoe Print" panose="02000600000000000000" pitchFamily="2" charset="0"/>
            </a:endParaRPr>
          </a:p>
        </p:txBody>
      </p:sp>
    </p:spTree>
    <p:extLst>
      <p:ext uri="{BB962C8B-B14F-4D97-AF65-F5344CB8AC3E}">
        <p14:creationId xmlns:p14="http://schemas.microsoft.com/office/powerpoint/2010/main" val="59606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2065-80F3-9278-E547-82197FBF8113}"/>
              </a:ext>
            </a:extLst>
          </p:cNvPr>
          <p:cNvSpPr>
            <a:spLocks noGrp="1"/>
          </p:cNvSpPr>
          <p:nvPr>
            <p:ph type="title"/>
          </p:nvPr>
        </p:nvSpPr>
        <p:spPr>
          <a:xfrm>
            <a:off x="646111" y="425824"/>
            <a:ext cx="9404723" cy="1400530"/>
          </a:xfrm>
        </p:spPr>
        <p:txBody>
          <a:bodyPr/>
          <a:lstStyle/>
          <a:p>
            <a:r>
              <a:rPr lang="en-US" sz="3600" dirty="0">
                <a:latin typeface="Batang" panose="02030600000101010101" pitchFamily="18" charset="-127"/>
                <a:ea typeface="Batang" panose="02030600000101010101" pitchFamily="18" charset="-127"/>
              </a:rPr>
              <a:t>CHALLENGES-</a:t>
            </a:r>
            <a:br>
              <a:rPr lang="en-US" sz="2000" dirty="0">
                <a:latin typeface="Segoe Print" panose="02000600000000000000" pitchFamily="2" charset="0"/>
              </a:rPr>
            </a:br>
            <a:br>
              <a:rPr lang="en-US" sz="2000" dirty="0">
                <a:latin typeface="Segoe Print" panose="02000600000000000000" pitchFamily="2" charset="0"/>
              </a:rPr>
            </a:br>
            <a:br>
              <a:rPr lang="en-US" sz="2000" dirty="0">
                <a:latin typeface="Segoe Print" panose="02000600000000000000" pitchFamily="2" charset="0"/>
              </a:rPr>
            </a:br>
            <a:r>
              <a:rPr lang="en-US" sz="2000" dirty="0">
                <a:latin typeface="Segoe Print" panose="02000600000000000000" pitchFamily="2" charset="0"/>
              </a:rPr>
              <a:t>1) The biggest challenge in the trading process is planning the trade and trading the plan. Failure to follow all the rules is likely to negatively alter any chance for a trader, even if the trading plan can be profitable . Although losses are part of trading, human traders may get discouraged after incurring two or more consecutive losses and fail to move to the next trade. </a:t>
            </a:r>
            <a:br>
              <a:rPr lang="en-US" sz="2000" dirty="0">
                <a:latin typeface="Segoe Print" panose="02000600000000000000" pitchFamily="2" charset="0"/>
              </a:rPr>
            </a:br>
            <a:br>
              <a:rPr lang="en-US" sz="2000" dirty="0">
                <a:latin typeface="Segoe Print" panose="02000600000000000000" pitchFamily="2" charset="0"/>
              </a:rPr>
            </a:br>
            <a:r>
              <a:rPr lang="en-US" sz="2000" dirty="0">
                <a:latin typeface="Segoe Print" panose="02000600000000000000" pitchFamily="2" charset="0"/>
              </a:rPr>
              <a:t>2) Also, there can be a difference between the trades generated by the trading strategy and the actual results from the automated trading systems. Automated trading systems should be monitored at all times to prevent mechanical failures.</a:t>
            </a:r>
            <a:br>
              <a:rPr lang="en-US" sz="2000" dirty="0">
                <a:latin typeface="Segoe Print" panose="02000600000000000000" pitchFamily="2" charset="0"/>
              </a:rPr>
            </a:br>
            <a:br>
              <a:rPr lang="en-US" sz="2000" dirty="0">
                <a:latin typeface="Segoe Print" panose="02000600000000000000" pitchFamily="2" charset="0"/>
              </a:rPr>
            </a:br>
            <a:r>
              <a:rPr lang="en-US" sz="2000" dirty="0">
                <a:latin typeface="Segoe Print" panose="02000600000000000000" pitchFamily="2" charset="0"/>
              </a:rPr>
              <a:t>3) Internet connectivity issues, power losses, and computer crashes can result in errant orders, duplicate orders, and even missing orders that might not be sent to the market.</a:t>
            </a:r>
            <a:br>
              <a:rPr lang="en-IN" sz="2000" dirty="0">
                <a:latin typeface="Segoe Print" panose="02000600000000000000" pitchFamily="2" charset="0"/>
              </a:rPr>
            </a:br>
            <a:endParaRPr lang="en-IN" sz="2000" dirty="0"/>
          </a:p>
        </p:txBody>
      </p:sp>
    </p:spTree>
    <p:extLst>
      <p:ext uri="{BB962C8B-B14F-4D97-AF65-F5344CB8AC3E}">
        <p14:creationId xmlns:p14="http://schemas.microsoft.com/office/powerpoint/2010/main" val="37989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D48-2FC6-9DC5-4C2E-C8660353DE95}"/>
              </a:ext>
            </a:extLst>
          </p:cNvPr>
          <p:cNvSpPr>
            <a:spLocks noGrp="1"/>
          </p:cNvSpPr>
          <p:nvPr>
            <p:ph type="title"/>
          </p:nvPr>
        </p:nvSpPr>
        <p:spPr/>
        <p:txBody>
          <a:bodyPr/>
          <a:lstStyle/>
          <a:p>
            <a:r>
              <a:rPr lang="en-IN" dirty="0">
                <a:latin typeface="Batang" panose="02030600000101010101" pitchFamily="18" charset="-127"/>
                <a:ea typeface="Batang" panose="02030600000101010101" pitchFamily="18" charset="-127"/>
              </a:rPr>
              <a:t>PROPOSED ALGORITHM-</a:t>
            </a:r>
            <a:br>
              <a:rPr lang="en-IN" dirty="0">
                <a:latin typeface="Batang" panose="02030600000101010101" pitchFamily="18" charset="-127"/>
                <a:ea typeface="Batang" panose="02030600000101010101" pitchFamily="18" charset="-127"/>
              </a:rPr>
            </a:br>
            <a:br>
              <a:rPr lang="en-IN" dirty="0"/>
            </a:br>
            <a:r>
              <a:rPr lang="en-IN" sz="2400" dirty="0">
                <a:latin typeface="Segoe Print" panose="02000600000000000000" pitchFamily="2" charset="0"/>
              </a:rPr>
              <a:t>1)Data collection</a:t>
            </a:r>
            <a:br>
              <a:rPr lang="en-IN" sz="2400" dirty="0">
                <a:latin typeface="Segoe Print" panose="02000600000000000000" pitchFamily="2" charset="0"/>
              </a:rPr>
            </a:br>
            <a:r>
              <a:rPr lang="en-IN" sz="2400" dirty="0">
                <a:latin typeface="Segoe Print" panose="02000600000000000000" pitchFamily="2" charset="0"/>
              </a:rPr>
              <a:t>2)Making rules and making decision tree</a:t>
            </a:r>
            <a:br>
              <a:rPr lang="en-IN" sz="2400" dirty="0">
                <a:latin typeface="Segoe Print" panose="02000600000000000000" pitchFamily="2" charset="0"/>
              </a:rPr>
            </a:br>
            <a:r>
              <a:rPr lang="en-IN" sz="2400" dirty="0">
                <a:latin typeface="Segoe Print" panose="02000600000000000000" pitchFamily="2" charset="0"/>
              </a:rPr>
              <a:t>3)Recognising pattern in the historical data</a:t>
            </a:r>
            <a:br>
              <a:rPr lang="en-IN" sz="2400" dirty="0">
                <a:latin typeface="Segoe Print" panose="02000600000000000000" pitchFamily="2" charset="0"/>
              </a:rPr>
            </a:br>
            <a:r>
              <a:rPr lang="en-IN" sz="2400" dirty="0">
                <a:latin typeface="Segoe Print" panose="02000600000000000000" pitchFamily="2" charset="0"/>
              </a:rPr>
              <a:t>4)Training the system on past data using different ML algorithms (decision tree, random forest classifier)</a:t>
            </a:r>
            <a:br>
              <a:rPr lang="en-IN" sz="2400" dirty="0">
                <a:latin typeface="Segoe Print" panose="02000600000000000000" pitchFamily="2" charset="0"/>
              </a:rPr>
            </a:br>
            <a:r>
              <a:rPr lang="en-IN" sz="2400" dirty="0">
                <a:latin typeface="Segoe Print" panose="02000600000000000000" pitchFamily="2" charset="0"/>
              </a:rPr>
              <a:t>5)Testing , validating</a:t>
            </a:r>
          </a:p>
        </p:txBody>
      </p:sp>
    </p:spTree>
    <p:extLst>
      <p:ext uri="{BB962C8B-B14F-4D97-AF65-F5344CB8AC3E}">
        <p14:creationId xmlns:p14="http://schemas.microsoft.com/office/powerpoint/2010/main" val="28452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1A99-406E-9274-79FB-217AAD9D7FA3}"/>
              </a:ext>
            </a:extLst>
          </p:cNvPr>
          <p:cNvSpPr>
            <a:spLocks noGrp="1"/>
          </p:cNvSpPr>
          <p:nvPr>
            <p:ph type="ctrTitle"/>
          </p:nvPr>
        </p:nvSpPr>
        <p:spPr>
          <a:xfrm>
            <a:off x="7563969" y="952901"/>
            <a:ext cx="3841967" cy="2718537"/>
          </a:xfrm>
        </p:spPr>
        <p:txBody>
          <a:bodyPr>
            <a:normAutofit/>
          </a:bodyPr>
          <a:lstStyle/>
          <a:p>
            <a:pPr algn="l"/>
            <a:r>
              <a:rPr lang="en-US" sz="2800" b="1" dirty="0">
                <a:latin typeface="Batang" panose="02030600000101010101" pitchFamily="18" charset="-127"/>
                <a:ea typeface="Batang" panose="02030600000101010101" pitchFamily="18" charset="-127"/>
              </a:rPr>
              <a:t>Components of trading system-</a:t>
            </a:r>
            <a:br>
              <a:rPr lang="en-US" sz="2400" dirty="0">
                <a:latin typeface="Batang" panose="02030600000101010101" pitchFamily="18" charset="-127"/>
                <a:ea typeface="Batang" panose="02030600000101010101" pitchFamily="18" charset="-127"/>
              </a:rPr>
            </a:br>
            <a:br>
              <a:rPr lang="en-US" sz="2400" dirty="0">
                <a:latin typeface="Batang" panose="02030600000101010101" pitchFamily="18" charset="-127"/>
                <a:ea typeface="Batang" panose="02030600000101010101" pitchFamily="18" charset="-127"/>
              </a:rPr>
            </a:br>
            <a:r>
              <a:rPr lang="en-US" sz="2400" dirty="0">
                <a:latin typeface="Segoe Print" panose="02000600000000000000" pitchFamily="2" charset="0"/>
              </a:rPr>
              <a:t>1.)</a:t>
            </a:r>
            <a:r>
              <a:rPr lang="en-US" sz="2000" dirty="0">
                <a:latin typeface="Segoe Print" panose="02000600000000000000" pitchFamily="2" charset="0"/>
              </a:rPr>
              <a:t> Development</a:t>
            </a:r>
            <a:br>
              <a:rPr lang="en-US" sz="2000" dirty="0">
                <a:latin typeface="Segoe Print" panose="02000600000000000000" pitchFamily="2" charset="0"/>
              </a:rPr>
            </a:br>
            <a:r>
              <a:rPr lang="en-US" sz="2000" dirty="0">
                <a:latin typeface="Segoe Print" panose="02000600000000000000" pitchFamily="2" charset="0"/>
              </a:rPr>
              <a:t>2.) trading</a:t>
            </a:r>
            <a:br>
              <a:rPr lang="en-US" sz="2400" dirty="0">
                <a:latin typeface="Segoe Print" panose="02000600000000000000" pitchFamily="2" charset="0"/>
              </a:rPr>
            </a:br>
            <a:endParaRPr lang="en-IN" sz="2400" dirty="0">
              <a:latin typeface="Segoe Print" panose="02000600000000000000" pitchFamily="2" charset="0"/>
            </a:endParaRPr>
          </a:p>
        </p:txBody>
      </p:sp>
      <p:sp>
        <p:nvSpPr>
          <p:cNvPr id="3" name="Subtitle 2">
            <a:extLst>
              <a:ext uri="{FF2B5EF4-FFF2-40B4-BE49-F238E27FC236}">
                <a16:creationId xmlns:a16="http://schemas.microsoft.com/office/drawing/2014/main" id="{FABD1C47-E321-4C76-2AFD-8D0ACD0431CC}"/>
              </a:ext>
            </a:extLst>
          </p:cNvPr>
          <p:cNvSpPr>
            <a:spLocks noGrp="1"/>
          </p:cNvSpPr>
          <p:nvPr>
            <p:ph type="subTitle" idx="1"/>
          </p:nvPr>
        </p:nvSpPr>
        <p:spPr>
          <a:xfrm flipH="1">
            <a:off x="12900211" y="3898839"/>
            <a:ext cx="75507" cy="54596"/>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EC5EE187-FE0C-C557-C14F-84871E93BFEB}"/>
              </a:ext>
            </a:extLst>
          </p:cNvPr>
          <p:cNvPicPr>
            <a:picLocks noChangeAspect="1"/>
          </p:cNvPicPr>
          <p:nvPr/>
        </p:nvPicPr>
        <p:blipFill>
          <a:blip r:embed="rId2"/>
          <a:stretch>
            <a:fillRect/>
          </a:stretch>
        </p:blipFill>
        <p:spPr>
          <a:xfrm>
            <a:off x="1335741" y="434185"/>
            <a:ext cx="5450541" cy="6285960"/>
          </a:xfrm>
          <a:prstGeom prst="rect">
            <a:avLst/>
          </a:prstGeom>
        </p:spPr>
      </p:pic>
    </p:spTree>
    <p:extLst>
      <p:ext uri="{BB962C8B-B14F-4D97-AF65-F5344CB8AC3E}">
        <p14:creationId xmlns:p14="http://schemas.microsoft.com/office/powerpoint/2010/main" val="401873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4E76-13F6-3463-BC8B-43803E8D6EC5}"/>
              </a:ext>
            </a:extLst>
          </p:cNvPr>
          <p:cNvSpPr>
            <a:spLocks noGrp="1"/>
          </p:cNvSpPr>
          <p:nvPr>
            <p:ph type="ctrTitle"/>
          </p:nvPr>
        </p:nvSpPr>
        <p:spPr>
          <a:xfrm>
            <a:off x="439270" y="545232"/>
            <a:ext cx="10757647" cy="861420"/>
          </a:xfrm>
        </p:spPr>
        <p:txBody>
          <a:bodyPr/>
          <a:lstStyle/>
          <a:p>
            <a:r>
              <a:rPr lang="en-IN" sz="3600" dirty="0">
                <a:latin typeface="Batang" panose="02030600000101010101" pitchFamily="18" charset="-127"/>
                <a:ea typeface="Batang" panose="02030600000101010101" pitchFamily="18" charset="-127"/>
              </a:rPr>
              <a:t>REQUIREMENT ANALYSIS (SOFTWARE REQUIREMENT)-</a:t>
            </a:r>
          </a:p>
        </p:txBody>
      </p:sp>
      <p:sp>
        <p:nvSpPr>
          <p:cNvPr id="3" name="Subtitle 2">
            <a:extLst>
              <a:ext uri="{FF2B5EF4-FFF2-40B4-BE49-F238E27FC236}">
                <a16:creationId xmlns:a16="http://schemas.microsoft.com/office/drawing/2014/main" id="{FAB27EB3-11B2-98C8-CFA8-0034CC8DC57C}"/>
              </a:ext>
            </a:extLst>
          </p:cNvPr>
          <p:cNvSpPr>
            <a:spLocks noGrp="1"/>
          </p:cNvSpPr>
          <p:nvPr>
            <p:ph type="subTitle" idx="1"/>
          </p:nvPr>
        </p:nvSpPr>
        <p:spPr>
          <a:xfrm>
            <a:off x="1190813" y="1479177"/>
            <a:ext cx="8825658" cy="4589929"/>
          </a:xfrm>
        </p:spPr>
        <p:txBody>
          <a:bodyPr>
            <a:normAutofit lnSpcReduction="10000"/>
          </a:bodyPr>
          <a:lstStyle/>
          <a:p>
            <a:pPr marL="457200" indent="-457200">
              <a:buAutoNum type="arabicPeriod"/>
            </a:pPr>
            <a:r>
              <a:rPr lang="en-IN" sz="2400" dirty="0">
                <a:latin typeface="Segoe Print" panose="02000600000000000000" pitchFamily="2" charset="0"/>
              </a:rPr>
              <a:t>Data Collection –</a:t>
            </a:r>
          </a:p>
          <a:p>
            <a:endParaRPr lang="en-IN" sz="2400" dirty="0">
              <a:latin typeface="Segoe Print" panose="02000600000000000000" pitchFamily="2" charset="0"/>
            </a:endParaRPr>
          </a:p>
          <a:p>
            <a:pPr marL="400050" indent="-400050">
              <a:buAutoNum type="romanLcParenR"/>
            </a:pPr>
            <a:r>
              <a:rPr lang="en-IN" dirty="0">
                <a:solidFill>
                  <a:schemeClr val="accent6">
                    <a:lumMod val="60000"/>
                    <a:lumOff val="40000"/>
                  </a:schemeClr>
                </a:solidFill>
                <a:latin typeface="Arial Black" panose="020B0A04020102020204" pitchFamily="34" charset="0"/>
              </a:rPr>
              <a:t>API SANDBOX –</a:t>
            </a:r>
          </a:p>
          <a:p>
            <a:r>
              <a:rPr lang="en-IN" sz="1600" dirty="0">
                <a:solidFill>
                  <a:schemeClr val="tx1"/>
                </a:solidFill>
                <a:latin typeface="Segoe Print" panose="02000600000000000000" pitchFamily="2" charset="0"/>
              </a:rPr>
              <a:t>API sandbox is a feature for simulating and testing Application Programming Interface (API). For developers, those activities are pivotal. Before integrating API in the production environment, they must be aware of errors that could occur in the integration process.</a:t>
            </a:r>
          </a:p>
          <a:p>
            <a:pPr marL="400050" indent="-400050">
              <a:buAutoNum type="romanLcParenR"/>
            </a:pPr>
            <a:endParaRPr lang="en-IN" sz="1600" dirty="0"/>
          </a:p>
          <a:p>
            <a:r>
              <a:rPr lang="en-IN" dirty="0">
                <a:latin typeface="Arial Black" panose="020B0A04020102020204" pitchFamily="34" charset="0"/>
              </a:rPr>
              <a:t>ii) </a:t>
            </a:r>
            <a:r>
              <a:rPr lang="en-IN" dirty="0">
                <a:solidFill>
                  <a:schemeClr val="accent6">
                    <a:lumMod val="60000"/>
                    <a:lumOff val="40000"/>
                  </a:schemeClr>
                </a:solidFill>
                <a:latin typeface="Arial Black" panose="020B0A04020102020204" pitchFamily="34" charset="0"/>
              </a:rPr>
              <a:t>IEX CLOUD API -</a:t>
            </a:r>
          </a:p>
          <a:p>
            <a:r>
              <a:rPr lang="en-IN" sz="1600" dirty="0">
                <a:solidFill>
                  <a:schemeClr val="tx1"/>
                </a:solidFill>
                <a:latin typeface="Segoe Print" panose="02000600000000000000" pitchFamily="2" charset="0"/>
              </a:rPr>
              <a:t>IEX Cloud is a platform that makes financial data and services accessible to everyone. The IEX Cloud API is based on REST, has resource-oriented URLs, returns JSON-encoded responses, and returns standard HTTP response codes.</a:t>
            </a:r>
          </a:p>
        </p:txBody>
      </p:sp>
    </p:spTree>
    <p:extLst>
      <p:ext uri="{BB962C8B-B14F-4D97-AF65-F5344CB8AC3E}">
        <p14:creationId xmlns:p14="http://schemas.microsoft.com/office/powerpoint/2010/main" val="411508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8561-02FD-E78A-19C9-D1CFD2CF7407}"/>
              </a:ext>
            </a:extLst>
          </p:cNvPr>
          <p:cNvSpPr>
            <a:spLocks noGrp="1"/>
          </p:cNvSpPr>
          <p:nvPr>
            <p:ph type="title"/>
          </p:nvPr>
        </p:nvSpPr>
        <p:spPr>
          <a:xfrm>
            <a:off x="646111" y="452718"/>
            <a:ext cx="9404723" cy="817817"/>
          </a:xfrm>
        </p:spPr>
        <p:txBody>
          <a:bodyPr/>
          <a:lstStyle/>
          <a:p>
            <a:r>
              <a:rPr lang="en-IN" sz="3600" dirty="0">
                <a:latin typeface="Batang" panose="02030600000101010101" pitchFamily="18" charset="-127"/>
                <a:ea typeface="Batang" panose="02030600000101010101" pitchFamily="18" charset="-127"/>
              </a:rPr>
              <a:t>                    PROCEDURE</a:t>
            </a:r>
          </a:p>
        </p:txBody>
      </p:sp>
      <p:sp>
        <p:nvSpPr>
          <p:cNvPr id="3" name="Content Placeholder 2">
            <a:extLst>
              <a:ext uri="{FF2B5EF4-FFF2-40B4-BE49-F238E27FC236}">
                <a16:creationId xmlns:a16="http://schemas.microsoft.com/office/drawing/2014/main" id="{B6791006-D017-D24B-992C-27B1BDCD085D}"/>
              </a:ext>
            </a:extLst>
          </p:cNvPr>
          <p:cNvSpPr>
            <a:spLocks noGrp="1"/>
          </p:cNvSpPr>
          <p:nvPr>
            <p:ph idx="1"/>
          </p:nvPr>
        </p:nvSpPr>
        <p:spPr>
          <a:xfrm>
            <a:off x="802105" y="1761424"/>
            <a:ext cx="10587790" cy="4417996"/>
          </a:xfrm>
        </p:spPr>
        <p:txBody>
          <a:bodyPr/>
          <a:lstStyle/>
          <a:p>
            <a:r>
              <a:rPr lang="en-IN" sz="2400" dirty="0">
                <a:solidFill>
                  <a:schemeClr val="accent6">
                    <a:lumMod val="60000"/>
                    <a:lumOff val="40000"/>
                  </a:schemeClr>
                </a:solidFill>
                <a:latin typeface="Segoe Print" panose="02000600000000000000" pitchFamily="2" charset="0"/>
              </a:rPr>
              <a:t>2. Developing Hypothesis for Strategy</a:t>
            </a:r>
          </a:p>
          <a:p>
            <a:pPr marL="0" indent="0">
              <a:buNone/>
            </a:pPr>
            <a:r>
              <a:rPr lang="en-IN" dirty="0" err="1">
                <a:latin typeface="Arial Black" panose="020B0A04020102020204" pitchFamily="34" charset="0"/>
              </a:rPr>
              <a:t>i</a:t>
            </a:r>
            <a:r>
              <a:rPr lang="en-IN" dirty="0">
                <a:latin typeface="Arial Black" panose="020B0A04020102020204" pitchFamily="34" charset="0"/>
              </a:rPr>
              <a:t>) </a:t>
            </a:r>
            <a:r>
              <a:rPr lang="en-IN" dirty="0">
                <a:solidFill>
                  <a:schemeClr val="accent6">
                    <a:lumMod val="60000"/>
                    <a:lumOff val="40000"/>
                  </a:schemeClr>
                </a:solidFill>
                <a:latin typeface="Arial Black" panose="020B0A04020102020204" pitchFamily="34" charset="0"/>
              </a:rPr>
              <a:t>S&amp;P 500 Equal Weight Index (EWI) –</a:t>
            </a:r>
          </a:p>
          <a:p>
            <a:pPr marL="0" indent="0">
              <a:buNone/>
            </a:pPr>
            <a:r>
              <a:rPr lang="en-IN" sz="1800" dirty="0">
                <a:latin typeface="Segoe Print" panose="02000600000000000000" pitchFamily="2" charset="0"/>
              </a:rPr>
              <a:t>This is an equal-weight version of the popular S&amp;P 500 Index . Although both indexes are composed of the same stocks, the different weighting schemes result in two indexes with different properties and different benefits for investors.</a:t>
            </a:r>
          </a:p>
          <a:p>
            <a:pPr marL="0" indent="0">
              <a:buNone/>
            </a:pPr>
            <a:endParaRPr lang="en-IN" sz="1800" dirty="0">
              <a:latin typeface="Segoe Print" panose="02000600000000000000" pitchFamily="2" charset="0"/>
            </a:endParaRPr>
          </a:p>
          <a:p>
            <a:pPr marL="0" indent="0">
              <a:buNone/>
            </a:pPr>
            <a:endParaRPr lang="en-IN" sz="1800" dirty="0">
              <a:latin typeface="Segoe Print" panose="02000600000000000000" pitchFamily="2" charset="0"/>
            </a:endParaRPr>
          </a:p>
          <a:p>
            <a:pPr marL="0" indent="0">
              <a:buNone/>
            </a:pPr>
            <a:r>
              <a:rPr lang="it-IT" dirty="0">
                <a:latin typeface="Arial Black" panose="020B0A04020102020204" pitchFamily="34" charset="0"/>
              </a:rPr>
              <a:t>II)</a:t>
            </a:r>
            <a:r>
              <a:rPr lang="it-IT" dirty="0">
                <a:solidFill>
                  <a:schemeClr val="accent6">
                    <a:lumMod val="60000"/>
                    <a:lumOff val="40000"/>
                  </a:schemeClr>
                </a:solidFill>
                <a:latin typeface="Arial Black" panose="020B0A04020102020204" pitchFamily="34" charset="0"/>
              </a:rPr>
              <a:t>Quantitative Momentum Investing Strategy –</a:t>
            </a:r>
          </a:p>
          <a:p>
            <a:pPr marL="0" indent="0">
              <a:buNone/>
            </a:pPr>
            <a:r>
              <a:rPr lang="en-IN" dirty="0">
                <a:latin typeface="Segoe Print" panose="02000600000000000000" pitchFamily="2" charset="0"/>
              </a:rPr>
              <a:t>It is an investment strategy which selects for investment the stocks whose price appreciated the most during a period.</a:t>
            </a:r>
            <a:endParaRPr lang="en-IN" dirty="0">
              <a:solidFill>
                <a:schemeClr val="accent6">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164476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042B-07F9-D0F1-5872-3A44100BB30F}"/>
              </a:ext>
            </a:extLst>
          </p:cNvPr>
          <p:cNvSpPr>
            <a:spLocks noGrp="1"/>
          </p:cNvSpPr>
          <p:nvPr>
            <p:ph type="title"/>
          </p:nvPr>
        </p:nvSpPr>
        <p:spPr>
          <a:xfrm>
            <a:off x="646111" y="99462"/>
            <a:ext cx="9404723" cy="699435"/>
          </a:xfrm>
        </p:spPr>
        <p:txBody>
          <a:bodyPr/>
          <a:lstStyle/>
          <a:p>
            <a:pPr marL="292100" marR="264160" algn="ctr">
              <a:lnSpc>
                <a:spcPct val="115000"/>
              </a:lnSpc>
              <a:spcBef>
                <a:spcPts val="370"/>
              </a:spcBef>
              <a:spcAft>
                <a:spcPts val="0"/>
              </a:spcAft>
            </a:pPr>
            <a:r>
              <a:rPr lang="en-US" sz="4400" b="1" dirty="0">
                <a:effectLst/>
                <a:latin typeface="Times New Roman" panose="02020603050405020304" pitchFamily="18" charset="0"/>
                <a:ea typeface="Segoe Print" panose="02000600000000000000" pitchFamily="2" charset="0"/>
              </a:rPr>
              <a:t>S&amp;P</a:t>
            </a:r>
            <a:r>
              <a:rPr lang="en-US" sz="4400" b="1" spc="-10" dirty="0">
                <a:effectLst/>
                <a:latin typeface="Times New Roman" panose="02020603050405020304" pitchFamily="18" charset="0"/>
                <a:ea typeface="Segoe Print" panose="02000600000000000000" pitchFamily="2" charset="0"/>
              </a:rPr>
              <a:t> </a:t>
            </a:r>
            <a:r>
              <a:rPr lang="en-US" sz="4400" b="1" dirty="0">
                <a:effectLst/>
                <a:latin typeface="Times New Roman" panose="02020603050405020304" pitchFamily="18" charset="0"/>
                <a:ea typeface="Segoe Print" panose="02000600000000000000" pitchFamily="2" charset="0"/>
              </a:rPr>
              <a:t>500</a:t>
            </a:r>
            <a:r>
              <a:rPr lang="en-US" sz="4400" b="1" spc="-10" dirty="0">
                <a:effectLst/>
                <a:latin typeface="Times New Roman" panose="02020603050405020304" pitchFamily="18" charset="0"/>
                <a:ea typeface="Segoe Print" panose="02000600000000000000" pitchFamily="2" charset="0"/>
              </a:rPr>
              <a:t> </a:t>
            </a:r>
            <a:r>
              <a:rPr lang="en-US" sz="4400" b="1" dirty="0">
                <a:effectLst/>
                <a:latin typeface="Times New Roman" panose="02020603050405020304" pitchFamily="18" charset="0"/>
                <a:ea typeface="Segoe Print" panose="02000600000000000000" pitchFamily="2" charset="0"/>
              </a:rPr>
              <a:t>Equal</a:t>
            </a:r>
            <a:r>
              <a:rPr lang="en-US" sz="4400" b="1" spc="-5" dirty="0">
                <a:effectLst/>
                <a:latin typeface="Times New Roman" panose="02020603050405020304" pitchFamily="18" charset="0"/>
                <a:ea typeface="Segoe Print" panose="02000600000000000000" pitchFamily="2" charset="0"/>
              </a:rPr>
              <a:t> </a:t>
            </a:r>
            <a:r>
              <a:rPr lang="en-US" sz="4400" b="1" dirty="0">
                <a:effectLst/>
                <a:latin typeface="Times New Roman" panose="02020603050405020304" pitchFamily="18" charset="0"/>
                <a:ea typeface="Segoe Print" panose="02000600000000000000" pitchFamily="2" charset="0"/>
              </a:rPr>
              <a:t>Weight</a:t>
            </a:r>
            <a:r>
              <a:rPr lang="en-US" sz="4400" b="1" spc="-5" dirty="0">
                <a:effectLst/>
                <a:latin typeface="Times New Roman" panose="02020603050405020304" pitchFamily="18" charset="0"/>
                <a:ea typeface="Segoe Print" panose="02000600000000000000" pitchFamily="2" charset="0"/>
              </a:rPr>
              <a:t> </a:t>
            </a:r>
            <a:r>
              <a:rPr lang="en-US" sz="4400" b="1" dirty="0">
                <a:effectLst/>
                <a:latin typeface="Times New Roman" panose="02020603050405020304" pitchFamily="18" charset="0"/>
                <a:ea typeface="Segoe Print" panose="02000600000000000000" pitchFamily="2" charset="0"/>
              </a:rPr>
              <a:t>Index</a:t>
            </a:r>
            <a:r>
              <a:rPr lang="en-US" sz="4400" b="1" spc="-20" dirty="0">
                <a:effectLst/>
                <a:latin typeface="Times New Roman" panose="02020603050405020304" pitchFamily="18" charset="0"/>
                <a:ea typeface="Segoe Print" panose="02000600000000000000" pitchFamily="2" charset="0"/>
              </a:rPr>
              <a:t> </a:t>
            </a:r>
            <a:r>
              <a:rPr lang="en-US" sz="4400" b="1" dirty="0">
                <a:effectLst/>
                <a:latin typeface="Times New Roman" panose="02020603050405020304" pitchFamily="18" charset="0"/>
                <a:ea typeface="Segoe Print" panose="02000600000000000000" pitchFamily="2" charset="0"/>
              </a:rPr>
              <a:t>(EWI)</a:t>
            </a:r>
            <a:br>
              <a:rPr lang="en-IN" dirty="0"/>
            </a:b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This</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is</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an</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equal-weight</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version</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of</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the</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popular</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S&amp;P</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500</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Index. Although</a:t>
            </a:r>
            <a:r>
              <a:rPr lang="en-US" sz="1800" spc="-2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both</a:t>
            </a:r>
            <a:r>
              <a:rPr lang="en-US" sz="1800" spc="-2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indexes</a:t>
            </a:r>
            <a:r>
              <a:rPr lang="en-US" sz="1800" spc="-3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are</a:t>
            </a:r>
            <a:r>
              <a:rPr lang="en-US" sz="1800" spc="-2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composed</a:t>
            </a:r>
            <a:r>
              <a:rPr lang="en-US" sz="1800" spc="-2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of</a:t>
            </a:r>
            <a:r>
              <a:rPr lang="en-US" sz="1800" spc="-1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the</a:t>
            </a:r>
            <a:r>
              <a:rPr lang="en-US" sz="1800" spc="-3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same</a:t>
            </a:r>
            <a:r>
              <a:rPr lang="en-US" sz="1800" spc="-2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stocks,</a:t>
            </a:r>
            <a:r>
              <a:rPr lang="en-US" sz="1800" spc="-3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the</a:t>
            </a:r>
            <a:r>
              <a:rPr lang="en-US" sz="1800" spc="-55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different weighting schemes result in two indexes with different</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properties</a:t>
            </a:r>
            <a:r>
              <a:rPr lang="en-US" sz="1800" spc="-1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and</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different</a:t>
            </a:r>
            <a:r>
              <a:rPr lang="en-US" sz="1800" spc="-1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benefits</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for</a:t>
            </a:r>
            <a:r>
              <a:rPr lang="en-US" sz="180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investors.</a:t>
            </a:r>
            <a:br>
              <a:rPr lang="en-IN" sz="1800"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rPr>
            </a:b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This section aims to create a Python script that will accept the value of your portfolio and tell you how many shares of each S&amp;P 500 constituent you should purchase to get an equal-weight version of the index fund.</a:t>
            </a:r>
            <a:br>
              <a:rPr lang="en-IN" sz="1800"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rPr>
            </a:br>
            <a:endParaRPr lang="en-IN" dirty="0">
              <a:solidFill>
                <a:schemeClr val="accent4">
                  <a:lumMod val="60000"/>
                  <a:lumOff val="40000"/>
                </a:schemeClr>
              </a:solidFill>
            </a:endParaRPr>
          </a:p>
        </p:txBody>
      </p:sp>
      <p:pic>
        <p:nvPicPr>
          <p:cNvPr id="4" name="Content Placeholder 3">
            <a:extLst>
              <a:ext uri="{FF2B5EF4-FFF2-40B4-BE49-F238E27FC236}">
                <a16:creationId xmlns:a16="http://schemas.microsoft.com/office/drawing/2014/main" id="{C312E3B9-D605-40C8-0C27-44A3A9BFC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490" y="2868328"/>
            <a:ext cx="7159019" cy="3989672"/>
          </a:xfrm>
          <a:prstGeom prst="rect">
            <a:avLst/>
          </a:prstGeom>
        </p:spPr>
      </p:pic>
    </p:spTree>
    <p:extLst>
      <p:ext uri="{BB962C8B-B14F-4D97-AF65-F5344CB8AC3E}">
        <p14:creationId xmlns:p14="http://schemas.microsoft.com/office/powerpoint/2010/main" val="24750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DD59-FC62-3D64-02BE-05D6E51939A5}"/>
              </a:ext>
            </a:extLst>
          </p:cNvPr>
          <p:cNvSpPr>
            <a:spLocks noGrp="1"/>
          </p:cNvSpPr>
          <p:nvPr>
            <p:ph type="title"/>
          </p:nvPr>
        </p:nvSpPr>
        <p:spPr>
          <a:xfrm>
            <a:off x="646111" y="452718"/>
            <a:ext cx="9404723" cy="779316"/>
          </a:xfrm>
        </p:spPr>
        <p:txBody>
          <a:bodyPr/>
          <a:lstStyle/>
          <a:p>
            <a:r>
              <a:rPr lang="en-IN" sz="3600" dirty="0">
                <a:solidFill>
                  <a:schemeClr val="tx1"/>
                </a:solidFill>
                <a:latin typeface="Batang" panose="02030600000101010101" pitchFamily="18" charset="-127"/>
                <a:ea typeface="Batang" panose="02030600000101010101" pitchFamily="18" charset="-127"/>
              </a:rPr>
              <a:t>S&amp;P 500 Equal Weight Index (EWI) –</a:t>
            </a:r>
            <a:br>
              <a:rPr lang="en-IN" dirty="0">
                <a:solidFill>
                  <a:schemeClr val="accent6">
                    <a:lumMod val="60000"/>
                    <a:lumOff val="40000"/>
                  </a:schemeClr>
                </a:solidFill>
                <a:latin typeface="Segoe Print" panose="02000600000000000000" pitchFamily="2" charset="0"/>
              </a:rPr>
            </a:br>
            <a:endParaRPr lang="en-IN" dirty="0"/>
          </a:p>
        </p:txBody>
      </p:sp>
      <p:pic>
        <p:nvPicPr>
          <p:cNvPr id="5" name="Content Placeholder 4">
            <a:extLst>
              <a:ext uri="{FF2B5EF4-FFF2-40B4-BE49-F238E27FC236}">
                <a16:creationId xmlns:a16="http://schemas.microsoft.com/office/drawing/2014/main" id="{743B12A7-8A0E-835E-FA60-9BC3A15F07F5}"/>
              </a:ext>
            </a:extLst>
          </p:cNvPr>
          <p:cNvPicPr>
            <a:picLocks noGrp="1" noChangeAspect="1"/>
          </p:cNvPicPr>
          <p:nvPr>
            <p:ph idx="1"/>
          </p:nvPr>
        </p:nvPicPr>
        <p:blipFill>
          <a:blip r:embed="rId2"/>
          <a:stretch>
            <a:fillRect/>
          </a:stretch>
        </p:blipFill>
        <p:spPr>
          <a:xfrm>
            <a:off x="924025" y="1414913"/>
            <a:ext cx="9788893" cy="5072513"/>
          </a:xfrm>
        </p:spPr>
      </p:pic>
    </p:spTree>
    <p:extLst>
      <p:ext uri="{BB962C8B-B14F-4D97-AF65-F5344CB8AC3E}">
        <p14:creationId xmlns:p14="http://schemas.microsoft.com/office/powerpoint/2010/main" val="117291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49BA-F24B-8839-EDED-78C00ACFAA49}"/>
              </a:ext>
            </a:extLst>
          </p:cNvPr>
          <p:cNvSpPr>
            <a:spLocks noGrp="1"/>
          </p:cNvSpPr>
          <p:nvPr>
            <p:ph type="title"/>
          </p:nvPr>
        </p:nvSpPr>
        <p:spPr>
          <a:xfrm>
            <a:off x="645130" y="173585"/>
            <a:ext cx="9404723" cy="625312"/>
          </a:xfrm>
        </p:spPr>
        <p:txBody>
          <a:bodyPr/>
          <a:lstStyle/>
          <a:p>
            <a:r>
              <a:rPr lang="en-US" sz="3600" b="1" dirty="0">
                <a:effectLst/>
                <a:latin typeface="Times New Roman" panose="02020603050405020304" pitchFamily="18" charset="0"/>
                <a:ea typeface="Segoe Print" panose="02000600000000000000" pitchFamily="2" charset="0"/>
              </a:rPr>
              <a:t>Quantitative</a:t>
            </a:r>
            <a:r>
              <a:rPr lang="en-US" sz="3600" b="1" spc="-35" dirty="0">
                <a:effectLst/>
                <a:latin typeface="Times New Roman" panose="02020603050405020304" pitchFamily="18" charset="0"/>
                <a:ea typeface="Segoe Print" panose="02000600000000000000" pitchFamily="2" charset="0"/>
              </a:rPr>
              <a:t> </a:t>
            </a:r>
            <a:r>
              <a:rPr lang="en-US" sz="3600" b="1" dirty="0">
                <a:effectLst/>
                <a:latin typeface="Times New Roman" panose="02020603050405020304" pitchFamily="18" charset="0"/>
                <a:ea typeface="Segoe Print" panose="02000600000000000000" pitchFamily="2" charset="0"/>
              </a:rPr>
              <a:t>Momentum</a:t>
            </a:r>
            <a:r>
              <a:rPr lang="en-US" sz="3600" b="1" spc="-15" dirty="0">
                <a:effectLst/>
                <a:latin typeface="Times New Roman" panose="02020603050405020304" pitchFamily="18" charset="0"/>
                <a:ea typeface="Segoe Print" panose="02000600000000000000" pitchFamily="2" charset="0"/>
              </a:rPr>
              <a:t> </a:t>
            </a:r>
            <a:r>
              <a:rPr lang="en-US" sz="3600" b="1" dirty="0">
                <a:effectLst/>
                <a:latin typeface="Times New Roman" panose="02020603050405020304" pitchFamily="18" charset="0"/>
                <a:ea typeface="Segoe Print" panose="02000600000000000000" pitchFamily="2" charset="0"/>
              </a:rPr>
              <a:t>Investing</a:t>
            </a:r>
            <a:r>
              <a:rPr lang="en-US" sz="3600" b="1" spc="-25" dirty="0">
                <a:effectLst/>
                <a:latin typeface="Times New Roman" panose="02020603050405020304" pitchFamily="18" charset="0"/>
                <a:ea typeface="Segoe Print" panose="02000600000000000000" pitchFamily="2" charset="0"/>
              </a:rPr>
              <a:t> </a:t>
            </a:r>
            <a:r>
              <a:rPr lang="en-US" sz="3600" b="1" dirty="0">
                <a:effectLst/>
                <a:latin typeface="Times New Roman" panose="02020603050405020304" pitchFamily="18" charset="0"/>
                <a:ea typeface="Segoe Print" panose="02000600000000000000" pitchFamily="2" charset="0"/>
              </a:rPr>
              <a:t>Strategy</a:t>
            </a:r>
            <a:endParaRPr lang="en-IN" sz="3600" dirty="0"/>
          </a:p>
        </p:txBody>
      </p:sp>
      <p:pic>
        <p:nvPicPr>
          <p:cNvPr id="4" name="Content Placeholder 3">
            <a:extLst>
              <a:ext uri="{FF2B5EF4-FFF2-40B4-BE49-F238E27FC236}">
                <a16:creationId xmlns:a16="http://schemas.microsoft.com/office/drawing/2014/main" id="{5B0FD3B8-842D-FCD3-16D3-C1D4039042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813" y="2974205"/>
            <a:ext cx="6554804" cy="3710209"/>
          </a:xfrm>
          <a:prstGeom prst="rect">
            <a:avLst/>
          </a:prstGeom>
        </p:spPr>
      </p:pic>
      <p:sp>
        <p:nvSpPr>
          <p:cNvPr id="6" name="TextBox 5">
            <a:extLst>
              <a:ext uri="{FF2B5EF4-FFF2-40B4-BE49-F238E27FC236}">
                <a16:creationId xmlns:a16="http://schemas.microsoft.com/office/drawing/2014/main" id="{69BDCB75-C07C-02EF-1077-A2E62492D54C}"/>
              </a:ext>
            </a:extLst>
          </p:cNvPr>
          <p:cNvSpPr txBox="1"/>
          <p:nvPr/>
        </p:nvSpPr>
        <p:spPr>
          <a:xfrm>
            <a:off x="760396" y="1116531"/>
            <a:ext cx="9615638" cy="1353063"/>
          </a:xfrm>
          <a:prstGeom prst="rect">
            <a:avLst/>
          </a:prstGeom>
          <a:noFill/>
        </p:spPr>
        <p:txBody>
          <a:bodyPr wrap="square">
            <a:spAutoFit/>
          </a:bodyPr>
          <a:lstStyle/>
          <a:p>
            <a:pPr marL="292100" marR="263525" algn="just">
              <a:lnSpc>
                <a:spcPct val="115000"/>
              </a:lnSpc>
              <a:spcBef>
                <a:spcPts val="375"/>
              </a:spcBef>
              <a:spcAft>
                <a:spcPts val="0"/>
              </a:spcAft>
            </a:pP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It</a:t>
            </a:r>
            <a:r>
              <a:rPr lang="en-US" spc="-12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is</a:t>
            </a:r>
            <a:r>
              <a:rPr lang="en-US" spc="-12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an</a:t>
            </a:r>
            <a:r>
              <a:rPr lang="en-US" spc="-11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investment</a:t>
            </a:r>
            <a:r>
              <a:rPr lang="en-US" spc="-12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strategy</a:t>
            </a:r>
            <a:r>
              <a:rPr lang="en-US" spc="-11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that</a:t>
            </a:r>
            <a:r>
              <a:rPr lang="en-US" spc="-12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selects</a:t>
            </a:r>
            <a:r>
              <a:rPr lang="en-US" spc="-11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for</a:t>
            </a:r>
            <a:r>
              <a:rPr lang="en-US" spc="-12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investment</a:t>
            </a:r>
            <a:r>
              <a:rPr lang="en-US" spc="-11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the</a:t>
            </a:r>
            <a:r>
              <a:rPr lang="en-US" spc="-11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stocks</a:t>
            </a:r>
            <a:r>
              <a:rPr lang="en-US" spc="-54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whose</a:t>
            </a:r>
            <a:r>
              <a:rPr lang="en-US" spc="-1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price</a:t>
            </a:r>
            <a:r>
              <a:rPr lang="en-US" spc="-1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appreciated the</a:t>
            </a:r>
            <a:r>
              <a:rPr lang="en-US" spc="-15"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most</a:t>
            </a:r>
            <a:r>
              <a:rPr lang="en-US" spc="-1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during a</a:t>
            </a:r>
            <a:r>
              <a:rPr lang="en-US" spc="-10"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period.</a:t>
            </a:r>
            <a:r>
              <a:rPr lang="en-IN" dirty="0">
                <a:solidFill>
                  <a:schemeClr val="accent3">
                    <a:lumMod val="40000"/>
                    <a:lumOff val="60000"/>
                  </a:schemeClr>
                </a:solidFill>
                <a:latin typeface="Times New Roman" panose="02020603050405020304" pitchFamily="18" charset="0"/>
                <a:ea typeface="Segoe Print" panose="02000600000000000000" pitchFamily="2" charset="0"/>
                <a:cs typeface="Times New Roman" panose="02020603050405020304" pitchFamily="18" charset="0"/>
              </a:rPr>
              <a:t> </a:t>
            </a:r>
            <a:r>
              <a:rPr lang="en-US" dirty="0">
                <a:solidFill>
                  <a:schemeClr val="accent3">
                    <a:lumMod val="40000"/>
                    <a:lumOff val="60000"/>
                  </a:schemeClr>
                </a:solidFill>
                <a:effectLst/>
                <a:latin typeface="Times New Roman" panose="02020603050405020304" pitchFamily="18" charset="0"/>
                <a:ea typeface="Segoe Print" panose="02000600000000000000" pitchFamily="2" charset="0"/>
                <a:cs typeface="Times New Roman" panose="02020603050405020304" pitchFamily="18" charset="0"/>
              </a:rPr>
              <a:t>The goal is to work with volatility by finding buying opportunities in short-term uptrends and then selling when the securities start to lose momentum. The investor takes the cash, looks for the next short-term uptrend, or buying opportunity, and repeats the process</a:t>
            </a:r>
            <a:r>
              <a:rPr lang="en-US" sz="1600" dirty="0">
                <a:solidFill>
                  <a:srgbClr val="434343"/>
                </a:solidFill>
                <a:effectLst/>
                <a:latin typeface="Times New Roman" panose="02020603050405020304" pitchFamily="18" charset="0"/>
                <a:ea typeface="Segoe Print" panose="02000600000000000000" pitchFamily="2" charset="0"/>
                <a:cs typeface="Segoe Print" panose="02000600000000000000" pitchFamily="2" charset="0"/>
              </a:rPr>
              <a:t>.</a:t>
            </a:r>
            <a:endParaRPr lang="en-IN" sz="1600" dirty="0">
              <a:effectLst/>
              <a:latin typeface="Segoe Print" panose="02000600000000000000" pitchFamily="2" charset="0"/>
              <a:ea typeface="Segoe Print" panose="02000600000000000000" pitchFamily="2" charset="0"/>
              <a:cs typeface="Segoe Print" panose="02000600000000000000" pitchFamily="2" charset="0"/>
            </a:endParaRPr>
          </a:p>
        </p:txBody>
      </p:sp>
    </p:spTree>
    <p:extLst>
      <p:ext uri="{BB962C8B-B14F-4D97-AF65-F5344CB8AC3E}">
        <p14:creationId xmlns:p14="http://schemas.microsoft.com/office/powerpoint/2010/main" val="346766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30E3-2609-470B-C61F-D22421479DE9}"/>
              </a:ext>
            </a:extLst>
          </p:cNvPr>
          <p:cNvSpPr>
            <a:spLocks noGrp="1"/>
          </p:cNvSpPr>
          <p:nvPr>
            <p:ph type="title"/>
          </p:nvPr>
        </p:nvSpPr>
        <p:spPr>
          <a:xfrm>
            <a:off x="646111" y="452718"/>
            <a:ext cx="9404723" cy="731189"/>
          </a:xfrm>
        </p:spPr>
        <p:txBody>
          <a:bodyPr/>
          <a:lstStyle/>
          <a:p>
            <a:r>
              <a:rPr lang="en-IN" sz="3200" dirty="0"/>
              <a:t>     Quantitative Momentum Investing Strategy </a:t>
            </a:r>
          </a:p>
        </p:txBody>
      </p:sp>
      <p:pic>
        <p:nvPicPr>
          <p:cNvPr id="7" name="Content Placeholder 6">
            <a:extLst>
              <a:ext uri="{FF2B5EF4-FFF2-40B4-BE49-F238E27FC236}">
                <a16:creationId xmlns:a16="http://schemas.microsoft.com/office/drawing/2014/main" id="{E9F58B76-039F-C6CD-2FAF-626D463460AC}"/>
              </a:ext>
            </a:extLst>
          </p:cNvPr>
          <p:cNvPicPr>
            <a:picLocks noGrp="1" noChangeAspect="1"/>
          </p:cNvPicPr>
          <p:nvPr>
            <p:ph idx="1"/>
          </p:nvPr>
        </p:nvPicPr>
        <p:blipFill>
          <a:blip r:embed="rId2"/>
          <a:stretch>
            <a:fillRect/>
          </a:stretch>
        </p:blipFill>
        <p:spPr>
          <a:xfrm>
            <a:off x="1135782" y="1183907"/>
            <a:ext cx="8797490" cy="5057745"/>
          </a:xfrm>
        </p:spPr>
      </p:pic>
    </p:spTree>
    <p:extLst>
      <p:ext uri="{BB962C8B-B14F-4D97-AF65-F5344CB8AC3E}">
        <p14:creationId xmlns:p14="http://schemas.microsoft.com/office/powerpoint/2010/main" val="256345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F9C0-721C-4BEC-D02A-F6779D1FD6C0}"/>
              </a:ext>
            </a:extLst>
          </p:cNvPr>
          <p:cNvSpPr>
            <a:spLocks noGrp="1"/>
          </p:cNvSpPr>
          <p:nvPr>
            <p:ph type="title"/>
          </p:nvPr>
        </p:nvSpPr>
        <p:spPr>
          <a:xfrm>
            <a:off x="802342" y="887506"/>
            <a:ext cx="10131425" cy="1456267"/>
          </a:xfrm>
        </p:spPr>
        <p:txBody>
          <a:bodyPr>
            <a:noAutofit/>
          </a:bodyPr>
          <a:lstStyle/>
          <a:p>
            <a:pPr algn="ctr"/>
            <a:r>
              <a:rPr lang="en-IN" sz="4400" b="1" u="sng" dirty="0">
                <a:latin typeface="Batang" panose="02030600000101010101" pitchFamily="18" charset="-127"/>
                <a:ea typeface="Batang" panose="02030600000101010101" pitchFamily="18" charset="-127"/>
              </a:rPr>
              <a:t>OUTLINE OF THE PROJECT</a:t>
            </a:r>
            <a:r>
              <a:rPr lang="en-IN" sz="4400" b="1" dirty="0"/>
              <a:t>:-</a:t>
            </a:r>
            <a:br>
              <a:rPr lang="en-IN" sz="2000" dirty="0"/>
            </a:br>
            <a:br>
              <a:rPr lang="en-IN" sz="2000" dirty="0">
                <a:latin typeface="Segoe Print" panose="02000600000000000000" pitchFamily="2" charset="0"/>
                <a:ea typeface="Batang" panose="02030600000101010101" pitchFamily="18" charset="-127"/>
              </a:rPr>
            </a:br>
            <a:r>
              <a:rPr lang="en-IN" sz="2000" dirty="0">
                <a:latin typeface="Segoe Print" panose="02000600000000000000" pitchFamily="2" charset="0"/>
                <a:ea typeface="Batang" panose="02030600000101010101" pitchFamily="18" charset="-127"/>
              </a:rPr>
              <a:t>A MODEL IS DEVELOPED USING LOGIC,PATTERN RECOGNITION IN HISTORICAL DATA AND IT IS USED TO PREDICT POSITION SIZE AND PRICE OF STOCKS IN THE FUTURE.</a:t>
            </a:r>
            <a:br>
              <a:rPr lang="en-IN" sz="2000" dirty="0">
                <a:latin typeface="Segoe Print" panose="02000600000000000000" pitchFamily="2" charset="0"/>
                <a:ea typeface="Batang" panose="02030600000101010101" pitchFamily="18" charset="-127"/>
              </a:rPr>
            </a:br>
            <a:r>
              <a:rPr lang="en-IN" sz="2000" dirty="0">
                <a:latin typeface="Segoe Print" panose="02000600000000000000" pitchFamily="2" charset="0"/>
                <a:ea typeface="Batang" panose="02030600000101010101" pitchFamily="18" charset="-127"/>
              </a:rPr>
              <a:t>THIS PROJECT IS MADE USING PYTHON,MACHINE LEARNING CONCEPTS, LIBRARIES LIKE NUMPY, PANDAS, SCIKIT.</a:t>
            </a:r>
          </a:p>
        </p:txBody>
      </p:sp>
      <p:sp>
        <p:nvSpPr>
          <p:cNvPr id="3" name="Content Placeholder 2">
            <a:extLst>
              <a:ext uri="{FF2B5EF4-FFF2-40B4-BE49-F238E27FC236}">
                <a16:creationId xmlns:a16="http://schemas.microsoft.com/office/drawing/2014/main" id="{2881EDAC-5E0A-4822-A003-B0D6F43C5D2B}"/>
              </a:ext>
            </a:extLst>
          </p:cNvPr>
          <p:cNvSpPr>
            <a:spLocks noGrp="1"/>
          </p:cNvSpPr>
          <p:nvPr>
            <p:ph idx="1"/>
          </p:nvPr>
        </p:nvSpPr>
        <p:spPr>
          <a:xfrm>
            <a:off x="632013" y="3997762"/>
            <a:ext cx="10131425" cy="3649133"/>
          </a:xfrm>
        </p:spPr>
        <p:txBody>
          <a:bodyPr/>
          <a:lstStyle/>
          <a:p>
            <a:pPr marL="0" indent="0" algn="ctr">
              <a:buNone/>
            </a:pPr>
            <a:r>
              <a:rPr lang="en-IN" sz="4000" b="1" u="sng" dirty="0">
                <a:latin typeface="Batang" panose="02030600000101010101" pitchFamily="18" charset="-127"/>
                <a:ea typeface="Batang" panose="02030600000101010101" pitchFamily="18" charset="-127"/>
              </a:rPr>
              <a:t>AIM</a:t>
            </a:r>
            <a:r>
              <a:rPr lang="en-IN" sz="4000" b="1" dirty="0"/>
              <a:t> :- </a:t>
            </a:r>
          </a:p>
          <a:p>
            <a:pPr marL="0" indent="0" algn="ctr">
              <a:buNone/>
            </a:pPr>
            <a:r>
              <a:rPr lang="en-IN" dirty="0">
                <a:latin typeface="Segoe Print" panose="02000600000000000000" pitchFamily="2" charset="0"/>
                <a:ea typeface="Batang" panose="02030600000101010101" pitchFamily="18" charset="-127"/>
              </a:rPr>
              <a:t>TO</a:t>
            </a:r>
            <a:r>
              <a:rPr lang="en-IN" sz="1800" dirty="0">
                <a:latin typeface="Segoe Print" panose="02000600000000000000" pitchFamily="2" charset="0"/>
                <a:ea typeface="Batang" panose="02030600000101010101" pitchFamily="18" charset="-127"/>
              </a:rPr>
              <a:t> MAKE AN </a:t>
            </a:r>
            <a:r>
              <a:rPr lang="en-IN" sz="2000" dirty="0">
                <a:latin typeface="Segoe Print" panose="02000600000000000000" pitchFamily="2" charset="0"/>
                <a:ea typeface="Batang" panose="02030600000101010101" pitchFamily="18" charset="-127"/>
              </a:rPr>
              <a:t>ALGORITHMIC </a:t>
            </a:r>
            <a:r>
              <a:rPr lang="en-IN" dirty="0">
                <a:latin typeface="Segoe Print" panose="02000600000000000000" pitchFamily="2" charset="0"/>
                <a:ea typeface="Batang" panose="02030600000101010101" pitchFamily="18" charset="-127"/>
              </a:rPr>
              <a:t>TRADING</a:t>
            </a:r>
            <a:r>
              <a:rPr lang="en-IN" sz="1800" dirty="0">
                <a:latin typeface="Segoe Print" panose="02000600000000000000" pitchFamily="2" charset="0"/>
                <a:ea typeface="Batang" panose="02030600000101010101" pitchFamily="18" charset="-127"/>
              </a:rPr>
              <a:t> SYSTEM WHICH CAN PREDICT POSITION SIZE WITH ADEQUATE EFFICIENCY.</a:t>
            </a:r>
          </a:p>
          <a:p>
            <a:endParaRPr lang="en-IN" dirty="0"/>
          </a:p>
        </p:txBody>
      </p:sp>
    </p:spTree>
    <p:extLst>
      <p:ext uri="{BB962C8B-B14F-4D97-AF65-F5344CB8AC3E}">
        <p14:creationId xmlns:p14="http://schemas.microsoft.com/office/powerpoint/2010/main" val="242048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BD9F-CE2E-8B1C-3812-A704E74DFBD2}"/>
              </a:ext>
            </a:extLst>
          </p:cNvPr>
          <p:cNvSpPr>
            <a:spLocks noGrp="1"/>
          </p:cNvSpPr>
          <p:nvPr>
            <p:ph type="title"/>
          </p:nvPr>
        </p:nvSpPr>
        <p:spPr>
          <a:xfrm>
            <a:off x="646111" y="452718"/>
            <a:ext cx="9404723" cy="721564"/>
          </a:xfrm>
        </p:spPr>
        <p:txBody>
          <a:bodyPr/>
          <a:lstStyle/>
          <a:p>
            <a:r>
              <a:rPr lang="en-IN" sz="3600" dirty="0">
                <a:latin typeface="Batang" panose="02030600000101010101" pitchFamily="18" charset="-127"/>
                <a:ea typeface="Batang" panose="02030600000101010101" pitchFamily="18" charset="-127"/>
              </a:rPr>
              <a:t>                       PROCEDURE</a:t>
            </a:r>
          </a:p>
        </p:txBody>
      </p:sp>
      <p:sp>
        <p:nvSpPr>
          <p:cNvPr id="3" name="Content Placeholder 2">
            <a:extLst>
              <a:ext uri="{FF2B5EF4-FFF2-40B4-BE49-F238E27FC236}">
                <a16:creationId xmlns:a16="http://schemas.microsoft.com/office/drawing/2014/main" id="{99F65115-7850-060F-EF82-EE15AF497A84}"/>
              </a:ext>
            </a:extLst>
          </p:cNvPr>
          <p:cNvSpPr>
            <a:spLocks noGrp="1"/>
          </p:cNvSpPr>
          <p:nvPr>
            <p:ph idx="1"/>
          </p:nvPr>
        </p:nvSpPr>
        <p:spPr>
          <a:xfrm>
            <a:off x="645131" y="1557312"/>
            <a:ext cx="10695221" cy="4717982"/>
          </a:xfrm>
        </p:spPr>
        <p:txBody>
          <a:bodyPr>
            <a:normAutofit/>
          </a:bodyPr>
          <a:lstStyle/>
          <a:p>
            <a:pPr marL="0" indent="0">
              <a:buNone/>
            </a:pPr>
            <a:r>
              <a:rPr lang="en-IN" sz="2400" dirty="0">
                <a:solidFill>
                  <a:schemeClr val="accent6">
                    <a:lumMod val="60000"/>
                    <a:lumOff val="40000"/>
                  </a:schemeClr>
                </a:solidFill>
                <a:latin typeface="Segoe Print" panose="02000600000000000000" pitchFamily="2" charset="0"/>
              </a:rPr>
              <a:t>2. Developing Hypothesis for Strategy-</a:t>
            </a:r>
          </a:p>
          <a:p>
            <a:pPr marL="0" indent="0">
              <a:buNone/>
            </a:pPr>
            <a:r>
              <a:rPr lang="it-IT" sz="2000" dirty="0">
                <a:latin typeface="Arial Black" panose="020B0A04020102020204" pitchFamily="34" charset="0"/>
              </a:rPr>
              <a:t>iii) </a:t>
            </a:r>
            <a:r>
              <a:rPr lang="it-IT" sz="2000" dirty="0">
                <a:solidFill>
                  <a:schemeClr val="accent6">
                    <a:lumMod val="60000"/>
                    <a:lumOff val="40000"/>
                  </a:schemeClr>
                </a:solidFill>
                <a:latin typeface="Arial Black" panose="020B0A04020102020204" pitchFamily="34" charset="0"/>
              </a:rPr>
              <a:t>Quantitative Value Investing Strategy-</a:t>
            </a:r>
          </a:p>
          <a:p>
            <a:pPr marL="0" indent="0">
              <a:buNone/>
            </a:pPr>
            <a:r>
              <a:rPr lang="en-IN" dirty="0">
                <a:latin typeface="Segoe Print" panose="02000600000000000000" pitchFamily="2" charset="0"/>
              </a:rPr>
              <a:t>It is an investing strategy that selects for investment the highest-quality cheapest stocks using state-of-the-art computer algorithms. Implementation of Quantitative Value has generated returns with relatively low volatility, and low asset turnover.</a:t>
            </a:r>
          </a:p>
          <a:p>
            <a:pPr marL="0" indent="0">
              <a:buNone/>
            </a:pPr>
            <a:endParaRPr lang="en-IN" sz="1800" dirty="0">
              <a:solidFill>
                <a:schemeClr val="accent6">
                  <a:lumMod val="60000"/>
                  <a:lumOff val="40000"/>
                </a:schemeClr>
              </a:solidFill>
              <a:latin typeface="Arial Black" panose="020B0A04020102020204" pitchFamily="34" charset="0"/>
            </a:endParaRPr>
          </a:p>
          <a:p>
            <a:pPr marL="0" indent="0">
              <a:buNone/>
            </a:pPr>
            <a:r>
              <a:rPr lang="en-IN" dirty="0">
                <a:latin typeface="Arial Black" panose="020B0A04020102020204" pitchFamily="34" charset="0"/>
              </a:rPr>
              <a:t>iv) </a:t>
            </a:r>
            <a:r>
              <a:rPr lang="en-IN" sz="1800" dirty="0">
                <a:solidFill>
                  <a:schemeClr val="accent6">
                    <a:lumMod val="60000"/>
                    <a:lumOff val="40000"/>
                  </a:schemeClr>
                </a:solidFill>
                <a:latin typeface="Arial Black" panose="020B0A04020102020204" pitchFamily="34" charset="0"/>
                <a:ea typeface="Yu Gothic UI Light" panose="020B0300000000000000" pitchFamily="34" charset="-128"/>
              </a:rPr>
              <a:t>Implementation of various Decision Trees</a:t>
            </a:r>
          </a:p>
          <a:p>
            <a:pPr marL="0" indent="0">
              <a:buNone/>
            </a:pPr>
            <a:r>
              <a:rPr lang="en-IN" sz="1800" dirty="0">
                <a:solidFill>
                  <a:schemeClr val="accent6">
                    <a:lumMod val="60000"/>
                    <a:lumOff val="40000"/>
                  </a:schemeClr>
                </a:solidFill>
                <a:latin typeface="Segoe Print" panose="02000600000000000000" pitchFamily="2" charset="0"/>
                <a:ea typeface="Yu Gothic UI Light" panose="020B0300000000000000" pitchFamily="34" charset="-128"/>
              </a:rPr>
              <a:t> </a:t>
            </a:r>
            <a:r>
              <a:rPr lang="en-IN" dirty="0">
                <a:latin typeface="Segoe Print" panose="02000600000000000000" pitchFamily="2" charset="0"/>
                <a:ea typeface="Yu Gothic UI Light" panose="020B0300000000000000" pitchFamily="34" charset="-128"/>
              </a:rPr>
              <a:t>depending upon Nature of Charts like double bottom double top , moving averages , reversal trading </a:t>
            </a:r>
            <a:r>
              <a:rPr lang="en-IN">
                <a:latin typeface="Segoe Print" panose="02000600000000000000" pitchFamily="2" charset="0"/>
                <a:ea typeface="Yu Gothic UI Light" panose="020B0300000000000000" pitchFamily="34" charset="-128"/>
              </a:rPr>
              <a:t>, Range </a:t>
            </a:r>
            <a:r>
              <a:rPr lang="en-IN" dirty="0">
                <a:latin typeface="Segoe Print" panose="02000600000000000000" pitchFamily="2" charset="0"/>
                <a:ea typeface="Yu Gothic UI Light" panose="020B0300000000000000" pitchFamily="34" charset="-128"/>
              </a:rPr>
              <a:t>trading , breakout trading.</a:t>
            </a:r>
          </a:p>
        </p:txBody>
      </p:sp>
    </p:spTree>
    <p:extLst>
      <p:ext uri="{BB962C8B-B14F-4D97-AF65-F5344CB8AC3E}">
        <p14:creationId xmlns:p14="http://schemas.microsoft.com/office/powerpoint/2010/main" val="353082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201A-BB65-B621-3666-7937C9289671}"/>
              </a:ext>
            </a:extLst>
          </p:cNvPr>
          <p:cNvSpPr>
            <a:spLocks noGrp="1"/>
          </p:cNvSpPr>
          <p:nvPr>
            <p:ph type="title"/>
          </p:nvPr>
        </p:nvSpPr>
        <p:spPr>
          <a:xfrm>
            <a:off x="646111" y="67377"/>
            <a:ext cx="9404723" cy="741145"/>
          </a:xfrm>
        </p:spPr>
        <p:txBody>
          <a:bodyPr/>
          <a:lstStyle/>
          <a:p>
            <a:r>
              <a:rPr lang="en-US" sz="3600" dirty="0">
                <a:effectLst/>
                <a:latin typeface="Times New Roman" panose="02020603050405020304" pitchFamily="18" charset="0"/>
                <a:ea typeface="Segoe Print" panose="02000600000000000000" pitchFamily="2" charset="0"/>
              </a:rPr>
              <a:t>Exponential Moving Average (EMA)</a:t>
            </a:r>
            <a:endParaRPr lang="en-IN" sz="3600" dirty="0"/>
          </a:p>
        </p:txBody>
      </p:sp>
      <p:pic>
        <p:nvPicPr>
          <p:cNvPr id="4" name="Content Placeholder 3">
            <a:extLst>
              <a:ext uri="{FF2B5EF4-FFF2-40B4-BE49-F238E27FC236}">
                <a16:creationId xmlns:a16="http://schemas.microsoft.com/office/drawing/2014/main" id="{73D90709-99A8-E8E0-7921-1A5972B5F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680" y="2916455"/>
            <a:ext cx="7825339" cy="3874167"/>
          </a:xfrm>
          <a:prstGeom prst="rect">
            <a:avLst/>
          </a:prstGeom>
        </p:spPr>
      </p:pic>
      <p:sp>
        <p:nvSpPr>
          <p:cNvPr id="6" name="TextBox 5">
            <a:extLst>
              <a:ext uri="{FF2B5EF4-FFF2-40B4-BE49-F238E27FC236}">
                <a16:creationId xmlns:a16="http://schemas.microsoft.com/office/drawing/2014/main" id="{AB4FBBF8-B98D-0418-6429-AE08A0767AFB}"/>
              </a:ext>
            </a:extLst>
          </p:cNvPr>
          <p:cNvSpPr txBox="1"/>
          <p:nvPr/>
        </p:nvSpPr>
        <p:spPr>
          <a:xfrm>
            <a:off x="528934" y="986589"/>
            <a:ext cx="10039605" cy="1477328"/>
          </a:xfrm>
          <a:prstGeom prst="rect">
            <a:avLst/>
          </a:prstGeom>
          <a:noFill/>
        </p:spPr>
        <p:txBody>
          <a:bodyPr wrap="square">
            <a:spAutoFit/>
          </a:bodyPr>
          <a:lstStyle/>
          <a:p>
            <a:pPr marL="749300" indent="-229235">
              <a:tabLst>
                <a:tab pos="749935" algn="l"/>
              </a:tabLst>
            </a:pPr>
            <a:r>
              <a:rPr lang="en-US" sz="1800" b="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An exponential moving average (EMA) is a type of </a:t>
            </a:r>
            <a:r>
              <a:rPr lang="en-US" sz="1800" b="0" u="sng"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hlinkClick r:id="rId3">
                  <a:extLst>
                    <a:ext uri="{A12FA001-AC4F-418D-AE19-62706E023703}">
                      <ahyp:hlinkClr xmlns:ahyp="http://schemas.microsoft.com/office/drawing/2018/hyperlinkcolor" val="tx"/>
                    </a:ext>
                  </a:extLst>
                </a:hlinkClick>
              </a:rPr>
              <a:t>moving average</a:t>
            </a:r>
            <a:r>
              <a:rPr lang="en-US" sz="1800" b="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(MA) that places a greater weight and significance on the most recent data points. The exponential moving average is also referred to as the exponentially </a:t>
            </a:r>
            <a:r>
              <a:rPr lang="en-US" sz="1800" b="0" u="sng"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hlinkClick r:id="rId4">
                  <a:extLst>
                    <a:ext uri="{A12FA001-AC4F-418D-AE19-62706E023703}">
                      <ahyp:hlinkClr xmlns:ahyp="http://schemas.microsoft.com/office/drawing/2018/hyperlinkcolor" val="tx"/>
                    </a:ext>
                  </a:extLst>
                </a:hlinkClick>
              </a:rPr>
              <a:t>weighted</a:t>
            </a:r>
            <a:r>
              <a:rPr lang="en-US" sz="1800" b="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moving average. An exponentially weighted moving average reacts more significantly to recent price changes than a simple moving average </a:t>
            </a:r>
            <a:r>
              <a:rPr lang="en-US" sz="1800" b="0" u="sng"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hlinkClick r:id="rId5">
                  <a:extLst>
                    <a:ext uri="{A12FA001-AC4F-418D-AE19-62706E023703}">
                      <ahyp:hlinkClr xmlns:ahyp="http://schemas.microsoft.com/office/drawing/2018/hyperlinkcolor" val="tx"/>
                    </a:ext>
                  </a:extLst>
                </a:hlinkClick>
              </a:rPr>
              <a:t>simple moving average</a:t>
            </a:r>
            <a:r>
              <a:rPr lang="en-US" sz="1800" b="0" spc="5"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 (SMA), which applies an equal weight to all observations in the period.</a:t>
            </a:r>
            <a:endParaRPr lang="en-IN" sz="1600" b="1"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endParaRPr>
          </a:p>
        </p:txBody>
      </p:sp>
    </p:spTree>
    <p:extLst>
      <p:ext uri="{BB962C8B-B14F-4D97-AF65-F5344CB8AC3E}">
        <p14:creationId xmlns:p14="http://schemas.microsoft.com/office/powerpoint/2010/main" val="365775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CD17-B726-2DFA-723F-405E6992D8D7}"/>
              </a:ext>
            </a:extLst>
          </p:cNvPr>
          <p:cNvSpPr>
            <a:spLocks noGrp="1"/>
          </p:cNvSpPr>
          <p:nvPr>
            <p:ph type="title"/>
          </p:nvPr>
        </p:nvSpPr>
        <p:spPr>
          <a:xfrm>
            <a:off x="694335" y="99793"/>
            <a:ext cx="9404723" cy="683063"/>
          </a:xfrm>
        </p:spPr>
        <p:txBody>
          <a:bodyPr/>
          <a:lstStyle/>
          <a:p>
            <a:r>
              <a:rPr lang="en-US" sz="3200" dirty="0">
                <a:effectLst/>
                <a:latin typeface="Times New Roman" panose="02020603050405020304" pitchFamily="18" charset="0"/>
                <a:ea typeface="Segoe Print" panose="02000600000000000000" pitchFamily="2" charset="0"/>
              </a:rPr>
              <a:t>Moving Average Convergence-Divergence (MACD)</a:t>
            </a:r>
            <a:endParaRPr lang="en-IN" sz="3200" dirty="0"/>
          </a:p>
        </p:txBody>
      </p:sp>
      <p:pic>
        <p:nvPicPr>
          <p:cNvPr id="4" name="Content Placeholder 3">
            <a:extLst>
              <a:ext uri="{FF2B5EF4-FFF2-40B4-BE49-F238E27FC236}">
                <a16:creationId xmlns:a16="http://schemas.microsoft.com/office/drawing/2014/main" id="{126DAE1C-0183-A0EB-FCBE-09C717A83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908" y="2850351"/>
            <a:ext cx="9625263" cy="3907856"/>
          </a:xfrm>
          <a:prstGeom prst="rect">
            <a:avLst/>
          </a:prstGeom>
        </p:spPr>
      </p:pic>
      <p:sp>
        <p:nvSpPr>
          <p:cNvPr id="6" name="TextBox 5">
            <a:extLst>
              <a:ext uri="{FF2B5EF4-FFF2-40B4-BE49-F238E27FC236}">
                <a16:creationId xmlns:a16="http://schemas.microsoft.com/office/drawing/2014/main" id="{453B5997-8F51-FF18-63BC-040A8096B376}"/>
              </a:ext>
            </a:extLst>
          </p:cNvPr>
          <p:cNvSpPr txBox="1"/>
          <p:nvPr/>
        </p:nvSpPr>
        <p:spPr>
          <a:xfrm>
            <a:off x="1434165" y="951199"/>
            <a:ext cx="8932244" cy="1477328"/>
          </a:xfrm>
          <a:prstGeom prst="rect">
            <a:avLst/>
          </a:prstGeom>
          <a:noFill/>
        </p:spPr>
        <p:txBody>
          <a:bodyPr wrap="square">
            <a:spAutoFit/>
          </a:bodyPr>
          <a:lstStyle/>
          <a:p>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rPr>
              <a:t>The moving average convergence/divergence (MACD, or MAC-D) line is calculated by subtracting the 26-period exponential moving average (EMA) from the 12-period EMA. The signal line is a nine-period EMA of the MACD line. MACD is best used with daily periods, where the </a:t>
            </a:r>
            <a:r>
              <a:rPr lang="en-IN" sz="1800" dirty="0">
                <a:solidFill>
                  <a:schemeClr val="accent4">
                    <a:lumMod val="60000"/>
                    <a:lumOff val="40000"/>
                  </a:schemeClr>
                </a:solidFill>
                <a:effectLst/>
                <a:latin typeface="Times New Roman" panose="02020603050405020304" pitchFamily="18" charset="0"/>
                <a:ea typeface="Segoe Print" panose="02000600000000000000" pitchFamily="2" charset="0"/>
              </a:rPr>
              <a:t>norm is the traditional setting of 26/12/9 days</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rPr>
              <a:t>. MACD triggers technical signals when the MACD line crosses above the signal line (to buy) or falls below it (to sell).</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401433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4478-DE2B-74EA-0647-674E3412EF88}"/>
              </a:ext>
            </a:extLst>
          </p:cNvPr>
          <p:cNvSpPr>
            <a:spLocks noGrp="1"/>
          </p:cNvSpPr>
          <p:nvPr>
            <p:ph type="title"/>
          </p:nvPr>
        </p:nvSpPr>
        <p:spPr>
          <a:xfrm>
            <a:off x="790490" y="106208"/>
            <a:ext cx="9404723" cy="644562"/>
          </a:xfrm>
        </p:spPr>
        <p:txBody>
          <a:bodyPr/>
          <a:lstStyle/>
          <a:p>
            <a:r>
              <a:rPr lang="en-US" sz="4000" dirty="0">
                <a:effectLst/>
                <a:latin typeface="Times New Roman" panose="02020603050405020304" pitchFamily="18" charset="0"/>
                <a:ea typeface="Segoe Print" panose="02000600000000000000" pitchFamily="2" charset="0"/>
              </a:rPr>
              <a:t>The Relative Strength Index</a:t>
            </a:r>
            <a:endParaRPr lang="en-IN" sz="4000" dirty="0"/>
          </a:p>
        </p:txBody>
      </p:sp>
      <p:pic>
        <p:nvPicPr>
          <p:cNvPr id="4" name="Content Placeholder 3">
            <a:extLst>
              <a:ext uri="{FF2B5EF4-FFF2-40B4-BE49-F238E27FC236}">
                <a16:creationId xmlns:a16="http://schemas.microsoft.com/office/drawing/2014/main" id="{EF042351-2DD8-FC5C-4044-C5239B564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823" y="2678836"/>
            <a:ext cx="8947150" cy="4072956"/>
          </a:xfrm>
          <a:prstGeom prst="rect">
            <a:avLst/>
          </a:prstGeom>
        </p:spPr>
      </p:pic>
      <p:sp>
        <p:nvSpPr>
          <p:cNvPr id="6" name="TextBox 5">
            <a:extLst>
              <a:ext uri="{FF2B5EF4-FFF2-40B4-BE49-F238E27FC236}">
                <a16:creationId xmlns:a16="http://schemas.microsoft.com/office/drawing/2014/main" id="{025D787A-8130-1547-5C0A-694368B5B575}"/>
              </a:ext>
            </a:extLst>
          </p:cNvPr>
          <p:cNvSpPr txBox="1"/>
          <p:nvPr/>
        </p:nvSpPr>
        <p:spPr>
          <a:xfrm>
            <a:off x="259881" y="647511"/>
            <a:ext cx="10270156" cy="2031325"/>
          </a:xfrm>
          <a:prstGeom prst="rect">
            <a:avLst/>
          </a:prstGeom>
          <a:noFill/>
        </p:spPr>
        <p:txBody>
          <a:bodyPr wrap="square">
            <a:spAutoFit/>
          </a:bodyPr>
          <a:lstStyle/>
          <a:p>
            <a:pPr marL="749300" indent="-229235">
              <a:tabLst>
                <a:tab pos="749935" algn="l"/>
              </a:tabLst>
            </a:pPr>
            <a:r>
              <a:rPr lang="en-US" b="0" dirty="0">
                <a:solidFill>
                  <a:schemeClr val="accent4">
                    <a:lumMod val="60000"/>
                    <a:lumOff val="40000"/>
                  </a:schemeClr>
                </a:solidFill>
                <a:effectLst/>
                <a:latin typeface="Times New Roman" panose="02020603050405020304" pitchFamily="18" charset="0"/>
                <a:ea typeface="Segoe Print" panose="02000600000000000000" pitchFamily="2" charset="0"/>
                <a:cs typeface="Times New Roman" panose="02020603050405020304" pitchFamily="18" charset="0"/>
              </a:rPr>
              <a:t>The relative strength index (RSI) is a momentum indicator used in technical analysis. RSI measures the speed and magnitude of a security's recent price changes to evaluate overvalued or undervalued conditions in the price of that security.</a:t>
            </a:r>
            <a:endParaRPr lang="en-IN" b="1" dirty="0">
              <a:solidFill>
                <a:schemeClr val="accent4">
                  <a:lumMod val="60000"/>
                  <a:lumOff val="40000"/>
                </a:schemeClr>
              </a:solidFill>
              <a:effectLst/>
              <a:latin typeface="Times New Roman" panose="02020603050405020304" pitchFamily="18" charset="0"/>
              <a:ea typeface="Segoe Print" panose="02000600000000000000" pitchFamily="2" charset="0"/>
              <a:cs typeface="Times New Roman" panose="02020603050405020304" pitchFamily="18" charset="0"/>
            </a:endParaRPr>
          </a:p>
          <a:p>
            <a:pPr marL="749300" indent="-229235">
              <a:tabLst>
                <a:tab pos="749935" algn="l"/>
              </a:tabLst>
            </a:pPr>
            <a:r>
              <a:rPr lang="en-US" dirty="0">
                <a:solidFill>
                  <a:schemeClr val="accent4">
                    <a:lumMod val="60000"/>
                    <a:lumOff val="40000"/>
                  </a:schemeClr>
                </a:solidFill>
                <a:effectLst/>
                <a:latin typeface="Times New Roman" panose="02020603050405020304" pitchFamily="18" charset="0"/>
                <a:ea typeface="Segoe Print" panose="02000600000000000000" pitchFamily="2" charset="0"/>
                <a:cs typeface="Times New Roman" panose="02020603050405020304" pitchFamily="18" charset="0"/>
              </a:rPr>
              <a:t>The RSI can do more than point to overbought and oversold securities. It can also indicate securities that may be primed for a trend reversal or corrective pullback in price. It can signal when to buy and sell. Traditionally, an RSI reading of 70 or above indicates an overbought situation. A reading of 30 or below indicates an oversold condition.</a:t>
            </a:r>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56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7B1D-9CCE-8475-76E3-C063668F1B7B}"/>
              </a:ext>
            </a:extLst>
          </p:cNvPr>
          <p:cNvSpPr>
            <a:spLocks noGrp="1"/>
          </p:cNvSpPr>
          <p:nvPr>
            <p:ph type="title"/>
          </p:nvPr>
        </p:nvSpPr>
        <p:spPr>
          <a:xfrm>
            <a:off x="645130" y="105877"/>
            <a:ext cx="9404723" cy="654187"/>
          </a:xfrm>
        </p:spPr>
        <p:txBody>
          <a:bodyPr/>
          <a:lstStyle/>
          <a:p>
            <a:r>
              <a:rPr lang="en-US" sz="3600" dirty="0">
                <a:effectLst/>
                <a:latin typeface="Times New Roman" panose="02020603050405020304" pitchFamily="18" charset="0"/>
                <a:ea typeface="Segoe Print" panose="02000600000000000000" pitchFamily="2" charset="0"/>
              </a:rPr>
              <a:t>AVERAGE DIRECTIONAL INDEX</a:t>
            </a:r>
            <a:endParaRPr lang="en-IN" sz="3600" dirty="0"/>
          </a:p>
        </p:txBody>
      </p:sp>
      <p:pic>
        <p:nvPicPr>
          <p:cNvPr id="4" name="Content Placeholder 3">
            <a:extLst>
              <a:ext uri="{FF2B5EF4-FFF2-40B4-BE49-F238E27FC236}">
                <a16:creationId xmlns:a16="http://schemas.microsoft.com/office/drawing/2014/main" id="{E6CF915C-856D-CC78-F73E-AEB03E954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548" y="2791389"/>
            <a:ext cx="8104728" cy="3965607"/>
          </a:xfrm>
          <a:prstGeom prst="rect">
            <a:avLst/>
          </a:prstGeom>
        </p:spPr>
      </p:pic>
      <p:sp>
        <p:nvSpPr>
          <p:cNvPr id="6" name="TextBox 5">
            <a:extLst>
              <a:ext uri="{FF2B5EF4-FFF2-40B4-BE49-F238E27FC236}">
                <a16:creationId xmlns:a16="http://schemas.microsoft.com/office/drawing/2014/main" id="{31D0FDEE-D75B-D9BD-2F4E-9A52A2353A02}"/>
              </a:ext>
            </a:extLst>
          </p:cNvPr>
          <p:cNvSpPr txBox="1"/>
          <p:nvPr/>
        </p:nvSpPr>
        <p:spPr>
          <a:xfrm>
            <a:off x="741145" y="760064"/>
            <a:ext cx="9308708" cy="2031325"/>
          </a:xfrm>
          <a:prstGeom prst="rect">
            <a:avLst/>
          </a:prstGeom>
          <a:noFill/>
        </p:spPr>
        <p:txBody>
          <a:bodyPr wrap="square">
            <a:spAutoFit/>
          </a:bodyPr>
          <a:lstStyle/>
          <a:p>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rPr>
              <a:t>Average Directional Index (ADX): works together with a Minus Directional Indicator (-DI) and a Plus Directional Indicator (+DI). The directional movement indicators are used to detect stock trends, typically used to determine entry and exit points. The ADX is derived from the smoothed averages between +DI and –DI. It measures the strength of the trend over time. </a:t>
            </a:r>
            <a:r>
              <a:rPr lang="en-IN" sz="1800" dirty="0">
                <a:solidFill>
                  <a:schemeClr val="accent4">
                    <a:lumMod val="60000"/>
                    <a:lumOff val="40000"/>
                  </a:schemeClr>
                </a:solidFill>
                <a:effectLst/>
                <a:latin typeface="Times New Roman" panose="02020603050405020304" pitchFamily="18" charset="0"/>
                <a:ea typeface="Segoe Print" panose="02000600000000000000" pitchFamily="2" charset="0"/>
              </a:rPr>
              <a:t>We can determine the movement’s direction and strength using all three indicators together</a:t>
            </a:r>
            <a:r>
              <a:rPr lang="en-US" sz="1800" dirty="0">
                <a:solidFill>
                  <a:schemeClr val="accent4">
                    <a:lumMod val="60000"/>
                    <a:lumOff val="40000"/>
                  </a:schemeClr>
                </a:solidFill>
                <a:effectLst/>
                <a:latin typeface="Times New Roman" panose="02020603050405020304" pitchFamily="18" charset="0"/>
                <a:ea typeface="Segoe Print" panose="02000600000000000000" pitchFamily="2" charset="0"/>
              </a:rPr>
              <a:t>. The value of ADX ranges between 0 and 100. A reading below 20 indicates trend weakness; all readings above 40 are considered vital.</a:t>
            </a:r>
            <a:r>
              <a:rPr lang="en-US" sz="1600" spc="5" dirty="0">
                <a:solidFill>
                  <a:schemeClr val="accent4">
                    <a:lumMod val="60000"/>
                    <a:lumOff val="40000"/>
                  </a:schemeClr>
                </a:solidFill>
                <a:effectLst/>
                <a:latin typeface="Times New Roman" panose="02020603050405020304" pitchFamily="18" charset="0"/>
                <a:ea typeface="Segoe Print" panose="02000600000000000000" pitchFamily="2" charset="0"/>
              </a:rPr>
              <a:t> </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221056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D9EF-2AB4-6380-EFB7-46C2FE6C61D9}"/>
              </a:ext>
            </a:extLst>
          </p:cNvPr>
          <p:cNvSpPr>
            <a:spLocks noGrp="1"/>
          </p:cNvSpPr>
          <p:nvPr>
            <p:ph type="title"/>
          </p:nvPr>
        </p:nvSpPr>
        <p:spPr>
          <a:xfrm>
            <a:off x="549858" y="106209"/>
            <a:ext cx="9404723" cy="692688"/>
          </a:xfrm>
        </p:spPr>
        <p:txBody>
          <a:bodyPr/>
          <a:lstStyle/>
          <a:p>
            <a:r>
              <a:rPr lang="en-US" sz="4000" dirty="0">
                <a:effectLst/>
                <a:latin typeface="Times New Roman" panose="02020603050405020304" pitchFamily="18" charset="0"/>
                <a:ea typeface="Segoe Print" panose="02000600000000000000" pitchFamily="2" charset="0"/>
              </a:rPr>
              <a:t>Triple Exponential Average (TRIX)</a:t>
            </a:r>
            <a:endParaRPr lang="en-IN" sz="4000" dirty="0"/>
          </a:p>
        </p:txBody>
      </p:sp>
      <p:pic>
        <p:nvPicPr>
          <p:cNvPr id="4" name="Content Placeholder 3">
            <a:extLst>
              <a:ext uri="{FF2B5EF4-FFF2-40B4-BE49-F238E27FC236}">
                <a16:creationId xmlns:a16="http://schemas.microsoft.com/office/drawing/2014/main" id="{327EE3BE-1E43-4E50-18FB-A3147B31C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158" y="2556029"/>
            <a:ext cx="8556423" cy="4195762"/>
          </a:xfrm>
          <a:prstGeom prst="rect">
            <a:avLst/>
          </a:prstGeom>
        </p:spPr>
      </p:pic>
      <p:sp>
        <p:nvSpPr>
          <p:cNvPr id="6" name="TextBox 5">
            <a:extLst>
              <a:ext uri="{FF2B5EF4-FFF2-40B4-BE49-F238E27FC236}">
                <a16:creationId xmlns:a16="http://schemas.microsoft.com/office/drawing/2014/main" id="{EA3062D0-83EA-B8C6-892A-3DE26966EA08}"/>
              </a:ext>
            </a:extLst>
          </p:cNvPr>
          <p:cNvSpPr txBox="1"/>
          <p:nvPr/>
        </p:nvSpPr>
        <p:spPr>
          <a:xfrm>
            <a:off x="664142" y="798897"/>
            <a:ext cx="9606013" cy="1477328"/>
          </a:xfrm>
          <a:prstGeom prst="rect">
            <a:avLst/>
          </a:prstGeom>
          <a:noFill/>
        </p:spPr>
        <p:txBody>
          <a:bodyPr wrap="square">
            <a:spAutoFit/>
          </a:bodyPr>
          <a:lstStyle/>
          <a:p>
            <a:pPr marL="228600" indent="-229235">
              <a:tabLst>
                <a:tab pos="749935" algn="l"/>
              </a:tabLst>
            </a:pPr>
            <a:r>
              <a:rPr lang="en-US" sz="1800" b="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The triple exponential average (TRIX) is a momentum indicator used by technical traders that shows the percentage change in a moving average that has been smoothed exponentially three times. The triple smoothing of moving averages is designed to filter out price movements that are considered insignificant or unimportant. TRIX is also implemented by technical traders to produce signals similar to the moving average convergence divergence (MACD).</a:t>
            </a:r>
            <a:endParaRPr lang="en-IN" sz="1600" b="1"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endParaRPr>
          </a:p>
        </p:txBody>
      </p:sp>
    </p:spTree>
    <p:extLst>
      <p:ext uri="{BB962C8B-B14F-4D97-AF65-F5344CB8AC3E}">
        <p14:creationId xmlns:p14="http://schemas.microsoft.com/office/powerpoint/2010/main" val="1455056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8870-885F-102D-3B59-4C450BE01768}"/>
              </a:ext>
            </a:extLst>
          </p:cNvPr>
          <p:cNvSpPr>
            <a:spLocks noGrp="1"/>
          </p:cNvSpPr>
          <p:nvPr>
            <p:ph type="title"/>
          </p:nvPr>
        </p:nvSpPr>
        <p:spPr>
          <a:xfrm>
            <a:off x="645130" y="96584"/>
            <a:ext cx="9404723" cy="683063"/>
          </a:xfrm>
        </p:spPr>
        <p:txBody>
          <a:bodyPr/>
          <a:lstStyle/>
          <a:p>
            <a:r>
              <a:rPr lang="en-US" sz="4000" dirty="0">
                <a:solidFill>
                  <a:schemeClr val="tx1"/>
                </a:solidFill>
                <a:effectLst/>
                <a:latin typeface="Times New Roman" panose="02020603050405020304" pitchFamily="18" charset="0"/>
                <a:ea typeface="Segoe Print" panose="02000600000000000000" pitchFamily="2" charset="0"/>
              </a:rPr>
              <a:t>BOLLINGER BANDS </a:t>
            </a:r>
            <a:endParaRPr lang="en-IN" sz="4000" dirty="0">
              <a:solidFill>
                <a:schemeClr val="tx1"/>
              </a:solidFill>
            </a:endParaRPr>
          </a:p>
        </p:txBody>
      </p:sp>
      <p:pic>
        <p:nvPicPr>
          <p:cNvPr id="4" name="Content Placeholder 3">
            <a:extLst>
              <a:ext uri="{FF2B5EF4-FFF2-40B4-BE49-F238E27FC236}">
                <a16:creationId xmlns:a16="http://schemas.microsoft.com/office/drawing/2014/main" id="{342B5CB7-9A21-DC6F-03B2-CB235050C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566" y="2791326"/>
            <a:ext cx="7084193" cy="3970090"/>
          </a:xfrm>
          <a:prstGeom prst="rect">
            <a:avLst/>
          </a:prstGeom>
        </p:spPr>
      </p:pic>
      <p:sp>
        <p:nvSpPr>
          <p:cNvPr id="6" name="TextBox 5">
            <a:extLst>
              <a:ext uri="{FF2B5EF4-FFF2-40B4-BE49-F238E27FC236}">
                <a16:creationId xmlns:a16="http://schemas.microsoft.com/office/drawing/2014/main" id="{0D0F8D4D-4DB7-C773-C2BB-9D6E28E30084}"/>
              </a:ext>
            </a:extLst>
          </p:cNvPr>
          <p:cNvSpPr txBox="1"/>
          <p:nvPr/>
        </p:nvSpPr>
        <p:spPr>
          <a:xfrm>
            <a:off x="905012" y="1056117"/>
            <a:ext cx="8133110" cy="1477328"/>
          </a:xfrm>
          <a:prstGeom prst="rect">
            <a:avLst/>
          </a:prstGeom>
          <a:noFill/>
        </p:spPr>
        <p:txBody>
          <a:bodyPr wrap="square">
            <a:spAutoFit/>
          </a:bodyPr>
          <a:lstStyle/>
          <a:p>
            <a:pPr marL="749300" indent="-229235">
              <a:tabLst>
                <a:tab pos="749935" algn="l"/>
              </a:tabLst>
            </a:pPr>
            <a:r>
              <a:rPr lang="en-US" sz="1800" b="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 Bollinger Band is a technical analysis tool defined by a set of</a:t>
            </a:r>
            <a:endParaRPr lang="en-IN" sz="1600" b="1"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endParaRPr>
          </a:p>
          <a:p>
            <a:pPr marL="749300" indent="-229235">
              <a:tabLst>
                <a:tab pos="749935" algn="l"/>
              </a:tabLst>
            </a:pPr>
            <a:r>
              <a:rPr lang="en-US" sz="1800" b="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trendlines plotted two standard deviations (positively and negatively)</a:t>
            </a:r>
            <a:endParaRPr lang="en-IN" sz="1600" b="1"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endParaRPr>
          </a:p>
          <a:p>
            <a:pPr marL="749300" indent="-229235">
              <a:tabLst>
                <a:tab pos="749935" algn="l"/>
              </a:tabLst>
            </a:pPr>
            <a:r>
              <a:rPr lang="en-US" sz="1800" b="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away from a simple moving average (SMA) of a security's price, but</a:t>
            </a:r>
            <a:endParaRPr lang="en-IN" sz="1600" b="1"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endParaRPr>
          </a:p>
          <a:p>
            <a:pPr marL="749300" indent="-229235">
              <a:tabLst>
                <a:tab pos="749935" algn="l"/>
              </a:tabLst>
            </a:pPr>
            <a:r>
              <a:rPr lang="en-US" sz="1800" b="0"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which can be adjusted to user preferences</a:t>
            </a:r>
            <a:r>
              <a:rPr lang="en-US" sz="1800" b="1" dirty="0">
                <a:solidFill>
                  <a:schemeClr val="accent4">
                    <a:lumMod val="60000"/>
                    <a:lumOff val="40000"/>
                  </a:schemeClr>
                </a:solidFill>
                <a:effectLst/>
                <a:latin typeface="Times New Roman" panose="02020603050405020304" pitchFamily="18" charset="0"/>
                <a:ea typeface="Segoe Print" panose="02000600000000000000" pitchFamily="2" charset="0"/>
                <a:cs typeface="Segoe Print" panose="02000600000000000000" pitchFamily="2" charset="0"/>
              </a:rPr>
              <a:t>.</a:t>
            </a:r>
            <a:endParaRPr lang="en-IN" sz="1600" b="1" dirty="0">
              <a:solidFill>
                <a:schemeClr val="accent4">
                  <a:lumMod val="60000"/>
                  <a:lumOff val="40000"/>
                </a:schemeClr>
              </a:solidFill>
              <a:effectLst/>
              <a:latin typeface="Segoe Print" panose="02000600000000000000" pitchFamily="2" charset="0"/>
              <a:ea typeface="Segoe Print" panose="02000600000000000000" pitchFamily="2" charset="0"/>
              <a:cs typeface="Segoe Print" panose="02000600000000000000" pitchFamily="2" charset="0"/>
            </a:endParaRPr>
          </a:p>
          <a:p>
            <a:pPr marL="749300" indent="-229235">
              <a:tabLst>
                <a:tab pos="749935" algn="l"/>
              </a:tabLst>
            </a:pPr>
            <a:r>
              <a:rPr lang="en-US" sz="1800" b="1" dirty="0">
                <a:solidFill>
                  <a:srgbClr val="434343"/>
                </a:solidFill>
                <a:effectLst/>
                <a:latin typeface="Times New Roman" panose="02020603050405020304" pitchFamily="18" charset="0"/>
                <a:ea typeface="Segoe Print" panose="02000600000000000000" pitchFamily="2" charset="0"/>
                <a:cs typeface="Segoe Print" panose="02000600000000000000" pitchFamily="2" charset="0"/>
              </a:rPr>
              <a:t> </a:t>
            </a:r>
            <a:endParaRPr lang="en-IN" sz="1600" b="1" dirty="0">
              <a:effectLst/>
              <a:latin typeface="Segoe Print" panose="02000600000000000000" pitchFamily="2" charset="0"/>
              <a:ea typeface="Segoe Print" panose="02000600000000000000" pitchFamily="2" charset="0"/>
              <a:cs typeface="Segoe Print" panose="02000600000000000000" pitchFamily="2" charset="0"/>
            </a:endParaRPr>
          </a:p>
        </p:txBody>
      </p:sp>
    </p:spTree>
    <p:extLst>
      <p:ext uri="{BB962C8B-B14F-4D97-AF65-F5344CB8AC3E}">
        <p14:creationId xmlns:p14="http://schemas.microsoft.com/office/powerpoint/2010/main" val="121926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4187-A2CE-DC20-3912-F2E0AED6782C}"/>
              </a:ext>
            </a:extLst>
          </p:cNvPr>
          <p:cNvSpPr>
            <a:spLocks noGrp="1"/>
          </p:cNvSpPr>
          <p:nvPr>
            <p:ph type="title"/>
          </p:nvPr>
        </p:nvSpPr>
        <p:spPr>
          <a:xfrm>
            <a:off x="646111" y="0"/>
            <a:ext cx="9404723" cy="644893"/>
          </a:xfrm>
        </p:spPr>
        <p:txBody>
          <a:bodyPr/>
          <a:lstStyle/>
          <a:p>
            <a:r>
              <a:rPr lang="en-IN" dirty="0"/>
              <a:t>                 Trend Trading</a:t>
            </a:r>
          </a:p>
        </p:txBody>
      </p:sp>
      <p:pic>
        <p:nvPicPr>
          <p:cNvPr id="5" name="Content Placeholder 4">
            <a:extLst>
              <a:ext uri="{FF2B5EF4-FFF2-40B4-BE49-F238E27FC236}">
                <a16:creationId xmlns:a16="http://schemas.microsoft.com/office/drawing/2014/main" id="{1C73C92F-0664-6693-F7F1-A2B34DB0FE56}"/>
              </a:ext>
            </a:extLst>
          </p:cNvPr>
          <p:cNvPicPr>
            <a:picLocks noGrp="1" noChangeAspect="1"/>
          </p:cNvPicPr>
          <p:nvPr>
            <p:ph idx="1"/>
          </p:nvPr>
        </p:nvPicPr>
        <p:blipFill>
          <a:blip r:embed="rId2"/>
          <a:stretch>
            <a:fillRect/>
          </a:stretch>
        </p:blipFill>
        <p:spPr>
          <a:xfrm>
            <a:off x="1617044" y="1513719"/>
            <a:ext cx="8104472" cy="4952338"/>
          </a:xfrm>
        </p:spPr>
      </p:pic>
    </p:spTree>
    <p:extLst>
      <p:ext uri="{BB962C8B-B14F-4D97-AF65-F5344CB8AC3E}">
        <p14:creationId xmlns:p14="http://schemas.microsoft.com/office/powerpoint/2010/main" val="1459535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A229-7AA0-27CF-FDB6-94B3EA4C1670}"/>
              </a:ext>
            </a:extLst>
          </p:cNvPr>
          <p:cNvSpPr>
            <a:spLocks noGrp="1"/>
          </p:cNvSpPr>
          <p:nvPr>
            <p:ph type="title"/>
          </p:nvPr>
        </p:nvSpPr>
        <p:spPr>
          <a:xfrm>
            <a:off x="646111" y="452718"/>
            <a:ext cx="9404723" cy="933320"/>
          </a:xfrm>
        </p:spPr>
        <p:txBody>
          <a:bodyPr/>
          <a:lstStyle/>
          <a:p>
            <a:r>
              <a:rPr lang="en-IN" dirty="0"/>
              <a:t>                 Range Trading</a:t>
            </a:r>
          </a:p>
        </p:txBody>
      </p:sp>
      <p:pic>
        <p:nvPicPr>
          <p:cNvPr id="5" name="Content Placeholder 4">
            <a:extLst>
              <a:ext uri="{FF2B5EF4-FFF2-40B4-BE49-F238E27FC236}">
                <a16:creationId xmlns:a16="http://schemas.microsoft.com/office/drawing/2014/main" id="{B491C16E-9A45-0BBA-98C5-2C712301EF69}"/>
              </a:ext>
            </a:extLst>
          </p:cNvPr>
          <p:cNvPicPr>
            <a:picLocks noGrp="1" noChangeAspect="1"/>
          </p:cNvPicPr>
          <p:nvPr>
            <p:ph idx="1"/>
          </p:nvPr>
        </p:nvPicPr>
        <p:blipFill>
          <a:blip r:embed="rId2"/>
          <a:stretch>
            <a:fillRect/>
          </a:stretch>
        </p:blipFill>
        <p:spPr>
          <a:xfrm>
            <a:off x="1029904" y="1491916"/>
            <a:ext cx="9124750" cy="4756484"/>
          </a:xfrm>
        </p:spPr>
      </p:pic>
    </p:spTree>
    <p:extLst>
      <p:ext uri="{BB962C8B-B14F-4D97-AF65-F5344CB8AC3E}">
        <p14:creationId xmlns:p14="http://schemas.microsoft.com/office/powerpoint/2010/main" val="618560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AF97-B9CC-2BF2-EC2C-FC79D5762B0C}"/>
              </a:ext>
            </a:extLst>
          </p:cNvPr>
          <p:cNvSpPr>
            <a:spLocks noGrp="1"/>
          </p:cNvSpPr>
          <p:nvPr>
            <p:ph type="title"/>
          </p:nvPr>
        </p:nvSpPr>
        <p:spPr>
          <a:xfrm>
            <a:off x="646111" y="452718"/>
            <a:ext cx="9404723" cy="808191"/>
          </a:xfrm>
        </p:spPr>
        <p:txBody>
          <a:bodyPr/>
          <a:lstStyle/>
          <a:p>
            <a:r>
              <a:rPr lang="en-IN" dirty="0"/>
              <a:t>              Breakout Trading</a:t>
            </a:r>
          </a:p>
        </p:txBody>
      </p:sp>
      <p:pic>
        <p:nvPicPr>
          <p:cNvPr id="5" name="Content Placeholder 4">
            <a:extLst>
              <a:ext uri="{FF2B5EF4-FFF2-40B4-BE49-F238E27FC236}">
                <a16:creationId xmlns:a16="http://schemas.microsoft.com/office/drawing/2014/main" id="{46CFF818-FD64-A1A8-93E9-5CD6853600B5}"/>
              </a:ext>
            </a:extLst>
          </p:cNvPr>
          <p:cNvPicPr>
            <a:picLocks noGrp="1" noChangeAspect="1"/>
          </p:cNvPicPr>
          <p:nvPr>
            <p:ph idx="1"/>
          </p:nvPr>
        </p:nvPicPr>
        <p:blipFill>
          <a:blip r:embed="rId2"/>
          <a:stretch>
            <a:fillRect/>
          </a:stretch>
        </p:blipFill>
        <p:spPr>
          <a:xfrm>
            <a:off x="741145" y="1414914"/>
            <a:ext cx="9865895" cy="4990368"/>
          </a:xfrm>
        </p:spPr>
      </p:pic>
    </p:spTree>
    <p:extLst>
      <p:ext uri="{BB962C8B-B14F-4D97-AF65-F5344CB8AC3E}">
        <p14:creationId xmlns:p14="http://schemas.microsoft.com/office/powerpoint/2010/main" val="27003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2887-A5AA-71D1-050E-F912426E5570}"/>
              </a:ext>
            </a:extLst>
          </p:cNvPr>
          <p:cNvSpPr>
            <a:spLocks noGrp="1"/>
          </p:cNvSpPr>
          <p:nvPr>
            <p:ph type="title"/>
          </p:nvPr>
        </p:nvSpPr>
        <p:spPr>
          <a:xfrm>
            <a:off x="219638" y="0"/>
            <a:ext cx="10131425" cy="1456267"/>
          </a:xfrm>
        </p:spPr>
        <p:txBody>
          <a:bodyPr/>
          <a:lstStyle/>
          <a:p>
            <a:pPr algn="ctr"/>
            <a:r>
              <a:rPr lang="en-IN" b="1" u="sng" dirty="0">
                <a:latin typeface="Batang" panose="02030600000101010101" pitchFamily="18" charset="-127"/>
                <a:ea typeface="Batang" panose="02030600000101010101" pitchFamily="18" charset="-127"/>
              </a:rPr>
              <a:t>ABSTRACT</a:t>
            </a:r>
            <a:r>
              <a:rPr lang="en-IN" dirty="0">
                <a:latin typeface="Batang" panose="02030600000101010101" pitchFamily="18" charset="-127"/>
                <a:ea typeface="Batang" panose="02030600000101010101" pitchFamily="18" charset="-127"/>
              </a:rPr>
              <a:t>:-</a:t>
            </a:r>
          </a:p>
        </p:txBody>
      </p:sp>
      <p:sp>
        <p:nvSpPr>
          <p:cNvPr id="3" name="Content Placeholder 2">
            <a:extLst>
              <a:ext uri="{FF2B5EF4-FFF2-40B4-BE49-F238E27FC236}">
                <a16:creationId xmlns:a16="http://schemas.microsoft.com/office/drawing/2014/main" id="{2173F377-016A-EB87-0896-6B6275E8859E}"/>
              </a:ext>
            </a:extLst>
          </p:cNvPr>
          <p:cNvSpPr>
            <a:spLocks noGrp="1"/>
          </p:cNvSpPr>
          <p:nvPr>
            <p:ph idx="1"/>
          </p:nvPr>
        </p:nvSpPr>
        <p:spPr>
          <a:xfrm>
            <a:off x="152401" y="851150"/>
            <a:ext cx="11600328" cy="3649133"/>
          </a:xfrm>
        </p:spPr>
        <p:txBody>
          <a:bodyPr>
            <a:noAutofit/>
          </a:bodyPr>
          <a:lstStyle/>
          <a:p>
            <a:pPr marL="0" indent="0">
              <a:buNone/>
            </a:pPr>
            <a:r>
              <a:rPr lang="en-US" sz="1800" dirty="0">
                <a:latin typeface="Segoe Print" panose="02000600000000000000" pitchFamily="2" charset="0"/>
                <a:ea typeface="Batang" panose="02030600000101010101" pitchFamily="18" charset="-127"/>
              </a:rPr>
              <a:t>Computer and Machine Learning advancements have offered new prospects for enhancing trading processes. Algorithmic trading combines computer programming and financial markets to execute trades at precise moments. It attempts to strip emotions out of trades, ensures the most efficient execution of a trade, places orders instantaneously, and lowers trading fees. During the research, we analyzed various trading strategies according to market nature and their yield. This helped in better decision-making when it comes to financial stability. In previous research works, the dynamic nature of the market and changes due to it was not taken into account, but we have rigorously analyzed it and noted down the subtle changes that it accounts for. In our research, we collected data from different exchanges through customized APIs, and then for the modeling of algorithms, we used Machine Learning Algorithms where we implemented the Decision Tree using different trading strategies giving them proper weightage. For Back Testing we tested our algorithm by providing different shares and their real-time graphs. Our statistical analysis suggested we got more favorable outcomes than previous works on the same matter and it gave a new perspective to think about when it comes to Algo trading.  The broader Implication of our research is that one can rely on the deductions of the algorithm and can have a better understanding of the nature of the market and it reduces the risk of loss. Trading methods that use algorithms adhere to predetermined criteria and are based on timing, price, quantity, or any mathematical model. In addition to providing the trader with profit opportunities, an algorithmic trading increase market liquidity and standardizes trading by removing human emotions from the equation.</a:t>
            </a:r>
            <a:endParaRPr lang="en-IN" sz="1800" dirty="0">
              <a:latin typeface="Segoe Print" panose="02000600000000000000" pitchFamily="2" charset="0"/>
              <a:ea typeface="Batang" panose="02030600000101010101" pitchFamily="18" charset="-127"/>
            </a:endParaRPr>
          </a:p>
        </p:txBody>
      </p:sp>
    </p:spTree>
    <p:extLst>
      <p:ext uri="{BB962C8B-B14F-4D97-AF65-F5344CB8AC3E}">
        <p14:creationId xmlns:p14="http://schemas.microsoft.com/office/powerpoint/2010/main" val="2092743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1C24-37CC-3BD9-7166-D0C498D89444}"/>
              </a:ext>
            </a:extLst>
          </p:cNvPr>
          <p:cNvSpPr>
            <a:spLocks noGrp="1"/>
          </p:cNvSpPr>
          <p:nvPr>
            <p:ph type="title"/>
          </p:nvPr>
        </p:nvSpPr>
        <p:spPr>
          <a:xfrm>
            <a:off x="134470" y="0"/>
            <a:ext cx="11483788" cy="711939"/>
          </a:xfrm>
        </p:spPr>
        <p:txBody>
          <a:bodyPr/>
          <a:lstStyle/>
          <a:p>
            <a:pPr algn="ctr"/>
            <a:r>
              <a:rPr lang="en-IN" dirty="0">
                <a:latin typeface="Batang" panose="02030600000101010101" pitchFamily="18" charset="-127"/>
                <a:ea typeface="Batang" panose="02030600000101010101" pitchFamily="18" charset="-127"/>
              </a:rPr>
              <a:t>      </a:t>
            </a:r>
            <a:r>
              <a:rPr lang="en-IN" sz="4400" dirty="0">
                <a:latin typeface="Batang" panose="02030600000101010101" pitchFamily="18" charset="-127"/>
                <a:ea typeface="Batang" panose="02030600000101010101" pitchFamily="18" charset="-127"/>
              </a:rPr>
              <a:t>PROCEDURE </a:t>
            </a:r>
            <a:r>
              <a:rPr lang="en-IN" dirty="0">
                <a:latin typeface="Batang" panose="02030600000101010101" pitchFamily="18" charset="-127"/>
                <a:ea typeface="Batang" panose="02030600000101010101" pitchFamily="18" charset="-127"/>
              </a:rPr>
              <a:t>(</a:t>
            </a:r>
            <a:r>
              <a:rPr lang="en-IN" sz="3200" dirty="0">
                <a:latin typeface="Batang" panose="02030600000101010101" pitchFamily="18" charset="-127"/>
                <a:ea typeface="Batang" panose="02030600000101010101" pitchFamily="18" charset="-127"/>
              </a:rPr>
              <a:t>SOFTWARE REQUIREMENT</a:t>
            </a:r>
            <a:r>
              <a:rPr lang="en-IN" dirty="0">
                <a:latin typeface="Batang" panose="02030600000101010101" pitchFamily="18" charset="-127"/>
                <a:ea typeface="Batang" panose="02030600000101010101" pitchFamily="18" charset="-127"/>
              </a:rPr>
              <a:t>)-</a:t>
            </a:r>
          </a:p>
        </p:txBody>
      </p:sp>
      <p:sp>
        <p:nvSpPr>
          <p:cNvPr id="3" name="Content Placeholder 2">
            <a:extLst>
              <a:ext uri="{FF2B5EF4-FFF2-40B4-BE49-F238E27FC236}">
                <a16:creationId xmlns:a16="http://schemas.microsoft.com/office/drawing/2014/main" id="{FE046737-2658-41DD-6E75-EAC90A7EF059}"/>
              </a:ext>
            </a:extLst>
          </p:cNvPr>
          <p:cNvSpPr>
            <a:spLocks noGrp="1"/>
          </p:cNvSpPr>
          <p:nvPr>
            <p:ph idx="1"/>
          </p:nvPr>
        </p:nvSpPr>
        <p:spPr>
          <a:xfrm>
            <a:off x="466165" y="1495314"/>
            <a:ext cx="11259669" cy="4968239"/>
          </a:xfrm>
        </p:spPr>
        <p:txBody>
          <a:bodyPr>
            <a:normAutofit/>
          </a:bodyPr>
          <a:lstStyle/>
          <a:p>
            <a:pPr marL="0" indent="0">
              <a:buNone/>
            </a:pPr>
            <a:r>
              <a:rPr lang="en-IN" sz="2800" dirty="0">
                <a:solidFill>
                  <a:schemeClr val="accent6">
                    <a:lumMod val="40000"/>
                    <a:lumOff val="60000"/>
                  </a:schemeClr>
                </a:solidFill>
                <a:latin typeface="Segoe Print" panose="02000600000000000000" pitchFamily="2" charset="0"/>
              </a:rPr>
              <a:t>3. Data Refining</a:t>
            </a:r>
          </a:p>
          <a:p>
            <a:pPr marL="0" indent="0">
              <a:buNone/>
            </a:pPr>
            <a:r>
              <a:rPr lang="en-IN" sz="2400" dirty="0">
                <a:solidFill>
                  <a:schemeClr val="accent6">
                    <a:lumMod val="40000"/>
                    <a:lumOff val="60000"/>
                  </a:schemeClr>
                </a:solidFill>
                <a:latin typeface="Arial Black" panose="020B0A04020102020204" pitchFamily="34" charset="0"/>
              </a:rPr>
              <a:t>I)    </a:t>
            </a:r>
            <a:r>
              <a:rPr lang="en-IN" sz="2400" dirty="0" err="1">
                <a:solidFill>
                  <a:schemeClr val="accent6">
                    <a:lumMod val="40000"/>
                    <a:lumOff val="60000"/>
                  </a:schemeClr>
                </a:solidFill>
                <a:latin typeface="Arial Black" panose="020B0A04020102020204" pitchFamily="34" charset="0"/>
              </a:rPr>
              <a:t>Numpy</a:t>
            </a:r>
            <a:r>
              <a:rPr lang="en-IN" sz="2400" dirty="0">
                <a:solidFill>
                  <a:schemeClr val="accent6">
                    <a:lumMod val="40000"/>
                    <a:lumOff val="60000"/>
                  </a:schemeClr>
                </a:solidFill>
                <a:latin typeface="Arial Black" panose="020B0A04020102020204" pitchFamily="34" charset="0"/>
              </a:rPr>
              <a:t> </a:t>
            </a:r>
          </a:p>
          <a:p>
            <a:pPr marL="0" indent="0">
              <a:buNone/>
            </a:pPr>
            <a:r>
              <a:rPr lang="en-IN" sz="2400" dirty="0">
                <a:latin typeface="Segoe Print" panose="02000600000000000000" pitchFamily="2" charset="0"/>
              </a:rPr>
              <a:t>NumPy is the fundamental package for scientific computing in Python. It is a Python library that provides a multidimensional array object, various derived objects .</a:t>
            </a:r>
          </a:p>
          <a:p>
            <a:pPr marL="0" indent="0">
              <a:buNone/>
            </a:pPr>
            <a:endParaRPr lang="en-IN" sz="2400" dirty="0"/>
          </a:p>
          <a:p>
            <a:pPr marL="0" indent="0">
              <a:buNone/>
            </a:pPr>
            <a:r>
              <a:rPr lang="en-IN" sz="2400" dirty="0">
                <a:solidFill>
                  <a:schemeClr val="accent6">
                    <a:lumMod val="40000"/>
                    <a:lumOff val="60000"/>
                  </a:schemeClr>
                </a:solidFill>
                <a:latin typeface="Arial Black" panose="020B0A04020102020204" pitchFamily="34" charset="0"/>
              </a:rPr>
              <a:t>II)   Pandas </a:t>
            </a:r>
          </a:p>
          <a:p>
            <a:pPr marL="0" indent="0">
              <a:buNone/>
            </a:pPr>
            <a:r>
              <a:rPr lang="en-IN" sz="2400" dirty="0">
                <a:latin typeface="Segoe Print" panose="02000600000000000000" pitchFamily="2" charset="0"/>
              </a:rPr>
              <a:t>Pandas is a fast, powerful, flexible and easy to use open source data analysis and manipulation tool, built on top of the Python programming language.</a:t>
            </a:r>
            <a:endParaRPr lang="en-IN" sz="2800" dirty="0">
              <a:solidFill>
                <a:schemeClr val="accent6">
                  <a:lumMod val="40000"/>
                  <a:lumOff val="60000"/>
                </a:schemeClr>
              </a:solidFill>
              <a:latin typeface="Segoe Print" panose="02000600000000000000" pitchFamily="2" charset="0"/>
            </a:endParaRPr>
          </a:p>
        </p:txBody>
      </p:sp>
    </p:spTree>
    <p:extLst>
      <p:ext uri="{BB962C8B-B14F-4D97-AF65-F5344CB8AC3E}">
        <p14:creationId xmlns:p14="http://schemas.microsoft.com/office/powerpoint/2010/main" val="270130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2674-5A36-6ACD-693D-9401B4D11932}"/>
              </a:ext>
            </a:extLst>
          </p:cNvPr>
          <p:cNvSpPr>
            <a:spLocks noGrp="1"/>
          </p:cNvSpPr>
          <p:nvPr>
            <p:ph type="title"/>
          </p:nvPr>
        </p:nvSpPr>
        <p:spPr>
          <a:xfrm>
            <a:off x="646111" y="452718"/>
            <a:ext cx="9404723" cy="769690"/>
          </a:xfrm>
        </p:spPr>
        <p:txBody>
          <a:bodyPr/>
          <a:lstStyle/>
          <a:p>
            <a:r>
              <a:rPr lang="en-IN" dirty="0"/>
              <a:t>                </a:t>
            </a:r>
            <a:r>
              <a:rPr lang="en-IN" dirty="0">
                <a:latin typeface="Batang" panose="02030600000101010101" pitchFamily="18" charset="-127"/>
                <a:ea typeface="Batang" panose="02030600000101010101" pitchFamily="18" charset="-127"/>
              </a:rPr>
              <a:t>PROCEDURE</a:t>
            </a:r>
          </a:p>
        </p:txBody>
      </p:sp>
      <p:sp>
        <p:nvSpPr>
          <p:cNvPr id="3" name="Content Placeholder 2">
            <a:extLst>
              <a:ext uri="{FF2B5EF4-FFF2-40B4-BE49-F238E27FC236}">
                <a16:creationId xmlns:a16="http://schemas.microsoft.com/office/drawing/2014/main" id="{136A7A0F-D047-2AA8-3CE8-5058C66C156B}"/>
              </a:ext>
            </a:extLst>
          </p:cNvPr>
          <p:cNvSpPr>
            <a:spLocks noGrp="1"/>
          </p:cNvSpPr>
          <p:nvPr>
            <p:ph idx="1"/>
          </p:nvPr>
        </p:nvSpPr>
        <p:spPr>
          <a:xfrm>
            <a:off x="1104293" y="1455867"/>
            <a:ext cx="8946541" cy="4265595"/>
          </a:xfrm>
        </p:spPr>
        <p:txBody>
          <a:bodyPr>
            <a:normAutofit/>
          </a:bodyPr>
          <a:lstStyle/>
          <a:p>
            <a:pPr marL="0" indent="0">
              <a:buNone/>
            </a:pPr>
            <a:r>
              <a:rPr lang="en-IN" sz="2400" dirty="0">
                <a:solidFill>
                  <a:schemeClr val="accent6">
                    <a:lumMod val="40000"/>
                    <a:lumOff val="60000"/>
                  </a:schemeClr>
                </a:solidFill>
                <a:latin typeface="Segoe Print" panose="02000600000000000000" pitchFamily="2" charset="0"/>
              </a:rPr>
              <a:t>4. </a:t>
            </a:r>
            <a:r>
              <a:rPr lang="en-IN" sz="2400" dirty="0" err="1">
                <a:solidFill>
                  <a:schemeClr val="accent6">
                    <a:lumMod val="40000"/>
                    <a:lumOff val="60000"/>
                  </a:schemeClr>
                </a:solidFill>
                <a:latin typeface="Segoe Print" panose="02000600000000000000" pitchFamily="2" charset="0"/>
              </a:rPr>
              <a:t>Backtesting</a:t>
            </a:r>
            <a:r>
              <a:rPr lang="en-IN" sz="2400" dirty="0">
                <a:solidFill>
                  <a:schemeClr val="accent6">
                    <a:lumMod val="40000"/>
                    <a:lumOff val="60000"/>
                  </a:schemeClr>
                </a:solidFill>
                <a:latin typeface="Segoe Print" panose="02000600000000000000" pitchFamily="2" charset="0"/>
              </a:rPr>
              <a:t> the strategy</a:t>
            </a:r>
          </a:p>
          <a:p>
            <a:pPr marL="514350" indent="-514350">
              <a:buAutoNum type="romanLcParenR"/>
            </a:pPr>
            <a:r>
              <a:rPr lang="en-IN" sz="2400" dirty="0" err="1">
                <a:solidFill>
                  <a:schemeClr val="accent6">
                    <a:lumMod val="40000"/>
                    <a:lumOff val="60000"/>
                  </a:schemeClr>
                </a:solidFill>
                <a:latin typeface="Arial Black" panose="020B0A04020102020204" pitchFamily="34" charset="0"/>
              </a:rPr>
              <a:t>IBPy</a:t>
            </a:r>
            <a:r>
              <a:rPr lang="en-IN" sz="2400" dirty="0">
                <a:solidFill>
                  <a:schemeClr val="accent6">
                    <a:lumMod val="40000"/>
                    <a:lumOff val="60000"/>
                  </a:schemeClr>
                </a:solidFill>
                <a:latin typeface="Arial Black" panose="020B0A04020102020204" pitchFamily="34" charset="0"/>
              </a:rPr>
              <a:t> –</a:t>
            </a:r>
          </a:p>
          <a:p>
            <a:pPr marL="0" indent="0">
              <a:buNone/>
            </a:pPr>
            <a:r>
              <a:rPr lang="en-IN" sz="2400" dirty="0" err="1"/>
              <a:t>IBPy</a:t>
            </a:r>
            <a:r>
              <a:rPr lang="en-IN" sz="2400" dirty="0"/>
              <a:t> is an unaffiliated third party python wrapper for Interactive Brokers trader Workstation API. Before IB started providing their official API library for python, this was the only way to connect to TWS for algorithms written in python.</a:t>
            </a:r>
            <a:endParaRPr lang="en-IN" sz="2400" dirty="0">
              <a:solidFill>
                <a:schemeClr val="accent6">
                  <a:lumMod val="40000"/>
                  <a:lumOff val="60000"/>
                </a:schemeClr>
              </a:solidFill>
              <a:latin typeface="Segoe Print" panose="02000600000000000000" pitchFamily="2" charset="0"/>
            </a:endParaRPr>
          </a:p>
        </p:txBody>
      </p:sp>
    </p:spTree>
    <p:extLst>
      <p:ext uri="{BB962C8B-B14F-4D97-AF65-F5344CB8AC3E}">
        <p14:creationId xmlns:p14="http://schemas.microsoft.com/office/powerpoint/2010/main" val="3774462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6966-A57A-BAD6-764F-42BE056C8D6D}"/>
              </a:ext>
            </a:extLst>
          </p:cNvPr>
          <p:cNvSpPr>
            <a:spLocks noGrp="1"/>
          </p:cNvSpPr>
          <p:nvPr>
            <p:ph type="title"/>
          </p:nvPr>
        </p:nvSpPr>
        <p:spPr>
          <a:xfrm>
            <a:off x="555813" y="67236"/>
            <a:ext cx="9404723" cy="1400530"/>
          </a:xfrm>
        </p:spPr>
        <p:txBody>
          <a:bodyPr/>
          <a:lstStyle/>
          <a:p>
            <a:r>
              <a:rPr lang="en-IN" dirty="0"/>
              <a:t>                    PROCEDURE</a:t>
            </a:r>
          </a:p>
        </p:txBody>
      </p:sp>
      <p:sp>
        <p:nvSpPr>
          <p:cNvPr id="3" name="Content Placeholder 2">
            <a:extLst>
              <a:ext uri="{FF2B5EF4-FFF2-40B4-BE49-F238E27FC236}">
                <a16:creationId xmlns:a16="http://schemas.microsoft.com/office/drawing/2014/main" id="{77A837BA-E870-1C5A-E2B1-58C1D6BB858E}"/>
              </a:ext>
            </a:extLst>
          </p:cNvPr>
          <p:cNvSpPr>
            <a:spLocks noGrp="1"/>
          </p:cNvSpPr>
          <p:nvPr>
            <p:ph idx="1"/>
          </p:nvPr>
        </p:nvSpPr>
        <p:spPr>
          <a:xfrm>
            <a:off x="493059" y="851647"/>
            <a:ext cx="11205882" cy="5809130"/>
          </a:xfrm>
        </p:spPr>
        <p:txBody>
          <a:bodyPr>
            <a:normAutofit fontScale="70000" lnSpcReduction="20000"/>
          </a:bodyPr>
          <a:lstStyle/>
          <a:p>
            <a:pPr marL="0" indent="0">
              <a:buNone/>
            </a:pPr>
            <a:r>
              <a:rPr lang="en-IN" sz="4000" dirty="0">
                <a:solidFill>
                  <a:schemeClr val="accent6">
                    <a:lumMod val="40000"/>
                    <a:lumOff val="60000"/>
                  </a:schemeClr>
                </a:solidFill>
                <a:latin typeface="Segoe Print" panose="02000600000000000000" pitchFamily="2" charset="0"/>
              </a:rPr>
              <a:t>5. Data Visualization –</a:t>
            </a:r>
          </a:p>
          <a:p>
            <a:pPr marL="514350" indent="-514350">
              <a:buAutoNum type="romanLcParenR"/>
            </a:pPr>
            <a:r>
              <a:rPr lang="en-IN" sz="2900" dirty="0" err="1">
                <a:solidFill>
                  <a:schemeClr val="accent6">
                    <a:lumMod val="40000"/>
                    <a:lumOff val="60000"/>
                  </a:schemeClr>
                </a:solidFill>
                <a:latin typeface="Arial Black" panose="020B0A04020102020204" pitchFamily="34" charset="0"/>
              </a:rPr>
              <a:t>TradingView</a:t>
            </a:r>
            <a:r>
              <a:rPr lang="en-IN" sz="2900" dirty="0">
                <a:solidFill>
                  <a:schemeClr val="accent6">
                    <a:lumMod val="40000"/>
                    <a:lumOff val="60000"/>
                  </a:schemeClr>
                </a:solidFill>
                <a:latin typeface="Arial Black" panose="020B0A04020102020204" pitchFamily="34" charset="0"/>
              </a:rPr>
              <a:t> –</a:t>
            </a:r>
          </a:p>
          <a:p>
            <a:pPr marL="0" indent="0">
              <a:buNone/>
            </a:pPr>
            <a:r>
              <a:rPr lang="en-IN" sz="3600" dirty="0" err="1">
                <a:latin typeface="Segoe Print" panose="02000600000000000000" pitchFamily="2" charset="0"/>
              </a:rPr>
              <a:t>TradingView</a:t>
            </a:r>
            <a:r>
              <a:rPr lang="en-IN" sz="3600" dirty="0">
                <a:latin typeface="Segoe Print" panose="02000600000000000000" pitchFamily="2" charset="0"/>
              </a:rPr>
              <a:t> is a visualization tool with a vibrant open-source community. It’s entirely web-based, and allows users to visualize data, whether the data is the result of paper trading or algorithmic back-testing. Like </a:t>
            </a:r>
            <a:r>
              <a:rPr lang="en-IN" sz="3600" dirty="0" err="1">
                <a:latin typeface="Segoe Print" panose="02000600000000000000" pitchFamily="2" charset="0"/>
              </a:rPr>
              <a:t>Quantopian</a:t>
            </a:r>
            <a:r>
              <a:rPr lang="en-IN" sz="3600" dirty="0">
                <a:latin typeface="Segoe Print" panose="02000600000000000000" pitchFamily="2" charset="0"/>
              </a:rPr>
              <a:t>, </a:t>
            </a:r>
            <a:r>
              <a:rPr lang="en-IN" sz="3600" dirty="0" err="1">
                <a:latin typeface="Segoe Print" panose="02000600000000000000" pitchFamily="2" charset="0"/>
              </a:rPr>
              <a:t>TradingView</a:t>
            </a:r>
            <a:r>
              <a:rPr lang="en-IN" sz="3600" dirty="0">
                <a:latin typeface="Segoe Print" panose="02000600000000000000" pitchFamily="2" charset="0"/>
              </a:rPr>
              <a:t> allows users to share their results and visualizations with others in the community, and receive feedback.</a:t>
            </a:r>
          </a:p>
          <a:p>
            <a:pPr marL="0" indent="0">
              <a:buNone/>
            </a:pPr>
            <a:endParaRPr lang="en-IN" sz="2400" dirty="0">
              <a:solidFill>
                <a:schemeClr val="accent6">
                  <a:lumMod val="40000"/>
                  <a:lumOff val="60000"/>
                </a:schemeClr>
              </a:solidFill>
              <a:latin typeface="Segoe Print" panose="02000600000000000000" pitchFamily="2" charset="0"/>
            </a:endParaRPr>
          </a:p>
          <a:p>
            <a:pPr marL="0" indent="0">
              <a:buNone/>
            </a:pPr>
            <a:r>
              <a:rPr lang="en-IN" sz="4000" dirty="0">
                <a:latin typeface="Segoe Print" panose="02000600000000000000" pitchFamily="2" charset="0"/>
              </a:rPr>
              <a:t>6. </a:t>
            </a:r>
            <a:r>
              <a:rPr lang="en-IN" sz="4000" dirty="0">
                <a:solidFill>
                  <a:schemeClr val="accent6">
                    <a:lumMod val="40000"/>
                    <a:lumOff val="60000"/>
                  </a:schemeClr>
                </a:solidFill>
                <a:latin typeface="Segoe Print" panose="02000600000000000000" pitchFamily="2" charset="0"/>
              </a:rPr>
              <a:t>Implementing the strategy in production –</a:t>
            </a:r>
          </a:p>
          <a:p>
            <a:pPr marL="514350" indent="-514350">
              <a:buAutoNum type="romanLcParenR"/>
            </a:pPr>
            <a:r>
              <a:rPr lang="en-IN" sz="3400" dirty="0" err="1">
                <a:solidFill>
                  <a:schemeClr val="accent6">
                    <a:lumMod val="40000"/>
                    <a:lumOff val="60000"/>
                  </a:schemeClr>
                </a:solidFill>
                <a:latin typeface="Arial Black" panose="020B0A04020102020204" pitchFamily="34" charset="0"/>
              </a:rPr>
              <a:t>Upstox</a:t>
            </a:r>
            <a:r>
              <a:rPr lang="en-IN" sz="3400" dirty="0">
                <a:solidFill>
                  <a:schemeClr val="accent6">
                    <a:lumMod val="40000"/>
                    <a:lumOff val="60000"/>
                  </a:schemeClr>
                </a:solidFill>
                <a:latin typeface="Arial Black" panose="020B0A04020102020204" pitchFamily="34" charset="0"/>
              </a:rPr>
              <a:t> –</a:t>
            </a:r>
          </a:p>
          <a:p>
            <a:pPr marL="0" indent="0">
              <a:buNone/>
            </a:pPr>
            <a:r>
              <a:rPr lang="en-IN" sz="3600" dirty="0">
                <a:latin typeface="Segoe Print" panose="02000600000000000000" pitchFamily="2" charset="0"/>
              </a:rPr>
              <a:t>Online stock trading is buying and selling stocks on an online platform. </a:t>
            </a:r>
            <a:r>
              <a:rPr lang="en-IN" sz="3600" dirty="0" err="1">
                <a:latin typeface="Segoe Print" panose="02000600000000000000" pitchFamily="2" charset="0"/>
              </a:rPr>
              <a:t>Upstox</a:t>
            </a:r>
            <a:r>
              <a:rPr lang="en-IN" sz="3600" dirty="0">
                <a:latin typeface="Segoe Print" panose="02000600000000000000" pitchFamily="2" charset="0"/>
              </a:rPr>
              <a:t> provides real-time reports on gains and losses. one can take advantage of industry insights, benchmark comparison reports, and suggestions to improve online stock trading practices.</a:t>
            </a:r>
            <a:endParaRPr lang="en-IN" sz="3600" dirty="0">
              <a:solidFill>
                <a:schemeClr val="accent6">
                  <a:lumMod val="40000"/>
                  <a:lumOff val="60000"/>
                </a:schemeClr>
              </a:solidFill>
              <a:latin typeface="Segoe Print" panose="02000600000000000000" pitchFamily="2" charset="0"/>
            </a:endParaRPr>
          </a:p>
          <a:p>
            <a:pPr marL="0" indent="0">
              <a:buNone/>
            </a:pPr>
            <a:endParaRPr lang="en-IN" sz="2800" dirty="0">
              <a:solidFill>
                <a:schemeClr val="accent6">
                  <a:lumMod val="40000"/>
                  <a:lumOff val="60000"/>
                </a:schemeClr>
              </a:solidFill>
              <a:latin typeface="Segoe Print" panose="02000600000000000000" pitchFamily="2" charset="0"/>
            </a:endParaRPr>
          </a:p>
        </p:txBody>
      </p:sp>
    </p:spTree>
    <p:extLst>
      <p:ext uri="{BB962C8B-B14F-4D97-AF65-F5344CB8AC3E}">
        <p14:creationId xmlns:p14="http://schemas.microsoft.com/office/powerpoint/2010/main" val="2503929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3F2C-7EA7-6FD5-EBFD-B1AEAC5B586E}"/>
              </a:ext>
            </a:extLst>
          </p:cNvPr>
          <p:cNvSpPr>
            <a:spLocks noGrp="1"/>
          </p:cNvSpPr>
          <p:nvPr>
            <p:ph type="title"/>
          </p:nvPr>
        </p:nvSpPr>
        <p:spPr>
          <a:xfrm>
            <a:off x="646111" y="452718"/>
            <a:ext cx="9404723" cy="865943"/>
          </a:xfrm>
        </p:spPr>
        <p:txBody>
          <a:bodyPr/>
          <a:lstStyle/>
          <a:p>
            <a:r>
              <a:rPr lang="en-IN" dirty="0"/>
              <a:t>                       INPUT </a:t>
            </a:r>
          </a:p>
        </p:txBody>
      </p:sp>
      <p:pic>
        <p:nvPicPr>
          <p:cNvPr id="5" name="Content Placeholder 4">
            <a:extLst>
              <a:ext uri="{FF2B5EF4-FFF2-40B4-BE49-F238E27FC236}">
                <a16:creationId xmlns:a16="http://schemas.microsoft.com/office/drawing/2014/main" id="{C5AF86EF-EC6E-616C-CF29-B1AF134EF887}"/>
              </a:ext>
            </a:extLst>
          </p:cNvPr>
          <p:cNvPicPr>
            <a:picLocks noGrp="1" noChangeAspect="1"/>
          </p:cNvPicPr>
          <p:nvPr>
            <p:ph idx="1"/>
          </p:nvPr>
        </p:nvPicPr>
        <p:blipFill>
          <a:blip r:embed="rId2"/>
          <a:stretch>
            <a:fillRect/>
          </a:stretch>
        </p:blipFill>
        <p:spPr>
          <a:xfrm>
            <a:off x="1310950" y="1414914"/>
            <a:ext cx="8531875" cy="4833486"/>
          </a:xfrm>
        </p:spPr>
      </p:pic>
    </p:spTree>
    <p:extLst>
      <p:ext uri="{BB962C8B-B14F-4D97-AF65-F5344CB8AC3E}">
        <p14:creationId xmlns:p14="http://schemas.microsoft.com/office/powerpoint/2010/main" val="3497158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DA5C-9D0A-4821-0160-BA2C54A292E7}"/>
              </a:ext>
            </a:extLst>
          </p:cNvPr>
          <p:cNvSpPr>
            <a:spLocks noGrp="1"/>
          </p:cNvSpPr>
          <p:nvPr>
            <p:ph type="title"/>
          </p:nvPr>
        </p:nvSpPr>
        <p:spPr/>
        <p:txBody>
          <a:bodyPr/>
          <a:lstStyle/>
          <a:p>
            <a:r>
              <a:rPr lang="en-IN" dirty="0"/>
              <a:t>                         OUTPUT</a:t>
            </a:r>
          </a:p>
        </p:txBody>
      </p:sp>
      <p:pic>
        <p:nvPicPr>
          <p:cNvPr id="5" name="Content Placeholder 4">
            <a:extLst>
              <a:ext uri="{FF2B5EF4-FFF2-40B4-BE49-F238E27FC236}">
                <a16:creationId xmlns:a16="http://schemas.microsoft.com/office/drawing/2014/main" id="{8A36B6C7-BD97-7677-9C4A-C23E23BA9A09}"/>
              </a:ext>
            </a:extLst>
          </p:cNvPr>
          <p:cNvPicPr>
            <a:picLocks noGrp="1" noChangeAspect="1"/>
          </p:cNvPicPr>
          <p:nvPr>
            <p:ph idx="1"/>
          </p:nvPr>
        </p:nvPicPr>
        <p:blipFill>
          <a:blip r:embed="rId2"/>
          <a:stretch>
            <a:fillRect/>
          </a:stretch>
        </p:blipFill>
        <p:spPr>
          <a:xfrm>
            <a:off x="1453415" y="1328286"/>
            <a:ext cx="9336505" cy="5076996"/>
          </a:xfrm>
        </p:spPr>
      </p:pic>
    </p:spTree>
    <p:extLst>
      <p:ext uri="{BB962C8B-B14F-4D97-AF65-F5344CB8AC3E}">
        <p14:creationId xmlns:p14="http://schemas.microsoft.com/office/powerpoint/2010/main" val="942504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F001-C7E5-FEFB-CDCA-E33E5C1F21D0}"/>
              </a:ext>
            </a:extLst>
          </p:cNvPr>
          <p:cNvSpPr>
            <a:spLocks noGrp="1"/>
          </p:cNvSpPr>
          <p:nvPr>
            <p:ph type="title"/>
          </p:nvPr>
        </p:nvSpPr>
        <p:spPr>
          <a:xfrm>
            <a:off x="646111" y="452718"/>
            <a:ext cx="9404723" cy="721564"/>
          </a:xfrm>
        </p:spPr>
        <p:txBody>
          <a:bodyPr/>
          <a:lstStyle/>
          <a:p>
            <a:r>
              <a:rPr lang="en-IN" dirty="0"/>
              <a:t>                  CONCLUSION</a:t>
            </a:r>
          </a:p>
        </p:txBody>
      </p:sp>
      <p:sp>
        <p:nvSpPr>
          <p:cNvPr id="3" name="Content Placeholder 2">
            <a:extLst>
              <a:ext uri="{FF2B5EF4-FFF2-40B4-BE49-F238E27FC236}">
                <a16:creationId xmlns:a16="http://schemas.microsoft.com/office/drawing/2014/main" id="{E141962E-F25D-C693-E6D9-C55C58A54C80}"/>
              </a:ext>
            </a:extLst>
          </p:cNvPr>
          <p:cNvSpPr>
            <a:spLocks noGrp="1"/>
          </p:cNvSpPr>
          <p:nvPr>
            <p:ph idx="1"/>
          </p:nvPr>
        </p:nvSpPr>
        <p:spPr>
          <a:xfrm>
            <a:off x="645130" y="1607420"/>
            <a:ext cx="10703055" cy="4640980"/>
          </a:xfrm>
        </p:spPr>
        <p:txBody>
          <a:bodyPr>
            <a:normAutofit/>
          </a:bodyPr>
          <a:lstStyle/>
          <a:p>
            <a:pPr marL="0" indent="0">
              <a:buNone/>
            </a:pPr>
            <a:r>
              <a:rPr lang="en-IN" dirty="0"/>
              <a:t>1.Algorithmic trading brings together computer software, and financial   markets to  open and close trades based on programmed code. Investors and traders can set when they want trades opened or closed. </a:t>
            </a:r>
          </a:p>
          <a:p>
            <a:pPr marL="0" indent="0">
              <a:buNone/>
            </a:pPr>
            <a:r>
              <a:rPr lang="en-IN" dirty="0"/>
              <a:t>2.They can also leverage computing power to perform high-frequency trading. With a variety of strategies traders can use, algorithmic trading is prevalent in financial markets today. In order to generate profits at a speed and frequency that is impossible for a human trader. Any strategy for algorithmic trading requires an identified opportunity, which is profitable in terms of improved earnings or cost reduction. </a:t>
            </a:r>
          </a:p>
          <a:p>
            <a:pPr marL="0" indent="0">
              <a:buNone/>
            </a:pPr>
            <a:r>
              <a:rPr lang="en-IN" dirty="0"/>
              <a:t>3.The algorithmic trading strategies follow defined sets of rules, and are based on timing, price, quantity or any mathematical model. Apart from profit opportunities for the trader, algorithmic-trading makes markets more liquid and makes trading more systematic by ruling out emotional human impacts on trading activities</a:t>
            </a:r>
          </a:p>
        </p:txBody>
      </p:sp>
    </p:spTree>
    <p:extLst>
      <p:ext uri="{BB962C8B-B14F-4D97-AF65-F5344CB8AC3E}">
        <p14:creationId xmlns:p14="http://schemas.microsoft.com/office/powerpoint/2010/main" val="291258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1532-D6F3-B2DA-FB95-8F053CCE13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F0360CF-6F34-D659-6B94-AB13E59794CA}"/>
              </a:ext>
            </a:extLst>
          </p:cNvPr>
          <p:cNvSpPr>
            <a:spLocks noGrp="1"/>
          </p:cNvSpPr>
          <p:nvPr>
            <p:ph idx="1"/>
          </p:nvPr>
        </p:nvSpPr>
        <p:spPr>
          <a:xfrm>
            <a:off x="471638" y="1751797"/>
            <a:ext cx="11502190" cy="3513221"/>
          </a:xfrm>
        </p:spPr>
        <p:txBody>
          <a:bodyPr>
            <a:normAutofit fontScale="85000" lnSpcReduction="20000"/>
          </a:bodyPr>
          <a:lstStyle/>
          <a:p>
            <a:r>
              <a:rPr lang="en-IN" dirty="0"/>
              <a:t>Wikipedia</a:t>
            </a:r>
          </a:p>
          <a:p>
            <a:r>
              <a:rPr lang="en-IN" dirty="0">
                <a:hlinkClick r:id="rId2"/>
              </a:rPr>
              <a:t>www.Investopedia.com</a:t>
            </a:r>
            <a:endParaRPr lang="en-IN" dirty="0"/>
          </a:p>
          <a:p>
            <a:r>
              <a:rPr lang="en-IN" dirty="0"/>
              <a:t>Book on Quantitative technical Analysis (by Howard B. Bandy)</a:t>
            </a:r>
          </a:p>
          <a:p>
            <a:pPr marL="0" indent="0">
              <a:buNone/>
            </a:pPr>
            <a:r>
              <a:rPr lang="en-IN" dirty="0"/>
              <a:t>	Papers-</a:t>
            </a:r>
          </a:p>
          <a:p>
            <a:r>
              <a:rPr lang="en-IN" dirty="0"/>
              <a:t>A SURVEY ON COMPUTER AUTOMATED TRADING IN INDIAN STOCK MARKETS(ACADEMIA)BY K Sudhakar, S </a:t>
            </a:r>
            <a:r>
              <a:rPr lang="en-IN" dirty="0" err="1"/>
              <a:t>Naganjaneyulu</a:t>
            </a:r>
            <a:r>
              <a:rPr lang="en-IN" dirty="0"/>
              <a:t>, Y Rama Mohan</a:t>
            </a:r>
          </a:p>
          <a:p>
            <a:r>
              <a:rPr lang="en-IN" dirty="0"/>
              <a:t>Automated Trading System Statistical and Machine Learning methods and hardware implementation: a survey by </a:t>
            </a:r>
            <a:r>
              <a:rPr lang="en-IN" dirty="0" err="1"/>
              <a:t>Boming</a:t>
            </a:r>
            <a:r>
              <a:rPr lang="en-IN" dirty="0"/>
              <a:t> Huang, </a:t>
            </a:r>
            <a:r>
              <a:rPr lang="en-IN" dirty="0" err="1"/>
              <a:t>Yuxian</a:t>
            </a:r>
            <a:r>
              <a:rPr lang="en-IN" dirty="0"/>
              <a:t> Huan, Li Da Xu</a:t>
            </a:r>
          </a:p>
          <a:p>
            <a:r>
              <a:rPr lang="en-IN" dirty="0"/>
              <a:t>Machine Learning Techniques For Stock Prediction By </a:t>
            </a:r>
            <a:r>
              <a:rPr lang="en-IN" dirty="0" err="1"/>
              <a:t>Vatsal</a:t>
            </a:r>
            <a:r>
              <a:rPr lang="en-IN" dirty="0"/>
              <a:t> H shah</a:t>
            </a:r>
          </a:p>
          <a:p>
            <a:r>
              <a:rPr lang="en-IN" dirty="0"/>
              <a:t>Algo-Trading using statistical  Learning And Optimizing Sharpe Ratio And </a:t>
            </a:r>
            <a:r>
              <a:rPr lang="en-IN" dirty="0" err="1"/>
              <a:t>DrawdownBy</a:t>
            </a:r>
            <a:r>
              <a:rPr lang="en-IN" dirty="0"/>
              <a:t> Neeraj </a:t>
            </a:r>
            <a:r>
              <a:rPr lang="en-IN" dirty="0" err="1"/>
              <a:t>Kasheety,Hanumanula</a:t>
            </a:r>
            <a:r>
              <a:rPr lang="en-IN" dirty="0"/>
              <a:t> </a:t>
            </a:r>
            <a:r>
              <a:rPr lang="en-IN" dirty="0" err="1"/>
              <a:t>Sravya</a:t>
            </a:r>
            <a:r>
              <a:rPr lang="en-IN" dirty="0"/>
              <a:t>, C Amarnath </a:t>
            </a:r>
            <a:r>
              <a:rPr lang="en-IN" dirty="0" err="1"/>
              <a:t>Reddy,Jaypal</a:t>
            </a:r>
            <a:r>
              <a:rPr lang="en-IN" dirty="0"/>
              <a:t> </a:t>
            </a:r>
            <a:r>
              <a:rPr lang="en-IN" dirty="0" err="1"/>
              <a:t>Medida</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53324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A84A-CD21-6F98-D4C2-DED96D4DA2F7}"/>
              </a:ext>
            </a:extLst>
          </p:cNvPr>
          <p:cNvSpPr>
            <a:spLocks noGrp="1"/>
          </p:cNvSpPr>
          <p:nvPr>
            <p:ph type="title"/>
          </p:nvPr>
        </p:nvSpPr>
        <p:spPr>
          <a:xfrm>
            <a:off x="1640213" y="2577353"/>
            <a:ext cx="9404723" cy="1400530"/>
          </a:xfrm>
        </p:spPr>
        <p:txBody>
          <a:bodyPr/>
          <a:lstStyle/>
          <a:p>
            <a:pPr algn="ctr"/>
            <a:r>
              <a:rPr lang="en-IN" dirty="0">
                <a:latin typeface="Arial Black" panose="020B0A04020102020204" pitchFamily="34" charset="0"/>
              </a:rPr>
              <a:t>THE END</a:t>
            </a:r>
          </a:p>
        </p:txBody>
      </p:sp>
      <p:sp>
        <p:nvSpPr>
          <p:cNvPr id="3" name="Content Placeholder 2">
            <a:extLst>
              <a:ext uri="{FF2B5EF4-FFF2-40B4-BE49-F238E27FC236}">
                <a16:creationId xmlns:a16="http://schemas.microsoft.com/office/drawing/2014/main" id="{6971AA11-7457-BC9E-1802-2207D0805B7E}"/>
              </a:ext>
            </a:extLst>
          </p:cNvPr>
          <p:cNvSpPr>
            <a:spLocks noGrp="1"/>
          </p:cNvSpPr>
          <p:nvPr>
            <p:ph idx="1"/>
          </p:nvPr>
        </p:nvSpPr>
        <p:spPr>
          <a:xfrm>
            <a:off x="12702989" y="4177552"/>
            <a:ext cx="134888" cy="582705"/>
          </a:xfrm>
        </p:spPr>
        <p:txBody>
          <a:bodyPr/>
          <a:lstStyle/>
          <a:p>
            <a:endParaRPr lang="en-IN" dirty="0"/>
          </a:p>
        </p:txBody>
      </p:sp>
    </p:spTree>
    <p:extLst>
      <p:ext uri="{BB962C8B-B14F-4D97-AF65-F5344CB8AC3E}">
        <p14:creationId xmlns:p14="http://schemas.microsoft.com/office/powerpoint/2010/main" val="106813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04B0-407E-0D1D-DC22-0A5E39D90EFB}"/>
              </a:ext>
            </a:extLst>
          </p:cNvPr>
          <p:cNvSpPr>
            <a:spLocks noGrp="1"/>
          </p:cNvSpPr>
          <p:nvPr>
            <p:ph type="title"/>
          </p:nvPr>
        </p:nvSpPr>
        <p:spPr/>
        <p:txBody>
          <a:bodyPr/>
          <a:lstStyle/>
          <a:p>
            <a:pPr algn="ctr"/>
            <a:r>
              <a:rPr lang="en-IN" b="1" u="sng" dirty="0">
                <a:latin typeface="Batang" panose="02030600000101010101" pitchFamily="18" charset="-127"/>
                <a:ea typeface="Batang" panose="02030600000101010101" pitchFamily="18" charset="-127"/>
              </a:rPr>
              <a:t>Motivation</a:t>
            </a:r>
            <a:r>
              <a:rPr lang="en-IN" b="1" u="sng" dirty="0"/>
              <a:t>:-</a:t>
            </a:r>
          </a:p>
        </p:txBody>
      </p:sp>
      <p:sp>
        <p:nvSpPr>
          <p:cNvPr id="3" name="Content Placeholder 2">
            <a:extLst>
              <a:ext uri="{FF2B5EF4-FFF2-40B4-BE49-F238E27FC236}">
                <a16:creationId xmlns:a16="http://schemas.microsoft.com/office/drawing/2014/main" id="{33A95797-D590-03E9-07C3-0C6805D66297}"/>
              </a:ext>
            </a:extLst>
          </p:cNvPr>
          <p:cNvSpPr>
            <a:spLocks noGrp="1"/>
          </p:cNvSpPr>
          <p:nvPr>
            <p:ph idx="1"/>
          </p:nvPr>
        </p:nvSpPr>
        <p:spPr/>
        <p:txBody>
          <a:bodyPr>
            <a:normAutofit/>
          </a:bodyPr>
          <a:lstStyle/>
          <a:p>
            <a:r>
              <a:rPr lang="en-IN" dirty="0">
                <a:latin typeface="Segoe Print" panose="02000600000000000000" pitchFamily="2" charset="0"/>
                <a:ea typeface="Batang" panose="02030600000101010101" pitchFamily="18" charset="-127"/>
              </a:rPr>
              <a:t>Financial knowledge is something very much neglected but should be given importance it deserves.</a:t>
            </a:r>
          </a:p>
          <a:p>
            <a:r>
              <a:rPr lang="en-IN" dirty="0">
                <a:latin typeface="Segoe Print" panose="02000600000000000000" pitchFamily="2" charset="0"/>
                <a:ea typeface="Batang" panose="02030600000101010101" pitchFamily="18" charset="-127"/>
              </a:rPr>
              <a:t>The main motivation behind choosing this topic is to highlight the importance of trading in one’s life while still young.</a:t>
            </a:r>
          </a:p>
          <a:p>
            <a:r>
              <a:rPr lang="en-IN" dirty="0">
                <a:latin typeface="Segoe Print" panose="02000600000000000000" pitchFamily="2" charset="0"/>
                <a:ea typeface="Batang" panose="02030600000101010101" pitchFamily="18" charset="-127"/>
              </a:rPr>
              <a:t>Being software engineers gives us high advantage as one can easily combine knowledge of trading with coding to develop a software which can ease our lives </a:t>
            </a:r>
            <a:r>
              <a:rPr lang="en-US" dirty="0">
                <a:latin typeface="Segoe Print" panose="02000600000000000000" pitchFamily="2" charset="0"/>
                <a:ea typeface="Batang" panose="02030600000101010101" pitchFamily="18" charset="-127"/>
              </a:rPr>
              <a:t>. As the algorithm attempts to strip emotions out of trades, ensures the most efficient execution of a trade, places orders instantaneously, and lowers trading fees. </a:t>
            </a:r>
            <a:endParaRPr lang="en-IN" dirty="0">
              <a:latin typeface="Segoe Print" panose="02000600000000000000" pitchFamily="2" charset="0"/>
              <a:ea typeface="Batang" panose="02030600000101010101" pitchFamily="18" charset="-127"/>
            </a:endParaRPr>
          </a:p>
          <a:p>
            <a:endParaRPr lang="en-IN" dirty="0"/>
          </a:p>
        </p:txBody>
      </p:sp>
    </p:spTree>
    <p:extLst>
      <p:ext uri="{BB962C8B-B14F-4D97-AF65-F5344CB8AC3E}">
        <p14:creationId xmlns:p14="http://schemas.microsoft.com/office/powerpoint/2010/main" val="340603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3FA2-8828-746F-F01E-39DBA8B22A36}"/>
              </a:ext>
            </a:extLst>
          </p:cNvPr>
          <p:cNvSpPr>
            <a:spLocks noGrp="1"/>
          </p:cNvSpPr>
          <p:nvPr>
            <p:ph type="title"/>
          </p:nvPr>
        </p:nvSpPr>
        <p:spPr>
          <a:xfrm>
            <a:off x="748554" y="242047"/>
            <a:ext cx="10131425" cy="1456267"/>
          </a:xfrm>
        </p:spPr>
        <p:txBody>
          <a:bodyPr/>
          <a:lstStyle/>
          <a:p>
            <a:pPr algn="ctr"/>
            <a:r>
              <a:rPr lang="en-IN" b="1" u="sng" dirty="0">
                <a:latin typeface="Batang" panose="02030600000101010101" pitchFamily="18" charset="-127"/>
                <a:ea typeface="Batang" panose="02030600000101010101" pitchFamily="18" charset="-127"/>
              </a:rPr>
              <a:t>INTRODUCTION</a:t>
            </a:r>
            <a:r>
              <a:rPr lang="en-IN" b="1" u="sng" dirty="0"/>
              <a:t>:-</a:t>
            </a:r>
          </a:p>
        </p:txBody>
      </p:sp>
      <p:sp>
        <p:nvSpPr>
          <p:cNvPr id="3" name="Content Placeholder 2">
            <a:extLst>
              <a:ext uri="{FF2B5EF4-FFF2-40B4-BE49-F238E27FC236}">
                <a16:creationId xmlns:a16="http://schemas.microsoft.com/office/drawing/2014/main" id="{B1832CEC-387E-83E3-B637-F76D6223777C}"/>
              </a:ext>
            </a:extLst>
          </p:cNvPr>
          <p:cNvSpPr>
            <a:spLocks noGrp="1"/>
          </p:cNvSpPr>
          <p:nvPr>
            <p:ph idx="1"/>
          </p:nvPr>
        </p:nvSpPr>
        <p:spPr>
          <a:xfrm>
            <a:off x="421342" y="1698314"/>
            <a:ext cx="10351061" cy="4464423"/>
          </a:xfrm>
        </p:spPr>
        <p:txBody>
          <a:bodyPr>
            <a:normAutofit fontScale="62500" lnSpcReduction="20000"/>
          </a:bodyPr>
          <a:lstStyle/>
          <a:p>
            <a:r>
              <a:rPr lang="en-US" sz="3200" b="0" i="0" dirty="0">
                <a:solidFill>
                  <a:schemeClr val="tx1">
                    <a:lumMod val="95000"/>
                  </a:schemeClr>
                </a:solidFill>
                <a:effectLst/>
                <a:latin typeface="Segoe Print" panose="02000600000000000000" pitchFamily="2" charset="0"/>
              </a:rPr>
              <a:t>Algorithmic trading (also called automated trading, black-box trading, or algo-trading) uses a computer program that follows a defined set of instructions (an algorithm) to place a trade. The trade, in theory, can generate profits at a speed and frequency that is impossible for a human trader.</a:t>
            </a:r>
          </a:p>
          <a:p>
            <a:r>
              <a:rPr lang="en-US" sz="3200" b="0" i="0" dirty="0">
                <a:solidFill>
                  <a:schemeClr val="tx1">
                    <a:lumMod val="95000"/>
                  </a:schemeClr>
                </a:solidFill>
                <a:effectLst/>
                <a:latin typeface="Segoe Print" panose="02000600000000000000" pitchFamily="2" charset="0"/>
              </a:rPr>
              <a:t>Algorithmic trading combines computer programming and financial markets to execute trades at precise moments.</a:t>
            </a:r>
          </a:p>
          <a:p>
            <a:r>
              <a:rPr lang="en-US" sz="3200" b="0" i="0" dirty="0">
                <a:solidFill>
                  <a:schemeClr val="tx1">
                    <a:lumMod val="95000"/>
                  </a:schemeClr>
                </a:solidFill>
                <a:effectLst/>
                <a:latin typeface="Segoe Print" panose="02000600000000000000" pitchFamily="2" charset="0"/>
              </a:rPr>
              <a:t>Algorithmic trading attempts to strip emotions out of trades, ensures the most efficient execution of a trade, places orders instantaneously and may lower trading fees.</a:t>
            </a:r>
          </a:p>
          <a:p>
            <a:r>
              <a:rPr lang="en-US" sz="3200" b="0" i="0" dirty="0">
                <a:solidFill>
                  <a:schemeClr val="tx1">
                    <a:lumMod val="95000"/>
                  </a:schemeClr>
                </a:solidFill>
                <a:effectLst/>
                <a:latin typeface="Segoe Print" panose="02000600000000000000" pitchFamily="2" charset="0"/>
              </a:rPr>
              <a:t>Common trading strategies include trend-following strategies, arbitrage opportunities, and index fund rebalancing.</a:t>
            </a:r>
          </a:p>
          <a:p>
            <a:r>
              <a:rPr lang="en-US" sz="3200" b="0" i="0" dirty="0">
                <a:solidFill>
                  <a:schemeClr val="tx1">
                    <a:lumMod val="95000"/>
                  </a:schemeClr>
                </a:solidFill>
                <a:effectLst/>
                <a:latin typeface="Segoe Print" panose="02000600000000000000" pitchFamily="2" charset="0"/>
              </a:rPr>
              <a:t>Algorithmic trading is also executed based on trading volume (volume-weighted average price) or the passage of time (time-weighted average price).</a:t>
            </a:r>
          </a:p>
          <a:p>
            <a:endParaRPr lang="en-IN" sz="2900" dirty="0"/>
          </a:p>
        </p:txBody>
      </p:sp>
    </p:spTree>
    <p:extLst>
      <p:ext uri="{BB962C8B-B14F-4D97-AF65-F5344CB8AC3E}">
        <p14:creationId xmlns:p14="http://schemas.microsoft.com/office/powerpoint/2010/main" val="395357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9836-11C7-4562-1339-F685A7616C4C}"/>
              </a:ext>
            </a:extLst>
          </p:cNvPr>
          <p:cNvSpPr>
            <a:spLocks noGrp="1"/>
          </p:cNvSpPr>
          <p:nvPr>
            <p:ph type="title"/>
          </p:nvPr>
        </p:nvSpPr>
        <p:spPr>
          <a:xfrm>
            <a:off x="587190" y="125506"/>
            <a:ext cx="10131425" cy="1456267"/>
          </a:xfrm>
        </p:spPr>
        <p:txBody>
          <a:bodyPr/>
          <a:lstStyle/>
          <a:p>
            <a:pPr algn="ctr"/>
            <a:r>
              <a:rPr lang="en-IN" dirty="0">
                <a:latin typeface="Batang" panose="02030600000101010101" pitchFamily="18" charset="-127"/>
                <a:ea typeface="Batang" panose="02030600000101010101" pitchFamily="18" charset="-127"/>
              </a:rPr>
              <a:t>Trading system</a:t>
            </a:r>
          </a:p>
        </p:txBody>
      </p:sp>
      <p:pic>
        <p:nvPicPr>
          <p:cNvPr id="4" name="Picture 3">
            <a:extLst>
              <a:ext uri="{FF2B5EF4-FFF2-40B4-BE49-F238E27FC236}">
                <a16:creationId xmlns:a16="http://schemas.microsoft.com/office/drawing/2014/main" id="{DBA91491-C8E9-AF4A-CB78-25A7BE9A58E5}"/>
              </a:ext>
            </a:extLst>
          </p:cNvPr>
          <p:cNvPicPr>
            <a:picLocks noChangeAspect="1"/>
          </p:cNvPicPr>
          <p:nvPr/>
        </p:nvPicPr>
        <p:blipFill>
          <a:blip r:embed="rId2"/>
          <a:stretch>
            <a:fillRect/>
          </a:stretch>
        </p:blipFill>
        <p:spPr>
          <a:xfrm>
            <a:off x="3121583" y="1201270"/>
            <a:ext cx="5062637" cy="5298142"/>
          </a:xfrm>
          <a:prstGeom prst="rect">
            <a:avLst/>
          </a:prstGeom>
        </p:spPr>
      </p:pic>
    </p:spTree>
    <p:extLst>
      <p:ext uri="{BB962C8B-B14F-4D97-AF65-F5344CB8AC3E}">
        <p14:creationId xmlns:p14="http://schemas.microsoft.com/office/powerpoint/2010/main" val="293598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8606-3B09-B24B-389B-43324F4CA800}"/>
              </a:ext>
            </a:extLst>
          </p:cNvPr>
          <p:cNvSpPr>
            <a:spLocks noGrp="1"/>
          </p:cNvSpPr>
          <p:nvPr>
            <p:ph type="title"/>
          </p:nvPr>
        </p:nvSpPr>
        <p:spPr>
          <a:xfrm>
            <a:off x="646111" y="452717"/>
            <a:ext cx="11142477" cy="5957047"/>
          </a:xfrm>
        </p:spPr>
        <p:txBody>
          <a:bodyPr/>
          <a:lstStyle/>
          <a:p>
            <a:r>
              <a:rPr lang="en-IN" dirty="0">
                <a:latin typeface="Batang" panose="02030600000101010101" pitchFamily="18" charset="-127"/>
                <a:ea typeface="Batang" panose="02030600000101010101" pitchFamily="18" charset="-127"/>
              </a:rPr>
              <a:t>INDICATORS IN TRADING-</a:t>
            </a:r>
            <a:br>
              <a:rPr lang="en-IN" dirty="0">
                <a:latin typeface="Batang" panose="02030600000101010101" pitchFamily="18" charset="-127"/>
                <a:ea typeface="Batang" panose="02030600000101010101" pitchFamily="18" charset="-127"/>
              </a:rPr>
            </a:br>
            <a:br>
              <a:rPr lang="en-IN" dirty="0">
                <a:latin typeface="Batang" panose="02030600000101010101" pitchFamily="18" charset="-127"/>
                <a:ea typeface="Batang" panose="02030600000101010101" pitchFamily="18" charset="-127"/>
              </a:rPr>
            </a:br>
            <a:r>
              <a:rPr lang="en-IN" sz="2800" dirty="0">
                <a:latin typeface="Arial Black" panose="020B0A04020102020204" pitchFamily="34" charset="0"/>
              </a:rPr>
              <a:t>EXPONENTIAL AND SIMPLE MOVING AVERAGE-</a:t>
            </a:r>
            <a:br>
              <a:rPr lang="en-IN" sz="2000" dirty="0">
                <a:latin typeface="Segoe Print" panose="02000600000000000000" pitchFamily="2" charset="0"/>
              </a:rPr>
            </a:br>
            <a:r>
              <a:rPr lang="en-IN" sz="2000" dirty="0">
                <a:latin typeface="Segoe Print" panose="02000600000000000000" pitchFamily="2" charset="0"/>
              </a:rPr>
              <a:t>It is generally a trend based indicator that has two variants-</a:t>
            </a:r>
            <a:br>
              <a:rPr lang="en-IN" sz="2000" dirty="0">
                <a:latin typeface="Segoe Print" panose="02000600000000000000" pitchFamily="2" charset="0"/>
              </a:rPr>
            </a:br>
            <a:r>
              <a:rPr lang="en-IN" sz="2000" dirty="0">
                <a:latin typeface="Segoe Print" panose="02000600000000000000" pitchFamily="2" charset="0"/>
              </a:rPr>
              <a:t>exponential moving average(EMA) and simple moving average(SMA).</a:t>
            </a:r>
            <a:br>
              <a:rPr lang="en-IN" sz="2000" dirty="0">
                <a:latin typeface="Segoe Print" panose="02000600000000000000" pitchFamily="2" charset="0"/>
              </a:rPr>
            </a:br>
            <a:r>
              <a:rPr lang="en-IN" sz="2000" dirty="0">
                <a:latin typeface="Segoe Print" panose="02000600000000000000" pitchFamily="2" charset="0"/>
              </a:rPr>
              <a:t>SMA gives equal weight to the earlier values in a certain rolling window while EMA gives more weight to the recent events.</a:t>
            </a:r>
            <a:br>
              <a:rPr lang="en-IN" sz="2000" dirty="0">
                <a:latin typeface="Arial Black" panose="020B0A04020102020204" pitchFamily="34" charset="0"/>
              </a:rPr>
            </a:br>
            <a:br>
              <a:rPr lang="en-IN" sz="2000" dirty="0">
                <a:latin typeface="Arial Black" panose="020B0A04020102020204" pitchFamily="34" charset="0"/>
              </a:rPr>
            </a:br>
            <a:r>
              <a:rPr lang="en-IN" sz="2800" dirty="0">
                <a:latin typeface="Arial Black" panose="020B0A04020102020204" pitchFamily="34" charset="0"/>
              </a:rPr>
              <a:t> BOLLINGER BANDS-</a:t>
            </a:r>
            <a:br>
              <a:rPr lang="en-IN" sz="2800" dirty="0">
                <a:latin typeface="Arial Black" panose="020B0A04020102020204" pitchFamily="34" charset="0"/>
              </a:rPr>
            </a:br>
            <a:r>
              <a:rPr lang="en-IN" sz="2000" dirty="0">
                <a:latin typeface="Segoe Print" panose="02000600000000000000" pitchFamily="2" charset="0"/>
              </a:rPr>
              <a:t>It can help you decide the upper bound and lower bound of volatility present in the market in a given period of time.</a:t>
            </a:r>
            <a:br>
              <a:rPr lang="en-IN" sz="2000" dirty="0">
                <a:latin typeface="Segoe Print" panose="02000600000000000000" pitchFamily="2" charset="0"/>
              </a:rPr>
            </a:br>
            <a:br>
              <a:rPr lang="en-IN" sz="2800" dirty="0">
                <a:latin typeface="Arial Black" panose="020B0A04020102020204" pitchFamily="34" charset="0"/>
              </a:rPr>
            </a:br>
            <a:r>
              <a:rPr lang="en-IN" sz="2800" dirty="0">
                <a:latin typeface="Arial Black" panose="020B0A04020102020204" pitchFamily="34" charset="0"/>
              </a:rPr>
              <a:t>ADX-</a:t>
            </a:r>
            <a:br>
              <a:rPr lang="en-IN" sz="2800" dirty="0">
                <a:latin typeface="Arial Black" panose="020B0A04020102020204" pitchFamily="34" charset="0"/>
              </a:rPr>
            </a:br>
            <a:r>
              <a:rPr lang="en-IN" sz="2000" dirty="0">
                <a:latin typeface="Segoe Print" panose="02000600000000000000" pitchFamily="2" charset="0"/>
              </a:rPr>
              <a:t>Average moving direction index is used to measure the overall strength of a trend in the market for a given time frame.</a:t>
            </a:r>
          </a:p>
        </p:txBody>
      </p:sp>
    </p:spTree>
    <p:extLst>
      <p:ext uri="{BB962C8B-B14F-4D97-AF65-F5344CB8AC3E}">
        <p14:creationId xmlns:p14="http://schemas.microsoft.com/office/powerpoint/2010/main" val="207142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DE81-BC6C-7BB5-33F5-17485433BD39}"/>
              </a:ext>
            </a:extLst>
          </p:cNvPr>
          <p:cNvSpPr>
            <a:spLocks noGrp="1"/>
          </p:cNvSpPr>
          <p:nvPr>
            <p:ph type="title"/>
          </p:nvPr>
        </p:nvSpPr>
        <p:spPr>
          <a:xfrm>
            <a:off x="646111" y="452717"/>
            <a:ext cx="9404723" cy="5957047"/>
          </a:xfrm>
        </p:spPr>
        <p:txBody>
          <a:bodyPr/>
          <a:lstStyle/>
          <a:p>
            <a:r>
              <a:rPr lang="en-IN" sz="2800" dirty="0">
                <a:latin typeface="Arial Black" panose="020B0A04020102020204" pitchFamily="34" charset="0"/>
              </a:rPr>
              <a:t>REGRESSION-</a:t>
            </a:r>
            <a:br>
              <a:rPr lang="en-IN" dirty="0"/>
            </a:br>
            <a:r>
              <a:rPr lang="en-IN" sz="2000" dirty="0">
                <a:latin typeface="Segoe Print" panose="02000600000000000000" pitchFamily="2" charset="0"/>
              </a:rPr>
              <a:t>The regression line can be used to find the slope of the trend. We can easily fit a y=</a:t>
            </a:r>
            <a:r>
              <a:rPr lang="en-IN" sz="2000" dirty="0" err="1">
                <a:latin typeface="Segoe Print" panose="02000600000000000000" pitchFamily="2" charset="0"/>
              </a:rPr>
              <a:t>mx+c</a:t>
            </a:r>
            <a:r>
              <a:rPr lang="en-IN" sz="2000" dirty="0">
                <a:latin typeface="Segoe Print" panose="02000600000000000000" pitchFamily="2" charset="0"/>
              </a:rPr>
              <a:t> equation for a certain duration using least squares fit. The slope of line tells us about the strength as well as the direction of the trend.</a:t>
            </a:r>
            <a:br>
              <a:rPr lang="en-IN" sz="2000" dirty="0">
                <a:latin typeface="Segoe Print" panose="02000600000000000000" pitchFamily="2" charset="0"/>
              </a:rPr>
            </a:br>
            <a:br>
              <a:rPr lang="en-IN" sz="2000" dirty="0">
                <a:latin typeface="Segoe Print" panose="02000600000000000000" pitchFamily="2" charset="0"/>
              </a:rPr>
            </a:br>
            <a:r>
              <a:rPr lang="en-IN" sz="2800" dirty="0">
                <a:latin typeface="Arial Black" panose="020B0A04020102020204" pitchFamily="34" charset="0"/>
              </a:rPr>
              <a:t>RSI (RELATIVE STRENGTH INDEX)-</a:t>
            </a:r>
            <a:br>
              <a:rPr lang="en-IN" sz="2000" dirty="0">
                <a:latin typeface="Segoe Print" panose="02000600000000000000" pitchFamily="2" charset="0"/>
              </a:rPr>
            </a:br>
            <a:r>
              <a:rPr lang="en-IN" sz="2000" dirty="0">
                <a:latin typeface="Segoe Print" panose="02000600000000000000" pitchFamily="2" charset="0"/>
              </a:rPr>
              <a:t>It is a momentum indicator used in technical analysis that measures the magnitude of recent price changes to find </a:t>
            </a:r>
            <a:r>
              <a:rPr lang="en-IN" sz="2000" dirty="0" err="1">
                <a:latin typeface="Segoe Print" panose="02000600000000000000" pitchFamily="2" charset="0"/>
              </a:rPr>
              <a:t>overbrought</a:t>
            </a:r>
            <a:r>
              <a:rPr lang="en-IN" sz="2000" dirty="0">
                <a:latin typeface="Segoe Print" panose="02000600000000000000" pitchFamily="2" charset="0"/>
              </a:rPr>
              <a:t> or oversold scenarios in stock, currency or commodity prices.</a:t>
            </a:r>
          </a:p>
        </p:txBody>
      </p:sp>
    </p:spTree>
    <p:extLst>
      <p:ext uri="{BB962C8B-B14F-4D97-AF65-F5344CB8AC3E}">
        <p14:creationId xmlns:p14="http://schemas.microsoft.com/office/powerpoint/2010/main" val="300309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5D2C-55B1-AED5-CFED-81C42982CCBB}"/>
              </a:ext>
            </a:extLst>
          </p:cNvPr>
          <p:cNvSpPr>
            <a:spLocks noGrp="1"/>
          </p:cNvSpPr>
          <p:nvPr>
            <p:ph type="title"/>
          </p:nvPr>
        </p:nvSpPr>
        <p:spPr>
          <a:xfrm>
            <a:off x="528918" y="251013"/>
            <a:ext cx="11295529" cy="6284258"/>
          </a:xfrm>
        </p:spPr>
        <p:txBody>
          <a:bodyPr/>
          <a:lstStyle/>
          <a:p>
            <a:r>
              <a:rPr lang="en-IN" sz="3600" dirty="0">
                <a:latin typeface="Batang" panose="02030600000101010101" pitchFamily="18" charset="-127"/>
                <a:ea typeface="Batang" panose="02030600000101010101" pitchFamily="18" charset="-127"/>
              </a:rPr>
              <a:t>SURVEY</a:t>
            </a:r>
            <a:br>
              <a:rPr lang="en-IN" sz="3600" dirty="0">
                <a:latin typeface="Batang" panose="02030600000101010101" pitchFamily="18" charset="-127"/>
                <a:ea typeface="Batang" panose="02030600000101010101" pitchFamily="18" charset="-127"/>
              </a:rPr>
            </a:br>
            <a:br>
              <a:rPr lang="en-IN" sz="1100" dirty="0">
                <a:latin typeface="Batang" panose="02030600000101010101" pitchFamily="18" charset="-127"/>
                <a:ea typeface="Batang" panose="02030600000101010101" pitchFamily="18" charset="-127"/>
              </a:rPr>
            </a:br>
            <a:r>
              <a:rPr lang="en-IN" sz="1600" dirty="0">
                <a:latin typeface="Batang" panose="02030600000101010101" pitchFamily="18" charset="-127"/>
                <a:ea typeface="Batang" panose="02030600000101010101" pitchFamily="18" charset="-127"/>
              </a:rPr>
              <a:t>1.) </a:t>
            </a:r>
            <a:r>
              <a:rPr lang="en-IN" sz="1800" dirty="0">
                <a:latin typeface="Segoe Print" panose="02000600000000000000" pitchFamily="2" charset="0"/>
                <a:ea typeface="Batang" panose="02030600000101010101" pitchFamily="18" charset="-127"/>
              </a:rPr>
              <a:t>In </a:t>
            </a:r>
            <a:r>
              <a:rPr lang="en-US" sz="1800" dirty="0">
                <a:latin typeface="Segoe Print" panose="02000600000000000000" pitchFamily="2" charset="0"/>
                <a:ea typeface="Batang" panose="02030600000101010101" pitchFamily="18" charset="-127"/>
              </a:rPr>
              <a:t> 2021 survey of long-only funds the average score of respondents is 5.81 – an increase from both the 2020 score (5.71) and the 2019 score (5.74). In 2021, the most impactful features of algorithms are ease of use, customer support and services, dark pool access, execution consistency and increased trader productivity . </a:t>
            </a:r>
            <a:br>
              <a:rPr lang="en-US" sz="1800" dirty="0">
                <a:latin typeface="Segoe Print" panose="02000600000000000000" pitchFamily="2" charset="0"/>
                <a:ea typeface="Batang" panose="02030600000101010101" pitchFamily="18" charset="-127"/>
              </a:rPr>
            </a:br>
            <a:r>
              <a:rPr lang="en-US" sz="1800" dirty="0">
                <a:latin typeface="Segoe Print" panose="02000600000000000000" pitchFamily="2" charset="0"/>
                <a:ea typeface="Batang" panose="02030600000101010101" pitchFamily="18" charset="-127"/>
              </a:rPr>
              <a:t>2.) Following from high scores of 5.96 and 5.92 respectively in the 2020 survey, support services and ease of use both scored 6.01 in 2021’s survey. It is interesting to see ease of use increase its score year-on-year over the past four years, underlining the importance of usable and streamlined technology in the modern trading environment.</a:t>
            </a:r>
            <a:br>
              <a:rPr lang="en-US" sz="1800" dirty="0">
                <a:latin typeface="Segoe Print" panose="02000600000000000000" pitchFamily="2" charset="0"/>
                <a:ea typeface="Batang" panose="02030600000101010101" pitchFamily="18" charset="-127"/>
              </a:rPr>
            </a:br>
            <a:r>
              <a:rPr lang="en-US" sz="1800" dirty="0">
                <a:latin typeface="Segoe Print" panose="02000600000000000000" pitchFamily="2" charset="0"/>
                <a:ea typeface="Batang" panose="02030600000101010101" pitchFamily="18" charset="-127"/>
              </a:rPr>
              <a:t>3.) Two categories in this year’s survey recorded the joint highest year-on-year increase in their score, anonymity and algo monitoring. Both categories received an increase of 0.17,  putting anonymity at 5.89 and algo monitoring at 5.72. Increase in trader productivity marks the second highest jump in score, having increased by 0.16 from 5.80 to 5.97. This jump shows the growing role that algos play in boosting the performance of traders. While all scores in 2021 were up from 2020. </a:t>
            </a:r>
            <a:br>
              <a:rPr lang="en-US" sz="1800" dirty="0">
                <a:latin typeface="Segoe Print" panose="02000600000000000000" pitchFamily="2" charset="0"/>
                <a:ea typeface="Batang" panose="02030600000101010101" pitchFamily="18" charset="-127"/>
              </a:rPr>
            </a:br>
            <a:r>
              <a:rPr lang="en-US" sz="1800" dirty="0">
                <a:latin typeface="Segoe Print" panose="02000600000000000000" pitchFamily="2" charset="0"/>
                <a:ea typeface="Batang" panose="02030600000101010101" pitchFamily="18" charset="-127"/>
              </a:rPr>
              <a:t>4.) We are going to combine many popular strategy like strategies are arbitrage, index fund rebalancing, mean reversion, and market timing. Other strategies are scalping, transaction cost reduction, and pairs trading in our algo trading model. So if any one of the strategy failed to work according to the given conditions/criteria the other strategy will take its place for further process.</a:t>
            </a:r>
            <a:br>
              <a:rPr lang="en-IN" sz="1800" dirty="0">
                <a:latin typeface="Segoe Print" panose="02000600000000000000" pitchFamily="2" charset="0"/>
                <a:ea typeface="Batang" panose="02030600000101010101" pitchFamily="18" charset="-127"/>
              </a:rPr>
            </a:br>
            <a:br>
              <a:rPr lang="en-IN" sz="1100" dirty="0">
                <a:latin typeface="Batang" panose="02030600000101010101" pitchFamily="18" charset="-127"/>
                <a:ea typeface="Batang" panose="02030600000101010101" pitchFamily="18" charset="-127"/>
              </a:rPr>
            </a:br>
            <a:br>
              <a:rPr lang="en-IN" sz="1100" dirty="0">
                <a:latin typeface="Batang" panose="02030600000101010101" pitchFamily="18" charset="-127"/>
                <a:ea typeface="Batang" panose="02030600000101010101" pitchFamily="18" charset="-127"/>
              </a:rPr>
            </a:br>
            <a:endParaRPr lang="en-IN" sz="1100" dirty="0">
              <a:latin typeface="Segoe Print" panose="02000600000000000000" pitchFamily="2" charset="0"/>
            </a:endParaRPr>
          </a:p>
        </p:txBody>
      </p:sp>
    </p:spTree>
    <p:extLst>
      <p:ext uri="{BB962C8B-B14F-4D97-AF65-F5344CB8AC3E}">
        <p14:creationId xmlns:p14="http://schemas.microsoft.com/office/powerpoint/2010/main" val="2956869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1428</TotalTime>
  <Words>3013</Words>
  <Application>Microsoft Office PowerPoint</Application>
  <PresentationFormat>Widescreen</PresentationFormat>
  <Paragraphs>117</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Batang</vt:lpstr>
      <vt:lpstr>Arial</vt:lpstr>
      <vt:lpstr>Arial Black</vt:lpstr>
      <vt:lpstr>Century Gothic</vt:lpstr>
      <vt:lpstr>Segoe Print</vt:lpstr>
      <vt:lpstr>Times New Roman</vt:lpstr>
      <vt:lpstr>Wingdings 3</vt:lpstr>
      <vt:lpstr>Ion</vt:lpstr>
      <vt:lpstr>NATIONAL INSTITUTE OF TECHNOLOGY MANIPUR  COMPUTER SCIENCE AND ENGINEERING ALGORITHMIC TRADING USING MACHINE LEARNING ALGORITHMS </vt:lpstr>
      <vt:lpstr>OUTLINE OF THE PROJECT:-  A MODEL IS DEVELOPED USING LOGIC,PATTERN RECOGNITION IN HISTORICAL DATA AND IT IS USED TO PREDICT POSITION SIZE AND PRICE OF STOCKS IN THE FUTURE. THIS PROJECT IS MADE USING PYTHON,MACHINE LEARNING CONCEPTS, LIBRARIES LIKE NUMPY, PANDAS, SCIKIT.</vt:lpstr>
      <vt:lpstr>ABSTRACT:-</vt:lpstr>
      <vt:lpstr>Motivation:-</vt:lpstr>
      <vt:lpstr>INTRODUCTION:-</vt:lpstr>
      <vt:lpstr>Trading system</vt:lpstr>
      <vt:lpstr>INDICATORS IN TRADING-  EXPONENTIAL AND SIMPLE MOVING AVERAGE- It is generally a trend based indicator that has two variants- exponential moving average(EMA) and simple moving average(SMA). SMA gives equal weight to the earlier values in a certain rolling window while EMA gives more weight to the recent events.   BOLLINGER BANDS- It can help you decide the upper bound and lower bound of volatility present in the market in a given period of time.  ADX- Average moving direction index is used to measure the overall strength of a trend in the market for a given time frame.</vt:lpstr>
      <vt:lpstr>REGRESSION- The regression line can be used to find the slope of the trend. We can easily fit a y=mx+c equation for a certain duration using least squares fit. The slope of line tells us about the strength as well as the direction of the trend.  RSI (RELATIVE STRENGTH INDEX)- It is a momentum indicator used in technical analysis that measures the magnitude of recent price changes to find overbrought or oversold scenarios in stock, currency or commodity prices.</vt:lpstr>
      <vt:lpstr>SURVEY  1.) In  2021 survey of long-only funds the average score of respondents is 5.81 – an increase from both the 2020 score (5.71) and the 2019 score (5.74). In 2021, the most impactful features of algorithms are ease of use, customer support and services, dark pool access, execution consistency and increased trader productivity .  2.) Following from high scores of 5.96 and 5.92 respectively in the 2020 survey, support services and ease of use both scored 6.01 in 2021’s survey. It is interesting to see ease of use increase its score year-on-year over the past four years, underlining the importance of usable and streamlined technology in the modern trading environment. 3.) Two categories in this year’s survey recorded the joint highest year-on-year increase in their score, anonymity and algo monitoring. Both categories received an increase of 0.17,  putting anonymity at 5.89 and algo monitoring at 5.72. Increase in trader productivity marks the second highest jump in score, having increased by 0.16 from 5.80 to 5.97. This jump shows the growing role that algos play in boosting the performance of traders. While all scores in 2021 were up from 2020.  4.) We are going to combine many popular strategy like strategies are arbitrage, index fund rebalancing, mean reversion, and market timing. Other strategies are scalping, transaction cost reduction, and pairs trading in our algo trading model. So if any one of the strategy failed to work according to the given conditions/criteria the other strategy will take its place for further process.   </vt:lpstr>
      <vt:lpstr>WHY IS THERE NEED FOR A NEW ONE?  Because last model were only using  only one of   strategy which may result in more chances of losing but in our model we will merge numbers of strategies  to make our trading having more chances of success so if one of the strategy is not working for given conditions other strategy will be automatically implemented.  HOW WILL IT BE DIFFERENT FROM OTHERS?(ADVANTAGE OF PROPOSED METHOD)  We will try to develop our own Rules And Strategy and mix it with few famous efficient strategies to get maximum efficiency out of the algorithm. Then finally for the training part we will apply different ML algorithms and see which works the best.   </vt:lpstr>
      <vt:lpstr>CHALLENGES-   1) The biggest challenge in the trading process is planning the trade and trading the plan. Failure to follow all the rules is likely to negatively alter any chance for a trader, even if the trading plan can be profitable . Although losses are part of trading, human traders may get discouraged after incurring two or more consecutive losses and fail to move to the next trade.   2) Also, there can be a difference between the trades generated by the trading strategy and the actual results from the automated trading systems. Automated trading systems should be monitored at all times to prevent mechanical failures.  3) Internet connectivity issues, power losses, and computer crashes can result in errant orders, duplicate orders, and even missing orders that might not be sent to the market. </vt:lpstr>
      <vt:lpstr>PROPOSED ALGORITHM-  1)Data collection 2)Making rules and making decision tree 3)Recognising pattern in the historical data 4)Training the system on past data using different ML algorithms (decision tree, random forest classifier) 5)Testing , validating</vt:lpstr>
      <vt:lpstr>Components of trading system-  1.) Development 2.) trading </vt:lpstr>
      <vt:lpstr>REQUIREMENT ANALYSIS (SOFTWARE REQUIREMENT)-</vt:lpstr>
      <vt:lpstr>                    PROCEDURE</vt:lpstr>
      <vt:lpstr>S&amp;P 500 Equal Weight Index (EWI) This is an equal-weight version of the popular S&amp;P 500 Index. Although both indexes are composed of the same stocks, the different weighting schemes result in two indexes with different properties and different benefits for investors. This section aims to create a Python script that will accept the value of your portfolio and tell you how many shares of each S&amp;P 500 constituent you should purchase to get an equal-weight version of the index fund. </vt:lpstr>
      <vt:lpstr>S&amp;P 500 Equal Weight Index (EWI) – </vt:lpstr>
      <vt:lpstr>Quantitative Momentum Investing Strategy</vt:lpstr>
      <vt:lpstr>     Quantitative Momentum Investing Strategy </vt:lpstr>
      <vt:lpstr>                       PROCEDURE</vt:lpstr>
      <vt:lpstr>Exponential Moving Average (EMA)</vt:lpstr>
      <vt:lpstr>Moving Average Convergence-Divergence (MACD)</vt:lpstr>
      <vt:lpstr>The Relative Strength Index</vt:lpstr>
      <vt:lpstr>AVERAGE DIRECTIONAL INDEX</vt:lpstr>
      <vt:lpstr>Triple Exponential Average (TRIX)</vt:lpstr>
      <vt:lpstr>BOLLINGER BANDS </vt:lpstr>
      <vt:lpstr>                 Trend Trading</vt:lpstr>
      <vt:lpstr>                 Range Trading</vt:lpstr>
      <vt:lpstr>              Breakout Trading</vt:lpstr>
      <vt:lpstr>      PROCEDURE (SOFTWARE REQUIREMENT)-</vt:lpstr>
      <vt:lpstr>                PROCEDURE</vt:lpstr>
      <vt:lpstr>                    PROCEDURE</vt:lpstr>
      <vt:lpstr>                       INPUT </vt:lpstr>
      <vt:lpstr>                         OUTPUT</vt:lpstr>
      <vt:lpstr>                  CONCLUSION</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group-14 topic:- Algorithmic trading</dc:title>
  <dc:creator>Mayank Raj</dc:creator>
  <cp:lastModifiedBy>Mayank Raj</cp:lastModifiedBy>
  <cp:revision>25</cp:revision>
  <dcterms:created xsi:type="dcterms:W3CDTF">2022-11-13T12:59:46Z</dcterms:created>
  <dcterms:modified xsi:type="dcterms:W3CDTF">2023-06-08T16:23:55Z</dcterms:modified>
</cp:coreProperties>
</file>