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aramond-bold.fntdata"/><Relationship Id="rId10" Type="http://schemas.openxmlformats.org/officeDocument/2006/relationships/slide" Target="slides/slide6.xml"/><Relationship Id="rId21" Type="http://schemas.openxmlformats.org/officeDocument/2006/relationships/font" Target="fonts/Garamond-regular.fntdata"/><Relationship Id="rId13" Type="http://schemas.openxmlformats.org/officeDocument/2006/relationships/slide" Target="slides/slide9.xml"/><Relationship Id="rId24" Type="http://schemas.openxmlformats.org/officeDocument/2006/relationships/font" Target="fonts/Garamond-boldItalic.fntdata"/><Relationship Id="rId12" Type="http://schemas.openxmlformats.org/officeDocument/2006/relationships/slide" Target="slides/slide8.xml"/><Relationship Id="rId23"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90d52888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90d528887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890d528887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11c2edb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911c2edb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1c2edb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90533fac8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90533fac8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890533fac8_1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0533fac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90533fac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890533fac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11c2ed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911c2edb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911c2edb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8f777c6f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8f777c6f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88f777c6f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90533fac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90533fac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0533fac8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90533fac8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90533fac8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890533fac8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90533fac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890533fac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grpSp>
        <p:nvGrpSpPr>
          <p:cNvPr id="21" name="Google Shape;21;p2"/>
          <p:cNvGrpSpPr/>
          <p:nvPr/>
        </p:nvGrpSpPr>
        <p:grpSpPr>
          <a:xfrm>
            <a:off x="-16934" y="0"/>
            <a:ext cx="12231160" cy="6856214"/>
            <a:chOff x="-16934" y="0"/>
            <a:chExt cx="12231160" cy="6856214"/>
          </a:xfrm>
        </p:grpSpPr>
        <p:pic>
          <p:nvPicPr>
            <p:cNvPr descr="HD-PanelTitleR1.png" id="22" name="Google Shape;22;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1" name="Google Shape;31;p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1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92" name="Google Shape;92;p1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6" name="Shape 96"/>
        <p:cNvGrpSpPr/>
        <p:nvPr/>
      </p:nvGrpSpPr>
      <p:grpSpPr>
        <a:xfrm>
          <a:off x="0" y="0"/>
          <a:ext cx="0" cy="0"/>
          <a:chOff x="0" y="0"/>
          <a:chExt cx="0" cy="0"/>
        </a:xfrm>
      </p:grpSpPr>
      <p:sp>
        <p:nvSpPr>
          <p:cNvPr id="97" name="Google Shape;97;p1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02" name="Google Shape;102;p1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3" name="Shape 103"/>
        <p:cNvGrpSpPr/>
        <p:nvPr/>
      </p:nvGrpSpPr>
      <p:grpSpPr>
        <a:xfrm>
          <a:off x="0" y="0"/>
          <a:ext cx="0" cy="0"/>
          <a:chOff x="0" y="0"/>
          <a:chExt cx="0" cy="0"/>
        </a:xfrm>
      </p:grpSpPr>
      <p:sp>
        <p:nvSpPr>
          <p:cNvPr id="104" name="Google Shape;104;p1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1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1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11" name="Google Shape;111;p1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12" name="Google Shape;112;p1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13" name="Shape 113"/>
        <p:cNvGrpSpPr/>
        <p:nvPr/>
      </p:nvGrpSpPr>
      <p:grpSpPr>
        <a:xfrm>
          <a:off x="0" y="0"/>
          <a:ext cx="0" cy="0"/>
          <a:chOff x="0" y="0"/>
          <a:chExt cx="0" cy="0"/>
        </a:xfrm>
      </p:grpSpPr>
      <p:sp>
        <p:nvSpPr>
          <p:cNvPr id="114" name="Google Shape;114;p1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9" name="Shape 119"/>
        <p:cNvGrpSpPr/>
        <p:nvPr/>
      </p:nvGrpSpPr>
      <p:grpSpPr>
        <a:xfrm>
          <a:off x="0" y="0"/>
          <a:ext cx="0" cy="0"/>
          <a:chOff x="0" y="0"/>
          <a:chExt cx="0" cy="0"/>
        </a:xfrm>
      </p:grpSpPr>
      <p:sp>
        <p:nvSpPr>
          <p:cNvPr id="120" name="Google Shape;120;p1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1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27" name="Google Shape;127;p1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28" name="Google Shape;128;p1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9" name="Shape 129"/>
        <p:cNvGrpSpPr/>
        <p:nvPr/>
      </p:nvGrpSpPr>
      <p:grpSpPr>
        <a:xfrm>
          <a:off x="0" y="0"/>
          <a:ext cx="0" cy="0"/>
          <a:chOff x="0" y="0"/>
          <a:chExt cx="0" cy="0"/>
        </a:xfrm>
      </p:grpSpPr>
      <p:sp>
        <p:nvSpPr>
          <p:cNvPr id="130" name="Google Shape;130;p1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1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6" name="Google Shape;136;p1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3" name="Google Shape;143;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1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50" name="Google Shape;150;p1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cxnSp>
        <p:nvCxnSpPr>
          <p:cNvPr id="33" name="Google Shape;33;p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4"/>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5" name="Google Shape;45;p4"/>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cxnSp>
        <p:nvCxnSpPr>
          <p:cNvPr id="47" name="Google Shape;47;p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5"/>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6"/>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6"/>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6"/>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3" name="Google Shape;63;p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9" name="Google Shape;69;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5" name="Google Shape;85;p1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736" y="0"/>
            <a:ext cx="12229962" cy="6856214"/>
            <a:chOff x="-15736" y="0"/>
            <a:chExt cx="12229962" cy="6856214"/>
          </a:xfrm>
        </p:grpSpPr>
        <p:pic>
          <p:nvPicPr>
            <p:cNvPr descr="HD-PanelContent.png" id="11" name="Google Shape;11;p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2.jp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lang="en-IN" sz="3600"/>
              <a:t>Optimized Implementation of Convolution Neural Network</a:t>
            </a:r>
            <a:endParaRPr sz="3600"/>
          </a:p>
        </p:txBody>
      </p:sp>
      <p:sp>
        <p:nvSpPr>
          <p:cNvPr id="156" name="Google Shape;156;p19"/>
          <p:cNvSpPr txBox="1"/>
          <p:nvPr>
            <p:ph idx="1" type="subTitle"/>
          </p:nvPr>
        </p:nvSpPr>
        <p:spPr>
          <a:xfrm>
            <a:off x="2542500" y="3503100"/>
            <a:ext cx="7112100" cy="137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15"/>
              <a:buNone/>
            </a:pPr>
            <a:r>
              <a:rPr lang="en-IN" sz="1400"/>
              <a:t>Names of the Interns:                                                                                Names of the Supervisor: </a:t>
            </a:r>
            <a:endParaRPr sz="1400"/>
          </a:p>
          <a:p>
            <a:pPr indent="0" lvl="0" marL="0" rtl="0" algn="l">
              <a:spcBef>
                <a:spcPts val="0"/>
              </a:spcBef>
              <a:spcAft>
                <a:spcPts val="0"/>
              </a:spcAft>
              <a:buSzPts val="2415"/>
              <a:buNone/>
            </a:pPr>
            <a:r>
              <a:rPr lang="en-IN" sz="1400"/>
              <a:t>Aishwarya Joshi                                                                                         Dr. Vijaypal Singh Rathor</a:t>
            </a:r>
            <a:endParaRPr sz="1400"/>
          </a:p>
          <a:p>
            <a:pPr indent="0" lvl="0" marL="0" rtl="0" algn="l">
              <a:spcBef>
                <a:spcPts val="0"/>
              </a:spcBef>
              <a:spcAft>
                <a:spcPts val="0"/>
              </a:spcAft>
              <a:buSzPts val="2415"/>
              <a:buNone/>
            </a:pPr>
            <a:r>
              <a:rPr lang="en-IN" sz="1400"/>
              <a:t>Krishna Kothagorla</a:t>
            </a:r>
            <a:endParaRPr sz="1400"/>
          </a:p>
          <a:p>
            <a:pPr indent="0" lvl="0" marL="0" rtl="0" algn="l">
              <a:spcBef>
                <a:spcPts val="0"/>
              </a:spcBef>
              <a:spcAft>
                <a:spcPts val="0"/>
              </a:spcAft>
              <a:buSzPts val="2415"/>
              <a:buNone/>
            </a:pPr>
            <a:r>
              <a:rPr lang="en-IN" sz="1400"/>
              <a:t>Mahima Kothari</a:t>
            </a:r>
            <a:endParaRPr sz="1400"/>
          </a:p>
          <a:p>
            <a:pPr indent="0" lvl="0" marL="0" rtl="0" algn="l">
              <a:spcBef>
                <a:spcPts val="0"/>
              </a:spcBef>
              <a:spcAft>
                <a:spcPts val="0"/>
              </a:spcAft>
              <a:buSzPts val="2415"/>
              <a:buNone/>
            </a:pPr>
            <a:r>
              <a:rPr lang="en-IN" sz="1400"/>
              <a:t>Mayank Goyal</a:t>
            </a:r>
            <a:endParaRPr sz="1400"/>
          </a:p>
          <a:p>
            <a:pPr indent="0" lvl="0" marL="0" rtl="0" algn="l">
              <a:spcBef>
                <a:spcPts val="0"/>
              </a:spcBef>
              <a:spcAft>
                <a:spcPts val="0"/>
              </a:spcAft>
              <a:buSzPts val="2415"/>
              <a:buNone/>
            </a:pPr>
            <a:r>
              <a:rPr lang="en-IN" sz="1400"/>
              <a:t>Prapti Darvekar</a:t>
            </a:r>
            <a:endParaRPr sz="1400"/>
          </a:p>
          <a:p>
            <a:pPr indent="0" lvl="0" marL="0" rtl="0" algn="l">
              <a:spcBef>
                <a:spcPts val="0"/>
              </a:spcBef>
              <a:spcAft>
                <a:spcPts val="0"/>
              </a:spcAft>
              <a:buSzPts val="2415"/>
              <a:buNone/>
            </a:pPr>
            <a:r>
              <a:rPr lang="en-IN"/>
              <a:t>        </a:t>
            </a:r>
            <a:endParaRPr/>
          </a:p>
        </p:txBody>
      </p:sp>
      <p:pic>
        <p:nvPicPr>
          <p:cNvPr descr="A drawing of a face&#10;&#10;Description generated with high confidence" id="157" name="Google Shape;157;p19"/>
          <p:cNvPicPr preferRelativeResize="0"/>
          <p:nvPr/>
        </p:nvPicPr>
        <p:blipFill rotWithShape="1">
          <a:blip r:embed="rId3">
            <a:alphaModFix/>
          </a:blip>
          <a:srcRect b="0" l="0" r="0" t="0"/>
          <a:stretch/>
        </p:blipFill>
        <p:spPr>
          <a:xfrm>
            <a:off x="2542504" y="4876801"/>
            <a:ext cx="1605425" cy="395594"/>
          </a:xfrm>
          <a:prstGeom prst="rect">
            <a:avLst/>
          </a:prstGeom>
          <a:noFill/>
          <a:ln>
            <a:noFill/>
          </a:ln>
        </p:spPr>
      </p:pic>
      <p:pic>
        <p:nvPicPr>
          <p:cNvPr id="158" name="Google Shape;158;p19"/>
          <p:cNvPicPr preferRelativeResize="0"/>
          <p:nvPr/>
        </p:nvPicPr>
        <p:blipFill rotWithShape="1">
          <a:blip r:embed="rId4">
            <a:alphaModFix/>
          </a:blip>
          <a:srcRect b="0" l="0" r="0" t="0"/>
          <a:stretch/>
        </p:blipFill>
        <p:spPr>
          <a:xfrm>
            <a:off x="8297542" y="4876801"/>
            <a:ext cx="1356936" cy="3955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Results And Discussion</a:t>
            </a:r>
            <a:endParaRPr/>
          </a:p>
        </p:txBody>
      </p:sp>
      <p:pic>
        <p:nvPicPr>
          <p:cNvPr descr="A drawing of a face&#10;&#10;Description generated with high confidence" id="228" name="Google Shape;228;p28"/>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29" name="Google Shape;229;p28"/>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
        <p:nvSpPr>
          <p:cNvPr id="230" name="Google Shape;230;p28"/>
          <p:cNvSpPr txBox="1"/>
          <p:nvPr/>
        </p:nvSpPr>
        <p:spPr>
          <a:xfrm>
            <a:off x="6952325" y="2600375"/>
            <a:ext cx="4405800" cy="3174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aramond"/>
              <a:buChar char="●"/>
            </a:pPr>
            <a:r>
              <a:rPr lang="en-IN" sz="2000">
                <a:latin typeface="Garamond"/>
                <a:ea typeface="Garamond"/>
                <a:cs typeface="Garamond"/>
                <a:sym typeface="Garamond"/>
              </a:rPr>
              <a:t>Following results are obtained by training 100 images and testing 400 images.</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IN" sz="2000">
                <a:latin typeface="Garamond"/>
                <a:ea typeface="Garamond"/>
                <a:cs typeface="Garamond"/>
                <a:sym typeface="Garamond"/>
              </a:rPr>
              <a:t>Table 1 shows the comparison of accuracy and time for different approaches.</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IN" sz="2000">
                <a:latin typeface="Garamond"/>
                <a:ea typeface="Garamond"/>
                <a:cs typeface="Garamond"/>
                <a:sym typeface="Garamond"/>
              </a:rPr>
              <a:t>It is clearly visible that when we use STC and DIM together it will takes less time compare to other method without much loss in accuracy.</a:t>
            </a:r>
            <a:endParaRPr sz="2000">
              <a:latin typeface="Garamond"/>
              <a:ea typeface="Garamond"/>
              <a:cs typeface="Garamond"/>
              <a:sym typeface="Garamond"/>
            </a:endParaRPr>
          </a:p>
        </p:txBody>
      </p:sp>
      <p:sp>
        <p:nvSpPr>
          <p:cNvPr id="231" name="Google Shape;231;p28"/>
          <p:cNvSpPr txBox="1"/>
          <p:nvPr/>
        </p:nvSpPr>
        <p:spPr>
          <a:xfrm>
            <a:off x="3287525" y="4122875"/>
            <a:ext cx="1356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Garamond"/>
                <a:ea typeface="Garamond"/>
                <a:cs typeface="Garamond"/>
                <a:sym typeface="Garamond"/>
              </a:rPr>
              <a:t>Table 1</a:t>
            </a:r>
            <a:endParaRPr>
              <a:latin typeface="Garamond"/>
              <a:ea typeface="Garamond"/>
              <a:cs typeface="Garamond"/>
              <a:sym typeface="Garamond"/>
            </a:endParaRPr>
          </a:p>
        </p:txBody>
      </p:sp>
      <p:pic>
        <p:nvPicPr>
          <p:cNvPr id="232" name="Google Shape;232;p28"/>
          <p:cNvPicPr preferRelativeResize="0"/>
          <p:nvPr/>
        </p:nvPicPr>
        <p:blipFill>
          <a:blip r:embed="rId5">
            <a:alphaModFix/>
          </a:blip>
          <a:stretch>
            <a:fillRect/>
          </a:stretch>
        </p:blipFill>
        <p:spPr>
          <a:xfrm>
            <a:off x="1025200" y="2928950"/>
            <a:ext cx="5778900" cy="100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29"/>
          <p:cNvPicPr preferRelativeResize="0"/>
          <p:nvPr/>
        </p:nvPicPr>
        <p:blipFill>
          <a:blip r:embed="rId3">
            <a:alphaModFix/>
          </a:blip>
          <a:stretch>
            <a:fillRect/>
          </a:stretch>
        </p:blipFill>
        <p:spPr>
          <a:xfrm>
            <a:off x="6923875" y="839525"/>
            <a:ext cx="4469000" cy="2852200"/>
          </a:xfrm>
          <a:prstGeom prst="rect">
            <a:avLst/>
          </a:prstGeom>
          <a:noFill/>
          <a:ln>
            <a:noFill/>
          </a:ln>
        </p:spPr>
      </p:pic>
      <p:sp>
        <p:nvSpPr>
          <p:cNvPr id="239" name="Google Shape;239;p29"/>
          <p:cNvSpPr txBox="1"/>
          <p:nvPr/>
        </p:nvSpPr>
        <p:spPr>
          <a:xfrm>
            <a:off x="808425" y="839525"/>
            <a:ext cx="5834100" cy="3189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Garamond"/>
              <a:buChar char="●"/>
            </a:pPr>
            <a:r>
              <a:rPr lang="en-IN" sz="2000">
                <a:solidFill>
                  <a:schemeClr val="dk1"/>
                </a:solidFill>
                <a:latin typeface="Garamond"/>
                <a:ea typeface="Garamond"/>
                <a:cs typeface="Garamond"/>
                <a:sym typeface="Garamond"/>
              </a:rPr>
              <a:t>Figure 5 shows the graph of different optimization techniques and their percentage reduction in time.</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IN" sz="2000">
                <a:solidFill>
                  <a:schemeClr val="dk1"/>
                </a:solidFill>
                <a:latin typeface="Garamond"/>
                <a:ea typeface="Garamond"/>
                <a:cs typeface="Garamond"/>
                <a:sym typeface="Garamond"/>
              </a:rPr>
              <a:t>From the graph we can easily observe that for original CNN and STC we have reduced much time for Lenet-5 as compared to single layer and two layer architectures. </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IN" sz="2000">
                <a:solidFill>
                  <a:schemeClr val="dk1"/>
                </a:solidFill>
                <a:latin typeface="Garamond"/>
                <a:ea typeface="Garamond"/>
                <a:cs typeface="Garamond"/>
                <a:sym typeface="Garamond"/>
              </a:rPr>
              <a:t>The percentage reduction in time of a single layer for original CNN is 56.29%. The same for two layer, it is 71.76% and for LeNet, it is 35.22%.</a:t>
            </a:r>
            <a:endParaRPr sz="2000">
              <a:solidFill>
                <a:schemeClr val="dk1"/>
              </a:solidFill>
              <a:latin typeface="Garamond"/>
              <a:ea typeface="Garamond"/>
              <a:cs typeface="Garamond"/>
              <a:sym typeface="Garamond"/>
            </a:endParaRPr>
          </a:p>
          <a:p>
            <a:pPr indent="0" lvl="0" marL="0" rtl="0" algn="l">
              <a:spcBef>
                <a:spcPts val="0"/>
              </a:spcBef>
              <a:spcAft>
                <a:spcPts val="0"/>
              </a:spcAft>
              <a:buNone/>
            </a:pPr>
            <a:r>
              <a:t/>
            </a:r>
            <a:endParaRPr sz="2000">
              <a:solidFill>
                <a:schemeClr val="dk1"/>
              </a:solidFill>
              <a:latin typeface="Garamond"/>
              <a:ea typeface="Garamond"/>
              <a:cs typeface="Garamond"/>
              <a:sym typeface="Garamond"/>
            </a:endParaRPr>
          </a:p>
        </p:txBody>
      </p:sp>
      <p:sp>
        <p:nvSpPr>
          <p:cNvPr id="240" name="Google Shape;240;p29"/>
          <p:cNvSpPr txBox="1"/>
          <p:nvPr/>
        </p:nvSpPr>
        <p:spPr>
          <a:xfrm>
            <a:off x="8645375" y="3893825"/>
            <a:ext cx="11721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Garamond"/>
                <a:ea typeface="Garamond"/>
                <a:cs typeface="Garamond"/>
                <a:sym typeface="Garamond"/>
              </a:rPr>
              <a:t>Fig. 5</a:t>
            </a:r>
            <a:endParaRPr>
              <a:latin typeface="Garamond"/>
              <a:ea typeface="Garamond"/>
              <a:cs typeface="Garamond"/>
              <a:sym typeface="Garamond"/>
            </a:endParaRPr>
          </a:p>
        </p:txBody>
      </p:sp>
      <p:sp>
        <p:nvSpPr>
          <p:cNvPr id="241" name="Google Shape;241;p29"/>
          <p:cNvSpPr txBox="1"/>
          <p:nvPr/>
        </p:nvSpPr>
        <p:spPr>
          <a:xfrm>
            <a:off x="808425" y="3813000"/>
            <a:ext cx="7661700" cy="2142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Garamond"/>
              <a:buChar char="●"/>
            </a:pPr>
            <a:r>
              <a:rPr lang="en-IN" sz="2000">
                <a:solidFill>
                  <a:schemeClr val="dk1"/>
                </a:solidFill>
                <a:latin typeface="Garamond"/>
                <a:ea typeface="Garamond"/>
                <a:cs typeface="Garamond"/>
                <a:sym typeface="Garamond"/>
              </a:rPr>
              <a:t>The percentage reduction in time of a single layer for STC CNN is 37.73%. The same for two layer, it is 14.22% and for LeNet, it is 7.67%.</a:t>
            </a:r>
            <a:endParaRPr sz="2000">
              <a:solidFill>
                <a:schemeClr val="dk1"/>
              </a:solidFill>
              <a:latin typeface="Garamond"/>
              <a:ea typeface="Garamond"/>
              <a:cs typeface="Garamond"/>
              <a:sym typeface="Garamond"/>
            </a:endParaRPr>
          </a:p>
          <a:p>
            <a:pPr indent="-355600" lvl="0" marL="457200" rtl="0" algn="l">
              <a:spcBef>
                <a:spcPts val="0"/>
              </a:spcBef>
              <a:spcAft>
                <a:spcPts val="0"/>
              </a:spcAft>
              <a:buClr>
                <a:schemeClr val="dk1"/>
              </a:buClr>
              <a:buSzPts val="2000"/>
              <a:buFont typeface="Garamond"/>
              <a:buChar char="●"/>
            </a:pPr>
            <a:r>
              <a:rPr lang="en-IN" sz="2000">
                <a:solidFill>
                  <a:schemeClr val="dk1"/>
                </a:solidFill>
                <a:latin typeface="Garamond"/>
                <a:ea typeface="Garamond"/>
                <a:cs typeface="Garamond"/>
                <a:sym typeface="Garamond"/>
              </a:rPr>
              <a:t>The percentage reduction in time of a single layer for DIM CNN is 55.40%. The same for two layer, it is 30.97% and for LeNet, it is 37.48%.</a:t>
            </a:r>
            <a:endParaRPr sz="2000">
              <a:solidFill>
                <a:schemeClr val="dk1"/>
              </a:solidFill>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Discussion</a:t>
            </a:r>
            <a:endParaRPr/>
          </a:p>
        </p:txBody>
      </p:sp>
      <p:sp>
        <p:nvSpPr>
          <p:cNvPr id="248" name="Google Shape;248;p30"/>
          <p:cNvSpPr txBox="1"/>
          <p:nvPr>
            <p:ph idx="1" type="body"/>
          </p:nvPr>
        </p:nvSpPr>
        <p:spPr>
          <a:xfrm>
            <a:off x="1295400" y="2556925"/>
            <a:ext cx="9601200" cy="3506100"/>
          </a:xfrm>
          <a:prstGeom prst="rect">
            <a:avLst/>
          </a:prstGeom>
        </p:spPr>
        <p:txBody>
          <a:bodyPr anchorCtr="0" anchor="t" bIns="45700" lIns="91425" spcFirstLastPara="1" rIns="91425" wrap="square" tIns="45700">
            <a:noAutofit/>
          </a:bodyPr>
          <a:lstStyle/>
          <a:p>
            <a:pPr indent="-203834" lvl="0" marL="285750" rtl="0" algn="l">
              <a:spcBef>
                <a:spcPts val="0"/>
              </a:spcBef>
              <a:spcAft>
                <a:spcPts val="0"/>
              </a:spcAft>
              <a:buSzPts val="1470"/>
              <a:buChar char="•"/>
            </a:pPr>
            <a:r>
              <a:rPr lang="en-IN" sz="1800"/>
              <a:t>In those results we have observed that for Original CNN, the single layer gives the output in just 151 secs. and with 84% accuracy. The two layer gives the output in 726 secs. with 77% accuracy. LeNet gives the output in 1067 secs. with 81% accuracy.</a:t>
            </a:r>
            <a:endParaRPr sz="1800"/>
          </a:p>
          <a:p>
            <a:pPr indent="-247650" lvl="0" marL="285750" rtl="0" algn="l">
              <a:spcBef>
                <a:spcPts val="0"/>
              </a:spcBef>
              <a:spcAft>
                <a:spcPts val="0"/>
              </a:spcAft>
              <a:buSzPts val="1470"/>
              <a:buChar char="•"/>
            </a:pPr>
            <a:r>
              <a:rPr lang="en-IN" sz="1800"/>
              <a:t>W</a:t>
            </a:r>
            <a:r>
              <a:rPr lang="en-IN" sz="1800"/>
              <a:t>e have observed that for STC CNN, the single layer gives the output in just 106 secs. and with 77% accuracy. The two layer gives the output in 239 secs. with 72% accuracy. LeNet gives the output in 749 secs. with 73% accuracy.</a:t>
            </a:r>
            <a:endParaRPr sz="1500"/>
          </a:p>
          <a:p>
            <a:pPr indent="-247650" lvl="0" marL="285750" rtl="0" algn="l">
              <a:spcBef>
                <a:spcPts val="0"/>
              </a:spcBef>
              <a:spcAft>
                <a:spcPts val="0"/>
              </a:spcAft>
              <a:buSzPts val="1470"/>
              <a:buChar char="•"/>
            </a:pPr>
            <a:r>
              <a:rPr lang="en-IN" sz="1800"/>
              <a:t>We have observed that for Original CNN, the single layer gives the output in just 148 secs. and with 84% accuracy. The two layer gives the output in 297 secs. with 75% accuracy. LeNet gives the output in 1106 secs. with 75% accuracy.</a:t>
            </a:r>
            <a:endParaRPr sz="1800"/>
          </a:p>
          <a:p>
            <a:pPr indent="-268605" lvl="0" marL="285750" rtl="0" algn="l">
              <a:spcBef>
                <a:spcPts val="0"/>
              </a:spcBef>
              <a:spcAft>
                <a:spcPts val="0"/>
              </a:spcAft>
              <a:buSzPts val="1800"/>
              <a:buChar char="•"/>
            </a:pPr>
            <a:r>
              <a:rPr lang="en-IN" sz="1800"/>
              <a:t>STC method gives poor accuracy for every architecture as compare to original CNN. DIM method is giving same accuracy as original one. Two layer architecture giving worst accuracy for each approach Lenet-5 is giving good accuracy for each approach.</a:t>
            </a:r>
            <a:endParaRPr sz="1800"/>
          </a:p>
          <a:p>
            <a:pPr indent="0" lvl="0" marL="0" rtl="0" algn="l">
              <a:spcBef>
                <a:spcPts val="0"/>
              </a:spcBef>
              <a:spcAft>
                <a:spcPts val="0"/>
              </a:spcAft>
              <a:buNone/>
            </a:pPr>
            <a:r>
              <a:t/>
            </a:r>
            <a:endParaRPr sz="1700"/>
          </a:p>
          <a:p>
            <a:pPr indent="0" lvl="0" marL="0" rtl="0" algn="l">
              <a:spcBef>
                <a:spcPts val="36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Conclusion</a:t>
            </a:r>
            <a:endParaRPr/>
          </a:p>
        </p:txBody>
      </p:sp>
      <p:sp>
        <p:nvSpPr>
          <p:cNvPr id="254" name="Google Shape;254;p31"/>
          <p:cNvSpPr txBox="1"/>
          <p:nvPr>
            <p:ph idx="1" type="body"/>
          </p:nvPr>
        </p:nvSpPr>
        <p:spPr>
          <a:xfrm>
            <a:off x="1295400" y="2432300"/>
            <a:ext cx="9601200" cy="34692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lang="en-IN"/>
              <a:t>From the observations and results achieved, we can conclude that use of Lenet-5 architecture for our CNN model not only reduces computational time but also improves accuracy on dataset. </a:t>
            </a:r>
            <a:endParaRPr/>
          </a:p>
          <a:p>
            <a:pPr indent="-262890" lvl="0" marL="285750" rtl="0" algn="l">
              <a:spcBef>
                <a:spcPts val="0"/>
              </a:spcBef>
              <a:spcAft>
                <a:spcPts val="0"/>
              </a:spcAft>
              <a:buSzPts val="2400"/>
              <a:buChar char="•"/>
            </a:pPr>
            <a:r>
              <a:rPr lang="en-IN"/>
              <a:t>When we use our proposed method with Lenet-5 it will enhances performance of our model.</a:t>
            </a:r>
            <a:endParaRPr/>
          </a:p>
          <a:p>
            <a:pPr indent="-285750" lvl="0" marL="285750" rtl="0" algn="l">
              <a:spcBef>
                <a:spcPts val="0"/>
              </a:spcBef>
              <a:spcAft>
                <a:spcPts val="0"/>
              </a:spcAft>
              <a:buSzPts val="2760"/>
              <a:buChar char="•"/>
            </a:pPr>
            <a:r>
              <a:rPr lang="en-IN"/>
              <a:t>Convolutional neural networks (CNNs) have accomplished astonishing achievements across a variety of domains, including medical research, and an increasing interest has emerged in radiology.</a:t>
            </a:r>
            <a:endParaRPr/>
          </a:p>
          <a:p>
            <a:pPr indent="0" lvl="0" marL="0" rtl="0" algn="l">
              <a:spcBef>
                <a:spcPts val="1080"/>
              </a:spcBef>
              <a:spcAft>
                <a:spcPts val="0"/>
              </a:spcAft>
              <a:buNone/>
            </a:pPr>
            <a:r>
              <a:t/>
            </a:r>
            <a:endParaRPr sz="2200"/>
          </a:p>
        </p:txBody>
      </p:sp>
      <p:pic>
        <p:nvPicPr>
          <p:cNvPr descr="A drawing of a face&#10;&#10;Description generated with high confidence" id="255" name="Google Shape;255;p31"/>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56" name="Google Shape;256;p31"/>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a:t>Future Scope</a:t>
            </a:r>
            <a:endParaRPr/>
          </a:p>
        </p:txBody>
      </p:sp>
      <p:sp>
        <p:nvSpPr>
          <p:cNvPr id="263" name="Google Shape;263;p32"/>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IN"/>
              <a:t>Optimizing CNN is going to help in various fields such as</a:t>
            </a:r>
            <a:endParaRPr/>
          </a:p>
          <a:p>
            <a:pPr indent="-285750" lvl="0" marL="285750" rtl="0" algn="l">
              <a:spcBef>
                <a:spcPts val="600"/>
              </a:spcBef>
              <a:spcAft>
                <a:spcPts val="0"/>
              </a:spcAft>
              <a:buSzPts val="2760"/>
              <a:buChar char="•"/>
            </a:pPr>
            <a:r>
              <a:rPr lang="en-IN"/>
              <a:t>Computer Vision </a:t>
            </a:r>
            <a:endParaRPr/>
          </a:p>
          <a:p>
            <a:pPr indent="-285750" lvl="0" marL="285750" rtl="0" algn="l">
              <a:spcBef>
                <a:spcPts val="0"/>
              </a:spcBef>
              <a:spcAft>
                <a:spcPts val="0"/>
              </a:spcAft>
              <a:buSzPts val="2760"/>
              <a:buChar char="•"/>
            </a:pPr>
            <a:r>
              <a:rPr lang="en-IN"/>
              <a:t> Scene Labelling</a:t>
            </a:r>
            <a:endParaRPr/>
          </a:p>
          <a:p>
            <a:pPr indent="-241934" lvl="0" marL="285750" rtl="0" algn="l">
              <a:spcBef>
                <a:spcPts val="0"/>
              </a:spcBef>
              <a:spcAft>
                <a:spcPts val="0"/>
              </a:spcAft>
              <a:buSzPts val="2070"/>
              <a:buChar char="•"/>
            </a:pPr>
            <a:r>
              <a:rPr lang="en-IN"/>
              <a:t>Action Recognition</a:t>
            </a:r>
            <a:endParaRPr/>
          </a:p>
          <a:p>
            <a:pPr indent="-241934" lvl="0" marL="285750" rtl="0" algn="l">
              <a:spcBef>
                <a:spcPts val="0"/>
              </a:spcBef>
              <a:spcAft>
                <a:spcPts val="0"/>
              </a:spcAft>
              <a:buSzPts val="2070"/>
              <a:buChar char="•"/>
            </a:pPr>
            <a:r>
              <a:rPr lang="en-IN"/>
              <a:t>Human Pose Estimation</a:t>
            </a:r>
            <a:endParaRPr/>
          </a:p>
          <a:p>
            <a:pPr indent="-241934" lvl="0" marL="285750" rtl="0" algn="l">
              <a:spcBef>
                <a:spcPts val="0"/>
              </a:spcBef>
              <a:spcAft>
                <a:spcPts val="0"/>
              </a:spcAft>
              <a:buSzPts val="2070"/>
              <a:buChar char="•"/>
            </a:pPr>
            <a:r>
              <a:rPr lang="en-IN"/>
              <a:t>Document Analysis</a:t>
            </a:r>
            <a:endParaRPr/>
          </a:p>
          <a:p>
            <a:pPr indent="-241934" lvl="0" marL="285750" rtl="0" algn="l">
              <a:spcBef>
                <a:spcPts val="0"/>
              </a:spcBef>
              <a:spcAft>
                <a:spcPts val="0"/>
              </a:spcAft>
              <a:buSzPts val="2070"/>
              <a:buChar char="•"/>
            </a:pPr>
            <a:r>
              <a:rPr lang="en-IN"/>
              <a:t>Natural Language Processing </a:t>
            </a:r>
            <a:endParaRPr/>
          </a:p>
          <a:p>
            <a:pPr indent="0" lvl="0" marL="0" rtl="0" algn="l">
              <a:spcBef>
                <a:spcPts val="360"/>
              </a:spcBef>
              <a:spcAft>
                <a:spcPts val="600"/>
              </a:spcAft>
              <a:buNone/>
            </a:pPr>
            <a:r>
              <a:rPr lang="en-I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References</a:t>
            </a:r>
            <a:endParaRPr/>
          </a:p>
        </p:txBody>
      </p:sp>
      <p:sp>
        <p:nvSpPr>
          <p:cNvPr id="269" name="Google Shape;269;p3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184784" lvl="0" marL="285750" rtl="0" algn="l">
              <a:spcBef>
                <a:spcPts val="0"/>
              </a:spcBef>
              <a:spcAft>
                <a:spcPts val="0"/>
              </a:spcAft>
              <a:buSzPts val="1170"/>
              <a:buChar char="•"/>
            </a:pPr>
            <a:r>
              <a:rPr lang="en-IN" sz="1500"/>
              <a:t>C. Jin, H. Sun and S. Kimura, "Sparse ternary connect: Convolutional neural networks using ternarized weights with enhanced sparsity," 2018 23rd Asia and South Pacific Design Automation Conference (ASP-DAC), Jeju, 2018, pp. 190-195, doi: 10.1109/ASPDAC.2018.8297304.</a:t>
            </a:r>
            <a:endParaRPr sz="1500"/>
          </a:p>
          <a:p>
            <a:pPr indent="-184784" lvl="0" marL="285750" rtl="0" algn="l">
              <a:spcBef>
                <a:spcPts val="0"/>
              </a:spcBef>
              <a:spcAft>
                <a:spcPts val="0"/>
              </a:spcAft>
              <a:buSzPts val="1170"/>
              <a:buChar char="•"/>
            </a:pPr>
            <a:r>
              <a:rPr lang="en-IN" sz="1500"/>
              <a:t>C. Lin and B. Lai, "Supporting compressed-sparse activations and weights on SIMD-like accelerator for sparse convolutional neural networks," 2018 23rd Asia and South Pacific Design Automation Conference (ASP-DAC), Jeju, 2018, pp. 105-110, doi: 10.1109/ASPDAC.2018.8297290.</a:t>
            </a:r>
            <a:endParaRPr sz="1500"/>
          </a:p>
          <a:p>
            <a:pPr indent="-184784" lvl="0" marL="285750" rtl="0" algn="l">
              <a:spcBef>
                <a:spcPts val="0"/>
              </a:spcBef>
              <a:spcAft>
                <a:spcPts val="0"/>
              </a:spcAft>
              <a:buSzPts val="1170"/>
              <a:buChar char="•"/>
            </a:pPr>
            <a:r>
              <a:rPr lang="en-IN" sz="1500"/>
              <a:t> "Support vector machines speed pattern recognition - Vision Systems Design". Vision Systems Design. Retrieved 17 August 2013.</a:t>
            </a:r>
            <a:endParaRPr sz="1500"/>
          </a:p>
          <a:p>
            <a:pPr indent="-184784" lvl="0" marL="285750" rtl="0" algn="l">
              <a:spcBef>
                <a:spcPts val="0"/>
              </a:spcBef>
              <a:spcAft>
                <a:spcPts val="0"/>
              </a:spcAft>
              <a:buSzPts val="1170"/>
              <a:buChar char="•"/>
            </a:pPr>
            <a:r>
              <a:rPr lang="en-IN" sz="1500"/>
              <a:t> Gangaputra, Sachin. "Handwritten digit database". Retrieved 17 August 2013.</a:t>
            </a:r>
            <a:endParaRPr sz="1500"/>
          </a:p>
          <a:p>
            <a:pPr indent="-184784" lvl="0" marL="285750" rtl="0" algn="l">
              <a:spcBef>
                <a:spcPts val="0"/>
              </a:spcBef>
              <a:spcAft>
                <a:spcPts val="0"/>
              </a:spcAft>
              <a:buSzPts val="1170"/>
              <a:buChar char="•"/>
            </a:pPr>
            <a:r>
              <a:rPr lang="en-IN" sz="1500"/>
              <a:t> Qiao, Yu (2007). "THE MNIST DATABASE of handwritten digits". Retrieved 18 August 2013.</a:t>
            </a:r>
            <a:endParaRPr sz="1500"/>
          </a:p>
          <a:p>
            <a:pPr indent="-184784" lvl="0" marL="285750" rtl="0" algn="l">
              <a:spcBef>
                <a:spcPts val="0"/>
              </a:spcBef>
              <a:spcAft>
                <a:spcPts val="0"/>
              </a:spcAft>
              <a:buSzPts val="1170"/>
              <a:buChar char="•"/>
            </a:pPr>
            <a:r>
              <a:rPr lang="en-IN" sz="1500"/>
              <a:t> Platt, John C. (1999). "Using analytic QP and sparseness to speed training of support vector machines" (PDF). Advances in Neural Information Processing Systems: 557–563. Archived from the original (PDF) on 4 March 2016. Retrieved 18 August 2013.</a:t>
            </a:r>
            <a:endParaRPr/>
          </a:p>
        </p:txBody>
      </p:sp>
      <p:pic>
        <p:nvPicPr>
          <p:cNvPr descr="A drawing of a face&#10;&#10;Description generated with high confidence" id="270" name="Google Shape;270;p33"/>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71" name="Google Shape;271;p33"/>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descr="A drawing of a face&#10;&#10;Description generated with high confidence" id="276" name="Google Shape;276;p34"/>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277" name="Google Shape;277;p34"/>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
        <p:nvSpPr>
          <p:cNvPr id="278" name="Google Shape;278;p34"/>
          <p:cNvSpPr txBox="1"/>
          <p:nvPr>
            <p:ph type="title"/>
          </p:nvPr>
        </p:nvSpPr>
        <p:spPr>
          <a:xfrm>
            <a:off x="1295402" y="2777066"/>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Introduction</a:t>
            </a:r>
            <a:endParaRPr/>
          </a:p>
        </p:txBody>
      </p:sp>
      <p:sp>
        <p:nvSpPr>
          <p:cNvPr id="164" name="Google Shape;164;p2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60350" lvl="0" marL="285750" rtl="0" algn="l">
              <a:spcBef>
                <a:spcPts val="0"/>
              </a:spcBef>
              <a:spcAft>
                <a:spcPts val="0"/>
              </a:spcAft>
              <a:buSzPts val="2360"/>
              <a:buChar char="•"/>
            </a:pPr>
            <a:r>
              <a:rPr lang="en-IN" sz="2000"/>
              <a:t>A </a:t>
            </a:r>
            <a:r>
              <a:rPr b="1" lang="en-IN" sz="2000"/>
              <a:t>Convolutional Neural Network </a:t>
            </a:r>
            <a:r>
              <a:rPr lang="en-IN" sz="2000"/>
              <a:t>(ConvNet/CNN) is a Deep Learning algorithm which can take any image from the user. It then assigns importance to various aspects/objects in the image. It is able to differentiate one from the other.</a:t>
            </a:r>
            <a:endParaRPr sz="2000"/>
          </a:p>
          <a:p>
            <a:pPr indent="-216534" lvl="0" marL="285750" rtl="0" algn="l">
              <a:spcBef>
                <a:spcPts val="0"/>
              </a:spcBef>
              <a:spcAft>
                <a:spcPts val="0"/>
              </a:spcAft>
              <a:buSzPts val="1670"/>
              <a:buChar char="•"/>
            </a:pPr>
            <a:r>
              <a:rPr lang="en-IN" sz="2000"/>
              <a:t>In recent years, CNN has been widely used in many </a:t>
            </a:r>
            <a:r>
              <a:rPr b="1" lang="en-IN" sz="2000"/>
              <a:t>image-related machine learning algorithms</a:t>
            </a:r>
            <a:r>
              <a:rPr lang="en-IN" sz="2000"/>
              <a:t> since its </a:t>
            </a:r>
            <a:r>
              <a:rPr b="1" lang="en-IN" sz="2000"/>
              <a:t>high accuracy</a:t>
            </a:r>
            <a:r>
              <a:rPr lang="en-IN" sz="2000"/>
              <a:t> for image recognition. </a:t>
            </a:r>
            <a:endParaRPr sz="2000"/>
          </a:p>
          <a:p>
            <a:pPr indent="-237490" lvl="0" marL="285750" rtl="0" algn="l">
              <a:spcBef>
                <a:spcPts val="0"/>
              </a:spcBef>
              <a:spcAft>
                <a:spcPts val="0"/>
              </a:spcAft>
              <a:buSzPts val="2000"/>
              <a:buChar char="•"/>
            </a:pPr>
            <a:r>
              <a:rPr lang="en-IN" sz="2000"/>
              <a:t>Convolutional neural network is composed of </a:t>
            </a:r>
            <a:r>
              <a:rPr b="1" lang="en-IN" sz="2000"/>
              <a:t>multiple building blocks</a:t>
            </a:r>
            <a:r>
              <a:rPr lang="en-IN" sz="2000"/>
              <a:t>, such as </a:t>
            </a:r>
            <a:r>
              <a:rPr b="1" lang="en-IN" sz="2000"/>
              <a:t>convolutional layers, pooling layers, and fully connected layers</a:t>
            </a:r>
            <a:r>
              <a:rPr lang="en-IN" sz="2000"/>
              <a:t>, and is designed to automatically and adaptively learn spatial hierarchies of features through a </a:t>
            </a:r>
            <a:r>
              <a:rPr b="1" lang="en-IN" sz="2000"/>
              <a:t>backpropagation algorithm.</a:t>
            </a:r>
            <a:endParaRPr b="1" sz="2000"/>
          </a:p>
        </p:txBody>
      </p:sp>
      <p:pic>
        <p:nvPicPr>
          <p:cNvPr descr="A drawing of a face&#10;&#10;Description generated with high confidence" id="165" name="Google Shape;165;p20"/>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166" name="Google Shape;166;p20"/>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Objective</a:t>
            </a:r>
            <a:endParaRPr/>
          </a:p>
        </p:txBody>
      </p:sp>
      <p:sp>
        <p:nvSpPr>
          <p:cNvPr id="173" name="Google Shape;173;p21"/>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254634" lvl="0" marL="285750" rtl="0" algn="l">
              <a:spcBef>
                <a:spcPts val="0"/>
              </a:spcBef>
              <a:spcAft>
                <a:spcPts val="0"/>
              </a:spcAft>
              <a:buSzPts val="2270"/>
              <a:buChar char="•"/>
            </a:pPr>
            <a:r>
              <a:rPr lang="en-IN" sz="2600"/>
              <a:t>To </a:t>
            </a:r>
            <a:r>
              <a:rPr b="1" lang="en-IN" sz="2600"/>
              <a:t>develop</a:t>
            </a:r>
            <a:r>
              <a:rPr lang="en-IN" sz="2600"/>
              <a:t> an </a:t>
            </a:r>
            <a:r>
              <a:rPr b="1" lang="en-IN" sz="2600"/>
              <a:t>optimized software model</a:t>
            </a:r>
            <a:r>
              <a:rPr lang="en-IN" sz="2600"/>
              <a:t> (using Python with TensorFlow or Torch, etc.) of a </a:t>
            </a:r>
            <a:r>
              <a:rPr b="1" lang="en-IN" sz="2600"/>
              <a:t>CNN architecture</a:t>
            </a:r>
            <a:r>
              <a:rPr lang="en-IN" sz="2600"/>
              <a:t> by applying the ternary weights along with using dual indexing module (DIM). </a:t>
            </a:r>
            <a:endParaRPr sz="2600"/>
          </a:p>
          <a:p>
            <a:pPr indent="0" lvl="0" marL="0" rtl="0" algn="l">
              <a:spcBef>
                <a:spcPts val="0"/>
              </a:spcBef>
              <a:spcAft>
                <a:spcPts val="0"/>
              </a:spcAft>
              <a:buNone/>
            </a:pPr>
            <a:r>
              <a:t/>
            </a:r>
            <a:endParaRPr sz="2600"/>
          </a:p>
          <a:p>
            <a:pPr indent="-254634" lvl="0" marL="285750" rtl="0" algn="l">
              <a:spcBef>
                <a:spcPts val="0"/>
              </a:spcBef>
              <a:spcAft>
                <a:spcPts val="0"/>
              </a:spcAft>
              <a:buSzPts val="2270"/>
              <a:buChar char="•"/>
            </a:pPr>
            <a:r>
              <a:rPr lang="en-IN" sz="2600"/>
              <a:t>The proposed model must reduce the computation as well storage space required during training and testing the model while providing acceptable accuracy.</a:t>
            </a:r>
            <a:endParaRPr sz="2600"/>
          </a:p>
          <a:p>
            <a:pPr indent="0" lvl="0" marL="0" rtl="0" algn="l">
              <a:spcBef>
                <a:spcPts val="360"/>
              </a:spcBef>
              <a:spcAft>
                <a:spcPts val="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Methodology and Model Used</a:t>
            </a:r>
            <a:endParaRPr/>
          </a:p>
        </p:txBody>
      </p:sp>
      <p:sp>
        <p:nvSpPr>
          <p:cNvPr id="179" name="Google Shape;179;p2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41934" lvl="0" marL="285750" rtl="0" algn="l">
              <a:spcBef>
                <a:spcPts val="0"/>
              </a:spcBef>
              <a:spcAft>
                <a:spcPts val="0"/>
              </a:spcAft>
              <a:buSzPts val="2070"/>
              <a:buChar char="•"/>
            </a:pPr>
            <a:r>
              <a:rPr lang="en-IN"/>
              <a:t>In our project, we have combined two existing methods to overcome each others drawbacks. The existing methods are</a:t>
            </a:r>
            <a:r>
              <a:rPr lang="en-IN"/>
              <a:t>:</a:t>
            </a:r>
            <a:endParaRPr/>
          </a:p>
          <a:p>
            <a:pPr indent="0" lvl="0" marL="285750" rtl="0" algn="l">
              <a:spcBef>
                <a:spcPts val="0"/>
              </a:spcBef>
              <a:spcAft>
                <a:spcPts val="0"/>
              </a:spcAft>
              <a:buNone/>
            </a:pPr>
            <a:r>
              <a:rPr lang="en-IN"/>
              <a:t>(i) Sparse Ternary Connect(STC)</a:t>
            </a:r>
            <a:endParaRPr/>
          </a:p>
          <a:p>
            <a:pPr indent="0" lvl="0" marL="285750" rtl="0" algn="l">
              <a:spcBef>
                <a:spcPts val="0"/>
              </a:spcBef>
              <a:spcAft>
                <a:spcPts val="0"/>
              </a:spcAft>
              <a:buNone/>
            </a:pPr>
            <a:r>
              <a:rPr lang="en-IN"/>
              <a:t>(ii) Dual Indexing Module(DIM)</a:t>
            </a:r>
            <a:endParaRPr/>
          </a:p>
          <a:p>
            <a:pPr indent="0" lvl="0" marL="0" rtl="0" algn="l">
              <a:spcBef>
                <a:spcPts val="0"/>
              </a:spcBef>
              <a:spcAft>
                <a:spcPts val="0"/>
              </a:spcAft>
              <a:buNone/>
            </a:pPr>
            <a:r>
              <a:t/>
            </a:r>
            <a:endParaRPr/>
          </a:p>
        </p:txBody>
      </p:sp>
      <p:pic>
        <p:nvPicPr>
          <p:cNvPr descr="A drawing of a face&#10;&#10;Description generated with high confidence" id="180" name="Google Shape;180;p22"/>
          <p:cNvPicPr preferRelativeResize="0"/>
          <p:nvPr/>
        </p:nvPicPr>
        <p:blipFill rotWithShape="1">
          <a:blip r:embed="rId3">
            <a:alphaModFix/>
          </a:blip>
          <a:srcRect b="0" l="0" r="0" t="0"/>
          <a:stretch/>
        </p:blipFill>
        <p:spPr>
          <a:xfrm>
            <a:off x="765313" y="5774866"/>
            <a:ext cx="1605425" cy="395594"/>
          </a:xfrm>
          <a:prstGeom prst="rect">
            <a:avLst/>
          </a:prstGeom>
          <a:noFill/>
          <a:ln>
            <a:noFill/>
          </a:ln>
        </p:spPr>
      </p:pic>
      <p:pic>
        <p:nvPicPr>
          <p:cNvPr id="181" name="Google Shape;181;p22"/>
          <p:cNvPicPr preferRelativeResize="0"/>
          <p:nvPr/>
        </p:nvPicPr>
        <p:blipFill rotWithShape="1">
          <a:blip r:embed="rId4">
            <a:alphaModFix/>
          </a:blip>
          <a:srcRect b="0" l="0" r="0" t="0"/>
          <a:stretch/>
        </p:blipFill>
        <p:spPr>
          <a:xfrm>
            <a:off x="10069749" y="5751207"/>
            <a:ext cx="1356936" cy="3955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3"/>
          <p:cNvSpPr txBox="1"/>
          <p:nvPr/>
        </p:nvSpPr>
        <p:spPr>
          <a:xfrm>
            <a:off x="970100" y="794925"/>
            <a:ext cx="976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Garamond"/>
                <a:ea typeface="Garamond"/>
                <a:cs typeface="Garamond"/>
                <a:sym typeface="Garamond"/>
              </a:rPr>
              <a:t>(i) Sparse Ternary Connect(STC):</a:t>
            </a:r>
            <a:endParaRPr b="1" sz="2800">
              <a:solidFill>
                <a:schemeClr val="dk1"/>
              </a:solidFill>
              <a:latin typeface="Garamond"/>
              <a:ea typeface="Garamond"/>
              <a:cs typeface="Garamond"/>
              <a:sym typeface="Garamond"/>
            </a:endParaRPr>
          </a:p>
          <a:p>
            <a:pPr indent="0" lvl="0" marL="0" rtl="0" algn="l">
              <a:spcBef>
                <a:spcPts val="0"/>
              </a:spcBef>
              <a:spcAft>
                <a:spcPts val="0"/>
              </a:spcAft>
              <a:buNone/>
            </a:pPr>
            <a:r>
              <a:t/>
            </a:r>
            <a:endParaRPr b="1">
              <a:solidFill>
                <a:schemeClr val="dk1"/>
              </a:solidFill>
              <a:latin typeface="Garamond"/>
              <a:ea typeface="Garamond"/>
              <a:cs typeface="Garamond"/>
              <a:sym typeface="Garamond"/>
            </a:endParaRPr>
          </a:p>
          <a:p>
            <a:pPr indent="-267335" lvl="0" marL="285750" rtl="0" algn="l">
              <a:spcBef>
                <a:spcPts val="0"/>
              </a:spcBef>
              <a:spcAft>
                <a:spcPts val="0"/>
              </a:spcAft>
              <a:buClr>
                <a:schemeClr val="accent1"/>
              </a:buClr>
              <a:buSzPts val="2470"/>
              <a:buChar char="•"/>
            </a:pPr>
            <a:r>
              <a:rPr lang="en-IN" sz="1800">
                <a:solidFill>
                  <a:schemeClr val="dk1"/>
                </a:solidFill>
                <a:latin typeface="Garamond"/>
                <a:ea typeface="Garamond"/>
                <a:cs typeface="Garamond"/>
                <a:sym typeface="Garamond"/>
              </a:rPr>
              <a:t>In this work, we develop a weight representation method not only to highly compress the network but also to implement it very efficiently in real-time.</a:t>
            </a:r>
            <a:endParaRPr sz="1800">
              <a:solidFill>
                <a:schemeClr val="dk1"/>
              </a:solidFill>
              <a:latin typeface="Garamond"/>
              <a:ea typeface="Garamond"/>
              <a:cs typeface="Garamond"/>
              <a:sym typeface="Garamond"/>
            </a:endParaRPr>
          </a:p>
          <a:p>
            <a:pPr indent="-224790" lvl="0" marL="285750" rtl="0" algn="l">
              <a:spcBef>
                <a:spcPts val="0"/>
              </a:spcBef>
              <a:spcAft>
                <a:spcPts val="0"/>
              </a:spcAft>
              <a:buClr>
                <a:schemeClr val="accent1"/>
              </a:buClr>
              <a:buSzPts val="1800"/>
              <a:buFont typeface="Garamond"/>
              <a:buChar char="•"/>
            </a:pPr>
            <a:r>
              <a:rPr lang="en-IN" sz="1800">
                <a:solidFill>
                  <a:schemeClr val="dk1"/>
                </a:solidFill>
                <a:latin typeface="Garamond"/>
                <a:ea typeface="Garamond"/>
                <a:cs typeface="Garamond"/>
                <a:sym typeface="Garamond"/>
              </a:rPr>
              <a:t>The proposed algorithm trains the network so that the weights are represented using a structured sparse ternary format.</a:t>
            </a:r>
            <a:endParaRPr sz="1800">
              <a:solidFill>
                <a:schemeClr val="dk1"/>
              </a:solidFill>
              <a:latin typeface="Garamond"/>
              <a:ea typeface="Garamond"/>
              <a:cs typeface="Garamond"/>
              <a:sym typeface="Garamond"/>
            </a:endParaRPr>
          </a:p>
          <a:p>
            <a:pPr indent="-224790" lvl="0" marL="285750" rtl="0" algn="l">
              <a:spcBef>
                <a:spcPts val="0"/>
              </a:spcBef>
              <a:spcAft>
                <a:spcPts val="0"/>
              </a:spcAft>
              <a:buClr>
                <a:schemeClr val="accent1"/>
              </a:buClr>
              <a:buSzPts val="1800"/>
              <a:buFont typeface="Garamond"/>
              <a:buChar char="•"/>
            </a:pPr>
            <a:r>
              <a:rPr lang="en-IN" sz="1800">
                <a:solidFill>
                  <a:schemeClr val="dk1"/>
                </a:solidFill>
                <a:latin typeface="Garamond"/>
                <a:ea typeface="Garamond"/>
                <a:cs typeface="Garamond"/>
                <a:sym typeface="Garamond"/>
              </a:rPr>
              <a:t>This format allows +1 or -1 only at specified locations, while most of the values are pruned to zero.</a:t>
            </a:r>
            <a:endParaRPr sz="1800">
              <a:solidFill>
                <a:schemeClr val="dk1"/>
              </a:solidFill>
              <a:latin typeface="Garamond"/>
              <a:ea typeface="Garamond"/>
              <a:cs typeface="Garamond"/>
              <a:sym typeface="Garamond"/>
            </a:endParaRPr>
          </a:p>
          <a:p>
            <a:pPr indent="0" lvl="0" marL="0" rtl="0" algn="l">
              <a:spcBef>
                <a:spcPts val="0"/>
              </a:spcBef>
              <a:spcAft>
                <a:spcPts val="0"/>
              </a:spcAft>
              <a:buNone/>
            </a:pPr>
            <a:r>
              <a:t/>
            </a:r>
            <a:endParaRPr sz="1800">
              <a:solidFill>
                <a:schemeClr val="dk1"/>
              </a:solidFill>
              <a:latin typeface="Garamond"/>
              <a:ea typeface="Garamond"/>
              <a:cs typeface="Garamond"/>
              <a:sym typeface="Garamond"/>
            </a:endParaRPr>
          </a:p>
        </p:txBody>
      </p:sp>
      <p:pic>
        <p:nvPicPr>
          <p:cNvPr id="188" name="Google Shape;188;p23"/>
          <p:cNvPicPr preferRelativeResize="0"/>
          <p:nvPr/>
        </p:nvPicPr>
        <p:blipFill>
          <a:blip r:embed="rId3">
            <a:alphaModFix/>
          </a:blip>
          <a:stretch>
            <a:fillRect/>
          </a:stretch>
        </p:blipFill>
        <p:spPr>
          <a:xfrm>
            <a:off x="3034850" y="3565850"/>
            <a:ext cx="5638800" cy="1447800"/>
          </a:xfrm>
          <a:prstGeom prst="rect">
            <a:avLst/>
          </a:prstGeom>
          <a:noFill/>
          <a:ln>
            <a:noFill/>
          </a:ln>
        </p:spPr>
      </p:pic>
      <p:sp>
        <p:nvSpPr>
          <p:cNvPr id="189" name="Google Shape;189;p23"/>
          <p:cNvSpPr txBox="1"/>
          <p:nvPr/>
        </p:nvSpPr>
        <p:spPr>
          <a:xfrm>
            <a:off x="5234450" y="5079425"/>
            <a:ext cx="1239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Garamond"/>
                <a:ea typeface="Garamond"/>
                <a:cs typeface="Garamond"/>
                <a:sym typeface="Garamond"/>
              </a:rPr>
              <a:t>Fig 1</a:t>
            </a:r>
            <a:endParaRPr>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nvSpPr>
        <p:spPr>
          <a:xfrm>
            <a:off x="835375" y="754500"/>
            <a:ext cx="10212900" cy="49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latin typeface="Garamond"/>
                <a:ea typeface="Garamond"/>
                <a:cs typeface="Garamond"/>
                <a:sym typeface="Garamond"/>
              </a:rPr>
              <a:t>(ii) Dual Indexing Module(DIM):</a:t>
            </a:r>
            <a:endParaRPr>
              <a:latin typeface="Garamond"/>
              <a:ea typeface="Garamond"/>
              <a:cs typeface="Garamond"/>
              <a:sym typeface="Garamond"/>
            </a:endParaRPr>
          </a:p>
          <a:p>
            <a:pPr indent="0" lvl="0" marL="0" rtl="0" algn="l">
              <a:spcBef>
                <a:spcPts val="0"/>
              </a:spcBef>
              <a:spcAft>
                <a:spcPts val="0"/>
              </a:spcAft>
              <a:buNone/>
            </a:pPr>
            <a:r>
              <a:t/>
            </a:r>
            <a:endParaRPr sz="1800">
              <a:solidFill>
                <a:schemeClr val="dk1"/>
              </a:solidFill>
              <a:latin typeface="Garamond"/>
              <a:ea typeface="Garamond"/>
              <a:cs typeface="Garamond"/>
              <a:sym typeface="Garamond"/>
            </a:endParaRPr>
          </a:p>
          <a:p>
            <a:pPr indent="-267335" lvl="0" marL="285750" rtl="0" algn="l">
              <a:spcBef>
                <a:spcPts val="0"/>
              </a:spcBef>
              <a:spcAft>
                <a:spcPts val="0"/>
              </a:spcAft>
              <a:buClr>
                <a:schemeClr val="accent1"/>
              </a:buClr>
              <a:buSzPts val="2470"/>
              <a:buChar char="•"/>
            </a:pPr>
            <a:r>
              <a:rPr lang="en-IN" sz="1800">
                <a:solidFill>
                  <a:schemeClr val="dk1"/>
                </a:solidFill>
                <a:latin typeface="Garamond"/>
                <a:ea typeface="Garamond"/>
                <a:cs typeface="Garamond"/>
                <a:sym typeface="Garamond"/>
              </a:rPr>
              <a:t>In this work, a  Dual Indexing Module (DIM) is proposed to efﬁciently handle the alignment issue where activations and weights are both kept in compressed-sparse format.</a:t>
            </a:r>
            <a:endParaRPr sz="1800">
              <a:solidFill>
                <a:schemeClr val="dk1"/>
              </a:solidFill>
              <a:latin typeface="Garamond"/>
              <a:ea typeface="Garamond"/>
              <a:cs typeface="Garamond"/>
              <a:sym typeface="Garamond"/>
            </a:endParaRPr>
          </a:p>
          <a:p>
            <a:pPr indent="-224790" lvl="0" marL="285750" rtl="0" algn="l">
              <a:spcBef>
                <a:spcPts val="0"/>
              </a:spcBef>
              <a:spcAft>
                <a:spcPts val="0"/>
              </a:spcAft>
              <a:buClr>
                <a:schemeClr val="accent1"/>
              </a:buClr>
              <a:buSzPts val="1800"/>
              <a:buFont typeface="Garamond"/>
              <a:buChar char="•"/>
            </a:pPr>
            <a:r>
              <a:rPr lang="en-IN" sz="1800">
                <a:solidFill>
                  <a:schemeClr val="dk1"/>
                </a:solidFill>
                <a:latin typeface="Garamond"/>
                <a:ea typeface="Garamond"/>
                <a:cs typeface="Garamond"/>
                <a:sym typeface="Garamond"/>
              </a:rPr>
              <a:t>Dual Indexing Module effectively and efﬁciently handle the alignment of irregularly distributed non-zero data.</a:t>
            </a:r>
            <a:endParaRPr sz="1800">
              <a:solidFill>
                <a:schemeClr val="dk1"/>
              </a:solidFill>
              <a:latin typeface="Garamond"/>
              <a:ea typeface="Garamond"/>
              <a:cs typeface="Garamond"/>
              <a:sym typeface="Garamond"/>
            </a:endParaRPr>
          </a:p>
          <a:p>
            <a:pPr indent="-224790" lvl="0" marL="285750" rtl="0" algn="l">
              <a:spcBef>
                <a:spcPts val="0"/>
              </a:spcBef>
              <a:spcAft>
                <a:spcPts val="0"/>
              </a:spcAft>
              <a:buClr>
                <a:schemeClr val="accent1"/>
              </a:buClr>
              <a:buSzPts val="1800"/>
              <a:buFont typeface="Garamond"/>
              <a:buChar char="•"/>
            </a:pPr>
            <a:r>
              <a:rPr lang="en-IN" sz="1800">
                <a:solidFill>
                  <a:schemeClr val="dk1"/>
                </a:solidFill>
                <a:latin typeface="Garamond"/>
                <a:ea typeface="Garamond"/>
                <a:cs typeface="Garamond"/>
                <a:sym typeface="Garamond"/>
              </a:rPr>
              <a:t>The indices of activations and weights are checked in parallel and the effectual activation/weight pairs can be identiﬁed and allocated for computation. </a:t>
            </a:r>
            <a:endParaRPr sz="1800">
              <a:solidFill>
                <a:schemeClr val="dk1"/>
              </a:solidFill>
              <a:latin typeface="Garamond"/>
              <a:ea typeface="Garamond"/>
              <a:cs typeface="Garamond"/>
              <a:sym typeface="Garamond"/>
            </a:endParaRPr>
          </a:p>
        </p:txBody>
      </p:sp>
      <p:pic>
        <p:nvPicPr>
          <p:cNvPr id="196" name="Google Shape;196;p24"/>
          <p:cNvPicPr preferRelativeResize="0"/>
          <p:nvPr/>
        </p:nvPicPr>
        <p:blipFill>
          <a:blip r:embed="rId3">
            <a:alphaModFix/>
          </a:blip>
          <a:stretch>
            <a:fillRect/>
          </a:stretch>
        </p:blipFill>
        <p:spPr>
          <a:xfrm>
            <a:off x="2626588" y="3098900"/>
            <a:ext cx="6938825" cy="2791825"/>
          </a:xfrm>
          <a:prstGeom prst="rect">
            <a:avLst/>
          </a:prstGeom>
          <a:noFill/>
          <a:ln>
            <a:noFill/>
          </a:ln>
        </p:spPr>
      </p:pic>
      <p:sp>
        <p:nvSpPr>
          <p:cNvPr id="197" name="Google Shape;197;p24"/>
          <p:cNvSpPr txBox="1"/>
          <p:nvPr/>
        </p:nvSpPr>
        <p:spPr>
          <a:xfrm>
            <a:off x="5887925" y="5823350"/>
            <a:ext cx="1239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Garamond"/>
                <a:ea typeface="Garamond"/>
                <a:cs typeface="Garamond"/>
                <a:sym typeface="Garamond"/>
              </a:rPr>
              <a:t>Fig 2</a:t>
            </a:r>
            <a:endParaRPr>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nvSpPr>
        <p:spPr>
          <a:xfrm>
            <a:off x="916200" y="956625"/>
            <a:ext cx="10441800" cy="49851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accent1"/>
              </a:buClr>
              <a:buSzPts val="2760"/>
              <a:buChar char="•"/>
            </a:pPr>
            <a:r>
              <a:rPr lang="en-IN" sz="2400">
                <a:solidFill>
                  <a:srgbClr val="262626"/>
                </a:solidFill>
                <a:latin typeface="Garamond"/>
                <a:ea typeface="Garamond"/>
                <a:cs typeface="Garamond"/>
                <a:sym typeface="Garamond"/>
              </a:rPr>
              <a:t>The architecture we used in this work is LeNet. The LeNet architecture is an excellent “ first architecture” for Convolutional Neural Network.</a:t>
            </a:r>
            <a:endParaRPr sz="2400">
              <a:solidFill>
                <a:srgbClr val="262626"/>
              </a:solidFill>
              <a:latin typeface="Garamond"/>
              <a:ea typeface="Garamond"/>
              <a:cs typeface="Garamond"/>
              <a:sym typeface="Garamond"/>
            </a:endParaRPr>
          </a:p>
          <a:p>
            <a:pPr indent="-241934" lvl="0" marL="285750" rtl="0" algn="l">
              <a:spcBef>
                <a:spcPts val="0"/>
              </a:spcBef>
              <a:spcAft>
                <a:spcPts val="0"/>
              </a:spcAft>
              <a:buClr>
                <a:schemeClr val="accent1"/>
              </a:buClr>
              <a:buSzPts val="2070"/>
              <a:buChar char="•"/>
            </a:pPr>
            <a:r>
              <a:rPr lang="en-IN" sz="2400">
                <a:solidFill>
                  <a:srgbClr val="262626"/>
                </a:solidFill>
                <a:latin typeface="Garamond"/>
                <a:ea typeface="Garamond"/>
                <a:cs typeface="Garamond"/>
                <a:sym typeface="Garamond"/>
              </a:rPr>
              <a:t>LeNet is small and easy to understand yet large enough to provide interesting results.</a:t>
            </a:r>
            <a:endParaRPr sz="2400">
              <a:solidFill>
                <a:srgbClr val="262626"/>
              </a:solidFill>
              <a:latin typeface="Garamond"/>
              <a:ea typeface="Garamond"/>
              <a:cs typeface="Garamond"/>
              <a:sym typeface="Garamond"/>
            </a:endParaRPr>
          </a:p>
          <a:p>
            <a:pPr indent="-285750" lvl="0" marL="285750" rtl="0" algn="l">
              <a:spcBef>
                <a:spcPts val="0"/>
              </a:spcBef>
              <a:spcAft>
                <a:spcPts val="0"/>
              </a:spcAft>
              <a:buClr>
                <a:schemeClr val="accent1"/>
              </a:buClr>
              <a:buSzPts val="2070"/>
              <a:buChar char="•"/>
            </a:pPr>
            <a:r>
              <a:rPr lang="en-IN" sz="2400">
                <a:solidFill>
                  <a:srgbClr val="262626"/>
                </a:solidFill>
                <a:latin typeface="Garamond"/>
                <a:ea typeface="Garamond"/>
                <a:cs typeface="Garamond"/>
                <a:sym typeface="Garamond"/>
              </a:rPr>
              <a:t>Below fig. 3 shows the LeNet Architecture. It consists of the following layers.</a:t>
            </a:r>
            <a:endParaRPr sz="2400">
              <a:solidFill>
                <a:srgbClr val="262626"/>
              </a:solidFill>
              <a:latin typeface="Garamond"/>
              <a:ea typeface="Garamond"/>
              <a:cs typeface="Garamond"/>
              <a:sym typeface="Garamond"/>
            </a:endParaRPr>
          </a:p>
          <a:p>
            <a:pPr indent="0" lvl="0" marL="28575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28575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pic>
        <p:nvPicPr>
          <p:cNvPr id="204" name="Google Shape;204;p25"/>
          <p:cNvPicPr preferRelativeResize="0"/>
          <p:nvPr/>
        </p:nvPicPr>
        <p:blipFill>
          <a:blip r:embed="rId3">
            <a:alphaModFix/>
          </a:blip>
          <a:stretch>
            <a:fillRect/>
          </a:stretch>
        </p:blipFill>
        <p:spPr>
          <a:xfrm>
            <a:off x="754650" y="2991100"/>
            <a:ext cx="10603350" cy="3247125"/>
          </a:xfrm>
          <a:prstGeom prst="rect">
            <a:avLst/>
          </a:prstGeom>
          <a:noFill/>
          <a:ln>
            <a:noFill/>
          </a:ln>
        </p:spPr>
      </p:pic>
      <p:sp>
        <p:nvSpPr>
          <p:cNvPr id="205" name="Google Shape;205;p25"/>
          <p:cNvSpPr txBox="1"/>
          <p:nvPr/>
        </p:nvSpPr>
        <p:spPr>
          <a:xfrm>
            <a:off x="5793600" y="5874350"/>
            <a:ext cx="1239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Garamond"/>
                <a:ea typeface="Garamond"/>
                <a:cs typeface="Garamond"/>
                <a:sym typeface="Garamond"/>
              </a:rPr>
              <a:t>Fig 3</a:t>
            </a:r>
            <a:endParaRPr>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Experimental Setup</a:t>
            </a:r>
            <a:endParaRPr/>
          </a:p>
        </p:txBody>
      </p:sp>
      <p:sp>
        <p:nvSpPr>
          <p:cNvPr id="212" name="Google Shape;212;p26"/>
          <p:cNvSpPr txBox="1"/>
          <p:nvPr>
            <p:ph idx="1" type="body"/>
          </p:nvPr>
        </p:nvSpPr>
        <p:spPr>
          <a:xfrm>
            <a:off x="1295400" y="2556925"/>
            <a:ext cx="5683800" cy="3318900"/>
          </a:xfrm>
          <a:prstGeom prst="rect">
            <a:avLst/>
          </a:prstGeom>
        </p:spPr>
        <p:txBody>
          <a:bodyPr anchorCtr="0" anchor="t" bIns="45700" lIns="91425" spcFirstLastPara="1" rIns="91425" wrap="square" tIns="45700">
            <a:noAutofit/>
          </a:bodyPr>
          <a:lstStyle/>
          <a:p>
            <a:pPr indent="-247650" lvl="0" marL="285750" rtl="0" algn="l">
              <a:spcBef>
                <a:spcPts val="0"/>
              </a:spcBef>
              <a:spcAft>
                <a:spcPts val="0"/>
              </a:spcAft>
              <a:buSzPts val="2160"/>
              <a:buChar char="•"/>
            </a:pPr>
            <a:r>
              <a:rPr lang="en-IN" sz="1800"/>
              <a:t>In this project we have used three approaches that are </a:t>
            </a:r>
            <a:endParaRPr sz="1800"/>
          </a:p>
          <a:p>
            <a:pPr indent="0" lvl="0" marL="285750" rtl="0" algn="l">
              <a:spcBef>
                <a:spcPts val="0"/>
              </a:spcBef>
              <a:spcAft>
                <a:spcPts val="0"/>
              </a:spcAft>
              <a:buNone/>
            </a:pPr>
            <a:r>
              <a:rPr lang="en-IN" sz="1800"/>
              <a:t> i) Single Layer</a:t>
            </a:r>
            <a:endParaRPr sz="1800"/>
          </a:p>
          <a:p>
            <a:pPr indent="0" lvl="0" marL="285750" rtl="0" algn="l">
              <a:spcBef>
                <a:spcPts val="0"/>
              </a:spcBef>
              <a:spcAft>
                <a:spcPts val="0"/>
              </a:spcAft>
              <a:buNone/>
            </a:pPr>
            <a:r>
              <a:rPr lang="en-IN" sz="1800"/>
              <a:t>ii) Two Layer</a:t>
            </a:r>
            <a:endParaRPr sz="1800"/>
          </a:p>
          <a:p>
            <a:pPr indent="0" lvl="0" marL="285750" rtl="0" algn="l">
              <a:spcBef>
                <a:spcPts val="0"/>
              </a:spcBef>
              <a:spcAft>
                <a:spcPts val="0"/>
              </a:spcAft>
              <a:buNone/>
            </a:pPr>
            <a:r>
              <a:rPr lang="en-IN" sz="1800"/>
              <a:t>iii) LeNet 5 (multilayer)</a:t>
            </a:r>
            <a:endParaRPr sz="1800"/>
          </a:p>
          <a:p>
            <a:pPr indent="-203834" lvl="0" marL="285750" rtl="0" algn="l">
              <a:spcBef>
                <a:spcPts val="0"/>
              </a:spcBef>
              <a:spcAft>
                <a:spcPts val="0"/>
              </a:spcAft>
              <a:buSzPts val="1470"/>
              <a:buChar char="•"/>
            </a:pPr>
            <a:r>
              <a:rPr lang="en-IN" sz="1800"/>
              <a:t>In this work we have used the combination of both the methods i.e. STC+DIM method to optimize the Convolution Neural network.</a:t>
            </a:r>
            <a:endParaRPr sz="1800"/>
          </a:p>
          <a:p>
            <a:pPr indent="-224790" lvl="0" marL="285750" rtl="0" algn="l">
              <a:spcBef>
                <a:spcPts val="0"/>
              </a:spcBef>
              <a:spcAft>
                <a:spcPts val="0"/>
              </a:spcAft>
              <a:buSzPts val="1800"/>
              <a:buChar char="•"/>
            </a:pPr>
            <a:r>
              <a:rPr lang="en-IN" sz="1800"/>
              <a:t>STC will help to reduce the time and DIM will improve the accuracy.</a:t>
            </a:r>
            <a:endParaRPr sz="1800"/>
          </a:p>
          <a:p>
            <a:pPr indent="-224790" lvl="0" marL="285750" rtl="0" algn="l">
              <a:spcBef>
                <a:spcPts val="0"/>
              </a:spcBef>
              <a:spcAft>
                <a:spcPts val="0"/>
              </a:spcAft>
              <a:buSzPts val="1800"/>
              <a:buChar char="•"/>
            </a:pPr>
            <a:r>
              <a:rPr lang="en-IN" sz="1800"/>
              <a:t>When we use both the method in single arch, it will reduce computational time and increase accuracy</a:t>
            </a:r>
            <a:endParaRPr sz="1800"/>
          </a:p>
        </p:txBody>
      </p:sp>
      <p:pic>
        <p:nvPicPr>
          <p:cNvPr id="213" name="Google Shape;213;p26"/>
          <p:cNvPicPr preferRelativeResize="0"/>
          <p:nvPr/>
        </p:nvPicPr>
        <p:blipFill>
          <a:blip r:embed="rId3">
            <a:alphaModFix/>
          </a:blip>
          <a:stretch>
            <a:fillRect/>
          </a:stretch>
        </p:blipFill>
        <p:spPr>
          <a:xfrm>
            <a:off x="7181350" y="2778175"/>
            <a:ext cx="4176775" cy="2876400"/>
          </a:xfrm>
          <a:prstGeom prst="rect">
            <a:avLst/>
          </a:prstGeom>
          <a:noFill/>
          <a:ln>
            <a:noFill/>
          </a:ln>
        </p:spPr>
      </p:pic>
      <p:sp>
        <p:nvSpPr>
          <p:cNvPr id="214" name="Google Shape;214;p26"/>
          <p:cNvSpPr txBox="1"/>
          <p:nvPr/>
        </p:nvSpPr>
        <p:spPr>
          <a:xfrm>
            <a:off x="8959838" y="5726125"/>
            <a:ext cx="1239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Garamond"/>
                <a:ea typeface="Garamond"/>
                <a:cs typeface="Garamond"/>
                <a:sym typeface="Garamond"/>
              </a:rPr>
              <a:t>Fig 4</a:t>
            </a:r>
            <a:endParaRPr>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Garamond"/>
              <a:buNone/>
            </a:pPr>
            <a:r>
              <a:rPr b="1" lang="en-IN"/>
              <a:t>Dataset Used : MNIST</a:t>
            </a:r>
            <a:endParaRPr/>
          </a:p>
        </p:txBody>
      </p:sp>
      <p:sp>
        <p:nvSpPr>
          <p:cNvPr id="220" name="Google Shape;220;p27"/>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lang="en-IN"/>
              <a:t>The Dataset used in the project is MNIST Dataset.</a:t>
            </a:r>
            <a:endParaRPr/>
          </a:p>
          <a:p>
            <a:pPr indent="-241934" lvl="0" marL="285750" rtl="0" algn="l">
              <a:spcBef>
                <a:spcPts val="0"/>
              </a:spcBef>
              <a:spcAft>
                <a:spcPts val="0"/>
              </a:spcAft>
              <a:buSzPts val="2070"/>
              <a:buChar char="•"/>
            </a:pPr>
            <a:r>
              <a:rPr lang="en-IN"/>
              <a:t>MNIST stands for Modified National Institute of Standards and Technology.</a:t>
            </a:r>
            <a:endParaRPr/>
          </a:p>
          <a:p>
            <a:pPr indent="-241934" lvl="0" marL="285750" rtl="0" algn="l">
              <a:spcBef>
                <a:spcPts val="0"/>
              </a:spcBef>
              <a:spcAft>
                <a:spcPts val="0"/>
              </a:spcAft>
              <a:buSzPts val="2070"/>
              <a:buChar char="•"/>
            </a:pPr>
            <a:r>
              <a:rPr lang="en-IN"/>
              <a:t>The MNIST dataset is a large dataset of handwritten digits that is commonly used for training various image processing systems.</a:t>
            </a:r>
            <a:endParaRPr/>
          </a:p>
          <a:p>
            <a:pPr indent="-241934" lvl="0" marL="285750" rtl="0" algn="l">
              <a:spcBef>
                <a:spcPts val="0"/>
              </a:spcBef>
              <a:spcAft>
                <a:spcPts val="0"/>
              </a:spcAft>
              <a:buSzPts val="2070"/>
              <a:buChar char="•"/>
            </a:pPr>
            <a:r>
              <a:rPr lang="en-IN"/>
              <a:t>The MNIST dataset was constructed from two datasets of the US National Institute of Standards and Technology (NIST). </a:t>
            </a:r>
            <a:endParaRPr/>
          </a:p>
          <a:p>
            <a:pPr indent="-241934" lvl="0" marL="285750" rtl="0" algn="l">
              <a:spcBef>
                <a:spcPts val="0"/>
              </a:spcBef>
              <a:spcAft>
                <a:spcPts val="0"/>
              </a:spcAft>
              <a:buSzPts val="2070"/>
              <a:buChar char="•"/>
            </a:pPr>
            <a:r>
              <a:rPr lang="en-IN"/>
              <a:t>The test set contains handwritten digits from different people following the same split.</a:t>
            </a:r>
            <a:endParaRPr/>
          </a:p>
        </p:txBody>
      </p:sp>
      <p:pic>
        <p:nvPicPr>
          <p:cNvPr descr="A drawing of a face&#10;&#10;Description generated with high confidence" id="221" name="Google Shape;221;p27"/>
          <p:cNvPicPr preferRelativeResize="0"/>
          <p:nvPr/>
        </p:nvPicPr>
        <p:blipFill rotWithShape="1">
          <a:blip r:embed="rId3">
            <a:alphaModFix/>
          </a:blip>
          <a:srcRect b="0" l="0" r="0" t="0"/>
          <a:stretch/>
        </p:blipFill>
        <p:spPr>
          <a:xfrm>
            <a:off x="765313" y="5774866"/>
            <a:ext cx="1605424" cy="395594"/>
          </a:xfrm>
          <a:prstGeom prst="rect">
            <a:avLst/>
          </a:prstGeom>
          <a:noFill/>
          <a:ln>
            <a:noFill/>
          </a:ln>
        </p:spPr>
      </p:pic>
      <p:pic>
        <p:nvPicPr>
          <p:cNvPr id="222" name="Google Shape;222;p27"/>
          <p:cNvPicPr preferRelativeResize="0"/>
          <p:nvPr/>
        </p:nvPicPr>
        <p:blipFill rotWithShape="1">
          <a:blip r:embed="rId4">
            <a:alphaModFix/>
          </a:blip>
          <a:srcRect b="0" l="0" r="0" t="0"/>
          <a:stretch/>
        </p:blipFill>
        <p:spPr>
          <a:xfrm>
            <a:off x="10069749" y="5751207"/>
            <a:ext cx="1356938" cy="3955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