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64" r:id="rId13"/>
    <p:sldId id="265" r:id="rId14"/>
    <p:sldId id="266" r:id="rId15"/>
  </p:sldIdLst>
  <p:sldSz cx="18288000" cy="10287000"/>
  <p:notesSz cx="6858000" cy="9144000"/>
  <p:embeddedFontLst>
    <p:embeddedFont>
      <p:font typeface="Arimo" panose="020B0604020202020204" charset="0"/>
      <p:regular r:id="rId16"/>
    </p:embeddedFont>
    <p:embeddedFont>
      <p:font typeface="Montserrat Bold" panose="020B0604020202020204" charset="0"/>
      <p:regular r:id="rId17"/>
    </p:embeddedFont>
    <p:embeddedFont>
      <p:font typeface="Noto Sans" panose="020B0502040504020204" pitchFamily="34" charset="0"/>
      <p:regular r:id="rId18"/>
    </p:embeddedFont>
    <p:embeddedFont>
      <p:font typeface="Source Sans Pro" panose="020B0503030403020204" pitchFamily="34" charset="0"/>
      <p:regular r:id="rId19"/>
    </p:embeddedFont>
    <p:embeddedFont>
      <p:font typeface="Source Sans Pro Bold" panose="020B0703030403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325"/>
    <a:srgbClr val="C3D0D9"/>
    <a:srgbClr val="19AE9E"/>
    <a:srgbClr val="D3455B"/>
    <a:srgbClr val="110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117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2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961728" y="842219"/>
            <a:ext cx="9506545" cy="550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7"/>
              </a:lnSpc>
            </a:pPr>
            <a:r>
              <a:rPr lang="en-US" sz="6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AI-Based System to Predict Student Performance, Risk Level, and Weak Areas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1728" y="5863829"/>
            <a:ext cx="9506545" cy="47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12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 Team: Mayank Rajguru, Faraaz Kurawle &amp; Yash Mhaparle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61728" y="6575524"/>
            <a:ext cx="9506545" cy="48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000">
                <a:solidFill>
                  <a:srgbClr val="3D3838"/>
                </a:solidFill>
                <a:latin typeface="Noto Sans"/>
                <a:ea typeface="Noto Sans"/>
                <a:cs typeface="Noto Sans"/>
                <a:sym typeface="Noto Sans"/>
              </a:rPr>
              <a:t>NEXTEDGE: Data Analytics &amp; Cyber Security Showcase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429444" y="0"/>
            <a:ext cx="6858556" cy="10287000"/>
            <a:chOff x="0" y="0"/>
            <a:chExt cx="9144742" cy="13716000"/>
          </a:xfrm>
        </p:grpSpPr>
        <p:sp>
          <p:nvSpPr>
            <p:cNvPr id="12" name="Freeform 12" descr="A group of people sitting at a table with laptops  AI-generated content may be incorrect."/>
            <p:cNvSpPr/>
            <p:nvPr/>
          </p:nvSpPr>
          <p:spPr>
            <a:xfrm>
              <a:off x="0" y="0"/>
              <a:ext cx="9144762" cy="13716000"/>
            </a:xfrm>
            <a:custGeom>
              <a:avLst/>
              <a:gdLst/>
              <a:ahLst/>
              <a:cxnLst/>
              <a:rect l="l" t="t" r="r" b="b"/>
              <a:pathLst>
                <a:path w="9144762" h="13716000">
                  <a:moveTo>
                    <a:pt x="0" y="0"/>
                  </a:moveTo>
                  <a:lnTo>
                    <a:pt x="9144762" y="0"/>
                  </a:lnTo>
                  <a:lnTo>
                    <a:pt x="914476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A9B0F-04BA-26D9-4FE0-26FE4A104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77400" y="-133350"/>
            <a:ext cx="41049783" cy="105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44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0A021-EC18-8F74-7CA7-6AFBBB16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57" y="-5443"/>
            <a:ext cx="9992631" cy="5891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69F19-C39F-ED5C-07C4-90E06E4B9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872" y="5161455"/>
            <a:ext cx="7863128" cy="5329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6A818-E762-EA9D-00FB-D8B667A4D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399" y="5161455"/>
            <a:ext cx="10577272" cy="52407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56D8EC-1AF2-0E9A-7D29-31A54E767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3768" y="-5443"/>
            <a:ext cx="8942966" cy="516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58142" y="655141"/>
            <a:ext cx="12374612" cy="715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7"/>
              </a:lnSpc>
            </a:pPr>
            <a:r>
              <a:rPr lang="en-US" sz="437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Ensuring Reliability &amp; Driving Real Change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8142" y="1974205"/>
            <a:ext cx="3602534" cy="42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62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Rigorous Evaluation: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8142" y="2872085"/>
            <a:ext cx="7986712" cy="792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2874"/>
              </a:lnSpc>
              <a:buFont typeface="Arial"/>
              <a:buChar char="•"/>
            </a:pPr>
            <a:r>
              <a:rPr lang="en-US" sz="1874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SGPA Prediction:</a:t>
            </a: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Evaluated using RMSE (Root Mean Squared Error) to quantify prediction accuracy.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8142" y="3693616"/>
            <a:ext cx="7986712" cy="116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2874"/>
              </a:lnSpc>
              <a:buFont typeface="Arial"/>
              <a:buChar char="•"/>
            </a:pPr>
            <a:r>
              <a:rPr lang="en-US" sz="1874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Risk Level &amp; Weak Course Type:</a:t>
            </a: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Evaluated using Accuracy (with future plans for Precision, Recall, F1-score to handle class imbalances more rigorously).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52670" y="1974205"/>
            <a:ext cx="6384875" cy="42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62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Robust Validation (Cross-Validation):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52670" y="2847379"/>
            <a:ext cx="7986712" cy="425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Helps us: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52670" y="3435845"/>
            <a:ext cx="7986712" cy="425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2874"/>
              </a:lnSpc>
              <a:buFont typeface="Arial"/>
              <a:buChar char="•"/>
            </a:pP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Assess how well models generalize to unseen data.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52670" y="3889472"/>
            <a:ext cx="7986712" cy="425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2874"/>
              </a:lnSpc>
              <a:buFont typeface="Arial"/>
              <a:buChar char="•"/>
            </a:pP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Reduce risk of overfitting, especially with early-stage dataset.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52670" y="4343101"/>
            <a:ext cx="7986712" cy="425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2773" lvl="1" indent="-141387" algn="l">
              <a:lnSpc>
                <a:spcPts val="2874"/>
              </a:lnSpc>
              <a:buFont typeface="Arial"/>
              <a:buChar char="•"/>
            </a:pP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Provide reliable estimate of model performance across data subsets.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58142" y="5015954"/>
            <a:ext cx="6903690" cy="42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62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Our System is Unique &amp; Impactful: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43855" y="5796855"/>
            <a:ext cx="8191797" cy="1807071"/>
            <a:chOff x="0" y="0"/>
            <a:chExt cx="10922397" cy="2409428"/>
          </a:xfrm>
        </p:grpSpPr>
        <p:sp>
          <p:nvSpPr>
            <p:cNvPr id="17" name="Freeform 17"/>
            <p:cNvSpPr/>
            <p:nvPr/>
          </p:nvSpPr>
          <p:spPr>
            <a:xfrm>
              <a:off x="19050" y="19050"/>
              <a:ext cx="10884281" cy="2371344"/>
            </a:xfrm>
            <a:custGeom>
              <a:avLst/>
              <a:gdLst/>
              <a:ahLst/>
              <a:cxnLst/>
              <a:rect l="l" t="t" r="r" b="b"/>
              <a:pathLst>
                <a:path w="10884281" h="23713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10699115" y="0"/>
                  </a:lnTo>
                  <a:cubicBezTo>
                    <a:pt x="10801350" y="0"/>
                    <a:pt x="10884281" y="81915"/>
                    <a:pt x="10884281" y="182880"/>
                  </a:cubicBezTo>
                  <a:lnTo>
                    <a:pt x="10884281" y="2188464"/>
                  </a:lnTo>
                  <a:cubicBezTo>
                    <a:pt x="10884281" y="2289429"/>
                    <a:pt x="10801350" y="2371344"/>
                    <a:pt x="10699115" y="2371344"/>
                  </a:cubicBezTo>
                  <a:lnTo>
                    <a:pt x="185166" y="2371344"/>
                  </a:lnTo>
                  <a:cubicBezTo>
                    <a:pt x="82931" y="2371344"/>
                    <a:pt x="0" y="2289429"/>
                    <a:pt x="0" y="218846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0922381" cy="2409444"/>
            </a:xfrm>
            <a:custGeom>
              <a:avLst/>
              <a:gdLst/>
              <a:ahLst/>
              <a:cxnLst/>
              <a:rect l="l" t="t" r="r" b="b"/>
              <a:pathLst>
                <a:path w="10922381" h="24094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10718165" y="0"/>
                  </a:lnTo>
                  <a:lnTo>
                    <a:pt x="10718165" y="19050"/>
                  </a:lnTo>
                  <a:lnTo>
                    <a:pt x="10718165" y="0"/>
                  </a:lnTo>
                  <a:cubicBezTo>
                    <a:pt x="10830687" y="0"/>
                    <a:pt x="10922381" y="90170"/>
                    <a:pt x="10922381" y="201930"/>
                  </a:cubicBezTo>
                  <a:lnTo>
                    <a:pt x="10903331" y="201930"/>
                  </a:lnTo>
                  <a:lnTo>
                    <a:pt x="10922381" y="201930"/>
                  </a:lnTo>
                  <a:lnTo>
                    <a:pt x="10922381" y="2207514"/>
                  </a:lnTo>
                  <a:lnTo>
                    <a:pt x="10903331" y="2207514"/>
                  </a:lnTo>
                  <a:lnTo>
                    <a:pt x="10922381" y="2207514"/>
                  </a:lnTo>
                  <a:cubicBezTo>
                    <a:pt x="10922381" y="2319274"/>
                    <a:pt x="10830687" y="2409444"/>
                    <a:pt x="10718165" y="2409444"/>
                  </a:cubicBezTo>
                  <a:lnTo>
                    <a:pt x="10718165" y="2390394"/>
                  </a:lnTo>
                  <a:lnTo>
                    <a:pt x="10718165" y="2409444"/>
                  </a:lnTo>
                  <a:lnTo>
                    <a:pt x="204216" y="2409444"/>
                  </a:lnTo>
                  <a:lnTo>
                    <a:pt x="204216" y="2390394"/>
                  </a:lnTo>
                  <a:lnTo>
                    <a:pt x="204216" y="2409444"/>
                  </a:lnTo>
                  <a:cubicBezTo>
                    <a:pt x="91694" y="2409444"/>
                    <a:pt x="0" y="2319274"/>
                    <a:pt x="0" y="22075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207514"/>
                  </a:lnTo>
                  <a:lnTo>
                    <a:pt x="19050" y="2207514"/>
                  </a:lnTo>
                  <a:lnTo>
                    <a:pt x="38100" y="2207514"/>
                  </a:lnTo>
                  <a:cubicBezTo>
                    <a:pt x="38100" y="2297811"/>
                    <a:pt x="112268" y="2371344"/>
                    <a:pt x="204216" y="2371344"/>
                  </a:cubicBezTo>
                  <a:lnTo>
                    <a:pt x="10718165" y="2371344"/>
                  </a:lnTo>
                  <a:cubicBezTo>
                    <a:pt x="10810113" y="2371344"/>
                    <a:pt x="10884281" y="2297811"/>
                    <a:pt x="10884281" y="2207514"/>
                  </a:cubicBezTo>
                  <a:lnTo>
                    <a:pt x="10884281" y="201930"/>
                  </a:lnTo>
                  <a:cubicBezTo>
                    <a:pt x="10884281" y="111633"/>
                    <a:pt x="10810113" y="38100"/>
                    <a:pt x="10718165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829567" y="5811142"/>
            <a:ext cx="114300" cy="1778496"/>
            <a:chOff x="0" y="0"/>
            <a:chExt cx="152400" cy="237132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2400" cy="2371344"/>
            </a:xfrm>
            <a:custGeom>
              <a:avLst/>
              <a:gdLst/>
              <a:ahLst/>
              <a:cxnLst/>
              <a:rect l="l" t="t" r="r" b="b"/>
              <a:pathLst>
                <a:path w="152400" h="2371344">
                  <a:moveTo>
                    <a:pt x="0" y="49022"/>
                  </a:moveTo>
                  <a:cubicBezTo>
                    <a:pt x="0" y="21971"/>
                    <a:pt x="21971" y="0"/>
                    <a:pt x="49022" y="0"/>
                  </a:cubicBezTo>
                  <a:lnTo>
                    <a:pt x="103378" y="0"/>
                  </a:lnTo>
                  <a:cubicBezTo>
                    <a:pt x="130429" y="0"/>
                    <a:pt x="152400" y="21971"/>
                    <a:pt x="152400" y="49022"/>
                  </a:cubicBezTo>
                  <a:lnTo>
                    <a:pt x="152400" y="2322322"/>
                  </a:lnTo>
                  <a:cubicBezTo>
                    <a:pt x="152400" y="2349373"/>
                    <a:pt x="130429" y="2371344"/>
                    <a:pt x="103378" y="2371344"/>
                  </a:cubicBezTo>
                  <a:lnTo>
                    <a:pt x="49022" y="2371344"/>
                  </a:lnTo>
                  <a:cubicBezTo>
                    <a:pt x="21971" y="2371344"/>
                    <a:pt x="0" y="2349373"/>
                    <a:pt x="0" y="2322322"/>
                  </a:cubicBezTo>
                  <a:close/>
                </a:path>
              </a:pathLst>
            </a:custGeom>
            <a:solidFill>
              <a:srgbClr val="D3455B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1217562" y="6084837"/>
            <a:ext cx="3243114" cy="325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87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Localized &amp; Relevant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7562" y="6522987"/>
            <a:ext cx="7530108" cy="792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Trained on our college's data, ensuring immediate applicability and trust. Clear vision for broader adoption.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252198" y="5796855"/>
            <a:ext cx="8191946" cy="1807071"/>
            <a:chOff x="0" y="0"/>
            <a:chExt cx="10922595" cy="2409428"/>
          </a:xfrm>
        </p:grpSpPr>
        <p:sp>
          <p:nvSpPr>
            <p:cNvPr id="24" name="Freeform 24"/>
            <p:cNvSpPr/>
            <p:nvPr/>
          </p:nvSpPr>
          <p:spPr>
            <a:xfrm>
              <a:off x="19050" y="19050"/>
              <a:ext cx="10884535" cy="2371344"/>
            </a:xfrm>
            <a:custGeom>
              <a:avLst/>
              <a:gdLst/>
              <a:ahLst/>
              <a:cxnLst/>
              <a:rect l="l" t="t" r="r" b="b"/>
              <a:pathLst>
                <a:path w="10884535" h="23713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10699369" y="0"/>
                  </a:lnTo>
                  <a:cubicBezTo>
                    <a:pt x="10801603" y="0"/>
                    <a:pt x="10884535" y="81915"/>
                    <a:pt x="10884535" y="182880"/>
                  </a:cubicBezTo>
                  <a:lnTo>
                    <a:pt x="10884535" y="2188464"/>
                  </a:lnTo>
                  <a:cubicBezTo>
                    <a:pt x="10884535" y="2289429"/>
                    <a:pt x="10801603" y="2371344"/>
                    <a:pt x="10699369" y="2371344"/>
                  </a:cubicBezTo>
                  <a:lnTo>
                    <a:pt x="185166" y="2371344"/>
                  </a:lnTo>
                  <a:cubicBezTo>
                    <a:pt x="82931" y="2371344"/>
                    <a:pt x="0" y="2289429"/>
                    <a:pt x="0" y="218846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0" y="0"/>
              <a:ext cx="10922635" cy="2409444"/>
            </a:xfrm>
            <a:custGeom>
              <a:avLst/>
              <a:gdLst/>
              <a:ahLst/>
              <a:cxnLst/>
              <a:rect l="l" t="t" r="r" b="b"/>
              <a:pathLst>
                <a:path w="10922635" h="24094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10718419" y="0"/>
                  </a:lnTo>
                  <a:lnTo>
                    <a:pt x="10718419" y="19050"/>
                  </a:lnTo>
                  <a:lnTo>
                    <a:pt x="10718419" y="0"/>
                  </a:lnTo>
                  <a:cubicBezTo>
                    <a:pt x="10830940" y="0"/>
                    <a:pt x="10922635" y="90170"/>
                    <a:pt x="10922635" y="201930"/>
                  </a:cubicBezTo>
                  <a:lnTo>
                    <a:pt x="10903585" y="201930"/>
                  </a:lnTo>
                  <a:lnTo>
                    <a:pt x="10922635" y="201930"/>
                  </a:lnTo>
                  <a:lnTo>
                    <a:pt x="10922635" y="2207514"/>
                  </a:lnTo>
                  <a:lnTo>
                    <a:pt x="10903585" y="2207514"/>
                  </a:lnTo>
                  <a:lnTo>
                    <a:pt x="10922635" y="2207514"/>
                  </a:lnTo>
                  <a:cubicBezTo>
                    <a:pt x="10922635" y="2319274"/>
                    <a:pt x="10830940" y="2409444"/>
                    <a:pt x="10718419" y="2409444"/>
                  </a:cubicBezTo>
                  <a:lnTo>
                    <a:pt x="10718419" y="2390394"/>
                  </a:lnTo>
                  <a:lnTo>
                    <a:pt x="10718419" y="2409444"/>
                  </a:lnTo>
                  <a:lnTo>
                    <a:pt x="204216" y="2409444"/>
                  </a:lnTo>
                  <a:lnTo>
                    <a:pt x="204216" y="2390394"/>
                  </a:lnTo>
                  <a:lnTo>
                    <a:pt x="204216" y="2409444"/>
                  </a:lnTo>
                  <a:cubicBezTo>
                    <a:pt x="91694" y="2409444"/>
                    <a:pt x="0" y="2319274"/>
                    <a:pt x="0" y="22075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207514"/>
                  </a:lnTo>
                  <a:lnTo>
                    <a:pt x="19050" y="2207514"/>
                  </a:lnTo>
                  <a:lnTo>
                    <a:pt x="38100" y="2207514"/>
                  </a:lnTo>
                  <a:cubicBezTo>
                    <a:pt x="38100" y="2297811"/>
                    <a:pt x="112268" y="2371344"/>
                    <a:pt x="204216" y="2371344"/>
                  </a:cubicBezTo>
                  <a:lnTo>
                    <a:pt x="10718419" y="2371344"/>
                  </a:lnTo>
                  <a:cubicBezTo>
                    <a:pt x="10810367" y="2371344"/>
                    <a:pt x="10884535" y="2297811"/>
                    <a:pt x="10884535" y="2207514"/>
                  </a:cubicBezTo>
                  <a:lnTo>
                    <a:pt x="10884535" y="201930"/>
                  </a:lnTo>
                  <a:cubicBezTo>
                    <a:pt x="10884535" y="111633"/>
                    <a:pt x="10810367" y="38100"/>
                    <a:pt x="10718419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9237910" y="5811142"/>
            <a:ext cx="114300" cy="1778496"/>
            <a:chOff x="0" y="0"/>
            <a:chExt cx="152400" cy="237132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2400" cy="2371344"/>
            </a:xfrm>
            <a:custGeom>
              <a:avLst/>
              <a:gdLst/>
              <a:ahLst/>
              <a:cxnLst/>
              <a:rect l="l" t="t" r="r" b="b"/>
              <a:pathLst>
                <a:path w="152400" h="2371344">
                  <a:moveTo>
                    <a:pt x="0" y="49022"/>
                  </a:moveTo>
                  <a:cubicBezTo>
                    <a:pt x="0" y="21971"/>
                    <a:pt x="21971" y="0"/>
                    <a:pt x="49022" y="0"/>
                  </a:cubicBezTo>
                  <a:lnTo>
                    <a:pt x="103378" y="0"/>
                  </a:lnTo>
                  <a:cubicBezTo>
                    <a:pt x="130429" y="0"/>
                    <a:pt x="152400" y="21971"/>
                    <a:pt x="152400" y="49022"/>
                  </a:cubicBezTo>
                  <a:lnTo>
                    <a:pt x="152400" y="2322322"/>
                  </a:lnTo>
                  <a:cubicBezTo>
                    <a:pt x="152400" y="2349373"/>
                    <a:pt x="130429" y="2371344"/>
                    <a:pt x="103378" y="2371344"/>
                  </a:cubicBezTo>
                  <a:lnTo>
                    <a:pt x="49022" y="2371344"/>
                  </a:lnTo>
                  <a:cubicBezTo>
                    <a:pt x="21971" y="2371344"/>
                    <a:pt x="0" y="2349373"/>
                    <a:pt x="0" y="2322322"/>
                  </a:cubicBezTo>
                  <a:close/>
                </a:path>
              </a:pathLst>
            </a:custGeom>
            <a:solidFill>
              <a:srgbClr val="F9C325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9625905" y="6084837"/>
            <a:ext cx="3325266" cy="34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87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Proactive &amp; Actionable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625905" y="6522987"/>
            <a:ext cx="7530256" cy="792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Moves beyond reactive flags to predictive insights, enabling timely interventions.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843855" y="7820471"/>
            <a:ext cx="8191797" cy="1807071"/>
            <a:chOff x="0" y="0"/>
            <a:chExt cx="10922397" cy="2409428"/>
          </a:xfrm>
        </p:grpSpPr>
        <p:sp>
          <p:nvSpPr>
            <p:cNvPr id="31" name="Freeform 31"/>
            <p:cNvSpPr/>
            <p:nvPr/>
          </p:nvSpPr>
          <p:spPr>
            <a:xfrm>
              <a:off x="19050" y="19050"/>
              <a:ext cx="10884281" cy="2371344"/>
            </a:xfrm>
            <a:custGeom>
              <a:avLst/>
              <a:gdLst/>
              <a:ahLst/>
              <a:cxnLst/>
              <a:rect l="l" t="t" r="r" b="b"/>
              <a:pathLst>
                <a:path w="10884281" h="23713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10699115" y="0"/>
                  </a:lnTo>
                  <a:cubicBezTo>
                    <a:pt x="10801350" y="0"/>
                    <a:pt x="10884281" y="81915"/>
                    <a:pt x="10884281" y="182880"/>
                  </a:cubicBezTo>
                  <a:lnTo>
                    <a:pt x="10884281" y="2188464"/>
                  </a:lnTo>
                  <a:cubicBezTo>
                    <a:pt x="10884281" y="2289429"/>
                    <a:pt x="10801350" y="2371344"/>
                    <a:pt x="10699115" y="2371344"/>
                  </a:cubicBezTo>
                  <a:lnTo>
                    <a:pt x="185166" y="2371344"/>
                  </a:lnTo>
                  <a:cubicBezTo>
                    <a:pt x="82931" y="2371344"/>
                    <a:pt x="0" y="2289429"/>
                    <a:pt x="0" y="218846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0" y="0"/>
              <a:ext cx="10922381" cy="2409444"/>
            </a:xfrm>
            <a:custGeom>
              <a:avLst/>
              <a:gdLst/>
              <a:ahLst/>
              <a:cxnLst/>
              <a:rect l="l" t="t" r="r" b="b"/>
              <a:pathLst>
                <a:path w="10922381" h="24094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10718165" y="0"/>
                  </a:lnTo>
                  <a:lnTo>
                    <a:pt x="10718165" y="19050"/>
                  </a:lnTo>
                  <a:lnTo>
                    <a:pt x="10718165" y="0"/>
                  </a:lnTo>
                  <a:cubicBezTo>
                    <a:pt x="10830687" y="0"/>
                    <a:pt x="10922381" y="90170"/>
                    <a:pt x="10922381" y="201930"/>
                  </a:cubicBezTo>
                  <a:lnTo>
                    <a:pt x="10903331" y="201930"/>
                  </a:lnTo>
                  <a:lnTo>
                    <a:pt x="10922381" y="201930"/>
                  </a:lnTo>
                  <a:lnTo>
                    <a:pt x="10922381" y="2207514"/>
                  </a:lnTo>
                  <a:lnTo>
                    <a:pt x="10903331" y="2207514"/>
                  </a:lnTo>
                  <a:lnTo>
                    <a:pt x="10922381" y="2207514"/>
                  </a:lnTo>
                  <a:cubicBezTo>
                    <a:pt x="10922381" y="2319274"/>
                    <a:pt x="10830687" y="2409444"/>
                    <a:pt x="10718165" y="2409444"/>
                  </a:cubicBezTo>
                  <a:lnTo>
                    <a:pt x="10718165" y="2390394"/>
                  </a:lnTo>
                  <a:lnTo>
                    <a:pt x="10718165" y="2409444"/>
                  </a:lnTo>
                  <a:lnTo>
                    <a:pt x="204216" y="2409444"/>
                  </a:lnTo>
                  <a:lnTo>
                    <a:pt x="204216" y="2390394"/>
                  </a:lnTo>
                  <a:lnTo>
                    <a:pt x="204216" y="2409444"/>
                  </a:lnTo>
                  <a:cubicBezTo>
                    <a:pt x="91694" y="2409444"/>
                    <a:pt x="0" y="2319274"/>
                    <a:pt x="0" y="22075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207514"/>
                  </a:lnTo>
                  <a:lnTo>
                    <a:pt x="19050" y="2207514"/>
                  </a:lnTo>
                  <a:lnTo>
                    <a:pt x="38100" y="2207514"/>
                  </a:lnTo>
                  <a:cubicBezTo>
                    <a:pt x="38100" y="2297811"/>
                    <a:pt x="112268" y="2371344"/>
                    <a:pt x="204216" y="2371344"/>
                  </a:cubicBezTo>
                  <a:lnTo>
                    <a:pt x="10718165" y="2371344"/>
                  </a:lnTo>
                  <a:cubicBezTo>
                    <a:pt x="10810113" y="2371344"/>
                    <a:pt x="10884281" y="2297811"/>
                    <a:pt x="10884281" y="2207514"/>
                  </a:cubicBezTo>
                  <a:lnTo>
                    <a:pt x="10884281" y="201930"/>
                  </a:lnTo>
                  <a:cubicBezTo>
                    <a:pt x="10884281" y="111633"/>
                    <a:pt x="10810113" y="38100"/>
                    <a:pt x="10718165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829567" y="7834759"/>
            <a:ext cx="114300" cy="1778496"/>
            <a:chOff x="0" y="0"/>
            <a:chExt cx="152400" cy="237132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52400" cy="2371344"/>
            </a:xfrm>
            <a:custGeom>
              <a:avLst/>
              <a:gdLst/>
              <a:ahLst/>
              <a:cxnLst/>
              <a:rect l="l" t="t" r="r" b="b"/>
              <a:pathLst>
                <a:path w="152400" h="2371344">
                  <a:moveTo>
                    <a:pt x="0" y="49022"/>
                  </a:moveTo>
                  <a:cubicBezTo>
                    <a:pt x="0" y="21971"/>
                    <a:pt x="21971" y="0"/>
                    <a:pt x="49022" y="0"/>
                  </a:cubicBezTo>
                  <a:lnTo>
                    <a:pt x="103378" y="0"/>
                  </a:lnTo>
                  <a:cubicBezTo>
                    <a:pt x="130429" y="0"/>
                    <a:pt x="152400" y="21971"/>
                    <a:pt x="152400" y="49022"/>
                  </a:cubicBezTo>
                  <a:lnTo>
                    <a:pt x="152400" y="2322322"/>
                  </a:lnTo>
                  <a:cubicBezTo>
                    <a:pt x="152400" y="2349373"/>
                    <a:pt x="130429" y="2371344"/>
                    <a:pt x="103378" y="2371344"/>
                  </a:cubicBezTo>
                  <a:lnTo>
                    <a:pt x="49022" y="2371344"/>
                  </a:lnTo>
                  <a:cubicBezTo>
                    <a:pt x="21971" y="2371344"/>
                    <a:pt x="0" y="2349373"/>
                    <a:pt x="0" y="2322322"/>
                  </a:cubicBezTo>
                  <a:close/>
                </a:path>
              </a:pathLst>
            </a:custGeom>
            <a:solidFill>
              <a:srgbClr val="C3D0D9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1217562" y="8108454"/>
            <a:ext cx="5192020" cy="325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87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Customized for India &amp; NEP 2020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17562" y="8546604"/>
            <a:ext cx="7530108" cy="425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Directly supports personalized learning and outcome-based education.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9252198" y="7820471"/>
            <a:ext cx="8191946" cy="1807071"/>
            <a:chOff x="0" y="0"/>
            <a:chExt cx="10922595" cy="2409428"/>
          </a:xfrm>
        </p:grpSpPr>
        <p:sp>
          <p:nvSpPr>
            <p:cNvPr id="38" name="Freeform 38"/>
            <p:cNvSpPr/>
            <p:nvPr/>
          </p:nvSpPr>
          <p:spPr>
            <a:xfrm>
              <a:off x="19050" y="19050"/>
              <a:ext cx="10884535" cy="2371344"/>
            </a:xfrm>
            <a:custGeom>
              <a:avLst/>
              <a:gdLst/>
              <a:ahLst/>
              <a:cxnLst/>
              <a:rect l="l" t="t" r="r" b="b"/>
              <a:pathLst>
                <a:path w="10884535" h="23713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10699369" y="0"/>
                  </a:lnTo>
                  <a:cubicBezTo>
                    <a:pt x="10801603" y="0"/>
                    <a:pt x="10884535" y="81915"/>
                    <a:pt x="10884535" y="182880"/>
                  </a:cubicBezTo>
                  <a:lnTo>
                    <a:pt x="10884535" y="2188464"/>
                  </a:lnTo>
                  <a:cubicBezTo>
                    <a:pt x="10884535" y="2289429"/>
                    <a:pt x="10801603" y="2371344"/>
                    <a:pt x="10699369" y="2371344"/>
                  </a:cubicBezTo>
                  <a:lnTo>
                    <a:pt x="185166" y="2371344"/>
                  </a:lnTo>
                  <a:cubicBezTo>
                    <a:pt x="82931" y="2371344"/>
                    <a:pt x="0" y="2289429"/>
                    <a:pt x="0" y="218846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10922635" cy="2409444"/>
            </a:xfrm>
            <a:custGeom>
              <a:avLst/>
              <a:gdLst/>
              <a:ahLst/>
              <a:cxnLst/>
              <a:rect l="l" t="t" r="r" b="b"/>
              <a:pathLst>
                <a:path w="10922635" h="24094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10718419" y="0"/>
                  </a:lnTo>
                  <a:lnTo>
                    <a:pt x="10718419" y="19050"/>
                  </a:lnTo>
                  <a:lnTo>
                    <a:pt x="10718419" y="0"/>
                  </a:lnTo>
                  <a:cubicBezTo>
                    <a:pt x="10830940" y="0"/>
                    <a:pt x="10922635" y="90170"/>
                    <a:pt x="10922635" y="201930"/>
                  </a:cubicBezTo>
                  <a:lnTo>
                    <a:pt x="10903585" y="201930"/>
                  </a:lnTo>
                  <a:lnTo>
                    <a:pt x="10922635" y="201930"/>
                  </a:lnTo>
                  <a:lnTo>
                    <a:pt x="10922635" y="2207514"/>
                  </a:lnTo>
                  <a:lnTo>
                    <a:pt x="10903585" y="2207514"/>
                  </a:lnTo>
                  <a:lnTo>
                    <a:pt x="10922635" y="2207514"/>
                  </a:lnTo>
                  <a:cubicBezTo>
                    <a:pt x="10922635" y="2319274"/>
                    <a:pt x="10830940" y="2409444"/>
                    <a:pt x="10718419" y="2409444"/>
                  </a:cubicBezTo>
                  <a:lnTo>
                    <a:pt x="10718419" y="2390394"/>
                  </a:lnTo>
                  <a:lnTo>
                    <a:pt x="10718419" y="2409444"/>
                  </a:lnTo>
                  <a:lnTo>
                    <a:pt x="204216" y="2409444"/>
                  </a:lnTo>
                  <a:lnTo>
                    <a:pt x="204216" y="2390394"/>
                  </a:lnTo>
                  <a:lnTo>
                    <a:pt x="204216" y="2409444"/>
                  </a:lnTo>
                  <a:cubicBezTo>
                    <a:pt x="91694" y="2409444"/>
                    <a:pt x="0" y="2319274"/>
                    <a:pt x="0" y="22075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2207514"/>
                  </a:lnTo>
                  <a:lnTo>
                    <a:pt x="19050" y="2207514"/>
                  </a:lnTo>
                  <a:lnTo>
                    <a:pt x="38100" y="2207514"/>
                  </a:lnTo>
                  <a:cubicBezTo>
                    <a:pt x="38100" y="2297811"/>
                    <a:pt x="112268" y="2371344"/>
                    <a:pt x="204216" y="2371344"/>
                  </a:cubicBezTo>
                  <a:lnTo>
                    <a:pt x="10718419" y="2371344"/>
                  </a:lnTo>
                  <a:cubicBezTo>
                    <a:pt x="10810367" y="2371344"/>
                    <a:pt x="10884535" y="2297811"/>
                    <a:pt x="10884535" y="2207514"/>
                  </a:cubicBezTo>
                  <a:lnTo>
                    <a:pt x="10884535" y="201930"/>
                  </a:lnTo>
                  <a:cubicBezTo>
                    <a:pt x="10884535" y="111633"/>
                    <a:pt x="10810367" y="38100"/>
                    <a:pt x="10718419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9237910" y="7834759"/>
            <a:ext cx="114300" cy="1778496"/>
            <a:chOff x="0" y="0"/>
            <a:chExt cx="152400" cy="2371328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52400" cy="2371344"/>
            </a:xfrm>
            <a:custGeom>
              <a:avLst/>
              <a:gdLst/>
              <a:ahLst/>
              <a:cxnLst/>
              <a:rect l="l" t="t" r="r" b="b"/>
              <a:pathLst>
                <a:path w="152400" h="2371344">
                  <a:moveTo>
                    <a:pt x="0" y="49022"/>
                  </a:moveTo>
                  <a:cubicBezTo>
                    <a:pt x="0" y="21971"/>
                    <a:pt x="21971" y="0"/>
                    <a:pt x="49022" y="0"/>
                  </a:cubicBezTo>
                  <a:lnTo>
                    <a:pt x="103378" y="0"/>
                  </a:lnTo>
                  <a:cubicBezTo>
                    <a:pt x="130429" y="0"/>
                    <a:pt x="152400" y="21971"/>
                    <a:pt x="152400" y="49022"/>
                  </a:cubicBezTo>
                  <a:lnTo>
                    <a:pt x="152400" y="2322322"/>
                  </a:lnTo>
                  <a:cubicBezTo>
                    <a:pt x="152400" y="2349373"/>
                    <a:pt x="130429" y="2371344"/>
                    <a:pt x="103378" y="2371344"/>
                  </a:cubicBezTo>
                  <a:lnTo>
                    <a:pt x="49022" y="2371344"/>
                  </a:lnTo>
                  <a:cubicBezTo>
                    <a:pt x="21971" y="2371344"/>
                    <a:pt x="0" y="2349373"/>
                    <a:pt x="0" y="2322322"/>
                  </a:cubicBezTo>
                  <a:close/>
                </a:path>
              </a:pathLst>
            </a:custGeom>
            <a:solidFill>
              <a:srgbClr val="19AE9E"/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9625905" y="8108454"/>
            <a:ext cx="2786360" cy="34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187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More Adaptive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625905" y="8546604"/>
            <a:ext cx="7530256" cy="792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sz="1874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Outperforms rigid, threshold-based rules by learning from complex data patterns.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28241" y="710207"/>
            <a:ext cx="13580417" cy="772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4687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Overcoming Hurdles &amp; Charting the Future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23479" y="2008286"/>
            <a:ext cx="16441042" cy="7560915"/>
            <a:chOff x="0" y="0"/>
            <a:chExt cx="21921390" cy="100812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921344" cy="10081260"/>
            </a:xfrm>
            <a:custGeom>
              <a:avLst/>
              <a:gdLst/>
              <a:ahLst/>
              <a:cxnLst/>
              <a:rect l="l" t="t" r="r" b="b"/>
              <a:pathLst>
                <a:path w="21921344" h="10081260">
                  <a:moveTo>
                    <a:pt x="0" y="59436"/>
                  </a:moveTo>
                  <a:cubicBezTo>
                    <a:pt x="0" y="26543"/>
                    <a:pt x="26670" y="0"/>
                    <a:pt x="59436" y="0"/>
                  </a:cubicBezTo>
                  <a:lnTo>
                    <a:pt x="21861907" y="0"/>
                  </a:lnTo>
                  <a:lnTo>
                    <a:pt x="21861907" y="6350"/>
                  </a:lnTo>
                  <a:lnTo>
                    <a:pt x="21861907" y="0"/>
                  </a:lnTo>
                  <a:cubicBezTo>
                    <a:pt x="21894673" y="0"/>
                    <a:pt x="21921344" y="26543"/>
                    <a:pt x="21921344" y="59436"/>
                  </a:cubicBezTo>
                  <a:lnTo>
                    <a:pt x="21914994" y="59436"/>
                  </a:lnTo>
                  <a:lnTo>
                    <a:pt x="21921344" y="59436"/>
                  </a:lnTo>
                  <a:lnTo>
                    <a:pt x="21921344" y="10021824"/>
                  </a:lnTo>
                  <a:lnTo>
                    <a:pt x="21914994" y="10021824"/>
                  </a:lnTo>
                  <a:lnTo>
                    <a:pt x="21921344" y="10021824"/>
                  </a:lnTo>
                  <a:cubicBezTo>
                    <a:pt x="21921344" y="10054590"/>
                    <a:pt x="21894673" y="10081260"/>
                    <a:pt x="21861907" y="10081260"/>
                  </a:cubicBezTo>
                  <a:lnTo>
                    <a:pt x="21861907" y="10074910"/>
                  </a:lnTo>
                  <a:lnTo>
                    <a:pt x="21861907" y="10081260"/>
                  </a:lnTo>
                  <a:lnTo>
                    <a:pt x="59436" y="10081260"/>
                  </a:lnTo>
                  <a:lnTo>
                    <a:pt x="59436" y="10074910"/>
                  </a:lnTo>
                  <a:lnTo>
                    <a:pt x="59436" y="10081260"/>
                  </a:lnTo>
                  <a:cubicBezTo>
                    <a:pt x="26670" y="10081260"/>
                    <a:pt x="0" y="10054590"/>
                    <a:pt x="0" y="10021824"/>
                  </a:cubicBezTo>
                  <a:lnTo>
                    <a:pt x="0" y="59436"/>
                  </a:lnTo>
                  <a:lnTo>
                    <a:pt x="6350" y="59436"/>
                  </a:lnTo>
                  <a:lnTo>
                    <a:pt x="0" y="59436"/>
                  </a:lnTo>
                  <a:moveTo>
                    <a:pt x="12700" y="59436"/>
                  </a:moveTo>
                  <a:lnTo>
                    <a:pt x="12700" y="10021824"/>
                  </a:lnTo>
                  <a:lnTo>
                    <a:pt x="6350" y="10021824"/>
                  </a:lnTo>
                  <a:lnTo>
                    <a:pt x="12700" y="10021824"/>
                  </a:lnTo>
                  <a:cubicBezTo>
                    <a:pt x="12700" y="10047605"/>
                    <a:pt x="33655" y="10068560"/>
                    <a:pt x="59436" y="10068560"/>
                  </a:cubicBezTo>
                  <a:lnTo>
                    <a:pt x="21861907" y="10068560"/>
                  </a:lnTo>
                  <a:cubicBezTo>
                    <a:pt x="21887689" y="10068560"/>
                    <a:pt x="21908644" y="10047605"/>
                    <a:pt x="21908644" y="10021824"/>
                  </a:cubicBezTo>
                  <a:lnTo>
                    <a:pt x="21908644" y="59436"/>
                  </a:lnTo>
                  <a:cubicBezTo>
                    <a:pt x="21908644" y="33655"/>
                    <a:pt x="21887689" y="12700"/>
                    <a:pt x="21861907" y="12700"/>
                  </a:cubicBezTo>
                  <a:lnTo>
                    <a:pt x="59436" y="12700"/>
                  </a:lnTo>
                  <a:lnTo>
                    <a:pt x="59436" y="6350"/>
                  </a:lnTo>
                  <a:lnTo>
                    <a:pt x="59436" y="12700"/>
                  </a:lnTo>
                  <a:cubicBezTo>
                    <a:pt x="33655" y="12700"/>
                    <a:pt x="12700" y="33655"/>
                    <a:pt x="12700" y="59436"/>
                  </a:cubicBezTo>
                  <a:close/>
                </a:path>
              </a:pathLst>
            </a:custGeom>
            <a:solidFill>
              <a:srgbClr val="000000">
                <a:alpha val="392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937766" y="2022574"/>
            <a:ext cx="16412467" cy="735062"/>
            <a:chOff x="0" y="0"/>
            <a:chExt cx="21883290" cy="98008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883243" cy="980059"/>
            </a:xfrm>
            <a:custGeom>
              <a:avLst/>
              <a:gdLst/>
              <a:ahLst/>
              <a:cxnLst/>
              <a:rect l="l" t="t" r="r" b="b"/>
              <a:pathLst>
                <a:path w="21883243" h="980059">
                  <a:moveTo>
                    <a:pt x="0" y="0"/>
                  </a:moveTo>
                  <a:lnTo>
                    <a:pt x="21883243" y="0"/>
                  </a:lnTo>
                  <a:lnTo>
                    <a:pt x="21883243" y="980059"/>
                  </a:lnTo>
                  <a:lnTo>
                    <a:pt x="0" y="980059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203126" y="2124521"/>
            <a:ext cx="4388495" cy="46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Challenge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131570" y="2124521"/>
            <a:ext cx="10953452" cy="46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Mitigation Strategy (Current &amp; Future)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937766" y="2757636"/>
            <a:ext cx="16412467" cy="1132880"/>
            <a:chOff x="0" y="0"/>
            <a:chExt cx="21883290" cy="151050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883243" cy="1510538"/>
            </a:xfrm>
            <a:custGeom>
              <a:avLst/>
              <a:gdLst/>
              <a:ahLst/>
              <a:cxnLst/>
              <a:rect l="l" t="t" r="r" b="b"/>
              <a:pathLst>
                <a:path w="21883243" h="1510538">
                  <a:moveTo>
                    <a:pt x="0" y="0"/>
                  </a:moveTo>
                  <a:lnTo>
                    <a:pt x="21883243" y="0"/>
                  </a:lnTo>
                  <a:lnTo>
                    <a:pt x="21883243" y="1510538"/>
                  </a:lnTo>
                  <a:lnTo>
                    <a:pt x="0" y="1510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203126" y="2859584"/>
            <a:ext cx="4388495" cy="46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Availability &amp; Scale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31570" y="2859584"/>
            <a:ext cx="10953452" cy="86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Expanding data collection to include more semesters and student cohorts. Exploring partnerships with other institutions for broader datasets.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37766" y="3890516"/>
            <a:ext cx="16412467" cy="1132880"/>
            <a:chOff x="0" y="0"/>
            <a:chExt cx="21883290" cy="151050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883243" cy="1510538"/>
            </a:xfrm>
            <a:custGeom>
              <a:avLst/>
              <a:gdLst/>
              <a:ahLst/>
              <a:cxnLst/>
              <a:rect l="l" t="t" r="r" b="b"/>
              <a:pathLst>
                <a:path w="21883243" h="1510538">
                  <a:moveTo>
                    <a:pt x="0" y="0"/>
                  </a:moveTo>
                  <a:lnTo>
                    <a:pt x="21883243" y="0"/>
                  </a:lnTo>
                  <a:lnTo>
                    <a:pt x="21883243" y="1510538"/>
                  </a:lnTo>
                  <a:lnTo>
                    <a:pt x="0" y="151053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1203126" y="3992464"/>
            <a:ext cx="4388495" cy="46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Privacy &amp; Security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31570" y="3992464"/>
            <a:ext cx="10953452" cy="86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Implementing robust anonymization techniques. Adhering to strict data protection regulations (e.g., GDPR, local equivalents). Encrypted storage and access controls.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37766" y="5023396"/>
            <a:ext cx="16412467" cy="1132880"/>
            <a:chOff x="0" y="0"/>
            <a:chExt cx="21883290" cy="151050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1883243" cy="1510538"/>
            </a:xfrm>
            <a:custGeom>
              <a:avLst/>
              <a:gdLst/>
              <a:ahLst/>
              <a:cxnLst/>
              <a:rect l="l" t="t" r="r" b="b"/>
              <a:pathLst>
                <a:path w="21883243" h="1510538">
                  <a:moveTo>
                    <a:pt x="0" y="0"/>
                  </a:moveTo>
                  <a:lnTo>
                    <a:pt x="21883243" y="0"/>
                  </a:lnTo>
                  <a:lnTo>
                    <a:pt x="21883243" y="1510538"/>
                  </a:lnTo>
                  <a:lnTo>
                    <a:pt x="0" y="1510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1203126" y="5125343"/>
            <a:ext cx="4388495" cy="464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Model Explainability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131570" y="5125343"/>
            <a:ext cx="10953452" cy="86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Using SHAP/LIME for clearer insights into model decisions. Developing user-friendly dashboards for educators to understand predictions.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37766" y="6156275"/>
            <a:ext cx="16412467" cy="1132880"/>
            <a:chOff x="0" y="0"/>
            <a:chExt cx="21883290" cy="151050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1883243" cy="1510538"/>
            </a:xfrm>
            <a:custGeom>
              <a:avLst/>
              <a:gdLst/>
              <a:ahLst/>
              <a:cxnLst/>
              <a:rect l="l" t="t" r="r" b="b"/>
              <a:pathLst>
                <a:path w="21883243" h="1510538">
                  <a:moveTo>
                    <a:pt x="0" y="0"/>
                  </a:moveTo>
                  <a:lnTo>
                    <a:pt x="21883243" y="0"/>
                  </a:lnTo>
                  <a:lnTo>
                    <a:pt x="21883243" y="1510538"/>
                  </a:lnTo>
                  <a:lnTo>
                    <a:pt x="0" y="151053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203126" y="6258222"/>
            <a:ext cx="4388495" cy="464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Intervention Effectiveness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131570" y="6258222"/>
            <a:ext cx="10953452" cy="86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Longitudinal studies to track student outcomes based on interventions. A/B testing different intervention strategies. Feedback loops with counselors and students.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937766" y="7289155"/>
            <a:ext cx="16412467" cy="1132880"/>
            <a:chOff x="0" y="0"/>
            <a:chExt cx="21883290" cy="151050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1883243" cy="1510538"/>
            </a:xfrm>
            <a:custGeom>
              <a:avLst/>
              <a:gdLst/>
              <a:ahLst/>
              <a:cxnLst/>
              <a:rect l="l" t="t" r="r" b="b"/>
              <a:pathLst>
                <a:path w="21883243" h="1510538">
                  <a:moveTo>
                    <a:pt x="0" y="0"/>
                  </a:moveTo>
                  <a:lnTo>
                    <a:pt x="21883243" y="0"/>
                  </a:lnTo>
                  <a:lnTo>
                    <a:pt x="21883243" y="1510538"/>
                  </a:lnTo>
                  <a:lnTo>
                    <a:pt x="0" y="1510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203126" y="7391102"/>
            <a:ext cx="4388495" cy="464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Integration with Existing Systems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131570" y="7391102"/>
            <a:ext cx="10953452" cy="86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Developing APIs for seamless integration with university management systems (e.g., SIS, LMS). User-friendly interface design.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937766" y="8422035"/>
            <a:ext cx="16412467" cy="1132880"/>
            <a:chOff x="0" y="0"/>
            <a:chExt cx="21883290" cy="151050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1883243" cy="1510538"/>
            </a:xfrm>
            <a:custGeom>
              <a:avLst/>
              <a:gdLst/>
              <a:ahLst/>
              <a:cxnLst/>
              <a:rect l="l" t="t" r="r" b="b"/>
              <a:pathLst>
                <a:path w="21883243" h="1510538">
                  <a:moveTo>
                    <a:pt x="0" y="0"/>
                  </a:moveTo>
                  <a:lnTo>
                    <a:pt x="21883243" y="0"/>
                  </a:lnTo>
                  <a:lnTo>
                    <a:pt x="21883243" y="1510538"/>
                  </a:lnTo>
                  <a:lnTo>
                    <a:pt x="0" y="1510538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1203126" y="8523983"/>
            <a:ext cx="4388495" cy="4644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Bias in Data &amp; Model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131570" y="8523983"/>
            <a:ext cx="10953452" cy="862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062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Regular audits of data for bias. Implementing fairness metrics in model evaluation. Exploring debiasing techniques in training data and algorithms.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952924"/>
            <a:ext cx="7818685" cy="96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06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Enhancements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2137560"/>
            <a:ext cx="16303526" cy="53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3D3838"/>
                </a:solidFill>
                <a:latin typeface="Noto Sans"/>
                <a:ea typeface="Noto Sans"/>
                <a:cs typeface="Noto Sans"/>
                <a:sym typeface="Noto Sans"/>
              </a:rPr>
              <a:t>We envision improving the capabilities to provide even more comprehensive and integrated solutions.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92238" y="5923515"/>
            <a:ext cx="16303526" cy="38100"/>
            <a:chOff x="0" y="0"/>
            <a:chExt cx="21738035" cy="50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738082" cy="50800"/>
            </a:xfrm>
            <a:custGeom>
              <a:avLst/>
              <a:gdLst/>
              <a:ahLst/>
              <a:cxnLst/>
              <a:rect l="l" t="t" r="r" b="b"/>
              <a:pathLst>
                <a:path w="21738082" h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21712682" y="0"/>
                  </a:lnTo>
                  <a:cubicBezTo>
                    <a:pt x="21726652" y="0"/>
                    <a:pt x="21738082" y="11430"/>
                    <a:pt x="21738082" y="25400"/>
                  </a:cubicBezTo>
                  <a:cubicBezTo>
                    <a:pt x="21738082" y="39370"/>
                    <a:pt x="21726652" y="50800"/>
                    <a:pt x="21712682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F3F44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4127450" y="5072962"/>
            <a:ext cx="38100" cy="850552"/>
            <a:chOff x="0" y="0"/>
            <a:chExt cx="50800" cy="11340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800" cy="1134110"/>
            </a:xfrm>
            <a:custGeom>
              <a:avLst/>
              <a:gdLst/>
              <a:ahLst/>
              <a:cxnLst/>
              <a:rect l="l" t="t" r="r" b="b"/>
              <a:pathLst>
                <a:path w="50800" h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108710"/>
                  </a:lnTo>
                  <a:cubicBezTo>
                    <a:pt x="50800" y="1122680"/>
                    <a:pt x="39370" y="1134110"/>
                    <a:pt x="25400" y="1134110"/>
                  </a:cubicBezTo>
                  <a:cubicBezTo>
                    <a:pt x="11430" y="1134110"/>
                    <a:pt x="0" y="1122680"/>
                    <a:pt x="0" y="1108710"/>
                  </a:cubicBezTo>
                  <a:close/>
                </a:path>
              </a:pathLst>
            </a:custGeom>
            <a:solidFill>
              <a:srgbClr val="3F3F44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827561" y="5604576"/>
            <a:ext cx="637878" cy="637877"/>
            <a:chOff x="0" y="0"/>
            <a:chExt cx="850503" cy="85050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C3D0D9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3933900" y="5768152"/>
            <a:ext cx="425203" cy="49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D3838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74552" y="321660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499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Expansion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6630" y="3775847"/>
            <a:ext cx="5741640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Train on larger, multi-semester data to boost accuracy and scalability.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7459116" y="5923515"/>
            <a:ext cx="38100" cy="850552"/>
            <a:chOff x="0" y="0"/>
            <a:chExt cx="50800" cy="11340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0800" cy="1134110"/>
            </a:xfrm>
            <a:custGeom>
              <a:avLst/>
              <a:gdLst/>
              <a:ahLst/>
              <a:cxnLst/>
              <a:rect l="l" t="t" r="r" b="b"/>
              <a:pathLst>
                <a:path w="50800" h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108710"/>
                  </a:lnTo>
                  <a:cubicBezTo>
                    <a:pt x="50800" y="1122680"/>
                    <a:pt x="39370" y="1134110"/>
                    <a:pt x="25400" y="1134110"/>
                  </a:cubicBezTo>
                  <a:cubicBezTo>
                    <a:pt x="11430" y="1134110"/>
                    <a:pt x="0" y="1122680"/>
                    <a:pt x="0" y="1108710"/>
                  </a:cubicBezTo>
                  <a:close/>
                </a:path>
              </a:pathLst>
            </a:custGeom>
            <a:solidFill>
              <a:srgbClr val="3F3F44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7159227" y="5604576"/>
            <a:ext cx="637878" cy="637877"/>
            <a:chOff x="0" y="0"/>
            <a:chExt cx="850503" cy="8505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C3D0D9"/>
            </a:solidFill>
          </p:spPr>
        </p:sp>
      </p:grpSp>
      <p:sp>
        <p:nvSpPr>
          <p:cNvPr id="21" name="TextBox 21"/>
          <p:cNvSpPr txBox="1"/>
          <p:nvPr/>
        </p:nvSpPr>
        <p:spPr>
          <a:xfrm>
            <a:off x="7265566" y="5768152"/>
            <a:ext cx="425203" cy="49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D3838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706070" y="701948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499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LMS Integration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607272" y="7575359"/>
            <a:ext cx="5741789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Seamlessly pull live data from learning management systems.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790635" y="5072962"/>
            <a:ext cx="38100" cy="850552"/>
            <a:chOff x="0" y="0"/>
            <a:chExt cx="50800" cy="113407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0800" cy="1134110"/>
            </a:xfrm>
            <a:custGeom>
              <a:avLst/>
              <a:gdLst/>
              <a:ahLst/>
              <a:cxnLst/>
              <a:rect l="l" t="t" r="r" b="b"/>
              <a:pathLst>
                <a:path w="50800" h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108710"/>
                  </a:lnTo>
                  <a:cubicBezTo>
                    <a:pt x="50800" y="1122680"/>
                    <a:pt x="39370" y="1134110"/>
                    <a:pt x="25400" y="1134110"/>
                  </a:cubicBezTo>
                  <a:cubicBezTo>
                    <a:pt x="11430" y="1134110"/>
                    <a:pt x="0" y="1122680"/>
                    <a:pt x="0" y="1108710"/>
                  </a:cubicBezTo>
                  <a:close/>
                </a:path>
              </a:pathLst>
            </a:custGeom>
            <a:solidFill>
              <a:srgbClr val="3F3F44"/>
            </a:solidFill>
          </p:spPr>
        </p:sp>
      </p:grpSp>
      <p:grpSp>
        <p:nvGrpSpPr>
          <p:cNvPr id="26" name="Group 26"/>
          <p:cNvGrpSpPr/>
          <p:nvPr/>
        </p:nvGrpSpPr>
        <p:grpSpPr>
          <a:xfrm>
            <a:off x="10490746" y="5604576"/>
            <a:ext cx="637877" cy="637877"/>
            <a:chOff x="0" y="0"/>
            <a:chExt cx="850503" cy="85050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C3D0D9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597084" y="5768152"/>
            <a:ext cx="425203" cy="49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D3838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037587" y="3216600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499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Automated Alerts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938790" y="3772472"/>
            <a:ext cx="5741789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Send proactive SMS/email notifications for at-risk students.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4122301" y="5923515"/>
            <a:ext cx="38100" cy="850552"/>
            <a:chOff x="0" y="0"/>
            <a:chExt cx="50800" cy="113407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0800" cy="1134110"/>
            </a:xfrm>
            <a:custGeom>
              <a:avLst/>
              <a:gdLst/>
              <a:ahLst/>
              <a:cxnLst/>
              <a:rect l="l" t="t" r="r" b="b"/>
              <a:pathLst>
                <a:path w="50800" h="11341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1108710"/>
                  </a:lnTo>
                  <a:cubicBezTo>
                    <a:pt x="50800" y="1122680"/>
                    <a:pt x="39370" y="1134110"/>
                    <a:pt x="25400" y="1134110"/>
                  </a:cubicBezTo>
                  <a:cubicBezTo>
                    <a:pt x="11430" y="1134110"/>
                    <a:pt x="0" y="1122680"/>
                    <a:pt x="0" y="1108710"/>
                  </a:cubicBezTo>
                  <a:close/>
                </a:path>
              </a:pathLst>
            </a:custGeom>
            <a:solidFill>
              <a:srgbClr val="3F3F44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13822412" y="5604576"/>
            <a:ext cx="637877" cy="637877"/>
            <a:chOff x="0" y="0"/>
            <a:chExt cx="850503" cy="85050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50392" cy="850519"/>
            </a:xfrm>
            <a:custGeom>
              <a:avLst/>
              <a:gdLst/>
              <a:ahLst/>
              <a:cxnLst/>
              <a:rect l="l" t="t" r="r" b="b"/>
              <a:pathLst>
                <a:path w="850392" h="850519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C3D0D9"/>
            </a:solidFill>
          </p:spPr>
        </p:sp>
      </p:grpSp>
      <p:sp>
        <p:nvSpPr>
          <p:cNvPr id="35" name="TextBox 35"/>
          <p:cNvSpPr txBox="1"/>
          <p:nvPr/>
        </p:nvSpPr>
        <p:spPr>
          <a:xfrm>
            <a:off x="13928750" y="5768152"/>
            <a:ext cx="425203" cy="493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3D3838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044511" y="7019486"/>
            <a:ext cx="4193530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499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Institutional Scalability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270456" y="7575359"/>
            <a:ext cx="5741789" cy="1002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</a:pPr>
            <a:r>
              <a:rPr lang="en-US" sz="2187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Expand to cover multiple departments and entire institutions.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79748" y="1098947"/>
            <a:ext cx="16128504" cy="178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Unseen Struggle: Why Traditional Systems Fall Short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79748" y="3497759"/>
            <a:ext cx="694135" cy="694135"/>
            <a:chOff x="0" y="0"/>
            <a:chExt cx="925513" cy="925513"/>
          </a:xfrm>
          <a:solidFill>
            <a:srgbClr val="D3455B"/>
          </a:solidFill>
        </p:grpSpPr>
        <p:sp>
          <p:nvSpPr>
            <p:cNvPr id="8" name="Freeform 8"/>
            <p:cNvSpPr/>
            <p:nvPr/>
          </p:nvSpPr>
          <p:spPr>
            <a:xfrm>
              <a:off x="0" y="0"/>
              <a:ext cx="925576" cy="925576"/>
            </a:xfrm>
            <a:custGeom>
              <a:avLst/>
              <a:gdLst/>
              <a:ahLst/>
              <a:cxnLst/>
              <a:rect l="l" t="t" r="r" b="b"/>
              <a:pathLst>
                <a:path w="925576" h="925576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863854" y="0"/>
                  </a:lnTo>
                  <a:cubicBezTo>
                    <a:pt x="897890" y="0"/>
                    <a:pt x="925576" y="27686"/>
                    <a:pt x="925576" y="61722"/>
                  </a:cubicBezTo>
                  <a:lnTo>
                    <a:pt x="925576" y="863854"/>
                  </a:lnTo>
                  <a:cubicBezTo>
                    <a:pt x="925576" y="897890"/>
                    <a:pt x="897890" y="925576"/>
                    <a:pt x="863854" y="925576"/>
                  </a:cubicBezTo>
                  <a:lnTo>
                    <a:pt x="61722" y="925576"/>
                  </a:lnTo>
                  <a:cubicBezTo>
                    <a:pt x="27686" y="925576"/>
                    <a:pt x="0" y="897890"/>
                    <a:pt x="0" y="863854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082404" y="3584674"/>
            <a:ext cx="6375201" cy="45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Academic Challenges are Complex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82404" y="4150816"/>
            <a:ext cx="6868716" cy="100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Students often face difficulties silently, leading to delayed support and missed opportunities.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336732" y="3497759"/>
            <a:ext cx="694135" cy="694135"/>
            <a:chOff x="0" y="0"/>
            <a:chExt cx="925513" cy="925513"/>
          </a:xfrm>
          <a:solidFill>
            <a:srgbClr val="19AE9E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5576" cy="925576"/>
            </a:xfrm>
            <a:custGeom>
              <a:avLst/>
              <a:gdLst/>
              <a:ahLst/>
              <a:cxnLst/>
              <a:rect l="l" t="t" r="r" b="b"/>
              <a:pathLst>
                <a:path w="925576" h="925576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863854" y="0"/>
                  </a:lnTo>
                  <a:cubicBezTo>
                    <a:pt x="897890" y="0"/>
                    <a:pt x="925576" y="27686"/>
                    <a:pt x="925576" y="61722"/>
                  </a:cubicBezTo>
                  <a:lnTo>
                    <a:pt x="925576" y="863854"/>
                  </a:lnTo>
                  <a:cubicBezTo>
                    <a:pt x="925576" y="897890"/>
                    <a:pt x="897890" y="925576"/>
                    <a:pt x="863854" y="925576"/>
                  </a:cubicBezTo>
                  <a:lnTo>
                    <a:pt x="61722" y="925576"/>
                  </a:lnTo>
                  <a:cubicBezTo>
                    <a:pt x="27686" y="925576"/>
                    <a:pt x="0" y="897890"/>
                    <a:pt x="0" y="863854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TextBox 13"/>
          <p:cNvSpPr txBox="1"/>
          <p:nvPr/>
        </p:nvSpPr>
        <p:spPr>
          <a:xfrm>
            <a:off x="10339387" y="3584674"/>
            <a:ext cx="4567975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Reactive, Not Proactive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39387" y="4150816"/>
            <a:ext cx="6868865" cy="100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Current systems rely on rigid, threshold-based alerts (e.g., attendance &lt; 75%, failing an exam).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79748" y="5769471"/>
            <a:ext cx="694135" cy="694135"/>
            <a:chOff x="0" y="0"/>
            <a:chExt cx="925513" cy="925513"/>
          </a:xfrm>
          <a:solidFill>
            <a:srgbClr val="F9C325"/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5576" cy="925576"/>
            </a:xfrm>
            <a:custGeom>
              <a:avLst/>
              <a:gdLst/>
              <a:ahLst/>
              <a:cxnLst/>
              <a:rect l="l" t="t" r="r" b="b"/>
              <a:pathLst>
                <a:path w="925576" h="925576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863854" y="0"/>
                  </a:lnTo>
                  <a:cubicBezTo>
                    <a:pt x="897890" y="0"/>
                    <a:pt x="925576" y="27686"/>
                    <a:pt x="925576" y="61722"/>
                  </a:cubicBezTo>
                  <a:lnTo>
                    <a:pt x="925576" y="863854"/>
                  </a:lnTo>
                  <a:cubicBezTo>
                    <a:pt x="925576" y="897890"/>
                    <a:pt x="897890" y="925576"/>
                    <a:pt x="863854" y="925576"/>
                  </a:cubicBezTo>
                  <a:lnTo>
                    <a:pt x="61722" y="925576"/>
                  </a:lnTo>
                  <a:cubicBezTo>
                    <a:pt x="27686" y="925576"/>
                    <a:pt x="0" y="897890"/>
                    <a:pt x="0" y="863854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7" name="TextBox 17"/>
          <p:cNvSpPr txBox="1"/>
          <p:nvPr/>
        </p:nvSpPr>
        <p:spPr>
          <a:xfrm>
            <a:off x="2082404" y="5856386"/>
            <a:ext cx="4892576" cy="45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Missing the Bigger Picture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82404" y="6422529"/>
            <a:ext cx="6868716" cy="14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These rules often fail to detect subtle, underlying patterns in student data that indicate early signs of struggle.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9336732" y="5769471"/>
            <a:ext cx="694135" cy="694135"/>
            <a:chOff x="0" y="0"/>
            <a:chExt cx="925513" cy="925513"/>
          </a:xfrm>
          <a:solidFill>
            <a:srgbClr val="C3D0D9"/>
          </a:solidFill>
        </p:grpSpPr>
        <p:sp>
          <p:nvSpPr>
            <p:cNvPr id="20" name="Freeform 20"/>
            <p:cNvSpPr/>
            <p:nvPr/>
          </p:nvSpPr>
          <p:spPr>
            <a:xfrm>
              <a:off x="0" y="0"/>
              <a:ext cx="925576" cy="925576"/>
            </a:xfrm>
            <a:custGeom>
              <a:avLst/>
              <a:gdLst/>
              <a:ahLst/>
              <a:cxnLst/>
              <a:rect l="l" t="t" r="r" b="b"/>
              <a:pathLst>
                <a:path w="925576" h="925576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863854" y="0"/>
                  </a:lnTo>
                  <a:cubicBezTo>
                    <a:pt x="897890" y="0"/>
                    <a:pt x="925576" y="27686"/>
                    <a:pt x="925576" y="61722"/>
                  </a:cubicBezTo>
                  <a:lnTo>
                    <a:pt x="925576" y="863854"/>
                  </a:lnTo>
                  <a:cubicBezTo>
                    <a:pt x="925576" y="897890"/>
                    <a:pt x="897890" y="925576"/>
                    <a:pt x="863854" y="925576"/>
                  </a:cubicBezTo>
                  <a:lnTo>
                    <a:pt x="61722" y="925576"/>
                  </a:lnTo>
                  <a:cubicBezTo>
                    <a:pt x="27686" y="925576"/>
                    <a:pt x="0" y="897890"/>
                    <a:pt x="0" y="863854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1" name="TextBox 21"/>
          <p:cNvSpPr txBox="1"/>
          <p:nvPr/>
        </p:nvSpPr>
        <p:spPr>
          <a:xfrm>
            <a:off x="10339387" y="5856386"/>
            <a:ext cx="3506092" cy="457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Consequence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339387" y="6422529"/>
            <a:ext cx="6868865" cy="100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Delayed interventions, increased dropout rates, and unfulfilled student potential.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9748" y="8157716"/>
            <a:ext cx="16128504" cy="100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 students, we've witnessed these challenges firsthand among our peers. We believe in leveraging advanced technology to empower both students and educators.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79748" y="1047006"/>
            <a:ext cx="16128504" cy="178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75"/>
              </a:lnSpc>
            </a:pPr>
            <a:r>
              <a:rPr lang="en-US" sz="5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Solution: A Multi-Faceted AI for Student Success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9748" y="3369617"/>
            <a:ext cx="16128504" cy="100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"Student Success Predictor" is designed to empower proactive, personalized interventions for every student, directly aligning with the National Education Policy (NEP 2020) emphasis on holistic development and adaptive learning.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79748" y="5181005"/>
            <a:ext cx="5170437" cy="4030266"/>
            <a:chOff x="0" y="0"/>
            <a:chExt cx="6893917" cy="53736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893941" cy="5373624"/>
            </a:xfrm>
            <a:custGeom>
              <a:avLst/>
              <a:gdLst/>
              <a:ahLst/>
              <a:cxnLst/>
              <a:rect l="l" t="t" r="r" b="b"/>
              <a:pathLst>
                <a:path w="6893941" h="5373624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650101" y="0"/>
                  </a:lnTo>
                  <a:cubicBezTo>
                    <a:pt x="6784721" y="0"/>
                    <a:pt x="6893941" y="109220"/>
                    <a:pt x="6893941" y="243840"/>
                  </a:cubicBezTo>
                  <a:lnTo>
                    <a:pt x="6893941" y="5129784"/>
                  </a:lnTo>
                  <a:cubicBezTo>
                    <a:pt x="6893941" y="5264404"/>
                    <a:pt x="6784721" y="5373624"/>
                    <a:pt x="6650101" y="5373624"/>
                  </a:cubicBezTo>
                  <a:lnTo>
                    <a:pt x="243840" y="5373624"/>
                  </a:lnTo>
                  <a:cubicBezTo>
                    <a:pt x="109220" y="5373624"/>
                    <a:pt x="0" y="5264404"/>
                    <a:pt x="0" y="51297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79748" y="5142905"/>
            <a:ext cx="5170437" cy="152400"/>
            <a:chOff x="0" y="0"/>
            <a:chExt cx="6893917" cy="203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893940" cy="203200"/>
            </a:xfrm>
            <a:custGeom>
              <a:avLst/>
              <a:gdLst/>
              <a:ahLst/>
              <a:cxnLst/>
              <a:rect l="l" t="t" r="r" b="b"/>
              <a:pathLst>
                <a:path w="6893940" h="203200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6832219" y="0"/>
                  </a:lnTo>
                  <a:cubicBezTo>
                    <a:pt x="6866255" y="0"/>
                    <a:pt x="6893940" y="27686"/>
                    <a:pt x="6893940" y="61722"/>
                  </a:cubicBezTo>
                  <a:lnTo>
                    <a:pt x="6893940" y="141478"/>
                  </a:lnTo>
                  <a:cubicBezTo>
                    <a:pt x="6893940" y="175514"/>
                    <a:pt x="6866255" y="203200"/>
                    <a:pt x="6832219" y="203200"/>
                  </a:cubicBezTo>
                  <a:lnTo>
                    <a:pt x="61722" y="203200"/>
                  </a:lnTo>
                  <a:cubicBezTo>
                    <a:pt x="27686" y="203200"/>
                    <a:pt x="0" y="175514"/>
                    <a:pt x="0" y="141478"/>
                  </a:cubicBezTo>
                  <a:close/>
                </a:path>
              </a:pathLst>
            </a:custGeom>
            <a:solidFill>
              <a:srgbClr val="F9C325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3202111" y="4718297"/>
            <a:ext cx="925563" cy="925563"/>
            <a:chOff x="0" y="0"/>
            <a:chExt cx="1234083" cy="1234083"/>
          </a:xfrm>
          <a:solidFill>
            <a:srgbClr val="F9C325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4059" cy="1234059"/>
            </a:xfrm>
            <a:custGeom>
              <a:avLst/>
              <a:gdLst/>
              <a:ahLst/>
              <a:cxnLst/>
              <a:rect l="l" t="t" r="r" b="b"/>
              <a:pathLst>
                <a:path w="1234059" h="1234059">
                  <a:moveTo>
                    <a:pt x="0" y="617093"/>
                  </a:moveTo>
                  <a:cubicBezTo>
                    <a:pt x="0" y="276225"/>
                    <a:pt x="276225" y="0"/>
                    <a:pt x="617093" y="0"/>
                  </a:cubicBezTo>
                  <a:cubicBezTo>
                    <a:pt x="957961" y="0"/>
                    <a:pt x="1234059" y="276225"/>
                    <a:pt x="1234059" y="617093"/>
                  </a:cubicBezTo>
                  <a:cubicBezTo>
                    <a:pt x="1234059" y="957961"/>
                    <a:pt x="957834" y="1234059"/>
                    <a:pt x="617093" y="1234059"/>
                  </a:cubicBezTo>
                  <a:cubicBezTo>
                    <a:pt x="276352" y="1234059"/>
                    <a:pt x="0" y="957834"/>
                    <a:pt x="0" y="617093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4" name="Group 14"/>
          <p:cNvGrpSpPr/>
          <p:nvPr/>
        </p:nvGrpSpPr>
        <p:grpSpPr>
          <a:xfrm>
            <a:off x="3479825" y="4949726"/>
            <a:ext cx="370135" cy="462706"/>
            <a:chOff x="0" y="0"/>
            <a:chExt cx="493513" cy="616942"/>
          </a:xfrm>
        </p:grpSpPr>
        <p:sp>
          <p:nvSpPr>
            <p:cNvPr id="15" name="Freeform 15" descr="preencoded.png"/>
            <p:cNvSpPr/>
            <p:nvPr/>
          </p:nvSpPr>
          <p:spPr>
            <a:xfrm>
              <a:off x="0" y="0"/>
              <a:ext cx="493522" cy="616966"/>
            </a:xfrm>
            <a:custGeom>
              <a:avLst/>
              <a:gdLst/>
              <a:ahLst/>
              <a:cxnLst/>
              <a:rect l="l" t="t" r="r" b="b"/>
              <a:pathLst>
                <a:path w="493522" h="616966">
                  <a:moveTo>
                    <a:pt x="0" y="0"/>
                  </a:moveTo>
                  <a:lnTo>
                    <a:pt x="493522" y="0"/>
                  </a:lnTo>
                  <a:lnTo>
                    <a:pt x="493522" y="616966"/>
                  </a:lnTo>
                  <a:lnTo>
                    <a:pt x="0" y="616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52" r="1" b="-248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1426369" y="5933182"/>
            <a:ext cx="4132212" cy="430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Predict Student SGPA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26369" y="6499324"/>
            <a:ext cx="4477196" cy="1001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Forecasting their future academic standing with precision.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6558706" y="5181005"/>
            <a:ext cx="5170437" cy="4030266"/>
            <a:chOff x="0" y="0"/>
            <a:chExt cx="6893917" cy="537368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893941" cy="5373624"/>
            </a:xfrm>
            <a:custGeom>
              <a:avLst/>
              <a:gdLst/>
              <a:ahLst/>
              <a:cxnLst/>
              <a:rect l="l" t="t" r="r" b="b"/>
              <a:pathLst>
                <a:path w="6893941" h="5373624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650101" y="0"/>
                  </a:lnTo>
                  <a:cubicBezTo>
                    <a:pt x="6784721" y="0"/>
                    <a:pt x="6893941" y="109220"/>
                    <a:pt x="6893941" y="243840"/>
                  </a:cubicBezTo>
                  <a:lnTo>
                    <a:pt x="6893941" y="5129784"/>
                  </a:lnTo>
                  <a:cubicBezTo>
                    <a:pt x="6893941" y="5264404"/>
                    <a:pt x="6784721" y="5373624"/>
                    <a:pt x="6650101" y="5373624"/>
                  </a:cubicBezTo>
                  <a:lnTo>
                    <a:pt x="243840" y="5373624"/>
                  </a:lnTo>
                  <a:cubicBezTo>
                    <a:pt x="109220" y="5373624"/>
                    <a:pt x="0" y="5264404"/>
                    <a:pt x="0" y="51297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6558706" y="5142905"/>
            <a:ext cx="5170437" cy="152400"/>
            <a:chOff x="0" y="0"/>
            <a:chExt cx="6893917" cy="2032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893940" cy="203200"/>
            </a:xfrm>
            <a:custGeom>
              <a:avLst/>
              <a:gdLst/>
              <a:ahLst/>
              <a:cxnLst/>
              <a:rect l="l" t="t" r="r" b="b"/>
              <a:pathLst>
                <a:path w="6893940" h="203200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6832219" y="0"/>
                  </a:lnTo>
                  <a:cubicBezTo>
                    <a:pt x="6866255" y="0"/>
                    <a:pt x="6893940" y="27686"/>
                    <a:pt x="6893940" y="61722"/>
                  </a:cubicBezTo>
                  <a:lnTo>
                    <a:pt x="6893940" y="141478"/>
                  </a:lnTo>
                  <a:cubicBezTo>
                    <a:pt x="6893940" y="175514"/>
                    <a:pt x="6866255" y="203200"/>
                    <a:pt x="6832219" y="203200"/>
                  </a:cubicBezTo>
                  <a:lnTo>
                    <a:pt x="61722" y="203200"/>
                  </a:lnTo>
                  <a:cubicBezTo>
                    <a:pt x="27686" y="203200"/>
                    <a:pt x="0" y="175514"/>
                    <a:pt x="0" y="141478"/>
                  </a:cubicBezTo>
                  <a:close/>
                </a:path>
              </a:pathLst>
            </a:custGeom>
            <a:solidFill>
              <a:srgbClr val="19AE9E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8681070" y="4718297"/>
            <a:ext cx="925562" cy="925563"/>
            <a:chOff x="0" y="0"/>
            <a:chExt cx="1234083" cy="123408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34059" cy="1234059"/>
            </a:xfrm>
            <a:custGeom>
              <a:avLst/>
              <a:gdLst/>
              <a:ahLst/>
              <a:cxnLst/>
              <a:rect l="l" t="t" r="r" b="b"/>
              <a:pathLst>
                <a:path w="1234059" h="1234059">
                  <a:moveTo>
                    <a:pt x="0" y="617093"/>
                  </a:moveTo>
                  <a:cubicBezTo>
                    <a:pt x="0" y="276225"/>
                    <a:pt x="276225" y="0"/>
                    <a:pt x="617093" y="0"/>
                  </a:cubicBezTo>
                  <a:cubicBezTo>
                    <a:pt x="957961" y="0"/>
                    <a:pt x="1234059" y="276225"/>
                    <a:pt x="1234059" y="617093"/>
                  </a:cubicBezTo>
                  <a:cubicBezTo>
                    <a:pt x="1234059" y="957961"/>
                    <a:pt x="957834" y="1234059"/>
                    <a:pt x="617093" y="1234059"/>
                  </a:cubicBezTo>
                  <a:cubicBezTo>
                    <a:pt x="276352" y="1234059"/>
                    <a:pt x="0" y="957834"/>
                    <a:pt x="0" y="617093"/>
                  </a:cubicBezTo>
                  <a:close/>
                </a:path>
              </a:pathLst>
            </a:custGeom>
            <a:solidFill>
              <a:srgbClr val="19AE9E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8958784" y="4949726"/>
            <a:ext cx="370135" cy="462706"/>
            <a:chOff x="0" y="0"/>
            <a:chExt cx="493513" cy="616942"/>
          </a:xfrm>
        </p:grpSpPr>
        <p:sp>
          <p:nvSpPr>
            <p:cNvPr id="25" name="Freeform 25" descr="preencoded.png"/>
            <p:cNvSpPr/>
            <p:nvPr/>
          </p:nvSpPr>
          <p:spPr>
            <a:xfrm>
              <a:off x="0" y="0"/>
              <a:ext cx="493522" cy="616966"/>
            </a:xfrm>
            <a:custGeom>
              <a:avLst/>
              <a:gdLst/>
              <a:ahLst/>
              <a:cxnLst/>
              <a:rect l="l" t="t" r="r" b="b"/>
              <a:pathLst>
                <a:path w="493522" h="616966">
                  <a:moveTo>
                    <a:pt x="0" y="0"/>
                  </a:moveTo>
                  <a:lnTo>
                    <a:pt x="493522" y="0"/>
                  </a:lnTo>
                  <a:lnTo>
                    <a:pt x="493522" y="616966"/>
                  </a:lnTo>
                  <a:lnTo>
                    <a:pt x="0" y="616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2" r="1" b="-248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6905327" y="5933182"/>
            <a:ext cx="4477196" cy="895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Assess Academic Risk Level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905327" y="6937622"/>
            <a:ext cx="4477196" cy="14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Categorizing students into High, Medium, or Low risk of academic difficulty.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2037665" y="5181005"/>
            <a:ext cx="5170437" cy="4030266"/>
            <a:chOff x="0" y="0"/>
            <a:chExt cx="6893917" cy="537368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893941" cy="5373624"/>
            </a:xfrm>
            <a:custGeom>
              <a:avLst/>
              <a:gdLst/>
              <a:ahLst/>
              <a:cxnLst/>
              <a:rect l="l" t="t" r="r" b="b"/>
              <a:pathLst>
                <a:path w="6893941" h="5373624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650101" y="0"/>
                  </a:lnTo>
                  <a:cubicBezTo>
                    <a:pt x="6784721" y="0"/>
                    <a:pt x="6893941" y="109220"/>
                    <a:pt x="6893941" y="243840"/>
                  </a:cubicBezTo>
                  <a:lnTo>
                    <a:pt x="6893941" y="5129784"/>
                  </a:lnTo>
                  <a:cubicBezTo>
                    <a:pt x="6893941" y="5264404"/>
                    <a:pt x="6784721" y="5373624"/>
                    <a:pt x="6650101" y="5373624"/>
                  </a:cubicBezTo>
                  <a:lnTo>
                    <a:pt x="243840" y="5373624"/>
                  </a:lnTo>
                  <a:cubicBezTo>
                    <a:pt x="109220" y="5373624"/>
                    <a:pt x="0" y="5264404"/>
                    <a:pt x="0" y="512978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30" name="Group 30"/>
          <p:cNvGrpSpPr/>
          <p:nvPr/>
        </p:nvGrpSpPr>
        <p:grpSpPr>
          <a:xfrm>
            <a:off x="12037665" y="5142905"/>
            <a:ext cx="5170437" cy="152400"/>
            <a:chOff x="0" y="0"/>
            <a:chExt cx="6893917" cy="2032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893940" cy="203200"/>
            </a:xfrm>
            <a:custGeom>
              <a:avLst/>
              <a:gdLst/>
              <a:ahLst/>
              <a:cxnLst/>
              <a:rect l="l" t="t" r="r" b="b"/>
              <a:pathLst>
                <a:path w="6893940" h="203200">
                  <a:moveTo>
                    <a:pt x="0" y="61722"/>
                  </a:moveTo>
                  <a:cubicBezTo>
                    <a:pt x="0" y="27686"/>
                    <a:pt x="27686" y="0"/>
                    <a:pt x="61722" y="0"/>
                  </a:cubicBezTo>
                  <a:lnTo>
                    <a:pt x="6832219" y="0"/>
                  </a:lnTo>
                  <a:cubicBezTo>
                    <a:pt x="6866255" y="0"/>
                    <a:pt x="6893940" y="27686"/>
                    <a:pt x="6893940" y="61722"/>
                  </a:cubicBezTo>
                  <a:lnTo>
                    <a:pt x="6893940" y="141478"/>
                  </a:lnTo>
                  <a:cubicBezTo>
                    <a:pt x="6893940" y="175514"/>
                    <a:pt x="6866255" y="203200"/>
                    <a:pt x="6832219" y="203200"/>
                  </a:cubicBezTo>
                  <a:lnTo>
                    <a:pt x="61722" y="203200"/>
                  </a:lnTo>
                  <a:cubicBezTo>
                    <a:pt x="27686" y="203200"/>
                    <a:pt x="0" y="175514"/>
                    <a:pt x="0" y="141478"/>
                  </a:cubicBezTo>
                  <a:close/>
                </a:path>
              </a:pathLst>
            </a:custGeom>
            <a:solidFill>
              <a:srgbClr val="D3455B"/>
            </a:solidFill>
          </p:spPr>
        </p:sp>
      </p:grpSp>
      <p:grpSp>
        <p:nvGrpSpPr>
          <p:cNvPr id="32" name="Group 32"/>
          <p:cNvGrpSpPr/>
          <p:nvPr/>
        </p:nvGrpSpPr>
        <p:grpSpPr>
          <a:xfrm>
            <a:off x="14160029" y="4718297"/>
            <a:ext cx="925563" cy="925563"/>
            <a:chOff x="0" y="0"/>
            <a:chExt cx="1234083" cy="123408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34059" cy="1234059"/>
            </a:xfrm>
            <a:custGeom>
              <a:avLst/>
              <a:gdLst/>
              <a:ahLst/>
              <a:cxnLst/>
              <a:rect l="l" t="t" r="r" b="b"/>
              <a:pathLst>
                <a:path w="1234059" h="1234059">
                  <a:moveTo>
                    <a:pt x="0" y="617093"/>
                  </a:moveTo>
                  <a:cubicBezTo>
                    <a:pt x="0" y="276225"/>
                    <a:pt x="276225" y="0"/>
                    <a:pt x="617093" y="0"/>
                  </a:cubicBezTo>
                  <a:cubicBezTo>
                    <a:pt x="957961" y="0"/>
                    <a:pt x="1234059" y="276225"/>
                    <a:pt x="1234059" y="617093"/>
                  </a:cubicBezTo>
                  <a:cubicBezTo>
                    <a:pt x="1234059" y="957961"/>
                    <a:pt x="957834" y="1234059"/>
                    <a:pt x="617093" y="1234059"/>
                  </a:cubicBezTo>
                  <a:cubicBezTo>
                    <a:pt x="276352" y="1234059"/>
                    <a:pt x="0" y="957834"/>
                    <a:pt x="0" y="617093"/>
                  </a:cubicBezTo>
                  <a:close/>
                </a:path>
              </a:pathLst>
            </a:custGeom>
            <a:solidFill>
              <a:srgbClr val="D3455B"/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4437742" y="4949726"/>
            <a:ext cx="370135" cy="462706"/>
            <a:chOff x="0" y="0"/>
            <a:chExt cx="493513" cy="616942"/>
          </a:xfrm>
        </p:grpSpPr>
        <p:sp>
          <p:nvSpPr>
            <p:cNvPr id="35" name="Freeform 35" descr="preencoded.png"/>
            <p:cNvSpPr/>
            <p:nvPr/>
          </p:nvSpPr>
          <p:spPr>
            <a:xfrm>
              <a:off x="0" y="0"/>
              <a:ext cx="493522" cy="616966"/>
            </a:xfrm>
            <a:custGeom>
              <a:avLst/>
              <a:gdLst/>
              <a:ahLst/>
              <a:cxnLst/>
              <a:rect l="l" t="t" r="r" b="b"/>
              <a:pathLst>
                <a:path w="493522" h="616966">
                  <a:moveTo>
                    <a:pt x="0" y="0"/>
                  </a:moveTo>
                  <a:lnTo>
                    <a:pt x="493522" y="0"/>
                  </a:lnTo>
                  <a:lnTo>
                    <a:pt x="493522" y="616966"/>
                  </a:lnTo>
                  <a:lnTo>
                    <a:pt x="0" y="616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2" r="1" b="-248"/>
              </a:stretch>
            </a:blipFill>
          </p:spPr>
        </p:sp>
      </p:grpSp>
      <p:sp>
        <p:nvSpPr>
          <p:cNvPr id="36" name="TextBox 36"/>
          <p:cNvSpPr txBox="1"/>
          <p:nvPr/>
        </p:nvSpPr>
        <p:spPr>
          <a:xfrm>
            <a:off x="12384286" y="5933182"/>
            <a:ext cx="4477196" cy="895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Identify Weak Course Type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384286" y="6937622"/>
            <a:ext cx="4477196" cy="192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Pinpointing specific areas (e.g., Theory, Practical, Programming) where a student is likely to struggle.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77044" y="670024"/>
            <a:ext cx="14861232" cy="730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Data: The Foundation of Accurate Predictions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56635" y="2295227"/>
            <a:ext cx="3417391" cy="43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87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</a:t>
            </a:r>
            <a:r>
              <a:rPr lang="en-US" sz="32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Foundation</a:t>
            </a:r>
            <a:r>
              <a:rPr lang="en-US" sz="2687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56635" y="2925216"/>
            <a:ext cx="7961262" cy="75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3200" b="1" dirty="0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Source:</a:t>
            </a:r>
            <a:r>
              <a:rPr lang="en-US" sz="3200" dirty="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Authenticated records from our college, spanning two semesters.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6635" y="3978621"/>
            <a:ext cx="7961262" cy="1129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3200" b="1" dirty="0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Dataset Size:</a:t>
            </a:r>
            <a:r>
              <a:rPr lang="en-US" sz="3200" dirty="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Currently 360 student records (robust early-stage dataset, with plans for expansion!).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6635" y="5372100"/>
            <a:ext cx="7961262" cy="75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3200" b="1" dirty="0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Accuracy:</a:t>
            </a:r>
            <a:r>
              <a:rPr lang="en-US" sz="3200" dirty="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100% real and accurate, meticulously collected and verified.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63462" y="2289784"/>
            <a:ext cx="5210979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87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Data </a:t>
            </a:r>
            <a:r>
              <a:rPr lang="en-US" sz="32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Points</a:t>
            </a:r>
            <a:r>
              <a:rPr lang="en-US" sz="2687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(Features):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63462" y="2966642"/>
            <a:ext cx="7961262" cy="3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2937"/>
              </a:lnSpc>
              <a:buFont typeface="Arial"/>
              <a:buChar char="•"/>
            </a:pPr>
            <a:r>
              <a:rPr lang="en-US" sz="3200" dirty="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semester (1 or 2)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63462" y="3531476"/>
            <a:ext cx="7961262" cy="3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2937"/>
              </a:lnSpc>
              <a:buFont typeface="Arial"/>
              <a:buChar char="•"/>
            </a:pPr>
            <a:r>
              <a:rPr lang="en-US" sz="3200" dirty="0" err="1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job_hours</a:t>
            </a:r>
            <a:r>
              <a:rPr lang="en-US" sz="3200" dirty="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(hours/week a student works)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53939" y="4097531"/>
            <a:ext cx="7961262" cy="3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2937"/>
              </a:lnSpc>
              <a:buFont typeface="Arial"/>
              <a:buChar char="•"/>
            </a:pPr>
            <a:r>
              <a:rPr lang="en-US" sz="3200" dirty="0" err="1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prev_sgpa</a:t>
            </a:r>
            <a:r>
              <a:rPr lang="en-US" sz="3200" dirty="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(SGPA of the previous semester)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453939" y="4662365"/>
            <a:ext cx="7961262" cy="75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2937"/>
              </a:lnSpc>
              <a:buFont typeface="Arial"/>
              <a:buChar char="•"/>
            </a:pPr>
            <a:r>
              <a:rPr lang="en-US" sz="3200" dirty="0" err="1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prev_course_score</a:t>
            </a:r>
            <a:r>
              <a:rPr lang="en-US" sz="3200" dirty="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(Avg score in previous practical/theory/programming courses)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53939" y="5599096"/>
            <a:ext cx="7961262" cy="75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2937"/>
              </a:lnSpc>
              <a:buFont typeface="Arial"/>
              <a:buChar char="•"/>
            </a:pPr>
            <a:r>
              <a:rPr lang="en-US" sz="3200" dirty="0" err="1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attendance_percentage</a:t>
            </a:r>
            <a:r>
              <a:rPr lang="en-US" sz="3200" dirty="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(Current semester attendance)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53939" y="6541270"/>
            <a:ext cx="7961262" cy="75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92199" lvl="1" indent="-146100" algn="l">
              <a:lnSpc>
                <a:spcPts val="2937"/>
              </a:lnSpc>
              <a:buFont typeface="Arial"/>
              <a:buChar char="•"/>
            </a:pPr>
            <a:r>
              <a:rPr lang="en-US" sz="3200" dirty="0" err="1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course_type_score</a:t>
            </a:r>
            <a:r>
              <a:rPr lang="en-US" sz="3200" dirty="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(Current semester's average per course type)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F9F377-188A-3016-C9E2-3ED12E75D8D1}"/>
              </a:ext>
            </a:extLst>
          </p:cNvPr>
          <p:cNvSpPr/>
          <p:nvPr/>
        </p:nvSpPr>
        <p:spPr>
          <a:xfrm>
            <a:off x="8890699" y="1598253"/>
            <a:ext cx="85722" cy="7363706"/>
          </a:xfrm>
          <a:prstGeom prst="rect">
            <a:avLst/>
          </a:prstGeom>
          <a:solidFill>
            <a:srgbClr val="F9C3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25674" y="486816"/>
            <a:ext cx="13300323" cy="517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3187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Brains Behind the Predictions: Our Random Forest Models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25674" y="1361629"/>
            <a:ext cx="714970" cy="1072604"/>
            <a:chOff x="0" y="0"/>
            <a:chExt cx="953293" cy="143013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53262" cy="1430147"/>
            </a:xfrm>
            <a:custGeom>
              <a:avLst/>
              <a:gdLst/>
              <a:ahLst/>
              <a:cxnLst/>
              <a:rect l="l" t="t" r="r" b="b"/>
              <a:pathLst>
                <a:path w="953262" h="1430147">
                  <a:moveTo>
                    <a:pt x="0" y="476631"/>
                  </a:moveTo>
                  <a:cubicBezTo>
                    <a:pt x="0" y="213360"/>
                    <a:pt x="213360" y="0"/>
                    <a:pt x="476631" y="0"/>
                  </a:cubicBezTo>
                  <a:cubicBezTo>
                    <a:pt x="739902" y="0"/>
                    <a:pt x="953262" y="213360"/>
                    <a:pt x="953262" y="476631"/>
                  </a:cubicBezTo>
                  <a:lnTo>
                    <a:pt x="953262" y="953516"/>
                  </a:lnTo>
                  <a:cubicBezTo>
                    <a:pt x="953262" y="1216787"/>
                    <a:pt x="739902" y="1430147"/>
                    <a:pt x="476631" y="1430147"/>
                  </a:cubicBezTo>
                  <a:cubicBezTo>
                    <a:pt x="213360" y="1430147"/>
                    <a:pt x="0" y="1216787"/>
                    <a:pt x="0" y="953516"/>
                  </a:cubicBezTo>
                  <a:close/>
                </a:path>
              </a:pathLst>
            </a:custGeom>
            <a:solidFill>
              <a:srgbClr val="19AE9E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849065" y="1730276"/>
            <a:ext cx="268040" cy="335161"/>
            <a:chOff x="0" y="0"/>
            <a:chExt cx="357387" cy="446882"/>
          </a:xfrm>
        </p:grpSpPr>
        <p:sp>
          <p:nvSpPr>
            <p:cNvPr id="10" name="Freeform 10" descr="preencoded.png"/>
            <p:cNvSpPr/>
            <p:nvPr/>
          </p:nvSpPr>
          <p:spPr>
            <a:xfrm>
              <a:off x="0" y="0"/>
              <a:ext cx="357378" cy="446913"/>
            </a:xfrm>
            <a:custGeom>
              <a:avLst/>
              <a:gdLst/>
              <a:ahLst/>
              <a:cxnLst/>
              <a:rect l="l" t="t" r="r" b="b"/>
              <a:pathLst>
                <a:path w="357378" h="446913">
                  <a:moveTo>
                    <a:pt x="0" y="0"/>
                  </a:moveTo>
                  <a:lnTo>
                    <a:pt x="357378" y="0"/>
                  </a:lnTo>
                  <a:lnTo>
                    <a:pt x="357378" y="446913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" r="-19" b="7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519386" y="1530846"/>
            <a:ext cx="2031355" cy="26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 Forest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19386" y="1863329"/>
            <a:ext cx="16142940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algorithm of choice.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25674" y="2568179"/>
            <a:ext cx="714970" cy="1072604"/>
            <a:chOff x="0" y="0"/>
            <a:chExt cx="953293" cy="1430138"/>
          </a:xfrm>
          <a:solidFill>
            <a:srgbClr val="C3D0D9"/>
          </a:solidFill>
        </p:grpSpPr>
        <p:sp>
          <p:nvSpPr>
            <p:cNvPr id="14" name="Freeform 14"/>
            <p:cNvSpPr/>
            <p:nvPr/>
          </p:nvSpPr>
          <p:spPr>
            <a:xfrm>
              <a:off x="0" y="0"/>
              <a:ext cx="953262" cy="1430147"/>
            </a:xfrm>
            <a:custGeom>
              <a:avLst/>
              <a:gdLst/>
              <a:ahLst/>
              <a:cxnLst/>
              <a:rect l="l" t="t" r="r" b="b"/>
              <a:pathLst>
                <a:path w="953262" h="1430147">
                  <a:moveTo>
                    <a:pt x="0" y="476631"/>
                  </a:moveTo>
                  <a:cubicBezTo>
                    <a:pt x="0" y="213360"/>
                    <a:pt x="213360" y="0"/>
                    <a:pt x="476631" y="0"/>
                  </a:cubicBezTo>
                  <a:cubicBezTo>
                    <a:pt x="739902" y="0"/>
                    <a:pt x="953262" y="213360"/>
                    <a:pt x="953262" y="476631"/>
                  </a:cubicBezTo>
                  <a:lnTo>
                    <a:pt x="953262" y="953516"/>
                  </a:lnTo>
                  <a:cubicBezTo>
                    <a:pt x="953262" y="1216787"/>
                    <a:pt x="739902" y="1430147"/>
                    <a:pt x="476631" y="1430147"/>
                  </a:cubicBezTo>
                  <a:cubicBezTo>
                    <a:pt x="213360" y="1430147"/>
                    <a:pt x="0" y="1216787"/>
                    <a:pt x="0" y="953516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5" name="Group 15"/>
          <p:cNvGrpSpPr/>
          <p:nvPr/>
        </p:nvGrpSpPr>
        <p:grpSpPr>
          <a:xfrm>
            <a:off x="849065" y="2936825"/>
            <a:ext cx="268040" cy="335161"/>
            <a:chOff x="0" y="0"/>
            <a:chExt cx="357387" cy="446882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357378" cy="446913"/>
            </a:xfrm>
            <a:custGeom>
              <a:avLst/>
              <a:gdLst/>
              <a:ahLst/>
              <a:cxnLst/>
              <a:rect l="l" t="t" r="r" b="b"/>
              <a:pathLst>
                <a:path w="357378" h="446913">
                  <a:moveTo>
                    <a:pt x="0" y="0"/>
                  </a:moveTo>
                  <a:lnTo>
                    <a:pt x="357378" y="0"/>
                  </a:lnTo>
                  <a:lnTo>
                    <a:pt x="357378" y="446913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r="-19" b="7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519386" y="2737396"/>
            <a:ext cx="2284214" cy="26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Handles Tabular Data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19386" y="3069878"/>
            <a:ext cx="16142940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Excellently suited for structured student records.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625674" y="3774727"/>
            <a:ext cx="714970" cy="1072604"/>
            <a:chOff x="0" y="0"/>
            <a:chExt cx="953293" cy="143013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53262" cy="1430147"/>
            </a:xfrm>
            <a:custGeom>
              <a:avLst/>
              <a:gdLst/>
              <a:ahLst/>
              <a:cxnLst/>
              <a:rect l="l" t="t" r="r" b="b"/>
              <a:pathLst>
                <a:path w="953262" h="1430147">
                  <a:moveTo>
                    <a:pt x="0" y="476631"/>
                  </a:moveTo>
                  <a:cubicBezTo>
                    <a:pt x="0" y="213360"/>
                    <a:pt x="213360" y="0"/>
                    <a:pt x="476631" y="0"/>
                  </a:cubicBezTo>
                  <a:cubicBezTo>
                    <a:pt x="739902" y="0"/>
                    <a:pt x="953262" y="213360"/>
                    <a:pt x="953262" y="476631"/>
                  </a:cubicBezTo>
                  <a:lnTo>
                    <a:pt x="953262" y="953516"/>
                  </a:lnTo>
                  <a:cubicBezTo>
                    <a:pt x="953262" y="1216787"/>
                    <a:pt x="739902" y="1430147"/>
                    <a:pt x="476631" y="1430147"/>
                  </a:cubicBezTo>
                  <a:cubicBezTo>
                    <a:pt x="213360" y="1430147"/>
                    <a:pt x="0" y="1216787"/>
                    <a:pt x="0" y="953516"/>
                  </a:cubicBezTo>
                  <a:close/>
                </a:path>
              </a:pathLst>
            </a:custGeom>
            <a:solidFill>
              <a:srgbClr val="D3455B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849065" y="4143375"/>
            <a:ext cx="268040" cy="335161"/>
            <a:chOff x="0" y="0"/>
            <a:chExt cx="357387" cy="446882"/>
          </a:xfrm>
        </p:grpSpPr>
        <p:sp>
          <p:nvSpPr>
            <p:cNvPr id="22" name="Freeform 22" descr="preencoded.png"/>
            <p:cNvSpPr/>
            <p:nvPr/>
          </p:nvSpPr>
          <p:spPr>
            <a:xfrm>
              <a:off x="0" y="0"/>
              <a:ext cx="357378" cy="446913"/>
            </a:xfrm>
            <a:custGeom>
              <a:avLst/>
              <a:gdLst/>
              <a:ahLst/>
              <a:cxnLst/>
              <a:rect l="l" t="t" r="r" b="b"/>
              <a:pathLst>
                <a:path w="357378" h="446913">
                  <a:moveTo>
                    <a:pt x="0" y="0"/>
                  </a:moveTo>
                  <a:lnTo>
                    <a:pt x="357378" y="0"/>
                  </a:lnTo>
                  <a:lnTo>
                    <a:pt x="357378" y="446913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6" r="-19" b="7"/>
              </a:stretch>
            </a:blipFill>
          </p:spPr>
        </p:sp>
      </p:grpSp>
      <p:sp>
        <p:nvSpPr>
          <p:cNvPr id="23" name="TextBox 23"/>
          <p:cNvSpPr txBox="1"/>
          <p:nvPr/>
        </p:nvSpPr>
        <p:spPr>
          <a:xfrm>
            <a:off x="1519386" y="3943945"/>
            <a:ext cx="2927002" cy="26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Robust with Missing Values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19386" y="4276427"/>
            <a:ext cx="16142940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Tolerant to initial gaps, like prev_sgpa for new students.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625674" y="4981277"/>
            <a:ext cx="714970" cy="1072604"/>
            <a:chOff x="0" y="0"/>
            <a:chExt cx="953293" cy="14301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53262" cy="1430147"/>
            </a:xfrm>
            <a:custGeom>
              <a:avLst/>
              <a:gdLst/>
              <a:ahLst/>
              <a:cxnLst/>
              <a:rect l="l" t="t" r="r" b="b"/>
              <a:pathLst>
                <a:path w="953262" h="1430147">
                  <a:moveTo>
                    <a:pt x="0" y="476631"/>
                  </a:moveTo>
                  <a:cubicBezTo>
                    <a:pt x="0" y="213360"/>
                    <a:pt x="213360" y="0"/>
                    <a:pt x="476631" y="0"/>
                  </a:cubicBezTo>
                  <a:cubicBezTo>
                    <a:pt x="739902" y="0"/>
                    <a:pt x="953262" y="213360"/>
                    <a:pt x="953262" y="476631"/>
                  </a:cubicBezTo>
                  <a:lnTo>
                    <a:pt x="953262" y="953516"/>
                  </a:lnTo>
                  <a:cubicBezTo>
                    <a:pt x="953262" y="1216787"/>
                    <a:pt x="739902" y="1430147"/>
                    <a:pt x="476631" y="1430147"/>
                  </a:cubicBezTo>
                  <a:cubicBezTo>
                    <a:pt x="213360" y="1430147"/>
                    <a:pt x="0" y="1216787"/>
                    <a:pt x="0" y="953516"/>
                  </a:cubicBezTo>
                  <a:close/>
                </a:path>
              </a:pathLst>
            </a:custGeom>
            <a:solidFill>
              <a:srgbClr val="C3D0D9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849065" y="5349925"/>
            <a:ext cx="268040" cy="335161"/>
            <a:chOff x="0" y="0"/>
            <a:chExt cx="357387" cy="446882"/>
          </a:xfrm>
        </p:grpSpPr>
        <p:sp>
          <p:nvSpPr>
            <p:cNvPr id="28" name="Freeform 28" descr="preencoded.png"/>
            <p:cNvSpPr/>
            <p:nvPr/>
          </p:nvSpPr>
          <p:spPr>
            <a:xfrm>
              <a:off x="0" y="0"/>
              <a:ext cx="357378" cy="446913"/>
            </a:xfrm>
            <a:custGeom>
              <a:avLst/>
              <a:gdLst/>
              <a:ahLst/>
              <a:cxnLst/>
              <a:rect l="l" t="t" r="r" b="b"/>
              <a:pathLst>
                <a:path w="357378" h="446913">
                  <a:moveTo>
                    <a:pt x="0" y="0"/>
                  </a:moveTo>
                  <a:lnTo>
                    <a:pt x="357378" y="0"/>
                  </a:lnTo>
                  <a:lnTo>
                    <a:pt x="357378" y="446913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6" r="-19" b="7"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1519386" y="5150495"/>
            <a:ext cx="2161878" cy="26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Strong Performance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19386" y="5482978"/>
            <a:ext cx="16142940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Delivers reliable results even with 360 records – crucial for early-stage development.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625674" y="6187827"/>
            <a:ext cx="714970" cy="1072604"/>
            <a:chOff x="0" y="0"/>
            <a:chExt cx="953293" cy="14301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953262" cy="1430147"/>
            </a:xfrm>
            <a:custGeom>
              <a:avLst/>
              <a:gdLst/>
              <a:ahLst/>
              <a:cxnLst/>
              <a:rect l="l" t="t" r="r" b="b"/>
              <a:pathLst>
                <a:path w="953262" h="1430147">
                  <a:moveTo>
                    <a:pt x="0" y="476631"/>
                  </a:moveTo>
                  <a:cubicBezTo>
                    <a:pt x="0" y="213360"/>
                    <a:pt x="213360" y="0"/>
                    <a:pt x="476631" y="0"/>
                  </a:cubicBezTo>
                  <a:cubicBezTo>
                    <a:pt x="739902" y="0"/>
                    <a:pt x="953262" y="213360"/>
                    <a:pt x="953262" y="476631"/>
                  </a:cubicBezTo>
                  <a:lnTo>
                    <a:pt x="953262" y="953516"/>
                  </a:lnTo>
                  <a:cubicBezTo>
                    <a:pt x="953262" y="1216787"/>
                    <a:pt x="739902" y="1430147"/>
                    <a:pt x="476631" y="1430147"/>
                  </a:cubicBezTo>
                  <a:cubicBezTo>
                    <a:pt x="213360" y="1430147"/>
                    <a:pt x="0" y="1216787"/>
                    <a:pt x="0" y="953516"/>
                  </a:cubicBezTo>
                  <a:close/>
                </a:path>
              </a:pathLst>
            </a:custGeom>
            <a:solidFill>
              <a:srgbClr val="F9C325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849065" y="6556474"/>
            <a:ext cx="268040" cy="335161"/>
            <a:chOff x="0" y="0"/>
            <a:chExt cx="357387" cy="446882"/>
          </a:xfrm>
        </p:grpSpPr>
        <p:sp>
          <p:nvSpPr>
            <p:cNvPr id="34" name="Freeform 34" descr="preencoded.png"/>
            <p:cNvSpPr/>
            <p:nvPr/>
          </p:nvSpPr>
          <p:spPr>
            <a:xfrm>
              <a:off x="0" y="0"/>
              <a:ext cx="357378" cy="446913"/>
            </a:xfrm>
            <a:custGeom>
              <a:avLst/>
              <a:gdLst/>
              <a:ahLst/>
              <a:cxnLst/>
              <a:rect l="l" t="t" r="r" b="b"/>
              <a:pathLst>
                <a:path w="357378" h="446913">
                  <a:moveTo>
                    <a:pt x="0" y="0"/>
                  </a:moveTo>
                  <a:lnTo>
                    <a:pt x="357378" y="0"/>
                  </a:lnTo>
                  <a:lnTo>
                    <a:pt x="357378" y="446913"/>
                  </a:lnTo>
                  <a:lnTo>
                    <a:pt x="0" y="446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6" r="-19" b="7"/>
              </a:stretch>
            </a:blipFill>
          </p:spPr>
        </p:sp>
      </p:grpSp>
      <p:sp>
        <p:nvSpPr>
          <p:cNvPr id="35" name="TextBox 35"/>
          <p:cNvSpPr txBox="1"/>
          <p:nvPr/>
        </p:nvSpPr>
        <p:spPr>
          <a:xfrm>
            <a:off x="1519386" y="6357045"/>
            <a:ext cx="2031355" cy="26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Interpretability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19386" y="6689526"/>
            <a:ext cx="16142940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Allows understanding of features driving predictions, aiding actionable insights.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616149" y="7451972"/>
            <a:ext cx="5578674" cy="2348061"/>
            <a:chOff x="0" y="0"/>
            <a:chExt cx="7438232" cy="3130748"/>
          </a:xfrm>
        </p:grpSpPr>
        <p:sp>
          <p:nvSpPr>
            <p:cNvPr id="38" name="Freeform 38"/>
            <p:cNvSpPr/>
            <p:nvPr/>
          </p:nvSpPr>
          <p:spPr>
            <a:xfrm>
              <a:off x="12700" y="12700"/>
              <a:ext cx="7412863" cy="3105277"/>
            </a:xfrm>
            <a:custGeom>
              <a:avLst/>
              <a:gdLst/>
              <a:ahLst/>
              <a:cxnLst/>
              <a:rect l="l" t="t" r="r" b="b"/>
              <a:pathLst>
                <a:path w="7412863" h="3105277">
                  <a:moveTo>
                    <a:pt x="0" y="35687"/>
                  </a:moveTo>
                  <a:cubicBezTo>
                    <a:pt x="0" y="16002"/>
                    <a:pt x="16129" y="0"/>
                    <a:pt x="35941" y="0"/>
                  </a:cubicBezTo>
                  <a:lnTo>
                    <a:pt x="7376922" y="0"/>
                  </a:lnTo>
                  <a:cubicBezTo>
                    <a:pt x="7396734" y="0"/>
                    <a:pt x="7412863" y="16002"/>
                    <a:pt x="7412863" y="35687"/>
                  </a:cubicBezTo>
                  <a:lnTo>
                    <a:pt x="7412863" y="3069590"/>
                  </a:lnTo>
                  <a:cubicBezTo>
                    <a:pt x="7412863" y="3089275"/>
                    <a:pt x="7396734" y="3105277"/>
                    <a:pt x="7376922" y="3105277"/>
                  </a:cubicBezTo>
                  <a:lnTo>
                    <a:pt x="35941" y="3105277"/>
                  </a:lnTo>
                  <a:cubicBezTo>
                    <a:pt x="16129" y="3105277"/>
                    <a:pt x="0" y="3089275"/>
                    <a:pt x="0" y="3069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7438263" cy="3130677"/>
            </a:xfrm>
            <a:custGeom>
              <a:avLst/>
              <a:gdLst/>
              <a:ahLst/>
              <a:cxnLst/>
              <a:rect l="l" t="t" r="r" b="b"/>
              <a:pathLst>
                <a:path w="7438263" h="3130677">
                  <a:moveTo>
                    <a:pt x="0" y="48387"/>
                  </a:moveTo>
                  <a:cubicBezTo>
                    <a:pt x="0" y="21590"/>
                    <a:pt x="21844" y="0"/>
                    <a:pt x="48641" y="0"/>
                  </a:cubicBezTo>
                  <a:lnTo>
                    <a:pt x="7389622" y="0"/>
                  </a:lnTo>
                  <a:lnTo>
                    <a:pt x="7389622" y="12700"/>
                  </a:lnTo>
                  <a:lnTo>
                    <a:pt x="7389622" y="0"/>
                  </a:lnTo>
                  <a:cubicBezTo>
                    <a:pt x="7416419" y="0"/>
                    <a:pt x="7438263" y="21590"/>
                    <a:pt x="7438263" y="48387"/>
                  </a:cubicBezTo>
                  <a:lnTo>
                    <a:pt x="7425563" y="48387"/>
                  </a:lnTo>
                  <a:lnTo>
                    <a:pt x="7438263" y="48387"/>
                  </a:lnTo>
                  <a:lnTo>
                    <a:pt x="7438263" y="3082290"/>
                  </a:lnTo>
                  <a:lnTo>
                    <a:pt x="7425563" y="3082290"/>
                  </a:lnTo>
                  <a:lnTo>
                    <a:pt x="7438263" y="3082290"/>
                  </a:lnTo>
                  <a:cubicBezTo>
                    <a:pt x="7438263" y="3109087"/>
                    <a:pt x="7416419" y="3130677"/>
                    <a:pt x="7389622" y="3130677"/>
                  </a:cubicBezTo>
                  <a:lnTo>
                    <a:pt x="7389622" y="3117977"/>
                  </a:lnTo>
                  <a:lnTo>
                    <a:pt x="7389622" y="3130677"/>
                  </a:lnTo>
                  <a:lnTo>
                    <a:pt x="48641" y="3130677"/>
                  </a:lnTo>
                  <a:lnTo>
                    <a:pt x="48641" y="3117977"/>
                  </a:lnTo>
                  <a:lnTo>
                    <a:pt x="48641" y="3130677"/>
                  </a:lnTo>
                  <a:cubicBezTo>
                    <a:pt x="21844" y="3130677"/>
                    <a:pt x="0" y="3109087"/>
                    <a:pt x="0" y="3082290"/>
                  </a:cubicBezTo>
                  <a:lnTo>
                    <a:pt x="0" y="48387"/>
                  </a:lnTo>
                  <a:lnTo>
                    <a:pt x="12700" y="48387"/>
                  </a:lnTo>
                  <a:lnTo>
                    <a:pt x="0" y="48387"/>
                  </a:lnTo>
                  <a:moveTo>
                    <a:pt x="25400" y="48387"/>
                  </a:moveTo>
                  <a:lnTo>
                    <a:pt x="25400" y="3082290"/>
                  </a:lnTo>
                  <a:lnTo>
                    <a:pt x="12700" y="3082290"/>
                  </a:lnTo>
                  <a:lnTo>
                    <a:pt x="25400" y="3082290"/>
                  </a:lnTo>
                  <a:cubicBezTo>
                    <a:pt x="25400" y="3094990"/>
                    <a:pt x="35687" y="3105277"/>
                    <a:pt x="48641" y="3105277"/>
                  </a:cubicBezTo>
                  <a:lnTo>
                    <a:pt x="7389622" y="3105277"/>
                  </a:lnTo>
                  <a:cubicBezTo>
                    <a:pt x="7402449" y="3105277"/>
                    <a:pt x="7412863" y="3094863"/>
                    <a:pt x="7412863" y="3082290"/>
                  </a:cubicBezTo>
                  <a:lnTo>
                    <a:pt x="7412863" y="48387"/>
                  </a:lnTo>
                  <a:cubicBezTo>
                    <a:pt x="7412863" y="35687"/>
                    <a:pt x="7402576" y="25400"/>
                    <a:pt x="7389622" y="25400"/>
                  </a:cubicBezTo>
                  <a:lnTo>
                    <a:pt x="48641" y="25400"/>
                  </a:lnTo>
                  <a:lnTo>
                    <a:pt x="48641" y="12700"/>
                  </a:lnTo>
                  <a:lnTo>
                    <a:pt x="48641" y="25400"/>
                  </a:lnTo>
                  <a:cubicBezTo>
                    <a:pt x="35687" y="25400"/>
                    <a:pt x="25400" y="35814"/>
                    <a:pt x="25400" y="48387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sp>
        <p:nvSpPr>
          <p:cNvPr id="40" name="TextBox 40"/>
          <p:cNvSpPr txBox="1"/>
          <p:nvPr/>
        </p:nvSpPr>
        <p:spPr>
          <a:xfrm>
            <a:off x="823466" y="7649766"/>
            <a:ext cx="2808834" cy="26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 Forest Regressor: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23466" y="7982247"/>
            <a:ext cx="5164039" cy="57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Predicts SGPA:</a:t>
            </a: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 precise numerical forecast of the student's academic standing.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6354515" y="7451972"/>
            <a:ext cx="5578822" cy="2348061"/>
            <a:chOff x="0" y="0"/>
            <a:chExt cx="7438430" cy="3130748"/>
          </a:xfrm>
        </p:grpSpPr>
        <p:sp>
          <p:nvSpPr>
            <p:cNvPr id="43" name="Freeform 43"/>
            <p:cNvSpPr/>
            <p:nvPr/>
          </p:nvSpPr>
          <p:spPr>
            <a:xfrm>
              <a:off x="12700" y="12700"/>
              <a:ext cx="7413117" cy="3105277"/>
            </a:xfrm>
            <a:custGeom>
              <a:avLst/>
              <a:gdLst/>
              <a:ahLst/>
              <a:cxnLst/>
              <a:rect l="l" t="t" r="r" b="b"/>
              <a:pathLst>
                <a:path w="7413117" h="3105277">
                  <a:moveTo>
                    <a:pt x="0" y="35687"/>
                  </a:moveTo>
                  <a:cubicBezTo>
                    <a:pt x="0" y="16002"/>
                    <a:pt x="16129" y="0"/>
                    <a:pt x="35941" y="0"/>
                  </a:cubicBezTo>
                  <a:lnTo>
                    <a:pt x="7377176" y="0"/>
                  </a:lnTo>
                  <a:cubicBezTo>
                    <a:pt x="7396988" y="0"/>
                    <a:pt x="7413117" y="16002"/>
                    <a:pt x="7413117" y="35687"/>
                  </a:cubicBezTo>
                  <a:lnTo>
                    <a:pt x="7413117" y="3069590"/>
                  </a:lnTo>
                  <a:cubicBezTo>
                    <a:pt x="7413117" y="3089275"/>
                    <a:pt x="7396988" y="3105277"/>
                    <a:pt x="7377176" y="3105277"/>
                  </a:cubicBezTo>
                  <a:lnTo>
                    <a:pt x="35941" y="3105277"/>
                  </a:lnTo>
                  <a:cubicBezTo>
                    <a:pt x="16129" y="3105277"/>
                    <a:pt x="0" y="3089275"/>
                    <a:pt x="0" y="3069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4" name="Freeform 44"/>
            <p:cNvSpPr/>
            <p:nvPr/>
          </p:nvSpPr>
          <p:spPr>
            <a:xfrm>
              <a:off x="0" y="0"/>
              <a:ext cx="7438517" cy="3130677"/>
            </a:xfrm>
            <a:custGeom>
              <a:avLst/>
              <a:gdLst/>
              <a:ahLst/>
              <a:cxnLst/>
              <a:rect l="l" t="t" r="r" b="b"/>
              <a:pathLst>
                <a:path w="7438517" h="3130677">
                  <a:moveTo>
                    <a:pt x="0" y="48387"/>
                  </a:moveTo>
                  <a:cubicBezTo>
                    <a:pt x="0" y="21590"/>
                    <a:pt x="21844" y="0"/>
                    <a:pt x="48641" y="0"/>
                  </a:cubicBezTo>
                  <a:lnTo>
                    <a:pt x="7389876" y="0"/>
                  </a:lnTo>
                  <a:lnTo>
                    <a:pt x="7389876" y="12700"/>
                  </a:lnTo>
                  <a:lnTo>
                    <a:pt x="7389876" y="0"/>
                  </a:lnTo>
                  <a:cubicBezTo>
                    <a:pt x="7416673" y="0"/>
                    <a:pt x="7438517" y="21590"/>
                    <a:pt x="7438517" y="48387"/>
                  </a:cubicBezTo>
                  <a:lnTo>
                    <a:pt x="7425817" y="48387"/>
                  </a:lnTo>
                  <a:lnTo>
                    <a:pt x="7438517" y="48387"/>
                  </a:lnTo>
                  <a:lnTo>
                    <a:pt x="7438517" y="3082290"/>
                  </a:lnTo>
                  <a:lnTo>
                    <a:pt x="7425817" y="3082290"/>
                  </a:lnTo>
                  <a:lnTo>
                    <a:pt x="7438517" y="3082290"/>
                  </a:lnTo>
                  <a:cubicBezTo>
                    <a:pt x="7438517" y="3109087"/>
                    <a:pt x="7416673" y="3130677"/>
                    <a:pt x="7389876" y="3130677"/>
                  </a:cubicBezTo>
                  <a:lnTo>
                    <a:pt x="7389876" y="3117977"/>
                  </a:lnTo>
                  <a:lnTo>
                    <a:pt x="7389876" y="3130677"/>
                  </a:lnTo>
                  <a:lnTo>
                    <a:pt x="48641" y="3130677"/>
                  </a:lnTo>
                  <a:lnTo>
                    <a:pt x="48641" y="3117977"/>
                  </a:lnTo>
                  <a:lnTo>
                    <a:pt x="48641" y="3130677"/>
                  </a:lnTo>
                  <a:cubicBezTo>
                    <a:pt x="21844" y="3130677"/>
                    <a:pt x="0" y="3109087"/>
                    <a:pt x="0" y="3082290"/>
                  </a:cubicBezTo>
                  <a:lnTo>
                    <a:pt x="0" y="48387"/>
                  </a:lnTo>
                  <a:lnTo>
                    <a:pt x="12700" y="48387"/>
                  </a:lnTo>
                  <a:lnTo>
                    <a:pt x="0" y="48387"/>
                  </a:lnTo>
                  <a:moveTo>
                    <a:pt x="25400" y="48387"/>
                  </a:moveTo>
                  <a:lnTo>
                    <a:pt x="25400" y="3082290"/>
                  </a:lnTo>
                  <a:lnTo>
                    <a:pt x="12700" y="3082290"/>
                  </a:lnTo>
                  <a:lnTo>
                    <a:pt x="25400" y="3082290"/>
                  </a:lnTo>
                  <a:cubicBezTo>
                    <a:pt x="25400" y="3094990"/>
                    <a:pt x="35687" y="3105277"/>
                    <a:pt x="48641" y="3105277"/>
                  </a:cubicBezTo>
                  <a:lnTo>
                    <a:pt x="7389876" y="3105277"/>
                  </a:lnTo>
                  <a:cubicBezTo>
                    <a:pt x="7402703" y="3105277"/>
                    <a:pt x="7413117" y="3094863"/>
                    <a:pt x="7413117" y="3082290"/>
                  </a:cubicBezTo>
                  <a:lnTo>
                    <a:pt x="7413117" y="48387"/>
                  </a:lnTo>
                  <a:cubicBezTo>
                    <a:pt x="7413117" y="35687"/>
                    <a:pt x="7402830" y="25400"/>
                    <a:pt x="7389876" y="25400"/>
                  </a:cubicBezTo>
                  <a:lnTo>
                    <a:pt x="48641" y="25400"/>
                  </a:lnTo>
                  <a:lnTo>
                    <a:pt x="48641" y="12700"/>
                  </a:lnTo>
                  <a:lnTo>
                    <a:pt x="48641" y="25400"/>
                  </a:lnTo>
                  <a:cubicBezTo>
                    <a:pt x="35687" y="25400"/>
                    <a:pt x="25400" y="35814"/>
                    <a:pt x="25400" y="48387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sp>
        <p:nvSpPr>
          <p:cNvPr id="45" name="TextBox 45"/>
          <p:cNvSpPr txBox="1"/>
          <p:nvPr/>
        </p:nvSpPr>
        <p:spPr>
          <a:xfrm>
            <a:off x="6561832" y="7649766"/>
            <a:ext cx="3358455" cy="26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 Forest Classifier (Risk):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6561832" y="7982247"/>
            <a:ext cx="5164188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Predicts Academic Risk Level: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6561832" y="8357444"/>
            <a:ext cx="5164188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07367" lvl="1" indent="-103684" algn="l">
              <a:lnSpc>
                <a:spcPts val="2062"/>
              </a:lnSpc>
              <a:buFont typeface="Arial"/>
              <a:buChar char="•"/>
            </a:pPr>
            <a:r>
              <a:rPr lang="en-US" sz="1375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High Risk</a:t>
            </a: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(Predicted SGPA &lt; 6)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561832" y="8687990"/>
            <a:ext cx="5164188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07367" lvl="1" indent="-103684" algn="l">
              <a:lnSpc>
                <a:spcPts val="2062"/>
              </a:lnSpc>
              <a:buFont typeface="Arial"/>
              <a:buChar char="•"/>
            </a:pPr>
            <a:r>
              <a:rPr lang="en-US" sz="1375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Medium Risk</a:t>
            </a: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(6 ≤ Predicted SGPA &lt; 7.5)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561832" y="9018537"/>
            <a:ext cx="5164188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07367" lvl="1" indent="-103684" algn="l">
              <a:lnSpc>
                <a:spcPts val="2062"/>
              </a:lnSpc>
              <a:buFont typeface="Arial"/>
              <a:buChar char="•"/>
            </a:pPr>
            <a:r>
              <a:rPr lang="en-US" sz="1375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Low Risk</a:t>
            </a: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(Predicted SGPA ≥ 7.5)</a:t>
            </a:r>
          </a:p>
        </p:txBody>
      </p:sp>
      <p:grpSp>
        <p:nvGrpSpPr>
          <p:cNvPr id="50" name="Group 50"/>
          <p:cNvGrpSpPr/>
          <p:nvPr/>
        </p:nvGrpSpPr>
        <p:grpSpPr>
          <a:xfrm>
            <a:off x="12093029" y="7451972"/>
            <a:ext cx="5578822" cy="2348061"/>
            <a:chOff x="0" y="0"/>
            <a:chExt cx="7438430" cy="3130748"/>
          </a:xfrm>
        </p:grpSpPr>
        <p:sp>
          <p:nvSpPr>
            <p:cNvPr id="51" name="Freeform 51"/>
            <p:cNvSpPr/>
            <p:nvPr/>
          </p:nvSpPr>
          <p:spPr>
            <a:xfrm>
              <a:off x="12700" y="12700"/>
              <a:ext cx="7413117" cy="3105277"/>
            </a:xfrm>
            <a:custGeom>
              <a:avLst/>
              <a:gdLst/>
              <a:ahLst/>
              <a:cxnLst/>
              <a:rect l="l" t="t" r="r" b="b"/>
              <a:pathLst>
                <a:path w="7413117" h="3105277">
                  <a:moveTo>
                    <a:pt x="0" y="35687"/>
                  </a:moveTo>
                  <a:cubicBezTo>
                    <a:pt x="0" y="16002"/>
                    <a:pt x="16129" y="0"/>
                    <a:pt x="35941" y="0"/>
                  </a:cubicBezTo>
                  <a:lnTo>
                    <a:pt x="7377176" y="0"/>
                  </a:lnTo>
                  <a:cubicBezTo>
                    <a:pt x="7396988" y="0"/>
                    <a:pt x="7413117" y="16002"/>
                    <a:pt x="7413117" y="35687"/>
                  </a:cubicBezTo>
                  <a:lnTo>
                    <a:pt x="7413117" y="3069590"/>
                  </a:lnTo>
                  <a:cubicBezTo>
                    <a:pt x="7413117" y="3089275"/>
                    <a:pt x="7396988" y="3105277"/>
                    <a:pt x="7377176" y="3105277"/>
                  </a:cubicBezTo>
                  <a:lnTo>
                    <a:pt x="35941" y="3105277"/>
                  </a:lnTo>
                  <a:cubicBezTo>
                    <a:pt x="16129" y="3105277"/>
                    <a:pt x="0" y="3089275"/>
                    <a:pt x="0" y="3069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2" name="Freeform 52"/>
            <p:cNvSpPr/>
            <p:nvPr/>
          </p:nvSpPr>
          <p:spPr>
            <a:xfrm>
              <a:off x="0" y="0"/>
              <a:ext cx="7438517" cy="3130677"/>
            </a:xfrm>
            <a:custGeom>
              <a:avLst/>
              <a:gdLst/>
              <a:ahLst/>
              <a:cxnLst/>
              <a:rect l="l" t="t" r="r" b="b"/>
              <a:pathLst>
                <a:path w="7438517" h="3130677">
                  <a:moveTo>
                    <a:pt x="0" y="48387"/>
                  </a:moveTo>
                  <a:cubicBezTo>
                    <a:pt x="0" y="21590"/>
                    <a:pt x="21844" y="0"/>
                    <a:pt x="48641" y="0"/>
                  </a:cubicBezTo>
                  <a:lnTo>
                    <a:pt x="7389876" y="0"/>
                  </a:lnTo>
                  <a:lnTo>
                    <a:pt x="7389876" y="12700"/>
                  </a:lnTo>
                  <a:lnTo>
                    <a:pt x="7389876" y="0"/>
                  </a:lnTo>
                  <a:cubicBezTo>
                    <a:pt x="7416673" y="0"/>
                    <a:pt x="7438517" y="21590"/>
                    <a:pt x="7438517" y="48387"/>
                  </a:cubicBezTo>
                  <a:lnTo>
                    <a:pt x="7425817" y="48387"/>
                  </a:lnTo>
                  <a:lnTo>
                    <a:pt x="7438517" y="48387"/>
                  </a:lnTo>
                  <a:lnTo>
                    <a:pt x="7438517" y="3082290"/>
                  </a:lnTo>
                  <a:lnTo>
                    <a:pt x="7425817" y="3082290"/>
                  </a:lnTo>
                  <a:lnTo>
                    <a:pt x="7438517" y="3082290"/>
                  </a:lnTo>
                  <a:cubicBezTo>
                    <a:pt x="7438517" y="3109087"/>
                    <a:pt x="7416673" y="3130677"/>
                    <a:pt x="7389876" y="3130677"/>
                  </a:cubicBezTo>
                  <a:lnTo>
                    <a:pt x="7389876" y="3117977"/>
                  </a:lnTo>
                  <a:lnTo>
                    <a:pt x="7389876" y="3130677"/>
                  </a:lnTo>
                  <a:lnTo>
                    <a:pt x="48641" y="3130677"/>
                  </a:lnTo>
                  <a:lnTo>
                    <a:pt x="48641" y="3117977"/>
                  </a:lnTo>
                  <a:lnTo>
                    <a:pt x="48641" y="3130677"/>
                  </a:lnTo>
                  <a:cubicBezTo>
                    <a:pt x="21844" y="3130677"/>
                    <a:pt x="0" y="3109087"/>
                    <a:pt x="0" y="3082290"/>
                  </a:cubicBezTo>
                  <a:lnTo>
                    <a:pt x="0" y="48387"/>
                  </a:lnTo>
                  <a:lnTo>
                    <a:pt x="12700" y="48387"/>
                  </a:lnTo>
                  <a:lnTo>
                    <a:pt x="0" y="48387"/>
                  </a:lnTo>
                  <a:moveTo>
                    <a:pt x="25400" y="48387"/>
                  </a:moveTo>
                  <a:lnTo>
                    <a:pt x="25400" y="3082290"/>
                  </a:lnTo>
                  <a:lnTo>
                    <a:pt x="12700" y="3082290"/>
                  </a:lnTo>
                  <a:lnTo>
                    <a:pt x="25400" y="3082290"/>
                  </a:lnTo>
                  <a:cubicBezTo>
                    <a:pt x="25400" y="3094990"/>
                    <a:pt x="35687" y="3105277"/>
                    <a:pt x="48641" y="3105277"/>
                  </a:cubicBezTo>
                  <a:lnTo>
                    <a:pt x="7389876" y="3105277"/>
                  </a:lnTo>
                  <a:cubicBezTo>
                    <a:pt x="7402703" y="3105277"/>
                    <a:pt x="7413117" y="3094863"/>
                    <a:pt x="7413117" y="3082290"/>
                  </a:cubicBezTo>
                  <a:lnTo>
                    <a:pt x="7413117" y="48387"/>
                  </a:lnTo>
                  <a:cubicBezTo>
                    <a:pt x="7413117" y="35687"/>
                    <a:pt x="7402830" y="25400"/>
                    <a:pt x="7389876" y="25400"/>
                  </a:cubicBezTo>
                  <a:lnTo>
                    <a:pt x="48641" y="25400"/>
                  </a:lnTo>
                  <a:lnTo>
                    <a:pt x="48641" y="12700"/>
                  </a:lnTo>
                  <a:lnTo>
                    <a:pt x="48641" y="25400"/>
                  </a:lnTo>
                  <a:cubicBezTo>
                    <a:pt x="35687" y="25400"/>
                    <a:pt x="25400" y="35814"/>
                    <a:pt x="25400" y="48387"/>
                  </a:cubicBezTo>
                  <a:close/>
                </a:path>
              </a:pathLst>
            </a:custGeom>
            <a:solidFill>
              <a:srgbClr val="D8D4D4"/>
            </a:solidFill>
          </p:spPr>
        </p:sp>
      </p:grpSp>
      <p:sp>
        <p:nvSpPr>
          <p:cNvPr id="53" name="TextBox 53"/>
          <p:cNvSpPr txBox="1"/>
          <p:nvPr/>
        </p:nvSpPr>
        <p:spPr>
          <a:xfrm>
            <a:off x="12300346" y="7649766"/>
            <a:ext cx="4172396" cy="263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 Forest Classifier (Weak Areas):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300346" y="7982247"/>
            <a:ext cx="5164188" cy="57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 b="1">
                <a:solidFill>
                  <a:srgbClr val="3D3838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Predicts Weak Course Type:</a:t>
            </a: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Identifies specific areas for intervention: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300346" y="8625482"/>
            <a:ext cx="5164188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07367" lvl="1" indent="-103684" algn="l">
              <a:lnSpc>
                <a:spcPts val="2062"/>
              </a:lnSpc>
              <a:buFont typeface="Arial"/>
              <a:buChar char="•"/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Theory-focused courses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2300346" y="8956030"/>
            <a:ext cx="5164188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07367" lvl="1" indent="-103684" algn="l">
              <a:lnSpc>
                <a:spcPts val="2062"/>
              </a:lnSpc>
              <a:buFont typeface="Arial"/>
              <a:buChar char="•"/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Programming-focused courses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2300346" y="9286578"/>
            <a:ext cx="5164188" cy="306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07367" lvl="1" indent="-103684" algn="l">
              <a:lnSpc>
                <a:spcPts val="2062"/>
              </a:lnSpc>
              <a:buFont typeface="Arial"/>
              <a:buChar char="•"/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Practical-focused courses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17041" y="466874"/>
            <a:ext cx="9165877" cy="519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312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Seamless Pipeline: Data to Intervention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17041" y="1339304"/>
            <a:ext cx="881509" cy="1057721"/>
            <a:chOff x="0" y="0"/>
            <a:chExt cx="1175345" cy="1410295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1175385" cy="1410335"/>
            </a:xfrm>
            <a:custGeom>
              <a:avLst/>
              <a:gdLst/>
              <a:ahLst/>
              <a:cxnLst/>
              <a:rect l="l" t="t" r="r" b="b"/>
              <a:pathLst>
                <a:path w="1175385" h="1410335">
                  <a:moveTo>
                    <a:pt x="0" y="0"/>
                  </a:moveTo>
                  <a:lnTo>
                    <a:pt x="1175385" y="0"/>
                  </a:lnTo>
                  <a:lnTo>
                    <a:pt x="1175385" y="1410335"/>
                  </a:lnTo>
                  <a:lnTo>
                    <a:pt x="0" y="1410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66" r="-262" b="2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674762" y="1505991"/>
            <a:ext cx="2003375" cy="259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Collection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74762" y="1833414"/>
            <a:ext cx="15996196" cy="30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Gathering raw student data.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17041" y="2397026"/>
            <a:ext cx="881509" cy="1057721"/>
            <a:chOff x="0" y="0"/>
            <a:chExt cx="1175345" cy="1410295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1175385" cy="1410335"/>
            </a:xfrm>
            <a:custGeom>
              <a:avLst/>
              <a:gdLst/>
              <a:ahLst/>
              <a:cxnLst/>
              <a:rect l="l" t="t" r="r" b="b"/>
              <a:pathLst>
                <a:path w="1175385" h="1410335">
                  <a:moveTo>
                    <a:pt x="0" y="0"/>
                  </a:moveTo>
                  <a:lnTo>
                    <a:pt x="1175385" y="0"/>
                  </a:lnTo>
                  <a:lnTo>
                    <a:pt x="1175385" y="1410335"/>
                  </a:lnTo>
                  <a:lnTo>
                    <a:pt x="0" y="1410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66" r="-262" b="2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1674762" y="2563714"/>
            <a:ext cx="2003375" cy="259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Preprocessing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74762" y="2891135"/>
            <a:ext cx="15996196" cy="302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Cleaning data, handling missing values, encoding.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17041" y="3454748"/>
            <a:ext cx="881509" cy="1057721"/>
            <a:chOff x="0" y="0"/>
            <a:chExt cx="1175345" cy="1410295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1175385" cy="1410335"/>
            </a:xfrm>
            <a:custGeom>
              <a:avLst/>
              <a:gdLst/>
              <a:ahLst/>
              <a:cxnLst/>
              <a:rect l="l" t="t" r="r" b="b"/>
              <a:pathLst>
                <a:path w="1175385" h="1410335">
                  <a:moveTo>
                    <a:pt x="0" y="0"/>
                  </a:moveTo>
                  <a:lnTo>
                    <a:pt x="1175385" y="0"/>
                  </a:lnTo>
                  <a:lnTo>
                    <a:pt x="1175385" y="1410335"/>
                  </a:lnTo>
                  <a:lnTo>
                    <a:pt x="0" y="1410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6" r="-262" b="2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674762" y="3621435"/>
            <a:ext cx="2154585" cy="259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Engineering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74762" y="3948856"/>
            <a:ext cx="15996196" cy="302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Creating new, insightful features.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617041" y="4512469"/>
            <a:ext cx="881509" cy="1057721"/>
            <a:chOff x="0" y="0"/>
            <a:chExt cx="1175345" cy="1410295"/>
          </a:xfrm>
        </p:grpSpPr>
        <p:sp>
          <p:nvSpPr>
            <p:cNvPr id="20" name="Freeform 20" descr="preencoded.png"/>
            <p:cNvSpPr/>
            <p:nvPr/>
          </p:nvSpPr>
          <p:spPr>
            <a:xfrm>
              <a:off x="0" y="0"/>
              <a:ext cx="1175385" cy="1410335"/>
            </a:xfrm>
            <a:custGeom>
              <a:avLst/>
              <a:gdLst/>
              <a:ahLst/>
              <a:cxnLst/>
              <a:rect l="l" t="t" r="r" b="b"/>
              <a:pathLst>
                <a:path w="1175385" h="1410335">
                  <a:moveTo>
                    <a:pt x="0" y="0"/>
                  </a:moveTo>
                  <a:lnTo>
                    <a:pt x="1175385" y="0"/>
                  </a:lnTo>
                  <a:lnTo>
                    <a:pt x="1175385" y="1410335"/>
                  </a:lnTo>
                  <a:lnTo>
                    <a:pt x="0" y="1410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66" r="-262" b="2"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1674762" y="4679156"/>
            <a:ext cx="2003375" cy="259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 dirty="0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Train-Test Split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74762" y="5006579"/>
            <a:ext cx="15996196" cy="30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Preparing data for model training and validation.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617041" y="5570190"/>
            <a:ext cx="881509" cy="1057721"/>
            <a:chOff x="0" y="0"/>
            <a:chExt cx="1175345" cy="1410295"/>
          </a:xfrm>
        </p:grpSpPr>
        <p:sp>
          <p:nvSpPr>
            <p:cNvPr id="24" name="Freeform 24" descr="preencoded.png"/>
            <p:cNvSpPr/>
            <p:nvPr/>
          </p:nvSpPr>
          <p:spPr>
            <a:xfrm>
              <a:off x="0" y="0"/>
              <a:ext cx="1175385" cy="1410335"/>
            </a:xfrm>
            <a:custGeom>
              <a:avLst/>
              <a:gdLst/>
              <a:ahLst/>
              <a:cxnLst/>
              <a:rect l="l" t="t" r="r" b="b"/>
              <a:pathLst>
                <a:path w="1175385" h="1410335">
                  <a:moveTo>
                    <a:pt x="0" y="0"/>
                  </a:moveTo>
                  <a:lnTo>
                    <a:pt x="1175385" y="0"/>
                  </a:lnTo>
                  <a:lnTo>
                    <a:pt x="1175385" y="1410335"/>
                  </a:lnTo>
                  <a:lnTo>
                    <a:pt x="0" y="1410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66" r="-262" b="2"/>
              </a:stretch>
            </a:blipFill>
          </p:spPr>
        </p:sp>
      </p:grpSp>
      <p:sp>
        <p:nvSpPr>
          <p:cNvPr id="25" name="TextBox 25"/>
          <p:cNvSpPr txBox="1"/>
          <p:nvPr/>
        </p:nvSpPr>
        <p:spPr>
          <a:xfrm>
            <a:off x="1674762" y="5736877"/>
            <a:ext cx="2309515" cy="259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 Forest Model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74762" y="6064300"/>
            <a:ext cx="15996196" cy="30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core prediction engine.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617041" y="6627911"/>
            <a:ext cx="881509" cy="1057721"/>
            <a:chOff x="0" y="0"/>
            <a:chExt cx="1175345" cy="1410295"/>
          </a:xfrm>
        </p:grpSpPr>
        <p:sp>
          <p:nvSpPr>
            <p:cNvPr id="28" name="Freeform 28" descr="preencoded.png"/>
            <p:cNvSpPr/>
            <p:nvPr/>
          </p:nvSpPr>
          <p:spPr>
            <a:xfrm>
              <a:off x="0" y="0"/>
              <a:ext cx="1175385" cy="1410335"/>
            </a:xfrm>
            <a:custGeom>
              <a:avLst/>
              <a:gdLst/>
              <a:ahLst/>
              <a:cxnLst/>
              <a:rect l="l" t="t" r="r" b="b"/>
              <a:pathLst>
                <a:path w="1175385" h="1410335">
                  <a:moveTo>
                    <a:pt x="0" y="0"/>
                  </a:moveTo>
                  <a:lnTo>
                    <a:pt x="1175385" y="0"/>
                  </a:lnTo>
                  <a:lnTo>
                    <a:pt x="1175385" y="1410335"/>
                  </a:lnTo>
                  <a:lnTo>
                    <a:pt x="0" y="1410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66" r="-262" b="2"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1674762" y="6794599"/>
            <a:ext cx="2003375" cy="259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Predict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74762" y="7122021"/>
            <a:ext cx="15996196" cy="30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SGPA, Risk, Weak Type.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617041" y="7685634"/>
            <a:ext cx="881509" cy="1057721"/>
            <a:chOff x="0" y="0"/>
            <a:chExt cx="1175345" cy="1410295"/>
          </a:xfrm>
        </p:grpSpPr>
        <p:sp>
          <p:nvSpPr>
            <p:cNvPr id="32" name="Freeform 32" descr="preencoded.png"/>
            <p:cNvSpPr/>
            <p:nvPr/>
          </p:nvSpPr>
          <p:spPr>
            <a:xfrm>
              <a:off x="0" y="0"/>
              <a:ext cx="1175385" cy="1410335"/>
            </a:xfrm>
            <a:custGeom>
              <a:avLst/>
              <a:gdLst/>
              <a:ahLst/>
              <a:cxnLst/>
              <a:rect l="l" t="t" r="r" b="b"/>
              <a:pathLst>
                <a:path w="1175385" h="1410335">
                  <a:moveTo>
                    <a:pt x="0" y="0"/>
                  </a:moveTo>
                  <a:lnTo>
                    <a:pt x="1175385" y="0"/>
                  </a:lnTo>
                  <a:lnTo>
                    <a:pt x="1175385" y="1410335"/>
                  </a:lnTo>
                  <a:lnTo>
                    <a:pt x="0" y="1410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6" r="-262" b="2"/>
              </a:stretch>
            </a:blipFill>
          </p:spPr>
        </p:sp>
      </p:grpSp>
      <p:sp>
        <p:nvSpPr>
          <p:cNvPr id="33" name="TextBox 33"/>
          <p:cNvSpPr txBox="1"/>
          <p:nvPr/>
        </p:nvSpPr>
        <p:spPr>
          <a:xfrm>
            <a:off x="1674762" y="7852321"/>
            <a:ext cx="2162770" cy="259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 &amp; Dashboard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674762" y="8179742"/>
            <a:ext cx="15996196" cy="30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Presenting predictions in an actionable format.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617041" y="8743355"/>
            <a:ext cx="881509" cy="1057721"/>
            <a:chOff x="0" y="0"/>
            <a:chExt cx="1175345" cy="1410295"/>
          </a:xfrm>
        </p:grpSpPr>
        <p:sp>
          <p:nvSpPr>
            <p:cNvPr id="36" name="Freeform 36" descr="preencoded.png"/>
            <p:cNvSpPr/>
            <p:nvPr/>
          </p:nvSpPr>
          <p:spPr>
            <a:xfrm>
              <a:off x="0" y="0"/>
              <a:ext cx="1175385" cy="1410335"/>
            </a:xfrm>
            <a:custGeom>
              <a:avLst/>
              <a:gdLst/>
              <a:ahLst/>
              <a:cxnLst/>
              <a:rect l="l" t="t" r="r" b="b"/>
              <a:pathLst>
                <a:path w="1175385" h="1410335">
                  <a:moveTo>
                    <a:pt x="0" y="0"/>
                  </a:moveTo>
                  <a:lnTo>
                    <a:pt x="1175385" y="0"/>
                  </a:lnTo>
                  <a:lnTo>
                    <a:pt x="1175385" y="1410335"/>
                  </a:lnTo>
                  <a:lnTo>
                    <a:pt x="0" y="1410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266" r="-262" b="2"/>
              </a:stretch>
            </a:blipFill>
          </p:spPr>
        </p:sp>
      </p:grpSp>
      <p:sp>
        <p:nvSpPr>
          <p:cNvPr id="37" name="TextBox 37"/>
          <p:cNvSpPr txBox="1"/>
          <p:nvPr/>
        </p:nvSpPr>
        <p:spPr>
          <a:xfrm>
            <a:off x="1674762" y="8910043"/>
            <a:ext cx="2003375" cy="259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7"/>
              </a:lnSpc>
            </a:pPr>
            <a:r>
              <a:rPr lang="en-US" sz="1562" b="1">
                <a:solidFill>
                  <a:srgbClr val="3D383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Take Action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674762" y="9237464"/>
            <a:ext cx="15996196" cy="302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375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Alerting counselors, suggesting interventions, recommending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ED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96950" y="2504939"/>
            <a:ext cx="22327571" cy="7483417"/>
            <a:chOff x="0" y="0"/>
            <a:chExt cx="29770095" cy="9977890"/>
          </a:xfrm>
        </p:grpSpPr>
        <p:sp>
          <p:nvSpPr>
            <p:cNvPr id="7" name="Freeform 7" descr="A diagram of a model  AI-generated content may be incorrect."/>
            <p:cNvSpPr/>
            <p:nvPr/>
          </p:nvSpPr>
          <p:spPr>
            <a:xfrm>
              <a:off x="0" y="0"/>
              <a:ext cx="29770071" cy="9977882"/>
            </a:xfrm>
            <a:custGeom>
              <a:avLst/>
              <a:gdLst/>
              <a:ahLst/>
              <a:cxnLst/>
              <a:rect l="l" t="t" r="r" b="b"/>
              <a:pathLst>
                <a:path w="29770071" h="9977882">
                  <a:moveTo>
                    <a:pt x="0" y="0"/>
                  </a:moveTo>
                  <a:lnTo>
                    <a:pt x="29770071" y="0"/>
                  </a:lnTo>
                  <a:lnTo>
                    <a:pt x="29770071" y="9977882"/>
                  </a:lnTo>
                  <a:lnTo>
                    <a:pt x="0" y="9977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992238" y="938636"/>
            <a:ext cx="7818685" cy="96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062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Workflow: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613E8D-1380-85AA-6ADA-FB116758B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6400" y="-114300"/>
            <a:ext cx="23282440" cy="104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ADB359-5955-2084-AD65-BC08F451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90800" y="-163286"/>
            <a:ext cx="21906114" cy="1047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2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1005</Words>
  <Application>Microsoft Office PowerPoint</Application>
  <PresentationFormat>Custom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Source Sans Pro Bold</vt:lpstr>
      <vt:lpstr>Source Sans Pro</vt:lpstr>
      <vt:lpstr>Noto Sans</vt:lpstr>
      <vt:lpstr>Montserrat Bold</vt:lpstr>
      <vt:lpstr>Arimo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pc</cp:lastModifiedBy>
  <cp:revision>6</cp:revision>
  <dcterms:created xsi:type="dcterms:W3CDTF">2006-08-16T00:00:00Z</dcterms:created>
  <dcterms:modified xsi:type="dcterms:W3CDTF">2025-08-01T19:51:01Z</dcterms:modified>
  <dc:identifier>DAGuwRmIdvE</dc:identifier>
</cp:coreProperties>
</file>