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1c252843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1c252843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f711613a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f711613a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f711613a7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f711613a7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f1c252843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f1c252843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f1c252843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f1c252843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d0d8248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d0d8248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d0d8248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d0d8248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d0d8248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d0d8248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analyticsvidhya.com/blog/2020/08/bias-and-variance-tradeoff-machine-learning/" TargetMode="External"/><Relationship Id="rId10" Type="http://schemas.openxmlformats.org/officeDocument/2006/relationships/hyperlink" Target="https://towardsdatascience.com/understanding-the-bias-variance-tradeoff-165e6942b229" TargetMode="External"/><Relationship Id="rId13" Type="http://schemas.openxmlformats.org/officeDocument/2006/relationships/hyperlink" Target="https://www.analyticsvidhya.com/blog/2020/08/bias-and-variance-tradeoff-machine-learning/" TargetMode="External"/><Relationship Id="rId12" Type="http://schemas.openxmlformats.org/officeDocument/2006/relationships/hyperlink" Target="https://www.analyticsvidhya.com/blog/2020/08/bias-and-variance-tradeoff-machine-learnin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chinelearningmastery.com/gentle-introduction-to-the-bias-variance-trade-off-in-machine-learning/#:~:text=Bias%20is%20the%20simplifying%20assumptions,the%20bias%20and%20the%20variance." TargetMode="External"/><Relationship Id="rId4" Type="http://schemas.openxmlformats.org/officeDocument/2006/relationships/hyperlink" Target="https://machinelearningmastery.com/gentle-introduction-to-the-bias-variance-trade-off-in-machine-learning/#:~:text=Bias%20is%20the%20simplifying%20assumptions,the%20bias%20and%20the%20variance." TargetMode="External"/><Relationship Id="rId9" Type="http://schemas.openxmlformats.org/officeDocument/2006/relationships/hyperlink" Target="https://towardsdatascience.com/understanding-the-bias-variance-tradeoff-165e6942b229" TargetMode="External"/><Relationship Id="rId14" Type="http://schemas.openxmlformats.org/officeDocument/2006/relationships/hyperlink" Target="https://www.analyticsvidhya.com/blog/2020/08/bias-and-variance-tradeoff-machine-learning/" TargetMode="External"/><Relationship Id="rId5" Type="http://schemas.openxmlformats.org/officeDocument/2006/relationships/hyperlink" Target="https://machinelearningmastery.com/gentle-introduction-to-the-bias-variance-trade-off-in-machine-learning/#:~:text=Bias%20is%20the%20simplifying%20assumptions,the%20bias%20and%20the%20variance." TargetMode="External"/><Relationship Id="rId6" Type="http://schemas.openxmlformats.org/officeDocument/2006/relationships/hyperlink" Target="https://machinelearningmastery.com/gentle-introduction-to-the-bias-variance-trade-off-in-machine-learning/#:~:text=Bias%20is%20the%20simplifying%20assumptions,the%20bias%20and%20the%20variance." TargetMode="External"/><Relationship Id="rId7" Type="http://schemas.openxmlformats.org/officeDocument/2006/relationships/hyperlink" Target="https://towardsdatascience.com/understanding-the-bias-variance-tradeoff-165e6942b229" TargetMode="External"/><Relationship Id="rId8" Type="http://schemas.openxmlformats.org/officeDocument/2006/relationships/hyperlink" Target="https://towardsdatascience.com/understanding-the-bias-variance-tradeoff-165e6942b2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0"/>
            <a:ext cx="3644400" cy="12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Bias vs Variance</a:t>
            </a:r>
            <a:endParaRPr b="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1285875"/>
            <a:ext cx="7759200" cy="3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4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prediction </a:t>
            </a:r>
            <a:r>
              <a:rPr lang="en-GB"/>
              <a:t>error</a:t>
            </a:r>
            <a:r>
              <a:rPr lang="en-GB"/>
              <a:t> of any ML algorithm can be grouped down to: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Bias Error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Variance Error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Irreducible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>
                <a:solidFill>
                  <a:srgbClr val="FFFFFF"/>
                </a:solidFill>
              </a:rPr>
              <a:t>We get high Bias when the mapping function learned by a model are simplified w.r.t complexity of data.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>
                <a:solidFill>
                  <a:srgbClr val="FFFFFF"/>
                </a:solidFill>
              </a:rPr>
              <a:t>We get high Variance when mapping function learned by a model is too complex w.r.t complexity of the data.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75" y="2705775"/>
            <a:ext cx="27622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310750"/>
            <a:ext cx="70305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>
                <a:solidFill>
                  <a:srgbClr val="000000"/>
                </a:solidFill>
              </a:rPr>
              <a:t>Bias vs Variance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103700"/>
            <a:ext cx="7854900" cy="3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5571">
                <a:solidFill>
                  <a:srgbClr val="000000"/>
                </a:solidFill>
              </a:rPr>
              <a:t>The prediction error of any ML algorithm can be grouped down to:</a:t>
            </a:r>
            <a:endParaRPr sz="5571">
              <a:solidFill>
                <a:srgbClr val="000000"/>
              </a:solidFill>
            </a:endParaRPr>
          </a:p>
          <a:p>
            <a:pPr indent="-31704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-GB" sz="5571">
                <a:solidFill>
                  <a:srgbClr val="000000"/>
                </a:solidFill>
              </a:rPr>
              <a:t>Bias Error</a:t>
            </a:r>
            <a:endParaRPr sz="5571">
              <a:solidFill>
                <a:srgbClr val="000000"/>
              </a:solidFill>
            </a:endParaRPr>
          </a:p>
          <a:p>
            <a:pPr indent="-31704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-GB" sz="5571">
                <a:solidFill>
                  <a:srgbClr val="000000"/>
                </a:solidFill>
              </a:rPr>
              <a:t>Variance Error</a:t>
            </a:r>
            <a:endParaRPr sz="5571">
              <a:solidFill>
                <a:srgbClr val="000000"/>
              </a:solidFill>
            </a:endParaRPr>
          </a:p>
          <a:p>
            <a:pPr indent="-31704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-GB" sz="5571">
                <a:solidFill>
                  <a:srgbClr val="000000"/>
                </a:solidFill>
              </a:rPr>
              <a:t>Irreducible error</a:t>
            </a:r>
            <a:endParaRPr sz="557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71">
              <a:solidFill>
                <a:srgbClr val="000000"/>
              </a:solidFill>
            </a:endParaRPr>
          </a:p>
          <a:p>
            <a:pPr indent="-317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5571">
                <a:solidFill>
                  <a:srgbClr val="000000"/>
                </a:solidFill>
              </a:rPr>
              <a:t>Mathematically, </a:t>
            </a:r>
            <a:endParaRPr sz="557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7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7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7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7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7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7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7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71">
              <a:solidFill>
                <a:srgbClr val="000000"/>
              </a:solidFill>
            </a:endParaRPr>
          </a:p>
          <a:p>
            <a:pPr indent="-31704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5571">
                <a:solidFill>
                  <a:srgbClr val="000000"/>
                </a:solidFill>
              </a:rPr>
              <a:t>We get high Bias when the mapping function learned by a model are simplified w.r.t complexity of data.</a:t>
            </a:r>
            <a:endParaRPr sz="5571">
              <a:solidFill>
                <a:srgbClr val="000000"/>
              </a:solidFill>
            </a:endParaRPr>
          </a:p>
          <a:p>
            <a:pPr indent="-31704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5571">
                <a:solidFill>
                  <a:srgbClr val="000000"/>
                </a:solidFill>
              </a:rPr>
              <a:t>We get high Variance when mapping function learned by a model is too complex w.r.t complexity of the data.</a:t>
            </a:r>
            <a:endParaRPr sz="557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71">
                <a:solidFill>
                  <a:srgbClr val="000000"/>
                </a:solidFill>
              </a:rPr>
              <a:t> </a:t>
            </a:r>
            <a:endParaRPr sz="557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71">
                <a:solidFill>
                  <a:srgbClr val="000000"/>
                </a:solidFill>
              </a:rPr>
              <a:t>                                                                           </a:t>
            </a:r>
            <a:endParaRPr sz="317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225" y="1885950"/>
            <a:ext cx="27622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913" y="2571738"/>
            <a:ext cx="55149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 flipH="1" rot="10800000">
            <a:off x="1303800" y="32225"/>
            <a:ext cx="7030500" cy="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 txBox="1"/>
          <p:nvPr>
            <p:ph type="title"/>
          </p:nvPr>
        </p:nvSpPr>
        <p:spPr>
          <a:xfrm>
            <a:off x="971600" y="1990050"/>
            <a:ext cx="7030500" cy="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1368075" y="555650"/>
            <a:ext cx="78549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High Bias Low Variance                       Just Right Trade-off                           Low Bias High Variance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Simple Model(straight line)                                                               Complex Model(Higher order curve)</a:t>
            </a:r>
            <a:endParaRPr b="1"/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50" y="630625"/>
            <a:ext cx="2670850" cy="18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150" y="630613"/>
            <a:ext cx="2670850" cy="174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5250" y="630625"/>
            <a:ext cx="2670850" cy="1743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598575"/>
            <a:ext cx="70305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Model Complexity vs error</a:t>
            </a:r>
            <a:endParaRPr sz="2300"/>
          </a:p>
        </p:txBody>
      </p:sp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1303800" y="1285875"/>
            <a:ext cx="7030500" cy="3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#Source - Researchgate.net</a:t>
            </a:r>
            <a:endParaRPr/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85875"/>
            <a:ext cx="5168450" cy="26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303800" y="598575"/>
            <a:ext cx="7030500" cy="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1303800" y="752175"/>
            <a:ext cx="70305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550"/>
              <a:buChar char="●"/>
            </a:pPr>
            <a:r>
              <a:rPr lang="en-GB" sz="1550">
                <a:solidFill>
                  <a:srgbClr val="292929"/>
                </a:solidFill>
                <a:highlight>
                  <a:srgbClr val="FFFFFF"/>
                </a:highlight>
              </a:rPr>
              <a:t>If model which is unable to match the higher complexity of data is called as </a:t>
            </a:r>
            <a:r>
              <a:rPr b="1" lang="en-GB" sz="1550">
                <a:solidFill>
                  <a:srgbClr val="292929"/>
                </a:solidFill>
                <a:highlight>
                  <a:srgbClr val="FFFFFF"/>
                </a:highlight>
              </a:rPr>
              <a:t>underfit.</a:t>
            </a:r>
            <a:r>
              <a:rPr lang="en-GB" sz="155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endParaRPr sz="15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50"/>
              <a:buChar char="●"/>
            </a:pPr>
            <a:r>
              <a:rPr lang="en-GB" sz="1550">
                <a:solidFill>
                  <a:srgbClr val="292929"/>
                </a:solidFill>
                <a:highlight>
                  <a:srgbClr val="FFFFFF"/>
                </a:highlight>
              </a:rPr>
              <a:t>These models usually have high bias and low variance. </a:t>
            </a:r>
            <a:endParaRPr sz="15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50"/>
              <a:buChar char="●"/>
            </a:pPr>
            <a:r>
              <a:rPr b="1" lang="en-GB" sz="1550">
                <a:solidFill>
                  <a:srgbClr val="292929"/>
                </a:solidFill>
                <a:highlight>
                  <a:srgbClr val="FFFFFF"/>
                </a:highlight>
              </a:rPr>
              <a:t>Underfitting</a:t>
            </a:r>
            <a:r>
              <a:rPr lang="en-GB" sz="1550">
                <a:solidFill>
                  <a:srgbClr val="292929"/>
                </a:solidFill>
                <a:highlight>
                  <a:srgbClr val="FFFFFF"/>
                </a:highlight>
              </a:rPr>
              <a:t>  happens when we have very less amount of data to build an accurate model.</a:t>
            </a:r>
            <a:endParaRPr sz="15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50"/>
              <a:buChar char="●"/>
            </a:pPr>
            <a:r>
              <a:rPr lang="en-GB" sz="1550">
                <a:solidFill>
                  <a:srgbClr val="292929"/>
                </a:solidFill>
                <a:highlight>
                  <a:srgbClr val="FFFFFF"/>
                </a:highlight>
              </a:rPr>
              <a:t>Or when we try to fit a simple model like linear model with a complex data like nonlinear data.</a:t>
            </a:r>
            <a:endParaRPr sz="15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Char char="●"/>
            </a:pPr>
            <a:r>
              <a:rPr lang="en-GB" sz="1550">
                <a:solidFill>
                  <a:srgbClr val="292929"/>
                </a:solidFill>
                <a:highlight>
                  <a:srgbClr val="FFFFFF"/>
                </a:highlight>
              </a:rPr>
              <a:t>I</a:t>
            </a: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</a:rPr>
              <a:t>f </a:t>
            </a:r>
            <a:r>
              <a:rPr lang="en-GB" sz="1550">
                <a:solidFill>
                  <a:srgbClr val="292929"/>
                </a:solidFill>
                <a:highlight>
                  <a:srgbClr val="FFFFFF"/>
                </a:highlight>
              </a:rPr>
              <a:t>model which is of higher complexity than the complexity of data is called as </a:t>
            </a:r>
            <a:r>
              <a:rPr b="1" lang="en-GB" sz="1550">
                <a:solidFill>
                  <a:srgbClr val="292929"/>
                </a:solidFill>
                <a:highlight>
                  <a:srgbClr val="FFFFFF"/>
                </a:highlight>
              </a:rPr>
              <a:t>overfit.</a:t>
            </a:r>
            <a:endParaRPr b="1" sz="15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50"/>
              <a:buChar char="●"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</a:rPr>
              <a:t>These models have low bias and high variance.</a:t>
            </a:r>
            <a:endParaRPr b="1" sz="15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b="1" lang="en-GB" sz="1500">
                <a:solidFill>
                  <a:srgbClr val="292929"/>
                </a:solidFill>
                <a:highlight>
                  <a:srgbClr val="FFFFFF"/>
                </a:highlight>
              </a:rPr>
              <a:t>O</a:t>
            </a:r>
            <a:r>
              <a:rPr b="1" lang="en-GB" sz="1500">
                <a:solidFill>
                  <a:srgbClr val="292929"/>
                </a:solidFill>
                <a:highlight>
                  <a:srgbClr val="FFFFFF"/>
                </a:highlight>
              </a:rPr>
              <a:t>verfitting</a:t>
            </a: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</a:rPr>
              <a:t> happens when our models are very</a:t>
            </a: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</a:rPr>
              <a:t> complex like Decision trees which are prone to overfitting and the data is too simple.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 flipH="1" rot="10800000">
            <a:off x="1303800" y="521775"/>
            <a:ext cx="7030500" cy="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303800" y="598575"/>
            <a:ext cx="70305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Diagnosing Bias and Variance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The most practised way to carry out analysis about bias and variance of any model is plotting validation and training errors on a graph.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Model performing good on training data and at the same time if it performs poorly on validation data, the model is suffering from overfitting or High Variance.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 Model performing poor good on training data as well as on validation data, the model is suffering from underfitting or High Bias.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How to improve performance?</a:t>
            </a:r>
            <a:endParaRPr sz="2200"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1275150"/>
            <a:ext cx="7030500" cy="26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Model suffering from high Bias?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Try adding new features.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Try adding polynomial features.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Increasing Data will not help.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Try to train a more complex model.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192875"/>
            <a:ext cx="70305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1303800" y="1746650"/>
            <a:ext cx="70305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Model suffering from high Variance?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Try reducing features.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Try Regularization.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Increasing Data will help a lot.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Try to train a simpler model.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learn more , refer...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uFill>
                <a:noFill/>
              </a:uFill>
              <a:hlinkClick r:id="rId3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500" u="sng">
                <a:solidFill>
                  <a:srgbClr val="1A0DA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Gentle Introduction to the Bias-Variance Trade-Off in Machine ...</a:t>
            </a:r>
            <a:endParaRPr sz="1500" u="sng">
              <a:solidFill>
                <a:srgbClr val="1A0DA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https://machinelearningmastery.com</a:t>
            </a:r>
            <a:endParaRPr>
              <a:uFill>
                <a:noFill/>
              </a:uFill>
              <a:hlinkClick r:id="rId7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500" u="sng">
                <a:solidFill>
                  <a:srgbClr val="1A0DA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Understanding the Bias-Variance Tradeoff | by Seema Singh ...</a:t>
            </a:r>
            <a:endParaRPr sz="1500" u="sng">
              <a:solidFill>
                <a:srgbClr val="1A0DA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hlinkClick r:id="rId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 u="sng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</a:t>
            </a:r>
            <a:endParaRPr>
              <a:uFill>
                <a:noFill/>
              </a:uFill>
              <a:hlinkClick r:id="rId1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500" u="sng">
                <a:solidFill>
                  <a:srgbClr val="1A0DA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Bias and Variance Tradeoff | Beginners Guide with Python ...</a:t>
            </a:r>
            <a:endParaRPr sz="1500" u="sng">
              <a:solidFill>
                <a:srgbClr val="1A0DA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hlinkClick r:id="rId1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 u="sng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