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Roboto" panose="020B0604020202020204" charset="0"/>
      <p:regular r:id="rId12"/>
      <p:bold r:id="rId13"/>
      <p:italic r:id="rId14"/>
      <p:boldItalic r:id="rId15"/>
    </p:embeddedFont>
    <p:embeddedFont>
      <p:font typeface="Roboto Slab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0FBD5C-11C4-490D-8BEE-EF22A2D4A2A8}">
  <a:tblStyle styleId="{C50FBD5C-11C4-490D-8BEE-EF22A2D4A2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ee12b942a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ee12b942a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ee12b942a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ee12b942a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ee12b942a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ee12b942a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ee12b942a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ee12b942a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ee12b942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ee12b942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ee12b942a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ee12b942a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ee12b942a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ee12b942a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Sentiment Analysis on IMDB movie review using SVM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431375" y="3452300"/>
            <a:ext cx="3127500" cy="11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Faculty-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Prof. Dr. P. Aparna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4223175" y="3349550"/>
            <a:ext cx="3740400" cy="12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By- </a:t>
            </a:r>
            <a:endParaRPr sz="37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Mayank Rajpurohit (202SP015)</a:t>
            </a:r>
            <a:endParaRPr sz="37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Sameer Koleshwar (202SP010)</a:t>
            </a:r>
            <a:endParaRPr sz="37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387900" y="1409249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What is Sentiment Analysis ?</a:t>
            </a:r>
            <a:endParaRPr sz="21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100"/>
          </a:p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IMDB’s movie review dataset</a:t>
            </a:r>
            <a:endParaRPr sz="21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50,000 movie reviews. 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25,000 Positive reviews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25,000 Negative reviews.</a:t>
            </a:r>
            <a:endParaRPr sz="170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Support Vector Classifier</a:t>
            </a:r>
            <a:endParaRPr sz="2100"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1225" y="2187725"/>
            <a:ext cx="2703025" cy="262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Pre-processing of dataset</a:t>
            </a:r>
            <a:endParaRPr dirty="0"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193950" y="1342678"/>
            <a:ext cx="8756100" cy="34683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73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70"/>
              <a:buChar char="●"/>
            </a:pPr>
            <a:r>
              <a:rPr lang="en-GB" sz="2000" dirty="0" smtClean="0"/>
              <a:t>Tokenization</a:t>
            </a:r>
          </a:p>
          <a:p>
            <a:pPr lvl="1" indent="-347345">
              <a:lnSpc>
                <a:spcPct val="100000"/>
              </a:lnSpc>
              <a:buSzPts val="1870"/>
              <a:buChar char="●"/>
            </a:pPr>
            <a:r>
              <a:rPr lang="en-IN" sz="1600" dirty="0" smtClean="0"/>
              <a:t>Split the sentence into tokens(words).</a:t>
            </a:r>
            <a:endParaRPr sz="1600"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473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70"/>
              <a:buChar char="●"/>
            </a:pPr>
            <a:r>
              <a:rPr lang="en-GB" sz="2000" dirty="0"/>
              <a:t>Removal of </a:t>
            </a:r>
            <a:r>
              <a:rPr lang="en-GB" sz="2000" dirty="0" err="1" smtClean="0"/>
              <a:t>stopwords</a:t>
            </a:r>
            <a:endParaRPr lang="en-GB" sz="2000" dirty="0" smtClean="0"/>
          </a:p>
          <a:p>
            <a:pPr lvl="1" indent="-347345">
              <a:lnSpc>
                <a:spcPct val="100000"/>
              </a:lnSpc>
              <a:buSzPts val="1870"/>
              <a:buChar char="●"/>
            </a:pPr>
            <a:r>
              <a:rPr lang="en-IN" sz="1600" dirty="0" err="1" smtClean="0"/>
              <a:t>Stopwords</a:t>
            </a:r>
            <a:r>
              <a:rPr lang="en-IN" sz="1600" dirty="0" smtClean="0"/>
              <a:t> such as (I, me, us, a, an, the, we, this, that, our)</a:t>
            </a:r>
            <a:endParaRPr sz="1600"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473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70"/>
              <a:buChar char="●"/>
            </a:pPr>
            <a:r>
              <a:rPr lang="en-GB" sz="2000" dirty="0" smtClean="0"/>
              <a:t>Stemming</a:t>
            </a:r>
          </a:p>
          <a:p>
            <a:pPr lvl="1" indent="-347345">
              <a:lnSpc>
                <a:spcPct val="100000"/>
              </a:lnSpc>
              <a:buSzPts val="1870"/>
              <a:buChar char="●"/>
            </a:pPr>
            <a:r>
              <a:rPr lang="en-IN" sz="1600" dirty="0" smtClean="0">
                <a:solidFill>
                  <a:schemeClr val="tx1"/>
                </a:solidFill>
              </a:rPr>
              <a:t>e.g</a:t>
            </a:r>
            <a:r>
              <a:rPr lang="en-IN" sz="1600" dirty="0">
                <a:solidFill>
                  <a:schemeClr val="tx1"/>
                </a:solidFill>
              </a:rPr>
              <a:t>. study, studying, studied </a:t>
            </a:r>
            <a:r>
              <a:rPr lang="en-IN" sz="16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IN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studi</a:t>
            </a:r>
            <a:endParaRPr sz="1600" dirty="0"/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sz="3200" dirty="0" smtClean="0"/>
              <a:t>Transformation: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900" y="1489824"/>
            <a:ext cx="8368200" cy="3560158"/>
          </a:xfrm>
        </p:spPr>
        <p:txBody>
          <a:bodyPr>
            <a:normAutofit/>
          </a:bodyPr>
          <a:lstStyle/>
          <a:p>
            <a:pPr marL="870585" lvl="1" indent="-285750">
              <a:lnSpc>
                <a:spcPct val="100000"/>
              </a:lnSpc>
              <a:buSzPts val="1590"/>
            </a:pPr>
            <a:r>
              <a:rPr lang="en-GB" sz="1500" dirty="0" smtClean="0"/>
              <a:t>Bag </a:t>
            </a:r>
            <a:r>
              <a:rPr lang="en-GB" sz="1500" dirty="0"/>
              <a:t>of Words</a:t>
            </a:r>
          </a:p>
          <a:p>
            <a:pPr marL="1200150" indent="-285750">
              <a:lnSpc>
                <a:spcPct val="80000"/>
              </a:lnSpc>
              <a:buSzPts val="770"/>
            </a:pPr>
            <a:endParaRPr lang="en-IN" sz="1500" dirty="0" smtClean="0"/>
          </a:p>
          <a:p>
            <a:pPr marL="1200150" indent="-285750">
              <a:lnSpc>
                <a:spcPct val="80000"/>
              </a:lnSpc>
              <a:buSzPts val="770"/>
            </a:pPr>
            <a:endParaRPr lang="en-IN" sz="1500" dirty="0" smtClean="0"/>
          </a:p>
          <a:p>
            <a:pPr marL="914400" indent="0">
              <a:lnSpc>
                <a:spcPct val="80000"/>
              </a:lnSpc>
              <a:buSzPts val="770"/>
              <a:buNone/>
            </a:pPr>
            <a:endParaRPr lang="en-IN" sz="1500" dirty="0" smtClean="0"/>
          </a:p>
          <a:p>
            <a:pPr marL="914400" indent="0">
              <a:lnSpc>
                <a:spcPct val="80000"/>
              </a:lnSpc>
              <a:buSzPts val="770"/>
              <a:buNone/>
            </a:pPr>
            <a:endParaRPr lang="en-IN" sz="1500" dirty="0" smtClean="0"/>
          </a:p>
          <a:p>
            <a:pPr marL="914400" indent="0">
              <a:lnSpc>
                <a:spcPct val="80000"/>
              </a:lnSpc>
              <a:buSzPts val="770"/>
              <a:buNone/>
            </a:pPr>
            <a:endParaRPr lang="en-GB" sz="1500" dirty="0"/>
          </a:p>
          <a:p>
            <a:pPr marL="870585" lvl="1" indent="-285750">
              <a:lnSpc>
                <a:spcPct val="95000"/>
              </a:lnSpc>
              <a:buSzPts val="1590"/>
            </a:pPr>
            <a:r>
              <a:rPr lang="en-GB" sz="1500" dirty="0"/>
              <a:t>Term Frequency - Inverse Document Frequency (TF - IDF)</a:t>
            </a:r>
          </a:p>
          <a:p>
            <a:pPr marL="1327786" lvl="2" indent="-285750">
              <a:lnSpc>
                <a:spcPct val="95000"/>
              </a:lnSpc>
              <a:buSzPts val="1590"/>
            </a:pPr>
            <a:r>
              <a:rPr lang="en-GB" sz="1500" dirty="0"/>
              <a:t>TF = Frequency of word in sentence / Total no. of words in sentence </a:t>
            </a:r>
          </a:p>
          <a:p>
            <a:pPr marL="1327786" lvl="2" indent="-285750">
              <a:lnSpc>
                <a:spcPct val="100000"/>
              </a:lnSpc>
              <a:buSzPts val="1590"/>
            </a:pPr>
            <a:r>
              <a:rPr lang="en-GB" sz="1500" dirty="0"/>
              <a:t>IDF = log( Total no. of sentences / No. of sentences contains that word)</a:t>
            </a:r>
          </a:p>
          <a:p>
            <a:pPr marL="1657350" indent="-285750">
              <a:lnSpc>
                <a:spcPct val="80000"/>
              </a:lnSpc>
              <a:buSzPts val="770"/>
            </a:pPr>
            <a:endParaRPr lang="en-IN" sz="1500" dirty="0" smtClean="0"/>
          </a:p>
          <a:p>
            <a:pPr marL="1657350" indent="-285750">
              <a:lnSpc>
                <a:spcPct val="80000"/>
              </a:lnSpc>
              <a:buSzPts val="770"/>
            </a:pPr>
            <a:endParaRPr lang="en-GB" sz="1500" dirty="0"/>
          </a:p>
          <a:p>
            <a:pPr marL="870585" lvl="1" indent="-285750">
              <a:lnSpc>
                <a:spcPct val="95000"/>
              </a:lnSpc>
              <a:buSzPts val="1590"/>
            </a:pPr>
            <a:r>
              <a:rPr lang="en-GB" sz="1500" dirty="0" smtClean="0"/>
              <a:t>n-gram</a:t>
            </a:r>
          </a:p>
          <a:p>
            <a:pPr marL="1327785" lvl="2" indent="-285750">
              <a:lnSpc>
                <a:spcPct val="95000"/>
              </a:lnSpc>
              <a:buSzPts val="1590"/>
            </a:pPr>
            <a:r>
              <a:rPr lang="en-IN" sz="1500" dirty="0" smtClean="0"/>
              <a:t>1-gram</a:t>
            </a:r>
          </a:p>
          <a:p>
            <a:pPr marL="1327785" lvl="2" indent="-285750">
              <a:lnSpc>
                <a:spcPct val="95000"/>
              </a:lnSpc>
              <a:buSzPts val="1590"/>
            </a:pPr>
            <a:r>
              <a:rPr lang="en-IN" sz="1500" dirty="0" smtClean="0"/>
              <a:t>2-gram</a:t>
            </a:r>
          </a:p>
          <a:p>
            <a:pPr marL="1327785" lvl="2" indent="-285750">
              <a:lnSpc>
                <a:spcPct val="95000"/>
              </a:lnSpc>
              <a:buSzPts val="1590"/>
            </a:pPr>
            <a:r>
              <a:rPr lang="en-IN" sz="1500" dirty="0" smtClean="0"/>
              <a:t>3-gram</a:t>
            </a:r>
            <a:endParaRPr lang="en-GB" sz="1500" dirty="0" smtClean="0"/>
          </a:p>
          <a:p>
            <a:pPr marL="1327785" lvl="2" indent="-285750">
              <a:lnSpc>
                <a:spcPct val="95000"/>
              </a:lnSpc>
              <a:buSzPts val="1590"/>
            </a:pPr>
            <a:endParaRPr lang="en-GB" sz="1800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773" y="642099"/>
            <a:ext cx="3162300" cy="847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866" y="1673898"/>
            <a:ext cx="3429244" cy="9064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0008" y="3408218"/>
            <a:ext cx="3616640" cy="164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8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Support Vector Classifier (SVC)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556300" cy="33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SVMs classify an input vector x ∈ R</a:t>
            </a:r>
            <a:r>
              <a:rPr lang="en-GB" sz="2100" baseline="-25000"/>
              <a:t>d</a:t>
            </a:r>
            <a:r>
              <a:rPr lang="en-GB" sz="2100"/>
              <a:t> using:</a:t>
            </a:r>
            <a:endParaRPr sz="2100"/>
          </a:p>
          <a:p>
            <a:pPr marL="457200" lvl="0" indent="0" algn="ctr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y</a:t>
            </a:r>
            <a:r>
              <a:rPr lang="en-GB" sz="2100" baseline="-25000"/>
              <a:t>i </a:t>
            </a:r>
            <a:r>
              <a:rPr lang="en-GB" sz="2100"/>
              <a:t> = argmax (w</a:t>
            </a:r>
            <a:r>
              <a:rPr lang="en-GB" sz="2100" baseline="30000"/>
              <a:t>T</a:t>
            </a:r>
            <a:r>
              <a:rPr lang="en-GB" sz="2100"/>
              <a:t>  x)</a:t>
            </a:r>
            <a:endParaRPr sz="2100"/>
          </a:p>
          <a:p>
            <a:pPr marL="457200" lvl="0" indent="-36195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Optimization problem:</a:t>
            </a:r>
            <a:endParaRPr sz="2100"/>
          </a:p>
          <a:p>
            <a:pPr marL="457200" lvl="0" indent="0" algn="ctr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Min  0.5 * ||w||</a:t>
            </a:r>
            <a:r>
              <a:rPr lang="en-GB" sz="2100" baseline="30000"/>
              <a:t>2</a:t>
            </a:r>
            <a:endParaRPr sz="2100"/>
          </a:p>
          <a:p>
            <a:pPr marL="457200" lvl="0" indent="0" algn="ctr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Subject to ( x</a:t>
            </a:r>
            <a:r>
              <a:rPr lang="en-GB" sz="2100" baseline="-25000"/>
              <a:t>i</a:t>
            </a:r>
            <a:r>
              <a:rPr lang="en-GB" sz="2100"/>
              <a:t> . w + b ) . y</a:t>
            </a:r>
            <a:r>
              <a:rPr lang="en-GB" sz="2100" baseline="-25000"/>
              <a:t>i </a:t>
            </a:r>
            <a:r>
              <a:rPr lang="en-GB" sz="2100"/>
              <a:t>  ≥ 1 for all i</a:t>
            </a:r>
            <a:endParaRPr sz="2100"/>
          </a:p>
          <a:p>
            <a:pPr marL="457200" lvl="0" indent="-36195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Crammer - Singer formulation for optimization problem</a:t>
            </a:r>
            <a:endParaRPr sz="2100"/>
          </a:p>
          <a:p>
            <a:pPr marL="914400" lvl="0" indent="0" algn="ctr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100"/>
              <a:t>minimize (0.5 * ∑ ||w</a:t>
            </a:r>
            <a:r>
              <a:rPr lang="en-GB" sz="2100" baseline="-25000"/>
              <a:t>m</a:t>
            </a:r>
            <a:r>
              <a:rPr lang="en-GB" sz="2100"/>
              <a:t> ||</a:t>
            </a:r>
            <a:r>
              <a:rPr lang="en-GB" sz="2100" baseline="30000"/>
              <a:t>2</a:t>
            </a:r>
            <a:r>
              <a:rPr lang="en-GB" sz="2100"/>
              <a:t> )+ C ( ∑ [1 + max (w</a:t>
            </a:r>
            <a:r>
              <a:rPr lang="en-GB" sz="2100" baseline="-25000"/>
              <a:t>m</a:t>
            </a:r>
            <a:r>
              <a:rPr lang="en-GB" sz="2100" baseline="30000"/>
              <a:t>T</a:t>
            </a:r>
            <a:r>
              <a:rPr lang="en-GB" sz="2100"/>
              <a:t> .x</a:t>
            </a:r>
            <a:r>
              <a:rPr lang="en-GB" sz="2100" baseline="-25000"/>
              <a:t>i </a:t>
            </a:r>
            <a:r>
              <a:rPr lang="en-GB" sz="2100"/>
              <a:t>- w</a:t>
            </a:r>
            <a:r>
              <a:rPr lang="en-GB" sz="2100" baseline="-25000"/>
              <a:t>yi</a:t>
            </a:r>
            <a:r>
              <a:rPr lang="en-GB" sz="2100" baseline="30000"/>
              <a:t>T</a:t>
            </a:r>
            <a:r>
              <a:rPr lang="en-GB" sz="2100"/>
              <a:t> .x</a:t>
            </a:r>
            <a:r>
              <a:rPr lang="en-GB" sz="2100" baseline="-25000"/>
              <a:t>i </a:t>
            </a:r>
            <a:r>
              <a:rPr lang="en-GB" sz="2100"/>
              <a:t>)]) </a:t>
            </a:r>
            <a:endParaRPr sz="2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 for solving Crammer-Singer equation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610000" cy="33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INPUT: X as train data, Y as train labels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X = hstack([X, ones((len(X), 1))])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N, d = X.shape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k = no. of classes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Initialize W matrix of size (k, d), penalty constant C = 1.0 , i=0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while i &lt; iterations do </a:t>
            </a:r>
            <a:endParaRPr sz="20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-GB" sz="1600"/>
              <a:t>grad = gradient(W, X, Y, C) 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-GB" sz="1600"/>
              <a:t>W = W − α ∗ grad     (Gradient Descent Approach) 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-GB" sz="1600"/>
              <a:t>i = i + 1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end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graphicFrame>
        <p:nvGraphicFramePr>
          <p:cNvPr id="96" name="Google Shape;96;p18"/>
          <p:cNvGraphicFramePr/>
          <p:nvPr/>
        </p:nvGraphicFramePr>
        <p:xfrm>
          <a:off x="302175" y="1641125"/>
          <a:ext cx="3816025" cy="3142600"/>
        </p:xfrm>
        <a:graphic>
          <a:graphicData uri="http://schemas.openxmlformats.org/drawingml/2006/table">
            <a:tbl>
              <a:tblPr>
                <a:noFill/>
                <a:tableStyleId>{C50FBD5C-11C4-490D-8BEE-EF22A2D4A2A8}</a:tableStyleId>
              </a:tblPr>
              <a:tblGrid>
                <a:gridCol w="107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7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>
                          <a:solidFill>
                            <a:schemeClr val="dk1"/>
                          </a:solidFill>
                        </a:rPr>
                        <a:t>Models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>
                          <a:solidFill>
                            <a:schemeClr val="dk1"/>
                          </a:solidFill>
                        </a:rPr>
                        <a:t>Precision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>
                          <a:solidFill>
                            <a:schemeClr val="dk1"/>
                          </a:solidFill>
                        </a:rPr>
                        <a:t>Recall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>
                          <a:solidFill>
                            <a:schemeClr val="dk1"/>
                          </a:solidFill>
                        </a:rPr>
                        <a:t>F1-Score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>
                          <a:solidFill>
                            <a:schemeClr val="dk1"/>
                          </a:solidFill>
                        </a:rPr>
                        <a:t>Accuracy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>
                          <a:solidFill>
                            <a:schemeClr val="dk1"/>
                          </a:solidFill>
                        </a:rPr>
                        <a:t>1-Gram Sklearn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>
                          <a:solidFill>
                            <a:schemeClr val="dk1"/>
                          </a:solidFill>
                        </a:rPr>
                        <a:t>0.772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>
                          <a:solidFill>
                            <a:schemeClr val="dk1"/>
                          </a:solidFill>
                        </a:rPr>
                        <a:t>0.778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>
                          <a:solidFill>
                            <a:schemeClr val="dk1"/>
                          </a:solidFill>
                        </a:rPr>
                        <a:t>0.775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>
                          <a:solidFill>
                            <a:schemeClr val="dk1"/>
                          </a:solidFill>
                        </a:rPr>
                        <a:t>0.773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>
                          <a:solidFill>
                            <a:schemeClr val="dk1"/>
                          </a:solidFill>
                        </a:rPr>
                        <a:t>2-Gram Sklearn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>
                          <a:solidFill>
                            <a:schemeClr val="dk1"/>
                          </a:solidFill>
                        </a:rPr>
                        <a:t>0.788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>
                          <a:solidFill>
                            <a:schemeClr val="dk1"/>
                          </a:solidFill>
                        </a:rPr>
                        <a:t>0.779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>
                          <a:solidFill>
                            <a:schemeClr val="dk1"/>
                          </a:solidFill>
                        </a:rPr>
                        <a:t>0.784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>
                          <a:solidFill>
                            <a:schemeClr val="dk1"/>
                          </a:solidFill>
                        </a:rPr>
                        <a:t>0.786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>
                          <a:solidFill>
                            <a:schemeClr val="dk1"/>
                          </a:solidFill>
                        </a:rPr>
                        <a:t>3-Gram Sklearn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>
                          <a:solidFill>
                            <a:schemeClr val="dk1"/>
                          </a:solidFill>
                        </a:rPr>
                        <a:t>0.792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>
                          <a:solidFill>
                            <a:schemeClr val="dk1"/>
                          </a:solidFill>
                        </a:rPr>
                        <a:t>0.773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>
                          <a:solidFill>
                            <a:schemeClr val="dk1"/>
                          </a:solidFill>
                        </a:rPr>
                        <a:t>0.783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>
                          <a:solidFill>
                            <a:schemeClr val="dk1"/>
                          </a:solidFill>
                        </a:rPr>
                        <a:t>0.785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>
                          <a:solidFill>
                            <a:schemeClr val="dk1"/>
                          </a:solidFill>
                        </a:rPr>
                        <a:t>1-Gram Scratch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>
                          <a:solidFill>
                            <a:schemeClr val="dk1"/>
                          </a:solidFill>
                        </a:rPr>
                        <a:t>0.681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>
                          <a:solidFill>
                            <a:schemeClr val="dk1"/>
                          </a:solidFill>
                        </a:rPr>
                        <a:t>0.948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>
                          <a:solidFill>
                            <a:schemeClr val="dk1"/>
                          </a:solidFill>
                        </a:rPr>
                        <a:t>0.792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>
                          <a:solidFill>
                            <a:schemeClr val="dk1"/>
                          </a:solidFill>
                        </a:rPr>
                        <a:t>0.753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>
                          <a:solidFill>
                            <a:schemeClr val="dk1"/>
                          </a:solidFill>
                        </a:rPr>
                        <a:t>2-Gram Scratch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>
                          <a:solidFill>
                            <a:schemeClr val="dk1"/>
                          </a:solidFill>
                        </a:rPr>
                        <a:t>0.646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>
                          <a:solidFill>
                            <a:schemeClr val="dk1"/>
                          </a:solidFill>
                        </a:rPr>
                        <a:t>0.971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>
                          <a:solidFill>
                            <a:schemeClr val="dk1"/>
                          </a:solidFill>
                        </a:rPr>
                        <a:t>0.776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>
                          <a:solidFill>
                            <a:schemeClr val="dk1"/>
                          </a:solidFill>
                        </a:rPr>
                        <a:t>0.720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>
                          <a:solidFill>
                            <a:schemeClr val="dk1"/>
                          </a:solidFill>
                        </a:rPr>
                        <a:t>3-Gram Scratch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>
                          <a:solidFill>
                            <a:schemeClr val="dk1"/>
                          </a:solidFill>
                        </a:rPr>
                        <a:t>0.683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>
                          <a:solidFill>
                            <a:schemeClr val="dk1"/>
                          </a:solidFill>
                        </a:rPr>
                        <a:t>0.945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>
                          <a:solidFill>
                            <a:schemeClr val="dk1"/>
                          </a:solidFill>
                        </a:rPr>
                        <a:t>0.795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>
                          <a:solidFill>
                            <a:schemeClr val="dk1"/>
                          </a:solidFill>
                        </a:rPr>
                        <a:t>0.756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9400" y="2571750"/>
            <a:ext cx="2878525" cy="191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8198" y="518196"/>
            <a:ext cx="4854251" cy="14507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5580713" y="4428250"/>
            <a:ext cx="2715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Confusion Matrix for 2-gram TF-IDF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 build from scratch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5898551" y="1870575"/>
            <a:ext cx="2979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Recall comparison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522200" y="132867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[1] Aditi Sharan Sheeba Naz and Nidhi Malik. “ “sentiment classification on twitter data using support vector machine”. In: IEEE/WIC/ACM International Conference on Web Intelligence (WI) (2018).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[2] Casi Setianingsih Rimba Nuzulul Chory Muhammad Nasrun. “Sentiment analysis on user satisfaction level of monile data services using support vector machine (SVM) algorithm”. In: IEEE International Conference on Internet of Things and Intelligence System (2018).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[3] Andia Enggar Mayasari and Anggit Dwi Hartanto. “User Satisfaction Levels Sentiment Analysis Toward Goods Delivery Service On Twitter Using Support Vector Machine Algorithm (SVM)”. In: International Conference on Information Technology, Information system and Electrical Engineering (2019).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[4] Yoram Singer Koby Crammer. “On the Algorithmic Implementation of Multiclass Kernelbased Vector Machines”. In: Journal of Machine Learning Research (2001).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 idx="4294967295"/>
          </p:nvPr>
        </p:nvSpPr>
        <p:spPr>
          <a:xfrm>
            <a:off x="2818625" y="1733825"/>
            <a:ext cx="3909600" cy="9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300"/>
              <a:t>Thank you </a:t>
            </a:r>
            <a:endParaRPr sz="43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537</Words>
  <Application>Microsoft Office PowerPoint</Application>
  <PresentationFormat>On-screen Show (16:9)</PresentationFormat>
  <Paragraphs>104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Roboto</vt:lpstr>
      <vt:lpstr>Roboto Slab</vt:lpstr>
      <vt:lpstr>Wingdings</vt:lpstr>
      <vt:lpstr>Marina</vt:lpstr>
      <vt:lpstr>Sentiment Analysis on IMDB movie review using SVM</vt:lpstr>
      <vt:lpstr>Introduction</vt:lpstr>
      <vt:lpstr>Pre-processing of dataset</vt:lpstr>
      <vt:lpstr>Transformation:</vt:lpstr>
      <vt:lpstr>Support Vector Classifier (SVC)</vt:lpstr>
      <vt:lpstr>Algorithm for solving Crammer-Singer equation</vt:lpstr>
      <vt:lpstr>Results</vt:lpstr>
      <vt:lpstr>References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on IMDB movie review using SVM</dc:title>
  <cp:lastModifiedBy>user</cp:lastModifiedBy>
  <cp:revision>5</cp:revision>
  <dcterms:modified xsi:type="dcterms:W3CDTF">2021-06-07T09:32:18Z</dcterms:modified>
</cp:coreProperties>
</file>