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48A87A34-81AB-432B-8DAE-1953F412C126}" type="datetimeFigureOut">
              <a:rPr lang="en-US" smtClean="0"/>
              <a:t>8/2/2021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6D22F896-40B5-4ADD-8801-0D06FADFA095}" type="slidenum">
              <a:rPr lang="en-US" smtClean="0"/>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0532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0843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0237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889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48A87A34-81AB-432B-8DAE-1953F412C126}" type="datetimeFigureOut">
              <a:rPr lang="en-US" smtClean="0"/>
              <a:pPr/>
              <a:t>8/2/2021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6D22F896-40B5-4ADD-8801-0D06FADFA095}" type="slidenum">
              <a:rPr lang="en-US" smtClean="0"/>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6157743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49482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6617302"/>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93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031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48A87A34-81AB-432B-8DAE-1953F412C126}" type="datetimeFigureOut">
              <a:rPr lang="en-US" smtClean="0"/>
              <a:t>8/2/2021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6D22F896-40B5-4ADD-8801-0D06FADFA095}" type="slidenum">
              <a:rPr lang="en-US" smtClean="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459550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48A87A34-81AB-432B-8DAE-1953F412C126}" type="datetimeFigureOut">
              <a:rPr lang="en-US" smtClean="0"/>
              <a:t>8/2/2021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035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48A87A34-81AB-432B-8DAE-1953F412C126}" type="datetimeFigureOut">
              <a:rPr lang="en-US" smtClean="0"/>
              <a:pPr/>
              <a:t>8/2/2021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D22F896-40B5-4ADD-8801-0D06FADFA095}" type="slidenum">
              <a:rPr lang="en-US" smtClean="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385495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066800"/>
            <a:ext cx="9448800" cy="4695301"/>
          </a:xfrm>
        </p:spPr>
        <p:txBody>
          <a:bodyPr>
            <a:normAutofit/>
          </a:bodyPr>
          <a:lstStyle/>
          <a:p>
            <a:r>
              <a:rPr lang="en-US" b="1" dirty="0">
                <a:solidFill>
                  <a:srgbClr val="222222"/>
                </a:solidFill>
                <a:latin typeface="Droid Serif"/>
              </a:rPr>
              <a:t/>
            </a:r>
            <a:br>
              <a:rPr lang="en-US" b="1" dirty="0">
                <a:solidFill>
                  <a:srgbClr val="222222"/>
                </a:solidFill>
                <a:latin typeface="Droid Serif"/>
              </a:rPr>
            </a:br>
            <a:endParaRPr lang="hi-IN" dirty="0"/>
          </a:p>
        </p:txBody>
      </p:sp>
      <p:sp>
        <p:nvSpPr>
          <p:cNvPr id="3" name="Subtitle 2"/>
          <p:cNvSpPr>
            <a:spLocks noGrp="1"/>
          </p:cNvSpPr>
          <p:nvPr>
            <p:ph type="subTitle" idx="1"/>
          </p:nvPr>
        </p:nvSpPr>
        <p:spPr>
          <a:xfrm>
            <a:off x="1371600" y="2396067"/>
            <a:ext cx="9448800" cy="3962400"/>
          </a:xfrm>
        </p:spPr>
        <p:txBody>
          <a:bodyPr>
            <a:normAutofit lnSpcReduction="10000"/>
          </a:bodyPr>
          <a:lstStyle/>
          <a:p>
            <a:r>
              <a:rPr lang="en-US" sz="5400" b="1" cap="all" dirty="0">
                <a:solidFill>
                  <a:srgbClr val="222222"/>
                </a:solidFill>
                <a:latin typeface="Droid Serif"/>
                <a:ea typeface="+mj-ea"/>
                <a:cs typeface="+mj-cs"/>
              </a:rPr>
              <a:t>The tale of Guru </a:t>
            </a:r>
            <a:r>
              <a:rPr lang="en-US" sz="5400" b="1" cap="all" dirty="0" err="1">
                <a:solidFill>
                  <a:srgbClr val="222222"/>
                </a:solidFill>
                <a:latin typeface="Droid Serif"/>
                <a:ea typeface="+mj-ea"/>
                <a:cs typeface="+mj-cs"/>
              </a:rPr>
              <a:t>Tegh</a:t>
            </a:r>
            <a:r>
              <a:rPr lang="en-US" sz="5400" b="1" cap="all" dirty="0">
                <a:solidFill>
                  <a:srgbClr val="222222"/>
                </a:solidFill>
                <a:latin typeface="Droid Serif"/>
                <a:ea typeface="+mj-ea"/>
                <a:cs typeface="+mj-cs"/>
              </a:rPr>
              <a:t> Bahadur and Aurangzeb embodies the simplification of Sikh-Mughal history</a:t>
            </a:r>
            <a:endParaRPr lang="hi-IN" dirty="0"/>
          </a:p>
        </p:txBody>
      </p:sp>
    </p:spTree>
    <p:extLst>
      <p:ext uri="{BB962C8B-B14F-4D97-AF65-F5344CB8AC3E}">
        <p14:creationId xmlns:p14="http://schemas.microsoft.com/office/powerpoint/2010/main" val="1523946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Simplistic narratives</a:t>
            </a:r>
            <a:br>
              <a:rPr lang="en-US" b="1" dirty="0"/>
            </a:br>
            <a:endParaRPr lang="hi-IN" dirty="0"/>
          </a:p>
        </p:txBody>
      </p:sp>
      <p:sp>
        <p:nvSpPr>
          <p:cNvPr id="3" name="Content Placeholder 2"/>
          <p:cNvSpPr>
            <a:spLocks noGrp="1"/>
          </p:cNvSpPr>
          <p:nvPr>
            <p:ph idx="1"/>
          </p:nvPr>
        </p:nvSpPr>
        <p:spPr>
          <a:xfrm>
            <a:off x="1143000" y="2057399"/>
            <a:ext cx="9872871" cy="4555067"/>
          </a:xfrm>
        </p:spPr>
        <p:txBody>
          <a:bodyPr/>
          <a:lstStyle/>
          <a:p>
            <a:r>
              <a:rPr lang="en-US" dirty="0"/>
              <a:t>Both these unjust assassinations became a symbolic rallying point for their devotees. </a:t>
            </a:r>
            <a:endParaRPr lang="en-US" dirty="0" smtClean="0"/>
          </a:p>
          <a:p>
            <a:r>
              <a:rPr lang="en-US" dirty="0"/>
              <a:t> The perpetual battle that had continued for several generations with the mighty Mughal empire, ruled by bigots bent on destroying the fragile Sikh community, acquired eschatological tones as a final showdown between good and evil</a:t>
            </a:r>
            <a:r>
              <a:rPr lang="en-US" dirty="0" smtClean="0"/>
              <a:t>.</a:t>
            </a:r>
          </a:p>
          <a:p>
            <a:r>
              <a:rPr lang="en-US" dirty="0"/>
              <a:t>Gradually, as these historical events acquired religious undertones, they were stripped of their political realities. </a:t>
            </a:r>
            <a:endParaRPr lang="en-US" dirty="0" smtClean="0"/>
          </a:p>
          <a:p>
            <a:r>
              <a:rPr lang="en-US" dirty="0"/>
              <a:t> They were reduced to simplistic explanations that did not require a nuanced reading. </a:t>
            </a:r>
            <a:endParaRPr lang="en-US" dirty="0" smtClean="0"/>
          </a:p>
          <a:p>
            <a:r>
              <a:rPr lang="en-US" dirty="0"/>
              <a:t>The complexity of the Mughal-Sikh relationship was lost.</a:t>
            </a:r>
            <a:endParaRPr lang="hi-IN" dirty="0"/>
          </a:p>
        </p:txBody>
      </p:sp>
    </p:spTree>
    <p:extLst>
      <p:ext uri="{BB962C8B-B14F-4D97-AF65-F5344CB8AC3E}">
        <p14:creationId xmlns:p14="http://schemas.microsoft.com/office/powerpoint/2010/main" val="10777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a:xfrm>
            <a:off x="1143000" y="2057399"/>
            <a:ext cx="9872871" cy="4563533"/>
          </a:xfrm>
        </p:spPr>
        <p:txBody>
          <a:bodyPr>
            <a:normAutofit/>
          </a:bodyPr>
          <a:lstStyle/>
          <a:p>
            <a:r>
              <a:rPr lang="en-US" dirty="0"/>
              <a:t>While on the one hand Guru </a:t>
            </a:r>
            <a:r>
              <a:rPr lang="en-US" dirty="0" err="1"/>
              <a:t>Hargobind</a:t>
            </a:r>
            <a:r>
              <a:rPr lang="en-US" dirty="0"/>
              <a:t> was presented as a valiant hero – which no doubt he was – who </a:t>
            </a:r>
            <a:r>
              <a:rPr lang="en-US" dirty="0" err="1"/>
              <a:t>militarised</a:t>
            </a:r>
            <a:r>
              <a:rPr lang="en-US" dirty="0"/>
              <a:t> the Sikh community for their protection and was </a:t>
            </a:r>
            <a:r>
              <a:rPr lang="en-US" dirty="0" err="1"/>
              <a:t>penalised</a:t>
            </a:r>
            <a:r>
              <a:rPr lang="en-US" dirty="0"/>
              <a:t> by Jahangir, stories of his other, more complex, relationship with the Mughal emperor were lost. </a:t>
            </a:r>
            <a:endParaRPr lang="en-US" dirty="0" smtClean="0"/>
          </a:p>
          <a:p>
            <a:r>
              <a:rPr lang="en-US" dirty="0"/>
              <a:t>Gradually, as these historical events acquired religious undertones, they were stripped of their political realities. </a:t>
            </a:r>
            <a:endParaRPr lang="en-US" dirty="0" smtClean="0"/>
          </a:p>
          <a:p>
            <a:r>
              <a:rPr lang="en-US" dirty="0"/>
              <a:t>They were reduced to simplistic explanations that did not require a nuanced reading</a:t>
            </a:r>
            <a:r>
              <a:rPr lang="en-US" dirty="0" smtClean="0"/>
              <a:t>.</a:t>
            </a:r>
          </a:p>
          <a:p>
            <a:r>
              <a:rPr lang="en-US" dirty="0"/>
              <a:t>The complexity of the Mughal-Sikh relationship was lost</a:t>
            </a:r>
            <a:r>
              <a:rPr lang="en-US" dirty="0" smtClean="0"/>
              <a:t>.</a:t>
            </a:r>
          </a:p>
          <a:p>
            <a:r>
              <a:rPr lang="en-US" dirty="0"/>
              <a:t>While on the one hand Guru </a:t>
            </a:r>
            <a:r>
              <a:rPr lang="en-US" dirty="0" err="1"/>
              <a:t>Hargobind</a:t>
            </a:r>
            <a:r>
              <a:rPr lang="en-US" dirty="0"/>
              <a:t> was presented as a valiant hero – which no doubt he was – who </a:t>
            </a:r>
            <a:r>
              <a:rPr lang="en-US" dirty="0" err="1"/>
              <a:t>militarised</a:t>
            </a:r>
            <a:r>
              <a:rPr lang="en-US" dirty="0"/>
              <a:t> the Sikh community for their protection and was </a:t>
            </a:r>
            <a:r>
              <a:rPr lang="en-US" dirty="0" err="1"/>
              <a:t>penalised</a:t>
            </a:r>
            <a:r>
              <a:rPr lang="en-US" dirty="0"/>
              <a:t> by Jahangir, stories of his other, more complex, relationship with the Mughal emperor were lost. </a:t>
            </a:r>
            <a:endParaRPr lang="hi-IN" dirty="0"/>
          </a:p>
        </p:txBody>
      </p:sp>
    </p:spTree>
    <p:extLst>
      <p:ext uri="{BB962C8B-B14F-4D97-AF65-F5344CB8AC3E}">
        <p14:creationId xmlns:p14="http://schemas.microsoft.com/office/powerpoint/2010/main" val="296750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a:xfrm>
            <a:off x="1143000" y="2057399"/>
            <a:ext cx="9872871" cy="4588933"/>
          </a:xfrm>
        </p:spPr>
        <p:txBody>
          <a:bodyPr/>
          <a:lstStyle/>
          <a:p>
            <a:r>
              <a:rPr lang="en-US" dirty="0"/>
              <a:t>His ties with Jahangir eventually warmed up and he, at one point, even helped the emperor curb a rebellion within his empire, with the help of his forces</a:t>
            </a:r>
            <a:r>
              <a:rPr lang="en-US" dirty="0" smtClean="0"/>
              <a:t>.</a:t>
            </a:r>
          </a:p>
          <a:p>
            <a:r>
              <a:rPr lang="en-US" dirty="0"/>
              <a:t>Similarly, Guru </a:t>
            </a:r>
            <a:r>
              <a:rPr lang="en-US" dirty="0" err="1"/>
              <a:t>Arjan’s</a:t>
            </a:r>
            <a:r>
              <a:rPr lang="en-US" dirty="0"/>
              <a:t> assassination is explained through Jahangir’s bigotry but not through the guru’s cordial relationship with the emperor’s rebellious son, Prince </a:t>
            </a:r>
            <a:r>
              <a:rPr lang="en-US" dirty="0" err="1"/>
              <a:t>Khusrau</a:t>
            </a:r>
            <a:r>
              <a:rPr lang="en-US" dirty="0"/>
              <a:t>, who waged a battle against his father and lost. Neatly placed within the same framework is the image of intolerant Aurangzeb, who summoned Guru </a:t>
            </a:r>
            <a:r>
              <a:rPr lang="en-US" dirty="0" err="1"/>
              <a:t>Har</a:t>
            </a:r>
            <a:r>
              <a:rPr lang="en-US" dirty="0"/>
              <a:t> Krishan and Guru </a:t>
            </a:r>
            <a:r>
              <a:rPr lang="en-US" dirty="0" err="1"/>
              <a:t>Tegh</a:t>
            </a:r>
            <a:r>
              <a:rPr lang="en-US" dirty="0"/>
              <a:t> Bahadur to Delhi</a:t>
            </a:r>
            <a:r>
              <a:rPr lang="en-US" dirty="0" smtClean="0"/>
              <a:t>.</a:t>
            </a:r>
          </a:p>
          <a:p>
            <a:r>
              <a:rPr lang="en-US" dirty="0"/>
              <a:t>However, the story of Guru </a:t>
            </a:r>
            <a:r>
              <a:rPr lang="en-US" dirty="0" err="1"/>
              <a:t>Har</a:t>
            </a:r>
            <a:r>
              <a:rPr lang="en-US" dirty="0"/>
              <a:t> Rai, the father of Guru </a:t>
            </a:r>
            <a:r>
              <a:rPr lang="en-US" dirty="0" err="1"/>
              <a:t>Har</a:t>
            </a:r>
            <a:r>
              <a:rPr lang="en-US" dirty="0"/>
              <a:t> Krishan, promising to help Dara </a:t>
            </a:r>
            <a:r>
              <a:rPr lang="en-US" dirty="0" err="1"/>
              <a:t>Shikoh</a:t>
            </a:r>
            <a:r>
              <a:rPr lang="en-US" dirty="0"/>
              <a:t> against his brother Aurangzeb, doesn’t suit this simplistic construction of history</a:t>
            </a:r>
            <a:r>
              <a:rPr lang="en-US" dirty="0" smtClean="0"/>
              <a:t>.</a:t>
            </a:r>
          </a:p>
          <a:p>
            <a:r>
              <a:rPr lang="en-US" dirty="0"/>
              <a:t>Immediately after defeating his brother, Aurangzeb summoned Guru </a:t>
            </a:r>
            <a:r>
              <a:rPr lang="en-US" dirty="0" err="1"/>
              <a:t>Har</a:t>
            </a:r>
            <a:r>
              <a:rPr lang="en-US" dirty="0"/>
              <a:t> Rai to Delhi to explain his role in the civil war. </a:t>
            </a:r>
            <a:endParaRPr lang="en-US" dirty="0" smtClean="0"/>
          </a:p>
        </p:txBody>
      </p:sp>
    </p:spTree>
    <p:extLst>
      <p:ext uri="{BB962C8B-B14F-4D97-AF65-F5344CB8AC3E}">
        <p14:creationId xmlns:p14="http://schemas.microsoft.com/office/powerpoint/2010/main" val="2821332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a:xfrm>
            <a:off x="1145649" y="2387600"/>
            <a:ext cx="9872871" cy="4038600"/>
          </a:xfrm>
        </p:spPr>
        <p:txBody>
          <a:bodyPr/>
          <a:lstStyle/>
          <a:p>
            <a:r>
              <a:rPr lang="en-US" dirty="0"/>
              <a:t> The arrival of Guru </a:t>
            </a:r>
            <a:r>
              <a:rPr lang="en-US" dirty="0" err="1"/>
              <a:t>Har</a:t>
            </a:r>
            <a:r>
              <a:rPr lang="en-US" dirty="0"/>
              <a:t> Krishan and even Guru </a:t>
            </a:r>
            <a:r>
              <a:rPr lang="en-US" dirty="0" err="1"/>
              <a:t>Tegh</a:t>
            </a:r>
            <a:r>
              <a:rPr lang="en-US" dirty="0"/>
              <a:t> Bahadur is connected with the same historical event</a:t>
            </a:r>
            <a:r>
              <a:rPr lang="en-US" dirty="0" smtClean="0"/>
              <a:t>.</a:t>
            </a:r>
          </a:p>
          <a:p>
            <a:r>
              <a:rPr lang="en-US" dirty="0"/>
              <a:t> The arrival of Guru </a:t>
            </a:r>
            <a:r>
              <a:rPr lang="en-US" dirty="0" err="1"/>
              <a:t>Har</a:t>
            </a:r>
            <a:r>
              <a:rPr lang="en-US" dirty="0"/>
              <a:t> Krishan and even Guru </a:t>
            </a:r>
            <a:r>
              <a:rPr lang="en-US" dirty="0" err="1"/>
              <a:t>Tegh</a:t>
            </a:r>
            <a:r>
              <a:rPr lang="en-US" dirty="0"/>
              <a:t> Bahadur is connected with the same historical event</a:t>
            </a:r>
            <a:r>
              <a:rPr lang="en-US" dirty="0" smtClean="0"/>
              <a:t>.</a:t>
            </a:r>
          </a:p>
          <a:p>
            <a:r>
              <a:rPr lang="en-US" dirty="0"/>
              <a:t>Part of the same narrative is the encounter of Guru Nanak with Babur, founder of the Mughal empire</a:t>
            </a:r>
            <a:r>
              <a:rPr lang="en-US" dirty="0" smtClean="0"/>
              <a:t>.</a:t>
            </a:r>
          </a:p>
          <a:p>
            <a:r>
              <a:rPr lang="en-US" dirty="0"/>
              <a:t>The story acquired a prophetic significance, giving clues to the relationships between their respective successors</a:t>
            </a:r>
            <a:r>
              <a:rPr lang="en-US" dirty="0" smtClean="0"/>
              <a:t>.</a:t>
            </a:r>
          </a:p>
          <a:p>
            <a:r>
              <a:rPr lang="en-US" dirty="0"/>
              <a:t>In the story, Babur, initially unaware of the spiritual prowess of the guru, had him incarcerated. </a:t>
            </a:r>
            <a:endParaRPr lang="hi-IN" dirty="0"/>
          </a:p>
        </p:txBody>
      </p:sp>
    </p:spTree>
    <p:extLst>
      <p:ext uri="{BB962C8B-B14F-4D97-AF65-F5344CB8AC3E}">
        <p14:creationId xmlns:p14="http://schemas.microsoft.com/office/powerpoint/2010/main" val="4202213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p:txBody>
          <a:bodyPr/>
          <a:lstStyle/>
          <a:p>
            <a:r>
              <a:rPr lang="en-US" dirty="0"/>
              <a:t> However, he soon </a:t>
            </a:r>
            <a:r>
              <a:rPr lang="en-US" dirty="0" err="1"/>
              <a:t>realised</a:t>
            </a:r>
            <a:r>
              <a:rPr lang="en-US" dirty="0"/>
              <a:t> the genius of the saint and let him go, but not before being rebuked by Nanak at his court</a:t>
            </a:r>
            <a:r>
              <a:rPr lang="en-US" dirty="0" smtClean="0"/>
              <a:t>.</a:t>
            </a:r>
          </a:p>
          <a:p>
            <a:r>
              <a:rPr lang="en-US" dirty="0"/>
              <a:t> This was the significant moment that was to represent the true nature of the interaction between Sikh gurus and Mughal emperors. </a:t>
            </a:r>
            <a:endParaRPr lang="en-US" dirty="0" smtClean="0"/>
          </a:p>
          <a:p>
            <a:r>
              <a:rPr lang="en-US" dirty="0"/>
              <a:t>No matter how much political strength the emperor possessed, the final power resided with the true king, the guru</a:t>
            </a:r>
            <a:r>
              <a:rPr lang="en-US" dirty="0" smtClean="0"/>
              <a:t>.</a:t>
            </a:r>
          </a:p>
          <a:p>
            <a:r>
              <a:rPr lang="en-US" i="1" dirty="0"/>
              <a:t>Haroon Khalid is the author of three books, most recently, </a:t>
            </a:r>
            <a:r>
              <a:rPr lang="en-US" dirty="0"/>
              <a:t>Walking with Nanak.</a:t>
            </a:r>
            <a:endParaRPr lang="hi-IN" dirty="0"/>
          </a:p>
        </p:txBody>
      </p:sp>
    </p:spTree>
    <p:extLst>
      <p:ext uri="{BB962C8B-B14F-4D97-AF65-F5344CB8AC3E}">
        <p14:creationId xmlns:p14="http://schemas.microsoft.com/office/powerpoint/2010/main" val="111157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a:xfrm>
            <a:off x="1143000" y="2057399"/>
            <a:ext cx="9872871" cy="4555067"/>
          </a:xfrm>
        </p:spPr>
        <p:txBody>
          <a:bodyPr>
            <a:normAutofit/>
          </a:bodyPr>
          <a:lstStyle/>
          <a:p>
            <a:r>
              <a:rPr lang="en-US" dirty="0"/>
              <a:t>Today, the narrative of the guru's assassination on the emperor's order is stripped of all its political realities.</a:t>
            </a:r>
          </a:p>
          <a:p>
            <a:r>
              <a:rPr lang="en-US" dirty="0"/>
              <a:t>The emperor Aurangzeb had forbidden anyone from removing the decapitated head and body of the ninth Sikh guru, </a:t>
            </a:r>
            <a:r>
              <a:rPr lang="en-US" dirty="0" err="1"/>
              <a:t>Tegh</a:t>
            </a:r>
            <a:r>
              <a:rPr lang="en-US" dirty="0"/>
              <a:t> Bahadur. </a:t>
            </a:r>
            <a:endParaRPr lang="en-US" dirty="0" smtClean="0"/>
          </a:p>
          <a:p>
            <a:r>
              <a:rPr lang="en-US" dirty="0"/>
              <a:t> The residents of Delhi, who had just witnessed the guru’s assassination, were struck with fear</a:t>
            </a:r>
            <a:r>
              <a:rPr lang="en-US" dirty="0" smtClean="0"/>
              <a:t>.</a:t>
            </a:r>
          </a:p>
          <a:p>
            <a:r>
              <a:rPr lang="en-US" dirty="0"/>
              <a:t>Many among them were devotees of </a:t>
            </a:r>
            <a:r>
              <a:rPr lang="en-US" dirty="0" err="1"/>
              <a:t>Tegh</a:t>
            </a:r>
            <a:r>
              <a:rPr lang="en-US" dirty="0"/>
              <a:t> Bahadur, the eighth spiritual descendant of Guru Nanak. </a:t>
            </a:r>
            <a:endParaRPr lang="en-US" dirty="0" smtClean="0"/>
          </a:p>
          <a:p>
            <a:r>
              <a:rPr lang="en-US" dirty="0"/>
              <a:t>The Sikh spiritual movement that had centered around </a:t>
            </a:r>
            <a:r>
              <a:rPr lang="en-US" dirty="0" err="1"/>
              <a:t>Kartarpur</a:t>
            </a:r>
            <a:r>
              <a:rPr lang="en-US" dirty="0"/>
              <a:t> Sahib (now in Pakistan) at the death of Guru Nanak had by then spread to far-flung regions of Punjab and beyond.</a:t>
            </a:r>
            <a:endParaRPr lang="hi-IN" dirty="0"/>
          </a:p>
        </p:txBody>
      </p:sp>
    </p:spTree>
    <p:extLst>
      <p:ext uri="{BB962C8B-B14F-4D97-AF65-F5344CB8AC3E}">
        <p14:creationId xmlns:p14="http://schemas.microsoft.com/office/powerpoint/2010/main" val="400573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a:xfrm>
            <a:off x="1143000" y="2057399"/>
            <a:ext cx="9872871" cy="4580467"/>
          </a:xfrm>
        </p:spPr>
        <p:txBody>
          <a:bodyPr/>
          <a:lstStyle/>
          <a:p>
            <a:r>
              <a:rPr lang="en-US" dirty="0"/>
              <a:t>His followers came from all backgrounds, bringing their material as well as human resources</a:t>
            </a:r>
            <a:r>
              <a:rPr lang="en-US" dirty="0" smtClean="0"/>
              <a:t>.</a:t>
            </a:r>
          </a:p>
          <a:p>
            <a:r>
              <a:rPr lang="en-US" dirty="0"/>
              <a:t>Official Mughal records, describing the reasons for the assassination of Guru </a:t>
            </a:r>
            <a:r>
              <a:rPr lang="en-US" dirty="0" err="1"/>
              <a:t>Tegh</a:t>
            </a:r>
            <a:r>
              <a:rPr lang="en-US" dirty="0"/>
              <a:t> Bahadur in 1675, state that he moved around with several thousand followers</a:t>
            </a:r>
            <a:r>
              <a:rPr lang="en-US" dirty="0" smtClean="0"/>
              <a:t>.</a:t>
            </a:r>
          </a:p>
          <a:p>
            <a:r>
              <a:rPr lang="en-US" dirty="0"/>
              <a:t>With the rise in the political and material influence of the institution of </a:t>
            </a:r>
            <a:r>
              <a:rPr lang="en-US" dirty="0" err="1"/>
              <a:t>guruhood</a:t>
            </a:r>
            <a:r>
              <a:rPr lang="en-US" dirty="0"/>
              <a:t>, the Sikh gurus were increasingly seen as political rivals by petty kingdoms of the Mughal empire. </a:t>
            </a:r>
            <a:endParaRPr lang="en-US" dirty="0" smtClean="0"/>
          </a:p>
          <a:p>
            <a:r>
              <a:rPr lang="en-US" dirty="0"/>
              <a:t>Their influence and strength was also visible to the Mughal emperor. </a:t>
            </a:r>
            <a:endParaRPr lang="en-US" dirty="0" smtClean="0"/>
          </a:p>
          <a:p>
            <a:r>
              <a:rPr lang="en-US" dirty="0"/>
              <a:t>The days of political obscurity under Guru Nanak were long gone.</a:t>
            </a:r>
            <a:endParaRPr lang="hi-IN" dirty="0"/>
          </a:p>
        </p:txBody>
      </p:sp>
    </p:spTree>
    <p:extLst>
      <p:ext uri="{BB962C8B-B14F-4D97-AF65-F5344CB8AC3E}">
        <p14:creationId xmlns:p14="http://schemas.microsoft.com/office/powerpoint/2010/main" val="300345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a:xfrm>
            <a:off x="1143000" y="2057400"/>
            <a:ext cx="9872871" cy="4538133"/>
          </a:xfrm>
        </p:spPr>
        <p:txBody>
          <a:bodyPr/>
          <a:lstStyle/>
          <a:p>
            <a:r>
              <a:rPr lang="en-US" dirty="0"/>
              <a:t>There are several accounts explaining the motive behind the assassination of Guru </a:t>
            </a:r>
            <a:r>
              <a:rPr lang="en-US" dirty="0" err="1" smtClean="0"/>
              <a:t>Tegh</a:t>
            </a:r>
            <a:r>
              <a:rPr lang="en-US" dirty="0" smtClean="0"/>
              <a:t> Bahadur </a:t>
            </a:r>
            <a:r>
              <a:rPr lang="en-US" dirty="0"/>
              <a:t>on Aurangzeb’s orders. </a:t>
            </a:r>
            <a:endParaRPr lang="en-US" dirty="0" smtClean="0"/>
          </a:p>
          <a:p>
            <a:r>
              <a:rPr lang="en-US" dirty="0"/>
              <a:t>Sikh tradition states that the guru stood up for the rights of Kashmiri </a:t>
            </a:r>
            <a:r>
              <a:rPr lang="en-US" dirty="0" err="1"/>
              <a:t>Pandits</a:t>
            </a:r>
            <a:r>
              <a:rPr lang="en-US" dirty="0"/>
              <a:t> who approached him (see image above) to intercede on their behalf with the emperor and ask him to revoke a recently imposed </a:t>
            </a:r>
            <a:r>
              <a:rPr lang="en-US" i="1" dirty="0" err="1" smtClean="0"/>
              <a:t>jizya</a:t>
            </a:r>
            <a:r>
              <a:rPr lang="en-US" dirty="0"/>
              <a:t> (tax</a:t>
            </a:r>
            <a:r>
              <a:rPr lang="en-US" dirty="0" smtClean="0"/>
              <a:t>).</a:t>
            </a:r>
          </a:p>
          <a:p>
            <a:r>
              <a:rPr lang="en-US" dirty="0"/>
              <a:t>Convinced by his son, </a:t>
            </a:r>
            <a:r>
              <a:rPr lang="en-US" dirty="0" err="1"/>
              <a:t>Gobind</a:t>
            </a:r>
            <a:r>
              <a:rPr lang="en-US" dirty="0"/>
              <a:t> Rai, who later became Guru </a:t>
            </a:r>
            <a:r>
              <a:rPr lang="en-US" dirty="0" err="1"/>
              <a:t>Gobind</a:t>
            </a:r>
            <a:r>
              <a:rPr lang="en-US" dirty="0"/>
              <a:t> Singh, to stand up for the protection of the Kashmiri </a:t>
            </a:r>
            <a:r>
              <a:rPr lang="en-US" dirty="0" err="1"/>
              <a:t>Pandits</a:t>
            </a:r>
            <a:r>
              <a:rPr lang="en-US" dirty="0"/>
              <a:t>, Guru </a:t>
            </a:r>
            <a:r>
              <a:rPr lang="en-US" dirty="0" err="1"/>
              <a:t>Tegh</a:t>
            </a:r>
            <a:r>
              <a:rPr lang="en-US" dirty="0"/>
              <a:t> Bahadur traveled to Delhi. </a:t>
            </a:r>
            <a:endParaRPr lang="en-US" dirty="0" smtClean="0"/>
          </a:p>
          <a:p>
            <a:r>
              <a:rPr lang="en-US" dirty="0"/>
              <a:t>. Here, at the Mughal court, he was mocked and asked to prove his </a:t>
            </a:r>
            <a:r>
              <a:rPr lang="en-US" dirty="0" err="1"/>
              <a:t>guruhood</a:t>
            </a:r>
            <a:r>
              <a:rPr lang="en-US" dirty="0"/>
              <a:t> by performing a miracle.</a:t>
            </a:r>
            <a:endParaRPr lang="en-US" dirty="0" smtClean="0"/>
          </a:p>
        </p:txBody>
      </p:sp>
    </p:spTree>
    <p:extLst>
      <p:ext uri="{BB962C8B-B14F-4D97-AF65-F5344CB8AC3E}">
        <p14:creationId xmlns:p14="http://schemas.microsoft.com/office/powerpoint/2010/main" val="1733497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dirty="0"/>
          </a:p>
        </p:txBody>
      </p:sp>
      <p:sp>
        <p:nvSpPr>
          <p:cNvPr id="3" name="Content Placeholder 2"/>
          <p:cNvSpPr>
            <a:spLocks noGrp="1"/>
          </p:cNvSpPr>
          <p:nvPr>
            <p:ph idx="1"/>
          </p:nvPr>
        </p:nvSpPr>
        <p:spPr>
          <a:xfrm>
            <a:off x="1143000" y="2057400"/>
            <a:ext cx="9872871" cy="4572000"/>
          </a:xfrm>
        </p:spPr>
        <p:txBody>
          <a:bodyPr/>
          <a:lstStyle/>
          <a:p>
            <a:r>
              <a:rPr lang="en-US" dirty="0"/>
              <a:t>He wrote a magic spell on a piece of paper and tied it around his neck with a thread</a:t>
            </a:r>
            <a:r>
              <a:rPr lang="en-US" dirty="0" smtClean="0"/>
              <a:t>.</a:t>
            </a:r>
          </a:p>
          <a:p>
            <a:r>
              <a:rPr lang="en-US" dirty="0"/>
              <a:t>He told the Mughal authorities that as long as the spell remained tied to him, his head would not be separated from his body even if the blade of the executioner fell on his neck</a:t>
            </a:r>
            <a:r>
              <a:rPr lang="en-US" dirty="0" smtClean="0"/>
              <a:t>.</a:t>
            </a:r>
          </a:p>
          <a:p>
            <a:r>
              <a:rPr lang="en-US" dirty="0"/>
              <a:t>But when the blade struck the guru’s neck, it severed his head. </a:t>
            </a:r>
            <a:endParaRPr lang="en-US" dirty="0" smtClean="0"/>
          </a:p>
          <a:p>
            <a:r>
              <a:rPr lang="en-US" dirty="0"/>
              <a:t>Later, when the Mughal authorities opened the magic spell that the guru had written, it read, “He gave his head, not his secret</a:t>
            </a:r>
            <a:r>
              <a:rPr lang="en-US" dirty="0" smtClean="0"/>
              <a:t>.”</a:t>
            </a:r>
          </a:p>
          <a:p>
            <a:endParaRPr lang="hi-IN" dirty="0"/>
          </a:p>
        </p:txBody>
      </p:sp>
    </p:spTree>
    <p:extLst>
      <p:ext uri="{BB962C8B-B14F-4D97-AF65-F5344CB8AC3E}">
        <p14:creationId xmlns:p14="http://schemas.microsoft.com/office/powerpoint/2010/main" val="401563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Transformation of Sikhism</a:t>
            </a:r>
            <a:br>
              <a:rPr lang="en-US" b="1" dirty="0"/>
            </a:br>
            <a:endParaRPr lang="hi-IN" dirty="0"/>
          </a:p>
        </p:txBody>
      </p:sp>
      <p:sp>
        <p:nvSpPr>
          <p:cNvPr id="3" name="Content Placeholder 2"/>
          <p:cNvSpPr>
            <a:spLocks noGrp="1"/>
          </p:cNvSpPr>
          <p:nvPr>
            <p:ph idx="1"/>
          </p:nvPr>
        </p:nvSpPr>
        <p:spPr>
          <a:xfrm>
            <a:off x="1143000" y="2057399"/>
            <a:ext cx="9872871" cy="4580467"/>
          </a:xfrm>
        </p:spPr>
        <p:txBody>
          <a:bodyPr>
            <a:normAutofit/>
          </a:bodyPr>
          <a:lstStyle/>
          <a:p>
            <a:r>
              <a:rPr lang="en-US" dirty="0"/>
              <a:t>Colonial historians, like Joseph Davey Cunningham, however, present a different explanation for the guru’s assassination. </a:t>
            </a:r>
            <a:endParaRPr lang="en-US" dirty="0" smtClean="0"/>
          </a:p>
          <a:p>
            <a:r>
              <a:rPr lang="en-US" dirty="0"/>
              <a:t> In order to understand the political motive behind the event, one needs to first take into account the historical framework under which </a:t>
            </a:r>
            <a:r>
              <a:rPr lang="en-US" dirty="0" err="1"/>
              <a:t>Tegh</a:t>
            </a:r>
            <a:r>
              <a:rPr lang="en-US" dirty="0"/>
              <a:t> Bahadur was appointed a Sikh guru. </a:t>
            </a:r>
            <a:endParaRPr lang="en-US" dirty="0" smtClean="0"/>
          </a:p>
          <a:p>
            <a:r>
              <a:rPr lang="en-US" dirty="0"/>
              <a:t>Earlier bypassed by his father, Guru </a:t>
            </a:r>
            <a:r>
              <a:rPr lang="en-US" dirty="0" err="1"/>
              <a:t>Hargobind</a:t>
            </a:r>
            <a:r>
              <a:rPr lang="en-US" dirty="0"/>
              <a:t>, </a:t>
            </a:r>
            <a:r>
              <a:rPr lang="en-US" dirty="0" err="1"/>
              <a:t>Tegh</a:t>
            </a:r>
            <a:r>
              <a:rPr lang="en-US" dirty="0"/>
              <a:t> Bahadur was appointed head of the Sikh community after the death of seven-year-old Guru </a:t>
            </a:r>
            <a:r>
              <a:rPr lang="en-US" dirty="0" err="1"/>
              <a:t>Har</a:t>
            </a:r>
            <a:r>
              <a:rPr lang="en-US" dirty="0"/>
              <a:t> Krishan. </a:t>
            </a:r>
            <a:endParaRPr lang="en-US" dirty="0" smtClean="0"/>
          </a:p>
          <a:p>
            <a:r>
              <a:rPr lang="en-US" dirty="0"/>
              <a:t> During the short tenure of </a:t>
            </a:r>
            <a:r>
              <a:rPr lang="en-US" dirty="0" err="1"/>
              <a:t>Har</a:t>
            </a:r>
            <a:r>
              <a:rPr lang="en-US" dirty="0"/>
              <a:t> Krishan, his older brother, Ram Rai, who wanted the </a:t>
            </a:r>
            <a:r>
              <a:rPr lang="en-US" dirty="0" err="1"/>
              <a:t>guruhood</a:t>
            </a:r>
            <a:r>
              <a:rPr lang="en-US" dirty="0"/>
              <a:t> for himself, plotted incessantly against him, lobbying with a few prominent Sikh leaders and trying to convince the Sikh community that he was, in fact, the rightful spiritual descant of Nanak’s Sikhism.</a:t>
            </a:r>
            <a:endParaRPr lang="hi-IN" dirty="0"/>
          </a:p>
        </p:txBody>
      </p:sp>
    </p:spTree>
    <p:extLst>
      <p:ext uri="{BB962C8B-B14F-4D97-AF65-F5344CB8AC3E}">
        <p14:creationId xmlns:p14="http://schemas.microsoft.com/office/powerpoint/2010/main" val="3228058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a:xfrm>
            <a:off x="1143000" y="2057400"/>
            <a:ext cx="9872871" cy="4546600"/>
          </a:xfrm>
        </p:spPr>
        <p:txBody>
          <a:bodyPr/>
          <a:lstStyle/>
          <a:p>
            <a:r>
              <a:rPr lang="en-US" dirty="0"/>
              <a:t>On his deathbed, Guru </a:t>
            </a:r>
            <a:r>
              <a:rPr lang="en-US" dirty="0" err="1"/>
              <a:t>Har</a:t>
            </a:r>
            <a:r>
              <a:rPr lang="en-US" dirty="0"/>
              <a:t> Krishan left a rather elusive command that was interpreted as Guru </a:t>
            </a:r>
            <a:r>
              <a:rPr lang="en-US" dirty="0" err="1"/>
              <a:t>Tegh</a:t>
            </a:r>
            <a:r>
              <a:rPr lang="en-US" dirty="0"/>
              <a:t> Bahadur’s appointment as the next guru</a:t>
            </a:r>
            <a:r>
              <a:rPr lang="en-US" dirty="0" smtClean="0"/>
              <a:t>.</a:t>
            </a:r>
          </a:p>
          <a:p>
            <a:r>
              <a:rPr lang="en-US" dirty="0"/>
              <a:t>Immediately taking charge of the situation, Guru </a:t>
            </a:r>
            <a:r>
              <a:rPr lang="en-US" dirty="0" err="1"/>
              <a:t>Tegh</a:t>
            </a:r>
            <a:r>
              <a:rPr lang="en-US" dirty="0"/>
              <a:t> Bahadur set out to form new political alliances and to increase his revenue base so that he could compete with the contesting claims to the </a:t>
            </a:r>
            <a:r>
              <a:rPr lang="en-US" dirty="0" smtClean="0"/>
              <a:t>guru hood.</a:t>
            </a:r>
          </a:p>
          <a:p>
            <a:r>
              <a:rPr lang="en-US" dirty="0"/>
              <a:t>According to Cunningham, the guru and his disciples “subsisted by plunder between the wastes of </a:t>
            </a:r>
            <a:r>
              <a:rPr lang="en-US" dirty="0" err="1"/>
              <a:t>Hansi</a:t>
            </a:r>
            <a:r>
              <a:rPr lang="en-US" dirty="0"/>
              <a:t> and Sutlej rendering them unpopular with the peasantry</a:t>
            </a:r>
            <a:r>
              <a:rPr lang="en-US" dirty="0" smtClean="0"/>
              <a:t>”.</a:t>
            </a:r>
          </a:p>
          <a:p>
            <a:r>
              <a:rPr lang="en-US" dirty="0"/>
              <a:t> He also “leagued with a Muslim zealot, Adam Hafiz, and levied contributions upon rich Hindus and Muslims”. </a:t>
            </a:r>
            <a:endParaRPr lang="en-US" dirty="0" smtClean="0"/>
          </a:p>
          <a:p>
            <a:r>
              <a:rPr lang="en-US" dirty="0"/>
              <a:t>The historian further noted that the guru gave asylum to fugitives.</a:t>
            </a:r>
            <a:endParaRPr lang="en-US" dirty="0" smtClean="0"/>
          </a:p>
          <a:p>
            <a:endParaRPr lang="hi-IN" dirty="0"/>
          </a:p>
        </p:txBody>
      </p:sp>
    </p:spTree>
    <p:extLst>
      <p:ext uri="{BB962C8B-B14F-4D97-AF65-F5344CB8AC3E}">
        <p14:creationId xmlns:p14="http://schemas.microsoft.com/office/powerpoint/2010/main" val="112409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a:xfrm>
            <a:off x="1143000" y="2057400"/>
            <a:ext cx="9872871" cy="4572000"/>
          </a:xfrm>
        </p:spPr>
        <p:txBody>
          <a:bodyPr/>
          <a:lstStyle/>
          <a:p>
            <a:r>
              <a:rPr lang="en-US" dirty="0"/>
              <a:t>The historian further noted that the guru gave asylum to fugitives</a:t>
            </a:r>
            <a:r>
              <a:rPr lang="en-US" dirty="0" smtClean="0"/>
              <a:t>.</a:t>
            </a:r>
          </a:p>
          <a:p>
            <a:r>
              <a:rPr lang="en-US" dirty="0"/>
              <a:t>Another complaint against him that reached the ear of the emperor was made by Ram Rai</a:t>
            </a:r>
            <a:r>
              <a:rPr lang="en-US" dirty="0" smtClean="0"/>
              <a:t>.</a:t>
            </a:r>
          </a:p>
          <a:p>
            <a:r>
              <a:rPr lang="en-US" dirty="0"/>
              <a:t>. Like Guru </a:t>
            </a:r>
            <a:r>
              <a:rPr lang="en-US" dirty="0" err="1"/>
              <a:t>Har</a:t>
            </a:r>
            <a:r>
              <a:rPr lang="en-US" dirty="0"/>
              <a:t> Krishan before him, Guru </a:t>
            </a:r>
            <a:r>
              <a:rPr lang="en-US" dirty="0" err="1"/>
              <a:t>Tegh</a:t>
            </a:r>
            <a:r>
              <a:rPr lang="en-US" dirty="0"/>
              <a:t> Bahadur was accused of being a “pretender to power</a:t>
            </a:r>
            <a:r>
              <a:rPr lang="en-US" dirty="0" smtClean="0"/>
              <a:t>”.</a:t>
            </a:r>
          </a:p>
          <a:p>
            <a:r>
              <a:rPr lang="en-US" dirty="0" err="1"/>
              <a:t>Tegh</a:t>
            </a:r>
            <a:r>
              <a:rPr lang="en-US" dirty="0"/>
              <a:t> Bahadur was the second Sikh guru to be assassinated at the hands of a Mughal emperor</a:t>
            </a:r>
            <a:r>
              <a:rPr lang="en-US" dirty="0" smtClean="0"/>
              <a:t>.</a:t>
            </a:r>
          </a:p>
          <a:p>
            <a:r>
              <a:rPr lang="en-US" dirty="0"/>
              <a:t> Almost 70 years earlier, in 1606, Guru </a:t>
            </a:r>
            <a:r>
              <a:rPr lang="en-US" dirty="0" err="1"/>
              <a:t>Arjan</a:t>
            </a:r>
            <a:r>
              <a:rPr lang="en-US" dirty="0"/>
              <a:t>, the fifth Sikh guru, was killed by the banks of the river Ravi, facing the Lahore fort, on the orders of Jahangir. </a:t>
            </a:r>
            <a:endParaRPr lang="en-US" dirty="0" smtClean="0"/>
          </a:p>
          <a:p>
            <a:endParaRPr lang="en-US" dirty="0" smtClean="0"/>
          </a:p>
          <a:p>
            <a:endParaRPr lang="hi-IN" dirty="0"/>
          </a:p>
        </p:txBody>
      </p:sp>
    </p:spTree>
    <p:extLst>
      <p:ext uri="{BB962C8B-B14F-4D97-AF65-F5344CB8AC3E}">
        <p14:creationId xmlns:p14="http://schemas.microsoft.com/office/powerpoint/2010/main" val="246861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i-IN"/>
          </a:p>
        </p:txBody>
      </p:sp>
      <p:sp>
        <p:nvSpPr>
          <p:cNvPr id="3" name="Content Placeholder 2"/>
          <p:cNvSpPr>
            <a:spLocks noGrp="1"/>
          </p:cNvSpPr>
          <p:nvPr>
            <p:ph idx="1"/>
          </p:nvPr>
        </p:nvSpPr>
        <p:spPr/>
        <p:txBody>
          <a:bodyPr/>
          <a:lstStyle/>
          <a:p>
            <a:r>
              <a:rPr lang="en-US" dirty="0"/>
              <a:t> His assassination was a turning point in the history of the </a:t>
            </a:r>
            <a:r>
              <a:rPr lang="en-US" dirty="0" err="1"/>
              <a:t>guruhood</a:t>
            </a:r>
            <a:r>
              <a:rPr lang="en-US" dirty="0"/>
              <a:t>, triggering the transformation of the institution from a non-violent spiritual movement to the </a:t>
            </a:r>
            <a:r>
              <a:rPr lang="en-US" dirty="0" err="1" smtClean="0"/>
              <a:t>militarised</a:t>
            </a:r>
            <a:r>
              <a:rPr lang="en-US" dirty="0" smtClean="0"/>
              <a:t> </a:t>
            </a:r>
            <a:r>
              <a:rPr lang="en-US" dirty="0"/>
              <a:t>religious movement of Guru </a:t>
            </a:r>
            <a:r>
              <a:rPr lang="en-US" dirty="0" err="1" smtClean="0"/>
              <a:t>Hargo</a:t>
            </a:r>
            <a:r>
              <a:rPr lang="en-US" dirty="0" smtClean="0"/>
              <a:t> bind</a:t>
            </a:r>
            <a:r>
              <a:rPr lang="en-US" dirty="0"/>
              <a:t>, the son of Guru </a:t>
            </a:r>
            <a:r>
              <a:rPr lang="en-US" dirty="0" err="1"/>
              <a:t>Arjan</a:t>
            </a:r>
            <a:r>
              <a:rPr lang="en-US" dirty="0"/>
              <a:t> and his spiritual successor. </a:t>
            </a:r>
            <a:endParaRPr lang="en-US" dirty="0" smtClean="0"/>
          </a:p>
          <a:p>
            <a:r>
              <a:rPr lang="en-US" dirty="0"/>
              <a:t> It laid the seeds for </a:t>
            </a:r>
            <a:r>
              <a:rPr lang="en-US" dirty="0" smtClean="0"/>
              <a:t>the  </a:t>
            </a:r>
            <a:r>
              <a:rPr lang="en-US" dirty="0" err="1"/>
              <a:t>Khalsa</a:t>
            </a:r>
            <a:r>
              <a:rPr lang="en-US" dirty="0"/>
              <a:t> that gives the Sikh community its current form, </a:t>
            </a:r>
            <a:r>
              <a:rPr lang="en-US" dirty="0" smtClean="0"/>
              <a:t>institution </a:t>
            </a:r>
            <a:r>
              <a:rPr lang="en-US" dirty="0" err="1" smtClean="0"/>
              <a:t>alised</a:t>
            </a:r>
            <a:r>
              <a:rPr lang="en-US" dirty="0" smtClean="0"/>
              <a:t> </a:t>
            </a:r>
            <a:r>
              <a:rPr lang="en-US" dirty="0"/>
              <a:t>by Guru </a:t>
            </a:r>
            <a:r>
              <a:rPr lang="en-US" dirty="0" smtClean="0"/>
              <a:t> </a:t>
            </a:r>
            <a:r>
              <a:rPr lang="en-US" dirty="0" err="1" smtClean="0"/>
              <a:t>Gobind</a:t>
            </a:r>
            <a:r>
              <a:rPr lang="en-US" dirty="0" smtClean="0"/>
              <a:t> </a:t>
            </a:r>
            <a:r>
              <a:rPr lang="en-US" dirty="0"/>
              <a:t>Singh, the son and successor of Guru </a:t>
            </a:r>
            <a:r>
              <a:rPr lang="en-US" dirty="0" err="1"/>
              <a:t>Tegh</a:t>
            </a:r>
            <a:r>
              <a:rPr lang="en-US" dirty="0"/>
              <a:t> Bahadur</a:t>
            </a:r>
            <a:r>
              <a:rPr lang="en-US" dirty="0" smtClean="0"/>
              <a:t>.</a:t>
            </a:r>
          </a:p>
          <a:p>
            <a:r>
              <a:rPr lang="en-US" dirty="0"/>
              <a:t> It laid the seeds for the </a:t>
            </a:r>
            <a:r>
              <a:rPr lang="en-US" dirty="0" err="1"/>
              <a:t>Khalsa</a:t>
            </a:r>
            <a:r>
              <a:rPr lang="en-US" dirty="0"/>
              <a:t> that gives the Sikh community its current form, </a:t>
            </a:r>
            <a:r>
              <a:rPr lang="en-US" dirty="0" err="1"/>
              <a:t>institutionalised</a:t>
            </a:r>
            <a:r>
              <a:rPr lang="en-US" dirty="0"/>
              <a:t> by Guru </a:t>
            </a:r>
            <a:r>
              <a:rPr lang="en-US" dirty="0" err="1"/>
              <a:t>Gobind</a:t>
            </a:r>
            <a:r>
              <a:rPr lang="en-US" dirty="0"/>
              <a:t> Singh, the son and successor of Guru </a:t>
            </a:r>
            <a:r>
              <a:rPr lang="en-US" dirty="0" err="1"/>
              <a:t>Tegh</a:t>
            </a:r>
            <a:r>
              <a:rPr lang="en-US" dirty="0"/>
              <a:t> Bahadur.</a:t>
            </a:r>
            <a:endParaRPr lang="en-US" dirty="0" smtClean="0"/>
          </a:p>
          <a:p>
            <a:endParaRPr lang="hi-IN" dirty="0"/>
          </a:p>
        </p:txBody>
      </p:sp>
    </p:spTree>
    <p:extLst>
      <p:ext uri="{BB962C8B-B14F-4D97-AF65-F5344CB8AC3E}">
        <p14:creationId xmlns:p14="http://schemas.microsoft.com/office/powerpoint/2010/main" val="154944050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56</TotalTime>
  <Words>613</Words>
  <Application>Microsoft Office PowerPoint</Application>
  <PresentationFormat>Widescreen</PresentationFormat>
  <Paragraphs>62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Droid Serif</vt:lpstr>
      <vt:lpstr>Gill Sans MT</vt:lpstr>
      <vt:lpstr>Impact</vt:lpstr>
      <vt:lpstr>Mangal</vt:lpstr>
      <vt:lpstr>Badge</vt:lpstr>
      <vt:lpstr> </vt:lpstr>
      <vt:lpstr>PowerPoint Presentation</vt:lpstr>
      <vt:lpstr>PowerPoint Presentation</vt:lpstr>
      <vt:lpstr>PowerPoint Presentation</vt:lpstr>
      <vt:lpstr>PowerPoint Presentation</vt:lpstr>
      <vt:lpstr>Transformation of Sikhism </vt:lpstr>
      <vt:lpstr>PowerPoint Presentation</vt:lpstr>
      <vt:lpstr>PowerPoint Presentation</vt:lpstr>
      <vt:lpstr>PowerPoint Presentation</vt:lpstr>
      <vt:lpstr>Simplistic narratives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Windows User</dc:creator>
  <cp:lastModifiedBy>Windows User</cp:lastModifiedBy>
  <cp:revision>7</cp:revision>
  <dcterms:created xsi:type="dcterms:W3CDTF">2021-08-02T08:46:44Z</dcterms:created>
  <dcterms:modified xsi:type="dcterms:W3CDTF">2021-08-02T09:45:32Z</dcterms:modified>
</cp:coreProperties>
</file>