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8" r:id="rId2"/>
  </p:sldIdLst>
  <p:sldSz cx="118872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55F9A-5D3E-465F-823E-51F8661E56D7}" v="3" dt="2023-11-23T07:56:25.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95" autoAdjust="0"/>
    <p:restoredTop sz="93690" autoAdjust="0"/>
  </p:normalViewPr>
  <p:slideViewPr>
    <p:cSldViewPr snapToGrid="0">
      <p:cViewPr varScale="1">
        <p:scale>
          <a:sx n="70" d="100"/>
          <a:sy n="70" d="100"/>
        </p:scale>
        <p:origin x="960" y="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24"/>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3F1D-2176-480E-AE39-18C867DF2704}" type="datetimeFigureOut">
              <a:rPr lang="en-US" smtClean="0"/>
              <a:t>3/19/2024</a:t>
            </a:fld>
            <a:endParaRPr lang="en-US"/>
          </a:p>
        </p:txBody>
      </p:sp>
      <p:sp>
        <p:nvSpPr>
          <p:cNvPr id="4" name="Slide Image Placeholder 3"/>
          <p:cNvSpPr>
            <a:spLocks noGrp="1" noRot="1" noChangeAspect="1"/>
          </p:cNvSpPr>
          <p:nvPr>
            <p:ph type="sldImg" idx="2"/>
          </p:nvPr>
        </p:nvSpPr>
        <p:spPr>
          <a:xfrm>
            <a:off x="220663" y="1143000"/>
            <a:ext cx="6416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929EC-7EAD-486C-B238-3FA5E3DCFF8D}" type="slidenum">
              <a:rPr lang="en-US" smtClean="0"/>
              <a:t>‹#›</a:t>
            </a:fld>
            <a:endParaRPr lang="en-US"/>
          </a:p>
        </p:txBody>
      </p:sp>
    </p:spTree>
    <p:extLst>
      <p:ext uri="{BB962C8B-B14F-4D97-AF65-F5344CB8AC3E}">
        <p14:creationId xmlns:p14="http://schemas.microsoft.com/office/powerpoint/2010/main" val="334832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935302"/>
            <a:ext cx="8915400" cy="1989667"/>
          </a:xfrm>
        </p:spPr>
        <p:txBody>
          <a:bodyPr anchor="b"/>
          <a:lstStyle>
            <a:lvl1pPr algn="ctr">
              <a:defRPr sz="5000"/>
            </a:lvl1pPr>
          </a:lstStyle>
          <a:p>
            <a:r>
              <a:rPr lang="en-US"/>
              <a:t>Click to edit Master title style</a:t>
            </a:r>
            <a:endParaRPr lang="en-US" dirty="0"/>
          </a:p>
        </p:txBody>
      </p:sp>
      <p:sp>
        <p:nvSpPr>
          <p:cNvPr id="3" name="Subtitle 2"/>
          <p:cNvSpPr>
            <a:spLocks noGrp="1"/>
          </p:cNvSpPr>
          <p:nvPr>
            <p:ph type="subTitle" idx="1"/>
          </p:nvPr>
        </p:nvSpPr>
        <p:spPr>
          <a:xfrm>
            <a:off x="1485900" y="3001698"/>
            <a:ext cx="89154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A9AACE-E0F1-4349-91BA-D785EF45124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331466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9AACE-E0F1-4349-91BA-D785EF45124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104406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6777" y="304271"/>
            <a:ext cx="2563178"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7245" y="304271"/>
            <a:ext cx="7540943"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9AACE-E0F1-4349-91BA-D785EF45124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25333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9AACE-E0F1-4349-91BA-D785EF45124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3789804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1054" y="1424782"/>
            <a:ext cx="10252710" cy="2377281"/>
          </a:xfrm>
        </p:spPr>
        <p:txBody>
          <a:bodyPr anchor="b"/>
          <a:lstStyle>
            <a:lvl1pPr>
              <a:defRPr sz="5000"/>
            </a:lvl1pPr>
          </a:lstStyle>
          <a:p>
            <a:r>
              <a:rPr lang="en-US"/>
              <a:t>Click to edit Master title style</a:t>
            </a:r>
            <a:endParaRPr lang="en-US" dirty="0"/>
          </a:p>
        </p:txBody>
      </p:sp>
      <p:sp>
        <p:nvSpPr>
          <p:cNvPr id="3" name="Text Placeholder 2"/>
          <p:cNvSpPr>
            <a:spLocks noGrp="1"/>
          </p:cNvSpPr>
          <p:nvPr>
            <p:ph type="body" idx="1"/>
          </p:nvPr>
        </p:nvSpPr>
        <p:spPr>
          <a:xfrm>
            <a:off x="811054" y="3824553"/>
            <a:ext cx="1025271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9AACE-E0F1-4349-91BA-D785EF451249}"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1621246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7245" y="1521354"/>
            <a:ext cx="505206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7895" y="1521354"/>
            <a:ext cx="505206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A9AACE-E0F1-4349-91BA-D785EF451249}"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281933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793" y="304271"/>
            <a:ext cx="1025271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18794" y="1400969"/>
            <a:ext cx="5028842"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818794" y="2087563"/>
            <a:ext cx="5028842"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7895" y="1400969"/>
            <a:ext cx="5053608"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6017895" y="2087563"/>
            <a:ext cx="5053608"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9AACE-E0F1-4349-91BA-D785EF451249}"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231088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A9AACE-E0F1-4349-91BA-D785EF451249}"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200924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9AACE-E0F1-4349-91BA-D785EF451249}"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243622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381000"/>
            <a:ext cx="3833931" cy="1333500"/>
          </a:xfrm>
        </p:spPr>
        <p:txBody>
          <a:bodyPr anchor="b"/>
          <a:lstStyle>
            <a:lvl1pPr>
              <a:defRPr sz="2667"/>
            </a:lvl1pPr>
          </a:lstStyle>
          <a:p>
            <a:r>
              <a:rPr lang="en-US"/>
              <a:t>Click to edit Master title style</a:t>
            </a:r>
            <a:endParaRPr lang="en-US" dirty="0"/>
          </a:p>
        </p:txBody>
      </p:sp>
      <p:sp>
        <p:nvSpPr>
          <p:cNvPr id="3" name="Content Placeholder 2"/>
          <p:cNvSpPr>
            <a:spLocks noGrp="1"/>
          </p:cNvSpPr>
          <p:nvPr>
            <p:ph idx="1"/>
          </p:nvPr>
        </p:nvSpPr>
        <p:spPr>
          <a:xfrm>
            <a:off x="5053608" y="822855"/>
            <a:ext cx="6017895"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794" y="1714500"/>
            <a:ext cx="3833931"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Click to edit Master text styles</a:t>
            </a:r>
          </a:p>
        </p:txBody>
      </p:sp>
      <p:sp>
        <p:nvSpPr>
          <p:cNvPr id="5" name="Date Placeholder 4"/>
          <p:cNvSpPr>
            <a:spLocks noGrp="1"/>
          </p:cNvSpPr>
          <p:nvPr>
            <p:ph type="dt" sz="half" idx="10"/>
          </p:nvPr>
        </p:nvSpPr>
        <p:spPr/>
        <p:txBody>
          <a:bodyPr/>
          <a:lstStyle/>
          <a:p>
            <a:fld id="{45A9AACE-E0F1-4349-91BA-D785EF451249}"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370624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381000"/>
            <a:ext cx="3833931" cy="1333500"/>
          </a:xfrm>
        </p:spPr>
        <p:txBody>
          <a:bodyPr anchor="b"/>
          <a:lstStyle>
            <a:lvl1pPr>
              <a:defRPr sz="26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053608" y="822855"/>
            <a:ext cx="6017895"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a:t>Click icon to add picture</a:t>
            </a:r>
            <a:endParaRPr lang="en-US" dirty="0"/>
          </a:p>
        </p:txBody>
      </p:sp>
      <p:sp>
        <p:nvSpPr>
          <p:cNvPr id="4" name="Text Placeholder 3"/>
          <p:cNvSpPr>
            <a:spLocks noGrp="1"/>
          </p:cNvSpPr>
          <p:nvPr>
            <p:ph type="body" sz="half" idx="2"/>
          </p:nvPr>
        </p:nvSpPr>
        <p:spPr>
          <a:xfrm>
            <a:off x="818794" y="1714500"/>
            <a:ext cx="3833931"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n-US"/>
              <a:t>Click to edit Master text styles</a:t>
            </a:r>
          </a:p>
        </p:txBody>
      </p:sp>
      <p:sp>
        <p:nvSpPr>
          <p:cNvPr id="5" name="Date Placeholder 4"/>
          <p:cNvSpPr>
            <a:spLocks noGrp="1"/>
          </p:cNvSpPr>
          <p:nvPr>
            <p:ph type="dt" sz="half" idx="10"/>
          </p:nvPr>
        </p:nvSpPr>
        <p:spPr/>
        <p:txBody>
          <a:bodyPr/>
          <a:lstStyle/>
          <a:p>
            <a:fld id="{45A9AACE-E0F1-4349-91BA-D785EF451249}"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E14A8-11CF-4A36-8B1C-23906C7AE833}" type="slidenum">
              <a:rPr lang="en-US" smtClean="0"/>
              <a:t>‹#›</a:t>
            </a:fld>
            <a:endParaRPr lang="en-US"/>
          </a:p>
        </p:txBody>
      </p:sp>
    </p:spTree>
    <p:extLst>
      <p:ext uri="{BB962C8B-B14F-4D97-AF65-F5344CB8AC3E}">
        <p14:creationId xmlns:p14="http://schemas.microsoft.com/office/powerpoint/2010/main" val="27968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245" y="304271"/>
            <a:ext cx="1025271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7245" y="1521354"/>
            <a:ext cx="1025271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7245" y="5296959"/>
            <a:ext cx="267462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45A9AACE-E0F1-4349-91BA-D785EF451249}" type="datetimeFigureOut">
              <a:rPr lang="en-US" smtClean="0"/>
              <a:t>3/19/2024</a:t>
            </a:fld>
            <a:endParaRPr lang="en-US"/>
          </a:p>
        </p:txBody>
      </p:sp>
      <p:sp>
        <p:nvSpPr>
          <p:cNvPr id="5" name="Footer Placeholder 4"/>
          <p:cNvSpPr>
            <a:spLocks noGrp="1"/>
          </p:cNvSpPr>
          <p:nvPr>
            <p:ph type="ftr" sz="quarter" idx="3"/>
          </p:nvPr>
        </p:nvSpPr>
        <p:spPr>
          <a:xfrm>
            <a:off x="3937635" y="5296959"/>
            <a:ext cx="401193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5335" y="5296959"/>
            <a:ext cx="267462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E2FE14A8-11CF-4A36-8B1C-23906C7AE833}" type="slidenum">
              <a:rPr lang="en-US" smtClean="0"/>
              <a:t>‹#›</a:t>
            </a:fld>
            <a:endParaRPr lang="en-US"/>
          </a:p>
        </p:txBody>
      </p:sp>
    </p:spTree>
    <p:extLst>
      <p:ext uri="{BB962C8B-B14F-4D97-AF65-F5344CB8AC3E}">
        <p14:creationId xmlns:p14="http://schemas.microsoft.com/office/powerpoint/2010/main" val="36713266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5D6D-E642-B5FB-C638-73E0C7420ADB}"/>
              </a:ext>
            </a:extLst>
          </p:cNvPr>
          <p:cNvSpPr>
            <a:spLocks noGrp="1"/>
          </p:cNvSpPr>
          <p:nvPr>
            <p:ph type="title"/>
          </p:nvPr>
        </p:nvSpPr>
        <p:spPr>
          <a:xfrm>
            <a:off x="118534" y="262467"/>
            <a:ext cx="4534192" cy="1210733"/>
          </a:xfrm>
        </p:spPr>
        <p:txBody>
          <a:bodyPr>
            <a:normAutofit fontScale="90000"/>
          </a:bodyPr>
          <a:lstStyle/>
          <a:p>
            <a:pPr marL="0" marR="0" indent="0">
              <a:lnSpc>
                <a:spcPct val="107000"/>
              </a:lnSpc>
              <a:spcBef>
                <a:spcPts val="0"/>
              </a:spcBef>
              <a:spcAft>
                <a:spcPts val="0"/>
              </a:spcAft>
            </a:pPr>
            <a:br>
              <a:rPr lang="en-US" sz="1800" b="1" kern="100" dirty="0">
                <a:solidFill>
                  <a:srgbClr val="000000"/>
                </a:solidFill>
                <a:effectLst/>
                <a:latin typeface="Arial" panose="020B0604020202020204" pitchFamily="34" charset="0"/>
                <a:ea typeface="Arial" panose="020B0604020202020204" pitchFamily="34" charset="0"/>
              </a:rPr>
            </a:br>
            <a:r>
              <a:rPr lang="en-US" sz="1800" b="1" kern="100" dirty="0">
                <a:solidFill>
                  <a:srgbClr val="000000"/>
                </a:solidFill>
                <a:effectLst/>
                <a:latin typeface="Arial" panose="020B0604020202020204" pitchFamily="34" charset="0"/>
                <a:ea typeface="Arial" panose="020B0604020202020204" pitchFamily="34" charset="0"/>
              </a:rPr>
              <a:t>AKASH DWIVEDI </a:t>
            </a:r>
            <a:br>
              <a:rPr lang="en-US" sz="1800" kern="100" dirty="0">
                <a:solidFill>
                  <a:srgbClr val="000000"/>
                </a:solidFill>
                <a:effectLst/>
                <a:latin typeface="Arial" panose="020B0604020202020204" pitchFamily="34" charset="0"/>
                <a:ea typeface="Arial" panose="020B0604020202020204" pitchFamily="34" charset="0"/>
              </a:rPr>
            </a:br>
            <a:r>
              <a:rPr lang="en-US" sz="1800" kern="100" dirty="0">
                <a:solidFill>
                  <a:srgbClr val="000000"/>
                </a:solidFill>
                <a:effectLst/>
                <a:latin typeface="Arial" panose="020B0604020202020204" pitchFamily="34" charset="0"/>
                <a:ea typeface="Arial" panose="020B0604020202020204" pitchFamily="34" charset="0"/>
              </a:rPr>
              <a:t>QUALITY ENGINEER ANALYST  </a:t>
            </a:r>
            <a:br>
              <a:rPr lang="en-US" sz="1800" kern="100" dirty="0">
                <a:solidFill>
                  <a:srgbClr val="000000"/>
                </a:solidFill>
                <a:effectLst/>
                <a:latin typeface="Arial" panose="020B0604020202020204" pitchFamily="34" charset="0"/>
                <a:ea typeface="Arial" panose="020B0604020202020204" pitchFamily="34" charset="0"/>
              </a:rPr>
            </a:br>
            <a:r>
              <a:rPr lang="en-US" sz="1800" b="1" kern="100" dirty="0">
                <a:solidFill>
                  <a:srgbClr val="000000"/>
                </a:solidFill>
                <a:effectLst/>
                <a:latin typeface="Arial" panose="020B0604020202020204" pitchFamily="34" charset="0"/>
                <a:ea typeface="Arial" panose="020B0604020202020204" pitchFamily="34" charset="0"/>
              </a:rPr>
              <a:t>Lucknow, Uttar Pradesh | 7338604491  </a:t>
            </a:r>
            <a:br>
              <a:rPr lang="en-US" sz="1800" kern="100" dirty="0">
                <a:solidFill>
                  <a:srgbClr val="000000"/>
                </a:solidFill>
                <a:effectLst/>
                <a:latin typeface="Arial" panose="020B0604020202020204" pitchFamily="34" charset="0"/>
                <a:ea typeface="Arial" panose="020B0604020202020204" pitchFamily="34" charset="0"/>
              </a:rPr>
            </a:br>
            <a:r>
              <a:rPr lang="en-US" sz="1800" b="1" kern="100" dirty="0">
                <a:solidFill>
                  <a:srgbClr val="000000"/>
                </a:solidFill>
                <a:effectLst/>
                <a:latin typeface="Arial" panose="020B0604020202020204" pitchFamily="34" charset="0"/>
                <a:ea typeface="Arial" panose="020B0604020202020204" pitchFamily="34" charset="0"/>
              </a:rPr>
              <a:t>akash.b.dwivedi@accenture.com  </a:t>
            </a:r>
            <a:endParaRPr lang="en-US" dirty="0"/>
          </a:p>
        </p:txBody>
      </p:sp>
      <p:sp>
        <p:nvSpPr>
          <p:cNvPr id="3" name="Content Placeholder 2">
            <a:extLst>
              <a:ext uri="{FF2B5EF4-FFF2-40B4-BE49-F238E27FC236}">
                <a16:creationId xmlns:a16="http://schemas.microsoft.com/office/drawing/2014/main" id="{C0D3449C-8F59-D525-9B3E-D03C88585D20}"/>
              </a:ext>
            </a:extLst>
          </p:cNvPr>
          <p:cNvSpPr>
            <a:spLocks noGrp="1"/>
          </p:cNvSpPr>
          <p:nvPr>
            <p:ph idx="1"/>
          </p:nvPr>
        </p:nvSpPr>
        <p:spPr>
          <a:xfrm>
            <a:off x="5401733" y="-254000"/>
            <a:ext cx="5669770" cy="5138209"/>
          </a:xfrm>
        </p:spPr>
        <p:txBody>
          <a:bodyPr>
            <a:normAutofit fontScale="25000" lnSpcReduction="20000"/>
          </a:bodyPr>
          <a:lstStyle/>
          <a:p>
            <a:endParaRPr lang="en-US" dirty="0"/>
          </a:p>
          <a:p>
            <a:endParaRPr lang="en-US" dirty="0"/>
          </a:p>
          <a:p>
            <a:endParaRPr lang="en-US" dirty="0"/>
          </a:p>
          <a:p>
            <a:pPr marL="0" indent="0">
              <a:buNone/>
            </a:pPr>
            <a:r>
              <a:rPr lang="en-US" sz="5600" b="1" dirty="0"/>
              <a:t>Skills &amp; abilities: </a:t>
            </a:r>
          </a:p>
          <a:p>
            <a:pPr marL="0" indent="0">
              <a:buNone/>
            </a:pPr>
            <a:r>
              <a:rPr lang="en-US" dirty="0"/>
              <a:t>  </a:t>
            </a:r>
          </a:p>
          <a:p>
            <a:r>
              <a:rPr lang="en-US" sz="4800" dirty="0"/>
              <a:t>Accomplished and result-driven Technical Quality Assurance professional with experience in quality assurance and test automation. </a:t>
            </a:r>
          </a:p>
          <a:p>
            <a:r>
              <a:rPr lang="en-US" sz="4800" dirty="0"/>
              <a:t>Strong knowledge on TOSCA DEX execution, DI modules, test case design(</a:t>
            </a:r>
            <a:r>
              <a:rPr lang="en-US" sz="4800" dirty="0" err="1"/>
              <a:t>tcd</a:t>
            </a:r>
            <a:r>
              <a:rPr lang="en-US" sz="4800" dirty="0"/>
              <a:t>) template and testcase parametrization. </a:t>
            </a:r>
          </a:p>
          <a:p>
            <a:r>
              <a:rPr lang="en-US" sz="4800" dirty="0"/>
              <a:t>Proficiency with HP (mercury) tools – ALM/Quality Centre </a:t>
            </a:r>
          </a:p>
          <a:p>
            <a:r>
              <a:rPr lang="en-US" sz="4800" dirty="0"/>
              <a:t>Progressing skills on Business Analysis, Business Knowledge, Software Engineering Leadership, Architecture Knowledge and Technical Solution Design </a:t>
            </a:r>
          </a:p>
          <a:p>
            <a:r>
              <a:rPr lang="en-US" sz="4800" dirty="0"/>
              <a:t>Expertise with QA Deliverable tool set - (Quality Centre, SharePoint, Microsoft Project/Excel) </a:t>
            </a:r>
          </a:p>
          <a:p>
            <a:r>
              <a:rPr lang="en-US" sz="4800" dirty="0"/>
              <a:t>ETL &amp; SQL Scripting Experience  </a:t>
            </a:r>
          </a:p>
          <a:p>
            <a:r>
              <a:rPr lang="en-US" sz="4800" dirty="0"/>
              <a:t>Strong background in </a:t>
            </a:r>
            <a:r>
              <a:rPr lang="en-US" sz="4800" dirty="0" err="1"/>
              <a:t>Agilel</a:t>
            </a:r>
            <a:r>
              <a:rPr lang="en-US" sz="4800" dirty="0"/>
              <a:t> Methodologies </a:t>
            </a:r>
          </a:p>
          <a:p>
            <a:r>
              <a:rPr lang="en-US" sz="4800" dirty="0"/>
              <a:t>Strong SQL scripting / ETL testing skills, Web application testing experience </a:t>
            </a:r>
          </a:p>
          <a:p>
            <a:r>
              <a:rPr lang="en-US" sz="4800" dirty="0"/>
              <a:t>Working Knowledge of Defect management process, Risk Framework and mitigation </a:t>
            </a:r>
          </a:p>
          <a:p>
            <a:r>
              <a:rPr lang="en-US" sz="4800" dirty="0"/>
              <a:t>Ability to write and understand complex SQL queries </a:t>
            </a:r>
          </a:p>
          <a:p>
            <a:r>
              <a:rPr lang="en-US" sz="4800" dirty="0"/>
              <a:t>Having working experience in different Database like </a:t>
            </a:r>
            <a:r>
              <a:rPr lang="en-US" sz="4800" dirty="0" err="1"/>
              <a:t>MySql</a:t>
            </a:r>
            <a:r>
              <a:rPr lang="en-US" sz="4800" dirty="0"/>
              <a:t>, </a:t>
            </a:r>
            <a:r>
              <a:rPr lang="en-US" sz="4800" dirty="0" err="1"/>
              <a:t>Dbeaver</a:t>
            </a:r>
            <a:r>
              <a:rPr lang="en-US" sz="4800" dirty="0"/>
              <a:t>, Athena.. </a:t>
            </a:r>
          </a:p>
          <a:p>
            <a:r>
              <a:rPr lang="en-US" sz="4800" dirty="0"/>
              <a:t>Documenting the SLA for project. </a:t>
            </a:r>
          </a:p>
          <a:p>
            <a:r>
              <a:rPr lang="en-US" sz="4800" dirty="0"/>
              <a:t>Basic programming knowledge of python</a:t>
            </a:r>
          </a:p>
          <a:p>
            <a:endParaRPr lang="en-US" dirty="0"/>
          </a:p>
          <a:p>
            <a:r>
              <a:rPr lang="en-US" sz="5600" b="1" dirty="0"/>
              <a:t>Technical Tools </a:t>
            </a:r>
          </a:p>
          <a:p>
            <a:pPr marL="0" indent="0">
              <a:buNone/>
            </a:pPr>
            <a:r>
              <a:rPr lang="en-US" sz="4000" dirty="0"/>
              <a:t>MySQL, TOSCA, HP ALM, JIRA, Database Testing, Automation  Testing, </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6D9EC26-33C5-6A93-BA61-32D52A2F3A8F}"/>
              </a:ext>
            </a:extLst>
          </p:cNvPr>
          <p:cNvSpPr>
            <a:spLocks noGrp="1"/>
          </p:cNvSpPr>
          <p:nvPr>
            <p:ph type="body" sz="half" idx="2"/>
          </p:nvPr>
        </p:nvSpPr>
        <p:spPr>
          <a:xfrm>
            <a:off x="0" y="1714500"/>
            <a:ext cx="4902200" cy="3644900"/>
          </a:xfrm>
        </p:spPr>
        <p:txBody>
          <a:bodyPr>
            <a:normAutofit fontScale="25000" lnSpcReduction="20000"/>
          </a:bodyPr>
          <a:lstStyle/>
          <a:p>
            <a:r>
              <a:rPr lang="en-US" sz="5600" b="1" dirty="0"/>
              <a:t>Objective:</a:t>
            </a:r>
          </a:p>
          <a:p>
            <a:r>
              <a:rPr lang="en-US" sz="4800" dirty="0">
                <a:cs typeface="Arial" panose="020B0604020202020204" pitchFamily="34" charset="0"/>
              </a:rPr>
              <a:t>Goal oriented professional with 2.2 years of experience in automation testing seeking to analyze problems and develop problem solving skills to transition into development role, eager to contribute to Accenture development team.</a:t>
            </a:r>
            <a:endParaRPr lang="en-US" sz="5600" b="1" dirty="0"/>
          </a:p>
          <a:p>
            <a:r>
              <a:rPr lang="en-US" sz="5600" b="1" dirty="0"/>
              <a:t>Experience:</a:t>
            </a:r>
          </a:p>
          <a:p>
            <a:endParaRPr lang="en-US" sz="2500" b="1" dirty="0"/>
          </a:p>
          <a:p>
            <a:pPr marL="285750" marR="0" lvl="0" indent="-285750" algn="l">
              <a:lnSpc>
                <a:spcPct val="107000"/>
              </a:lnSpc>
              <a:spcBef>
                <a:spcPts val="0"/>
              </a:spcBef>
              <a:spcAft>
                <a:spcPts val="470"/>
              </a:spcAft>
              <a:buFont typeface="Arial" panose="020B0604020202020204" pitchFamily="34" charset="0"/>
              <a:buChar char="•"/>
              <a:tabLst>
                <a:tab pos="6013450" algn="r"/>
              </a:tabLst>
            </a:pPr>
            <a:r>
              <a:rPr lang="en-US" sz="4000" kern="100" dirty="0">
                <a:solidFill>
                  <a:srgbClr val="000000"/>
                </a:solidFill>
                <a:effectLst/>
                <a:latin typeface="Arial" panose="020B0604020202020204" pitchFamily="34" charset="0"/>
                <a:ea typeface="Arial" panose="020B0604020202020204" pitchFamily="34" charset="0"/>
              </a:rPr>
              <a:t>Analyzed automation scenarios from the set of requirements identified in cycle </a:t>
            </a:r>
          </a:p>
          <a:p>
            <a:pPr marL="285750" marR="57785" lvl="0" indent="-285750" algn="just" fontAlgn="base">
              <a:lnSpc>
                <a:spcPct val="104000"/>
              </a:lnSpc>
              <a:spcBef>
                <a:spcPts val="0"/>
              </a:spcBef>
              <a:spcAft>
                <a:spcPts val="545"/>
              </a:spcAft>
              <a:buClr>
                <a:srgbClr val="000000"/>
              </a:buClr>
              <a:buSzPts val="1000"/>
              <a:buFont typeface="Arial" panose="020B0604020202020204" pitchFamily="34" charset="0"/>
              <a:buChar char="•"/>
            </a:pPr>
            <a:r>
              <a:rPr lang="en-US"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Work closely with software developers/project owners and BAs to develop and execute thorough test suites in all phases of the software development cycle. </a:t>
            </a:r>
          </a:p>
          <a:p>
            <a:pPr marL="285750" marR="57785" lvl="0" indent="-285750" algn="just" fontAlgn="base">
              <a:lnSpc>
                <a:spcPct val="104000"/>
              </a:lnSpc>
              <a:spcBef>
                <a:spcPts val="0"/>
              </a:spcBef>
              <a:spcAft>
                <a:spcPts val="545"/>
              </a:spcAft>
              <a:buClr>
                <a:srgbClr val="000000"/>
              </a:buClr>
              <a:buSzPts val="1000"/>
              <a:buFont typeface="Arial" panose="020B0604020202020204" pitchFamily="34" charset="0"/>
              <a:buChar char="•"/>
            </a:pPr>
            <a:r>
              <a:rPr lang="en-US"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Develop Test strategy, test plan/design, execute test cases and defect management for the ETL system. </a:t>
            </a:r>
          </a:p>
          <a:p>
            <a:pPr marL="285750" marR="57785" lvl="0" indent="-285750" algn="just" fontAlgn="base">
              <a:lnSpc>
                <a:spcPct val="104000"/>
              </a:lnSpc>
              <a:spcBef>
                <a:spcPts val="0"/>
              </a:spcBef>
              <a:spcAft>
                <a:spcPts val="545"/>
              </a:spcAft>
              <a:buClr>
                <a:srgbClr val="000000"/>
              </a:buClr>
              <a:buSzPts val="1000"/>
              <a:buFont typeface="Arial" panose="020B0604020202020204" pitchFamily="34" charset="0"/>
              <a:buChar char="•"/>
            </a:pPr>
            <a:r>
              <a:rPr lang="en-US"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Develop and execute detailed ETL related functional, performance, integration and regression test cases, and documentation </a:t>
            </a:r>
          </a:p>
          <a:p>
            <a:pPr marL="285750" marR="57785" lvl="0" indent="-285750" algn="just" fontAlgn="base">
              <a:lnSpc>
                <a:spcPct val="104000"/>
              </a:lnSpc>
              <a:spcBef>
                <a:spcPts val="0"/>
              </a:spcBef>
              <a:spcAft>
                <a:spcPts val="405"/>
              </a:spcAft>
              <a:buClr>
                <a:srgbClr val="000000"/>
              </a:buClr>
              <a:buSzPts val="1000"/>
              <a:buFont typeface="Arial" panose="020B0604020202020204" pitchFamily="34" charset="0"/>
              <a:buChar char="•"/>
            </a:pPr>
            <a:r>
              <a:rPr lang="en-US"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Analyze and understand the ETL work flows developed. </a:t>
            </a:r>
          </a:p>
          <a:p>
            <a:pPr marL="285750" marR="57785" lvl="0" indent="-285750" algn="just" fontAlgn="base">
              <a:lnSpc>
                <a:spcPct val="104000"/>
              </a:lnSpc>
              <a:spcBef>
                <a:spcPts val="0"/>
              </a:spcBef>
              <a:spcAft>
                <a:spcPts val="375"/>
              </a:spcAft>
              <a:buClr>
                <a:srgbClr val="000000"/>
              </a:buClr>
              <a:buSzPts val="1000"/>
              <a:buFont typeface="Arial" panose="020B0604020202020204" pitchFamily="34" charset="0"/>
              <a:buChar char="•"/>
            </a:pPr>
            <a:r>
              <a:rPr lang="en-US"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Quality Management - Knowledge of quality management methods, tools and techniques. . . </a:t>
            </a:r>
          </a:p>
          <a:p>
            <a:pPr marL="571500" marR="57785" indent="-571500" algn="just">
              <a:lnSpc>
                <a:spcPct val="143000"/>
              </a:lnSpc>
              <a:spcBef>
                <a:spcPts val="0"/>
              </a:spcBef>
              <a:spcAft>
                <a:spcPts val="80"/>
              </a:spcAft>
              <a:buFont typeface="Arial" panose="020B0604020202020204" pitchFamily="34" charset="0"/>
              <a:buChar char="•"/>
            </a:pPr>
            <a:r>
              <a:rPr lang="en-US" sz="4000" kern="100" dirty="0">
                <a:solidFill>
                  <a:srgbClr val="000000"/>
                </a:solidFill>
                <a:effectLst/>
                <a:latin typeface="Arial" panose="020B0604020202020204" pitchFamily="34" charset="0"/>
                <a:ea typeface="Arial" panose="020B0604020202020204" pitchFamily="34" charset="0"/>
              </a:rPr>
              <a:t>Ran full automation suite for every release and analyzed the root cause of failed scripts. </a:t>
            </a:r>
          </a:p>
          <a:p>
            <a:pPr marL="285750" marR="57785" lvl="0" indent="-285750" algn="just" fontAlgn="base">
              <a:lnSpc>
                <a:spcPct val="104000"/>
              </a:lnSpc>
              <a:spcBef>
                <a:spcPts val="0"/>
              </a:spcBef>
              <a:spcAft>
                <a:spcPts val="545"/>
              </a:spcAft>
              <a:buClr>
                <a:srgbClr val="000000"/>
              </a:buClr>
              <a:buSzPts val="1000"/>
              <a:buFont typeface="Arial" panose="020B0604020202020204" pitchFamily="34" charset="0"/>
              <a:buChar char="•"/>
            </a:pPr>
            <a:r>
              <a:rPr lang="en-US"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Automated test case preparation, execution and peer review for UI and BI scope using TOSCA. </a:t>
            </a:r>
          </a:p>
          <a:p>
            <a:pPr marL="285750" marR="57785" lvl="0" indent="-285750" algn="just" fontAlgn="base">
              <a:lnSpc>
                <a:spcPct val="104000"/>
              </a:lnSpc>
              <a:spcBef>
                <a:spcPts val="0"/>
              </a:spcBef>
              <a:spcAft>
                <a:spcPts val="350"/>
              </a:spcAft>
              <a:buClr>
                <a:srgbClr val="000000"/>
              </a:buClr>
              <a:buSzPts val="1000"/>
              <a:buFont typeface="Arial" panose="020B0604020202020204" pitchFamily="34" charset="0"/>
              <a:buChar char="•"/>
            </a:pPr>
            <a:r>
              <a:rPr lang="en-US" sz="40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Interacted with onshore BA for requirement analysis, defect management.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93288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Office Theme 2013 - 2022</Template>
  <TotalTime>392</TotalTime>
  <Words>378</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AKASH DWIVEDI  QUALITY ENGINEER ANALYST   Lucknow, Uttar Pradesh | 7338604491   akash.b.dwivedi@accenture.com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Sundarraj, Vanitha</dc:creator>
  <cp:lastModifiedBy>Dwivedi, Akash</cp:lastModifiedBy>
  <cp:revision>6</cp:revision>
  <dcterms:created xsi:type="dcterms:W3CDTF">2023-10-05T05:51:50Z</dcterms:created>
  <dcterms:modified xsi:type="dcterms:W3CDTF">2024-03-19T10:07:47Z</dcterms:modified>
</cp:coreProperties>
</file>