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k Chouhan" initials="MC" lastIdx="1" clrIdx="0">
    <p:extLst>
      <p:ext uri="{19B8F6BF-5375-455C-9EA6-DF929625EA0E}">
        <p15:presenceInfo xmlns:p15="http://schemas.microsoft.com/office/powerpoint/2012/main" userId="be72d28345c303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18T14:10:59.968" idx="1">
    <p:pos x="7378" y="2885"/>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18-Jan-24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4E46-7C2B-8B40-A2B3-DA4E248ACFF2}"/>
              </a:ext>
            </a:extLst>
          </p:cNvPr>
          <p:cNvSpPr>
            <a:spLocks noGrp="1"/>
          </p:cNvSpPr>
          <p:nvPr>
            <p:ph type="ctrTitle"/>
          </p:nvPr>
        </p:nvSpPr>
        <p:spPr>
          <a:xfrm>
            <a:off x="682268" y="3034672"/>
            <a:ext cx="10689642" cy="744615"/>
          </a:xfrm>
        </p:spPr>
        <p:txBody>
          <a:bodyPr>
            <a:normAutofit/>
          </a:bodyPr>
          <a:lstStyle/>
          <a:p>
            <a:r>
              <a:rPr lang="en-US" sz="3200" dirty="0">
                <a:solidFill>
                  <a:schemeClr val="bg1">
                    <a:lumMod val="95000"/>
                    <a:lumOff val="5000"/>
                  </a:schemeClr>
                </a:solidFill>
                <a:highlight>
                  <a:srgbClr val="C0C0C0"/>
                </a:highlight>
              </a:rPr>
              <a:t>PERSONALISED MEDICINE RECOMMENDATION SYSTEM</a:t>
            </a:r>
            <a:endParaRPr lang="en-IN" sz="3200" dirty="0">
              <a:solidFill>
                <a:schemeClr val="bg1">
                  <a:lumMod val="95000"/>
                  <a:lumOff val="5000"/>
                </a:schemeClr>
              </a:solidFill>
              <a:highlight>
                <a:srgbClr val="C0C0C0"/>
              </a:highlight>
            </a:endParaRPr>
          </a:p>
        </p:txBody>
      </p:sp>
      <p:sp>
        <p:nvSpPr>
          <p:cNvPr id="3" name="Subtitle 2">
            <a:extLst>
              <a:ext uri="{FF2B5EF4-FFF2-40B4-BE49-F238E27FC236}">
                <a16:creationId xmlns:a16="http://schemas.microsoft.com/office/drawing/2014/main" id="{A09FDD6C-0F47-9729-91E0-F162EC2CA65F}"/>
              </a:ext>
            </a:extLst>
          </p:cNvPr>
          <p:cNvSpPr>
            <a:spLocks noGrp="1"/>
          </p:cNvSpPr>
          <p:nvPr>
            <p:ph type="subTitle" idx="1"/>
          </p:nvPr>
        </p:nvSpPr>
        <p:spPr>
          <a:xfrm>
            <a:off x="2071513" y="4224868"/>
            <a:ext cx="7776376" cy="1947333"/>
          </a:xfrm>
          <a:ln w="57150"/>
        </p:spPr>
        <p:style>
          <a:lnRef idx="2">
            <a:schemeClr val="dk1"/>
          </a:lnRef>
          <a:fillRef idx="1">
            <a:schemeClr val="lt1"/>
          </a:fillRef>
          <a:effectRef idx="0">
            <a:schemeClr val="dk1"/>
          </a:effectRef>
          <a:fontRef idx="minor">
            <a:schemeClr val="dk1"/>
          </a:fontRef>
        </p:style>
        <p:txBody>
          <a:bodyPr/>
          <a:lstStyle/>
          <a:p>
            <a:pPr algn="ctr"/>
            <a:r>
              <a:rPr lang="en-US" dirty="0">
                <a:latin typeface="Times New Roman" panose="02020603050405020304" pitchFamily="18" charset="0"/>
                <a:cs typeface="Times New Roman" panose="02020603050405020304" pitchFamily="18" charset="0"/>
              </a:rPr>
              <a:t>NAME – MAYANK CHOUHAN</a:t>
            </a:r>
          </a:p>
          <a:p>
            <a:pPr algn="ctr"/>
            <a:r>
              <a:rPr lang="en-US" dirty="0">
                <a:latin typeface="Times New Roman" panose="02020603050405020304" pitchFamily="18" charset="0"/>
                <a:cs typeface="Times New Roman" panose="02020603050405020304" pitchFamily="18" charset="0"/>
              </a:rPr>
              <a:t>COURSE – B.TECH CSE</a:t>
            </a:r>
          </a:p>
          <a:p>
            <a:pPr algn="ctr"/>
            <a:r>
              <a:rPr lang="en-US" dirty="0">
                <a:latin typeface="Times New Roman" panose="02020603050405020304" pitchFamily="18" charset="0"/>
                <a:cs typeface="Times New Roman" panose="02020603050405020304" pitchFamily="18" charset="0"/>
              </a:rPr>
              <a:t>ROLL NO – 2118777(73)</a:t>
            </a:r>
          </a:p>
          <a:p>
            <a:pPr algn="ctr"/>
            <a:r>
              <a:rPr lang="en-US" dirty="0">
                <a:latin typeface="Times New Roman" panose="02020603050405020304" pitchFamily="18" charset="0"/>
                <a:cs typeface="Times New Roman" panose="02020603050405020304" pitchFamily="18" charset="0"/>
              </a:rPr>
              <a:t>SEM/SEC – V/D</a:t>
            </a: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83642299-E190-BE34-5143-CD380C7B8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06" y="944656"/>
            <a:ext cx="3403158" cy="20529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3FA2B7D-AE80-B776-A02B-5B6BEDFD3DD4}"/>
              </a:ext>
            </a:extLst>
          </p:cNvPr>
          <p:cNvSpPr/>
          <p:nvPr/>
        </p:nvSpPr>
        <p:spPr>
          <a:xfrm>
            <a:off x="3999506" y="944656"/>
            <a:ext cx="3403158" cy="205298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429FF68-A580-2EE5-2169-55BE6C65820E}"/>
              </a:ext>
            </a:extLst>
          </p:cNvPr>
          <p:cNvSpPr/>
          <p:nvPr/>
        </p:nvSpPr>
        <p:spPr>
          <a:xfrm>
            <a:off x="771277" y="3191046"/>
            <a:ext cx="10511624" cy="54068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191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5202-1B12-8267-1021-3CB227B3F21E}"/>
              </a:ext>
            </a:extLst>
          </p:cNvPr>
          <p:cNvSpPr>
            <a:spLocks noGrp="1"/>
          </p:cNvSpPr>
          <p:nvPr>
            <p:ph type="title"/>
          </p:nvPr>
        </p:nvSpPr>
        <p:spPr>
          <a:xfrm>
            <a:off x="348931" y="138175"/>
            <a:ext cx="11431589" cy="721360"/>
          </a:xfrm>
        </p:spPr>
        <p:txBody>
          <a:bodyPr>
            <a:normAutofit fontScale="90000"/>
          </a:bodyPr>
          <a:lstStyle/>
          <a:p>
            <a:pPr algn="ctr"/>
            <a:r>
              <a:rPr lang="en-US" dirty="0">
                <a:solidFill>
                  <a:schemeClr val="bg1"/>
                </a:solidFill>
                <a:highlight>
                  <a:srgbClr val="C0C0C0"/>
                </a:highlight>
              </a:rPr>
              <a:t>APPLICATION OF MEDICINE RECOMMENDATION SYSTEM</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BCD81DF0-D960-F798-FCED-846A84340D94}"/>
              </a:ext>
            </a:extLst>
          </p:cNvPr>
          <p:cNvSpPr>
            <a:spLocks noGrp="1"/>
          </p:cNvSpPr>
          <p:nvPr>
            <p:ph type="body" idx="1"/>
          </p:nvPr>
        </p:nvSpPr>
        <p:spPr>
          <a:xfrm>
            <a:off x="348932" y="1150619"/>
            <a:ext cx="5542986" cy="5218376"/>
          </a:xfrm>
        </p:spPr>
        <p:txBody>
          <a:bodyPr>
            <a:noAutofit/>
          </a:bodyPr>
          <a:lstStyle/>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1. Optimized Medication Regimens</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2. Adherence Improvement</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3. Minimization of Adverse Effects</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4. Disease Prevention and Management</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5. Holistic Health Approach</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6. Efficient Health Data Utilization</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7. Cross-Referencing Symptoms and Medications</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8. User-Friendly Health Information Retrieval</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9. Collaboration with Healthcare Professionals</a:t>
            </a:r>
          </a:p>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10. Educational Resource</a:t>
            </a:r>
          </a:p>
        </p:txBody>
      </p:sp>
      <p:pic>
        <p:nvPicPr>
          <p:cNvPr id="8194" name="Picture 2">
            <a:extLst>
              <a:ext uri="{FF2B5EF4-FFF2-40B4-BE49-F238E27FC236}">
                <a16:creationId xmlns:a16="http://schemas.microsoft.com/office/drawing/2014/main" id="{62E9C2EB-7637-D5EB-9F06-8D881A4AE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647" y="1256306"/>
            <a:ext cx="5939624" cy="332364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72F35C7-266F-DD40-623D-22222F76AD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64" b="16821"/>
          <a:stretch/>
        </p:blipFill>
        <p:spPr bwMode="auto">
          <a:xfrm>
            <a:off x="5772647" y="4579951"/>
            <a:ext cx="5939623" cy="16220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91523350-2B24-C323-6DA6-BB8C9BD555CB}"/>
              </a:ext>
            </a:extLst>
          </p:cNvPr>
          <p:cNvSpPr/>
          <p:nvPr/>
        </p:nvSpPr>
        <p:spPr>
          <a:xfrm>
            <a:off x="348931" y="270344"/>
            <a:ext cx="11434902" cy="589192"/>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A7B7A72-843E-72CB-C543-B3D59CDAB48A}"/>
              </a:ext>
            </a:extLst>
          </p:cNvPr>
          <p:cNvSpPr/>
          <p:nvPr/>
        </p:nvSpPr>
        <p:spPr>
          <a:xfrm>
            <a:off x="5772647" y="1256306"/>
            <a:ext cx="5939623" cy="494571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A6D11D8-F664-C467-2A4E-181DFA07FAC1}"/>
              </a:ext>
            </a:extLst>
          </p:cNvPr>
          <p:cNvCxnSpPr>
            <a:cxnSpLocks/>
          </p:cNvCxnSpPr>
          <p:nvPr/>
        </p:nvCxnSpPr>
        <p:spPr>
          <a:xfrm>
            <a:off x="5772647" y="4579951"/>
            <a:ext cx="5939623" cy="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8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6BD3-0D74-A0FC-B7CB-9254F4388494}"/>
              </a:ext>
            </a:extLst>
          </p:cNvPr>
          <p:cNvSpPr>
            <a:spLocks noGrp="1"/>
          </p:cNvSpPr>
          <p:nvPr>
            <p:ph type="title"/>
          </p:nvPr>
        </p:nvSpPr>
        <p:spPr>
          <a:xfrm>
            <a:off x="364171" y="330200"/>
            <a:ext cx="11371954" cy="599440"/>
          </a:xfrm>
        </p:spPr>
        <p:txBody>
          <a:bodyPr>
            <a:normAutofit fontScale="90000"/>
          </a:bodyPr>
          <a:lstStyle/>
          <a:p>
            <a:pPr algn="ctr"/>
            <a:r>
              <a:rPr lang="en-US" dirty="0">
                <a:solidFill>
                  <a:schemeClr val="bg1"/>
                </a:solidFill>
                <a:highlight>
                  <a:srgbClr val="C0C0C0"/>
                </a:highlight>
              </a:rPr>
              <a:t>FUTURE SCOPE</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169F5E0B-8C03-9FE8-0C12-487F72471A73}"/>
              </a:ext>
            </a:extLst>
          </p:cNvPr>
          <p:cNvSpPr>
            <a:spLocks noGrp="1"/>
          </p:cNvSpPr>
          <p:nvPr>
            <p:ph type="body" idx="1"/>
          </p:nvPr>
        </p:nvSpPr>
        <p:spPr>
          <a:xfrm>
            <a:off x="364171" y="1344102"/>
            <a:ext cx="5424379" cy="4907280"/>
          </a:xfrm>
        </p:spPr>
        <p:txBody>
          <a:bodyPr>
            <a:noAutofit/>
          </a:bodyPr>
          <a:lstStyle/>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1. Enhanced Personalization</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2. Adaptability to Evolving Medical Knowledge</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3. Integration of Real-time Patient Data</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4. Collaboration with Healthcare Providers.</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5. User Interface Enhancements</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6. Expansion of Database</a:t>
            </a:r>
          </a:p>
          <a:p>
            <a:pPr marL="0" marR="0" indent="0">
              <a:lnSpc>
                <a:spcPct val="110000"/>
              </a:lnSpc>
              <a:spcBef>
                <a:spcPts val="0"/>
              </a:spcBef>
              <a:spcAft>
                <a:spcPts val="1270"/>
              </a:spcAft>
            </a:pPr>
            <a:r>
              <a:rPr lang="en-IN" sz="2400" u="sng" kern="100" dirty="0">
                <a:solidFill>
                  <a:schemeClr val="bg1"/>
                </a:solidFill>
                <a:effectLst/>
                <a:highlight>
                  <a:srgbClr val="C0C0C0"/>
                </a:highlight>
                <a:latin typeface="Times New Roman" panose="02020603050405020304" pitchFamily="18" charset="0"/>
                <a:ea typeface="Times New Roman" panose="02020603050405020304" pitchFamily="18" charset="0"/>
              </a:rPr>
              <a:t>7. Integration with Telemedicine Platforms</a:t>
            </a:r>
            <a:endParaRPr lang="en-IN" sz="2400" u="sng" dirty="0">
              <a:solidFill>
                <a:schemeClr val="bg1"/>
              </a:solidFill>
              <a:highlight>
                <a:srgbClr val="C0C0C0"/>
              </a:highlight>
            </a:endParaRPr>
          </a:p>
        </p:txBody>
      </p:sp>
      <p:pic>
        <p:nvPicPr>
          <p:cNvPr id="9218" name="Picture 2">
            <a:extLst>
              <a:ext uri="{FF2B5EF4-FFF2-40B4-BE49-F238E27FC236}">
                <a16:creationId xmlns:a16="http://schemas.microsoft.com/office/drawing/2014/main" id="{9383287B-75F4-3132-B4CB-D2403FE7C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063" y="1595726"/>
            <a:ext cx="6051192" cy="40720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A2952E5-04C8-B1F6-06D0-45BEEF305D3F}"/>
              </a:ext>
            </a:extLst>
          </p:cNvPr>
          <p:cNvSpPr/>
          <p:nvPr/>
        </p:nvSpPr>
        <p:spPr>
          <a:xfrm>
            <a:off x="538038" y="347621"/>
            <a:ext cx="11115924" cy="599440"/>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495AAEE-93A8-0E39-CDAB-C149CDFCA6EA}"/>
              </a:ext>
            </a:extLst>
          </p:cNvPr>
          <p:cNvSpPr/>
          <p:nvPr/>
        </p:nvSpPr>
        <p:spPr>
          <a:xfrm>
            <a:off x="5868063" y="1613148"/>
            <a:ext cx="6074796" cy="407203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492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DEFE-3B9D-03A3-56BF-AE470DC460E0}"/>
              </a:ext>
            </a:extLst>
          </p:cNvPr>
          <p:cNvSpPr>
            <a:spLocks noGrp="1"/>
          </p:cNvSpPr>
          <p:nvPr>
            <p:ph type="title"/>
          </p:nvPr>
        </p:nvSpPr>
        <p:spPr>
          <a:xfrm>
            <a:off x="500933" y="49869"/>
            <a:ext cx="10996654" cy="723153"/>
          </a:xfrm>
        </p:spPr>
        <p:txBody>
          <a:bodyPr/>
          <a:lstStyle/>
          <a:p>
            <a:pPr algn="ctr"/>
            <a:r>
              <a:rPr lang="en-US" dirty="0">
                <a:solidFill>
                  <a:schemeClr val="bg1"/>
                </a:solidFill>
                <a:highlight>
                  <a:srgbClr val="C0C0C0"/>
                </a:highlight>
              </a:rPr>
              <a:t>INTERFACE</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B1D49403-FD9F-09F5-D372-BB7396163D78}"/>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A226593-48EF-29B7-B55B-D932EB51D263}"/>
              </a:ext>
            </a:extLst>
          </p:cNvPr>
          <p:cNvPicPr>
            <a:picLocks noChangeAspect="1"/>
          </p:cNvPicPr>
          <p:nvPr/>
        </p:nvPicPr>
        <p:blipFill rotWithShape="1">
          <a:blip r:embed="rId2"/>
          <a:srcRect l="840" t="11308" r="3477" b="5893"/>
          <a:stretch/>
        </p:blipFill>
        <p:spPr bwMode="auto">
          <a:xfrm>
            <a:off x="684212" y="1137038"/>
            <a:ext cx="5308601" cy="246490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BE9B190-F200-AC6F-28B5-5D6625198DCF}"/>
              </a:ext>
            </a:extLst>
          </p:cNvPr>
          <p:cNvPicPr>
            <a:picLocks noChangeAspect="1"/>
          </p:cNvPicPr>
          <p:nvPr/>
        </p:nvPicPr>
        <p:blipFill rotWithShape="1">
          <a:blip r:embed="rId3"/>
          <a:srcRect t="11310" b="5269"/>
          <a:stretch/>
        </p:blipFill>
        <p:spPr bwMode="auto">
          <a:xfrm>
            <a:off x="5999260" y="1137036"/>
            <a:ext cx="5498327" cy="246490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3A03A38-F746-E038-2339-5DB85305F4BF}"/>
              </a:ext>
            </a:extLst>
          </p:cNvPr>
          <p:cNvPicPr>
            <a:picLocks noChangeAspect="1"/>
          </p:cNvPicPr>
          <p:nvPr/>
        </p:nvPicPr>
        <p:blipFill rotWithShape="1">
          <a:blip r:embed="rId4"/>
          <a:srcRect t="3413" b="6753"/>
          <a:stretch/>
        </p:blipFill>
        <p:spPr bwMode="auto">
          <a:xfrm>
            <a:off x="684012" y="3601942"/>
            <a:ext cx="10823775" cy="2915920"/>
          </a:xfrm>
          <a:prstGeom prst="rect">
            <a:avLst/>
          </a:prstGeom>
          <a:ln>
            <a:noFill/>
          </a:ln>
          <a:extLst>
            <a:ext uri="{53640926-AAD7-44D8-BBD7-CCE9431645EC}">
              <a14:shadowObscured xmlns:a14="http://schemas.microsoft.com/office/drawing/2010/main"/>
            </a:ext>
          </a:extLst>
        </p:spPr>
      </p:pic>
      <p:sp>
        <p:nvSpPr>
          <p:cNvPr id="7" name="Rectangle: Rounded Corners 6">
            <a:extLst>
              <a:ext uri="{FF2B5EF4-FFF2-40B4-BE49-F238E27FC236}">
                <a16:creationId xmlns:a16="http://schemas.microsoft.com/office/drawing/2014/main" id="{99EA3E70-28E8-5A59-0F31-3CC8325FE51D}"/>
              </a:ext>
            </a:extLst>
          </p:cNvPr>
          <p:cNvSpPr/>
          <p:nvPr/>
        </p:nvSpPr>
        <p:spPr>
          <a:xfrm>
            <a:off x="500933" y="114616"/>
            <a:ext cx="11115923" cy="665844"/>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7A7681-1E4D-5D9F-14E2-039778EACC56}"/>
              </a:ext>
            </a:extLst>
          </p:cNvPr>
          <p:cNvSpPr/>
          <p:nvPr/>
        </p:nvSpPr>
        <p:spPr>
          <a:xfrm>
            <a:off x="694414" y="1137037"/>
            <a:ext cx="10803174" cy="538082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0686BBA-BB3D-06A8-D386-06BC1AC14EEF}"/>
              </a:ext>
            </a:extLst>
          </p:cNvPr>
          <p:cNvCxnSpPr>
            <a:cxnSpLocks/>
          </p:cNvCxnSpPr>
          <p:nvPr/>
        </p:nvCxnSpPr>
        <p:spPr>
          <a:xfrm>
            <a:off x="673812" y="3601941"/>
            <a:ext cx="10823775" cy="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25EDC-37DF-11FB-BB58-F876FC2C423E}"/>
              </a:ext>
            </a:extLst>
          </p:cNvPr>
          <p:cNvCxnSpPr>
            <a:cxnSpLocks/>
          </p:cNvCxnSpPr>
          <p:nvPr/>
        </p:nvCxnSpPr>
        <p:spPr>
          <a:xfrm>
            <a:off x="6014862" y="1137037"/>
            <a:ext cx="0" cy="5380825"/>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68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9015-9650-39B3-82FD-AAEAAD527BAF}"/>
              </a:ext>
            </a:extLst>
          </p:cNvPr>
          <p:cNvSpPr>
            <a:spLocks noGrp="1"/>
          </p:cNvSpPr>
          <p:nvPr>
            <p:ph type="title"/>
          </p:nvPr>
        </p:nvSpPr>
        <p:spPr>
          <a:xfrm>
            <a:off x="548640" y="88900"/>
            <a:ext cx="10869433" cy="774700"/>
          </a:xfrm>
        </p:spPr>
        <p:txBody>
          <a:bodyPr/>
          <a:lstStyle/>
          <a:p>
            <a:pPr algn="ctr"/>
            <a:r>
              <a:rPr lang="en-US" dirty="0">
                <a:solidFill>
                  <a:schemeClr val="bg1"/>
                </a:solidFill>
                <a:highlight>
                  <a:srgbClr val="C0C0C0"/>
                </a:highlight>
              </a:rPr>
              <a:t>CONCLUSION</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1899B5BE-A751-A277-7CD8-AB496BAF6686}"/>
              </a:ext>
            </a:extLst>
          </p:cNvPr>
          <p:cNvSpPr>
            <a:spLocks noGrp="1"/>
          </p:cNvSpPr>
          <p:nvPr>
            <p:ph type="body" idx="1"/>
          </p:nvPr>
        </p:nvSpPr>
        <p:spPr>
          <a:xfrm>
            <a:off x="2016650" y="1417320"/>
            <a:ext cx="8770619" cy="4759960"/>
          </a:xfrm>
        </p:spPr>
        <p:txBody>
          <a:bodyPr/>
          <a:lstStyle/>
          <a:p>
            <a:pPr marL="0" marR="0" indent="0">
              <a:lnSpc>
                <a:spcPct val="110000"/>
              </a:lnSpc>
              <a:spcBef>
                <a:spcPts val="0"/>
              </a:spcBef>
              <a:spcAft>
                <a:spcPts val="790"/>
              </a:spcAft>
            </a:pPr>
            <a:r>
              <a:rPr lang="en-IN" sz="1800" kern="100" dirty="0">
                <a:solidFill>
                  <a:srgbClr val="000000"/>
                </a:solidFill>
                <a:effectLst/>
                <a:latin typeface="Times New Roman" panose="02020603050405020304" pitchFamily="18" charset="0"/>
                <a:ea typeface="Times New Roman" panose="02020603050405020304" pitchFamily="18" charset="0"/>
              </a:rPr>
              <a:t>In conclusion, the Medicine Recommendation System, powered by advanced technologies and frameworks, epitomizes the fusion of AI, machine learning, and web development for personalized healthcare. Integrating Flask, HTML, and JavaScript, the system seamlessly deploys on a user-friendly web interface. Leveraging Pandas, NumPy, and Scikit-learn, it provides precise medication recommendations from diverse datasets. Oracle Database ensures secure data management. Future goals include heightened personalization and adaptability to evolving medical knowledge. The system's deployment reflects a commitment to a seamless user experience. Positioned at the intersection of technology and healthcare, this innovative solution marks a significant stride toward a future where medical decisions are tailored, efficient, and increasingly patient-centric.</a:t>
            </a:r>
          </a:p>
        </p:txBody>
      </p:sp>
      <p:sp>
        <p:nvSpPr>
          <p:cNvPr id="4" name="Rectangle: Rounded Corners 3">
            <a:extLst>
              <a:ext uri="{FF2B5EF4-FFF2-40B4-BE49-F238E27FC236}">
                <a16:creationId xmlns:a16="http://schemas.microsoft.com/office/drawing/2014/main" id="{322E89A8-6DBB-928C-02DA-6CE849E715A1}"/>
              </a:ext>
            </a:extLst>
          </p:cNvPr>
          <p:cNvSpPr/>
          <p:nvPr/>
        </p:nvSpPr>
        <p:spPr>
          <a:xfrm>
            <a:off x="661283" y="214685"/>
            <a:ext cx="10869433" cy="648915"/>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79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53734CA-695F-3629-4909-78522FDC01DC}"/>
              </a:ext>
            </a:extLst>
          </p:cNvPr>
          <p:cNvSpPr>
            <a:spLocks noGrp="1"/>
          </p:cNvSpPr>
          <p:nvPr>
            <p:ph type="title"/>
          </p:nvPr>
        </p:nvSpPr>
        <p:spPr>
          <a:xfrm>
            <a:off x="176463" y="417095"/>
            <a:ext cx="11790948" cy="850231"/>
          </a:xfrm>
        </p:spPr>
        <p:txBody>
          <a:bodyPr/>
          <a:lstStyle/>
          <a:p>
            <a:pPr algn="ctr"/>
            <a:r>
              <a:rPr lang="en-US" sz="1200" b="1" dirty="0">
                <a:solidFill>
                  <a:schemeClr val="bg1">
                    <a:lumMod val="95000"/>
                    <a:lumOff val="5000"/>
                  </a:schemeClr>
                </a:solidFill>
                <a:highlight>
                  <a:srgbClr val="C0C0C0"/>
                </a:highlight>
              </a:rPr>
              <a:t>PERSONALISED MEDICINE RECOMMENDATION SYSTEM</a:t>
            </a:r>
            <a:br>
              <a:rPr lang="en-US" b="1" dirty="0">
                <a:solidFill>
                  <a:schemeClr val="bg1">
                    <a:lumMod val="95000"/>
                    <a:lumOff val="5000"/>
                  </a:schemeClr>
                </a:solidFill>
                <a:highlight>
                  <a:srgbClr val="C0C0C0"/>
                </a:highlight>
              </a:rPr>
            </a:br>
            <a:r>
              <a:rPr lang="en-US" b="1" dirty="0">
                <a:solidFill>
                  <a:schemeClr val="bg1">
                    <a:lumMod val="95000"/>
                    <a:lumOff val="5000"/>
                  </a:schemeClr>
                </a:solidFill>
                <a:highlight>
                  <a:srgbClr val="C0C0C0"/>
                </a:highlight>
              </a:rPr>
              <a:t>CONTENTS</a:t>
            </a:r>
            <a:endParaRPr lang="en-IN" b="1" dirty="0">
              <a:solidFill>
                <a:schemeClr val="bg1">
                  <a:lumMod val="95000"/>
                  <a:lumOff val="5000"/>
                </a:schemeClr>
              </a:solidFill>
              <a:highlight>
                <a:srgbClr val="C0C0C0"/>
              </a:highlight>
            </a:endParaRPr>
          </a:p>
        </p:txBody>
      </p:sp>
      <p:sp>
        <p:nvSpPr>
          <p:cNvPr id="10" name="Text Placeholder 9">
            <a:extLst>
              <a:ext uri="{FF2B5EF4-FFF2-40B4-BE49-F238E27FC236}">
                <a16:creationId xmlns:a16="http://schemas.microsoft.com/office/drawing/2014/main" id="{3D001269-0176-83F1-041F-AC0B9BBE3229}"/>
              </a:ext>
            </a:extLst>
          </p:cNvPr>
          <p:cNvSpPr>
            <a:spLocks noGrp="1"/>
          </p:cNvSpPr>
          <p:nvPr>
            <p:ph type="body" idx="1"/>
          </p:nvPr>
        </p:nvSpPr>
        <p:spPr>
          <a:xfrm>
            <a:off x="684213" y="1652337"/>
            <a:ext cx="8534400" cy="4342063"/>
          </a:xfrm>
        </p:spPr>
        <p:txBody>
          <a:bodyPr/>
          <a:lstStyle/>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INTRODUCTION TO AI/ML</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DATA RECOMMENDATION AND VISUALISATION</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PURPOSE OF MEDICINE RECOMMENDATION SYSTEM</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DATASET AND ITS VISUALIZATION</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LANGUAGES USED</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DIFFERENT LIBRARIES USED</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APPLICATION</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FUTURE AIMS</a:t>
            </a:r>
          </a:p>
          <a:p>
            <a:pPr marL="285750" indent="-285750">
              <a:buClrTx/>
              <a:buFont typeface="Wingdings" panose="05000000000000000000" pitchFamily="2" charset="2"/>
              <a:buChar char="Ø"/>
            </a:pPr>
            <a:r>
              <a:rPr lang="en-US" sz="2100" u="sng" dirty="0">
                <a:solidFill>
                  <a:schemeClr val="bg1">
                    <a:lumMod val="95000"/>
                    <a:lumOff val="5000"/>
                  </a:schemeClr>
                </a:solidFill>
                <a:highlight>
                  <a:srgbClr val="C0C0C0"/>
                </a:highlight>
                <a:latin typeface="Times New Roman" panose="02020603050405020304" pitchFamily="18" charset="0"/>
                <a:cs typeface="Times New Roman" panose="02020603050405020304" pitchFamily="18" charset="0"/>
              </a:rPr>
              <a:t>CONCLUSION</a:t>
            </a:r>
          </a:p>
          <a:p>
            <a:pPr marL="285750" indent="-285750">
              <a:buClrTx/>
              <a:buFont typeface="Wingdings" panose="05000000000000000000" pitchFamily="2" charset="2"/>
              <a:buChar char="Ø"/>
            </a:pPr>
            <a:endParaRPr lang="en-IN" dirty="0"/>
          </a:p>
        </p:txBody>
      </p:sp>
      <p:sp>
        <p:nvSpPr>
          <p:cNvPr id="2" name="Rectangle: Rounded Corners 1">
            <a:extLst>
              <a:ext uri="{FF2B5EF4-FFF2-40B4-BE49-F238E27FC236}">
                <a16:creationId xmlns:a16="http://schemas.microsoft.com/office/drawing/2014/main" id="{2271949E-CA41-C893-C4E9-996E8838E011}"/>
              </a:ext>
            </a:extLst>
          </p:cNvPr>
          <p:cNvSpPr/>
          <p:nvPr/>
        </p:nvSpPr>
        <p:spPr>
          <a:xfrm>
            <a:off x="680952" y="417095"/>
            <a:ext cx="10781969" cy="848231"/>
          </a:xfrm>
          <a:prstGeom prst="round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607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974F-5A59-AC95-5BCD-C035C483B221}"/>
              </a:ext>
            </a:extLst>
          </p:cNvPr>
          <p:cNvSpPr>
            <a:spLocks noGrp="1"/>
          </p:cNvSpPr>
          <p:nvPr>
            <p:ph type="title"/>
          </p:nvPr>
        </p:nvSpPr>
        <p:spPr>
          <a:xfrm>
            <a:off x="684212" y="246492"/>
            <a:ext cx="10256505" cy="699714"/>
          </a:xfrm>
        </p:spPr>
        <p:txBody>
          <a:bodyPr/>
          <a:lstStyle/>
          <a:p>
            <a:pPr algn="ctr"/>
            <a:r>
              <a:rPr lang="en-US" dirty="0">
                <a:solidFill>
                  <a:schemeClr val="bg1"/>
                </a:solidFill>
                <a:highlight>
                  <a:srgbClr val="C0C0C0"/>
                </a:highlight>
              </a:rPr>
              <a:t>INTRODUCTION TO AI/ML</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3A9E8CA6-AE5F-72A9-C04A-D8F1A31C22C7}"/>
              </a:ext>
            </a:extLst>
          </p:cNvPr>
          <p:cNvSpPr>
            <a:spLocks noGrp="1"/>
          </p:cNvSpPr>
          <p:nvPr>
            <p:ph type="body" idx="1"/>
          </p:nvPr>
        </p:nvSpPr>
        <p:spPr>
          <a:xfrm>
            <a:off x="678112" y="1239914"/>
            <a:ext cx="5897618" cy="5371594"/>
          </a:xfrm>
        </p:spPr>
        <p:txBody>
          <a:bodyPr>
            <a:noAutofit/>
          </a:bodyPr>
          <a:lstStyle/>
          <a:p>
            <a:r>
              <a:rPr lang="en-US" sz="2200" b="1" u="sng" dirty="0">
                <a:solidFill>
                  <a:schemeClr val="bg1"/>
                </a:solidFill>
                <a:highlight>
                  <a:srgbClr val="C0C0C0"/>
                </a:highlight>
                <a:latin typeface="Times New Roman" panose="02020603050405020304" pitchFamily="18" charset="0"/>
                <a:ea typeface="Calibri" panose="020F0502020204030204" pitchFamily="34" charset="0"/>
                <a:cs typeface="Times New Roman" panose="02020603050405020304" pitchFamily="18" charset="0"/>
              </a:rPr>
              <a:t>ARTIFICIAL INTELLIGENCE(AI): </a:t>
            </a:r>
            <a:r>
              <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refers to the development of computer system that can perform tasks that typically require human intelligence. It includes </a:t>
            </a: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learning, reasoning, problem-solving, perception, natural language understanding, and even creativity. The goal of AI is to create machines that can mimic cognitive functions associated with human minds.</a:t>
            </a:r>
          </a:p>
          <a:p>
            <a:r>
              <a:rPr lang="en-IN" sz="2200" b="1" u="sng" dirty="0">
                <a:solidFill>
                  <a:schemeClr val="bg1"/>
                </a:solidFill>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Machine Learning(ML): </a:t>
            </a:r>
            <a:r>
              <a:rPr lang="en-IN"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subset of AI that focuses on developing algorithms and statistical models that enable computers to improve their performance on a task over time without explicit programming. It involves the use of data to train models and make predictions or decisions.</a:t>
            </a:r>
            <a:endParaRPr lang="en-IN"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5BF6FD9C-3357-7551-3CA5-E3909B643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269" y="1516956"/>
            <a:ext cx="4929807" cy="46833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DC56553-A00A-972A-9CB1-8502BC3AB4E9}"/>
              </a:ext>
            </a:extLst>
          </p:cNvPr>
          <p:cNvSpPr/>
          <p:nvPr/>
        </p:nvSpPr>
        <p:spPr>
          <a:xfrm>
            <a:off x="678111" y="246492"/>
            <a:ext cx="10829677" cy="763325"/>
          </a:xfrm>
          <a:prstGeom prst="round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C223949-A2D8-B0C8-E786-B19611B7FED5}"/>
              </a:ext>
            </a:extLst>
          </p:cNvPr>
          <p:cNvSpPr/>
          <p:nvPr/>
        </p:nvSpPr>
        <p:spPr>
          <a:xfrm>
            <a:off x="6814269" y="1516956"/>
            <a:ext cx="4929807" cy="468331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511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1C93-34DF-E7DD-9FF1-5A361603E1F9}"/>
              </a:ext>
            </a:extLst>
          </p:cNvPr>
          <p:cNvSpPr>
            <a:spLocks noGrp="1"/>
          </p:cNvSpPr>
          <p:nvPr>
            <p:ph type="title"/>
          </p:nvPr>
        </p:nvSpPr>
        <p:spPr>
          <a:xfrm>
            <a:off x="523790" y="114300"/>
            <a:ext cx="11315284" cy="749300"/>
          </a:xfrm>
        </p:spPr>
        <p:txBody>
          <a:bodyPr/>
          <a:lstStyle/>
          <a:p>
            <a:pPr algn="ctr"/>
            <a:r>
              <a:rPr lang="en-US" dirty="0">
                <a:solidFill>
                  <a:schemeClr val="bg1"/>
                </a:solidFill>
                <a:highlight>
                  <a:srgbClr val="C0C0C0"/>
                </a:highlight>
              </a:rPr>
              <a:t>DATA RECOMMENDATION</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A7F6119A-9A5B-1B83-3221-00F0FC570DA9}"/>
              </a:ext>
            </a:extLst>
          </p:cNvPr>
          <p:cNvSpPr>
            <a:spLocks noGrp="1"/>
          </p:cNvSpPr>
          <p:nvPr>
            <p:ph type="body" idx="1"/>
          </p:nvPr>
        </p:nvSpPr>
        <p:spPr>
          <a:xfrm>
            <a:off x="625904" y="1205622"/>
            <a:ext cx="5470096" cy="5123616"/>
          </a:xfrm>
        </p:spPr>
        <p:txBody>
          <a:bodyPr>
            <a:noAutofit/>
          </a:bodyPr>
          <a:lstStyle/>
          <a:p>
            <a:r>
              <a:rPr lang="en-US" sz="2200" u="sng" dirty="0">
                <a:solidFill>
                  <a:schemeClr val="bg1"/>
                </a:solidFill>
                <a:highlight>
                  <a:srgbClr val="C0C0C0"/>
                </a:highlight>
                <a:latin typeface="Times New Roman" panose="02020603050405020304" pitchFamily="18" charset="0"/>
                <a:cs typeface="Times New Roman" panose="02020603050405020304" pitchFamily="18" charset="0"/>
              </a:rPr>
              <a:t>DATA RECOMMENDATION: </a:t>
            </a:r>
            <a:r>
              <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recommendation system is a specific application of data science that focuses on predicting or suggesting items that a user may be interested in, based on their past </a:t>
            </a:r>
            <a:r>
              <a:rPr lang="en-IN" sz="2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preferences, or similarities with other users.</a:t>
            </a:r>
          </a:p>
          <a:p>
            <a:r>
              <a:rPr lang="en-IN" sz="2200" u="sng" dirty="0">
                <a:solidFill>
                  <a:schemeClr val="bg1"/>
                </a:solidFill>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DATA VISUALISATION: </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is the graphical representation of information to uncover patterns, trends, and insights. Utilizing charts, graphs, and maps, it simplifies complex datasets, making it easier for users to comprehend and analyze data, facilitating informed decision-making in various fields, from business analytics to scientific research.</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E326915D-0152-7604-0F34-7BA2BBC65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7554" y="3681454"/>
            <a:ext cx="4950232" cy="24563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2D54A91-A8D1-B950-E6F0-11E3BECA3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554" y="1189878"/>
            <a:ext cx="4950232" cy="24915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DD50DBD-9A9E-A057-C6F5-36A94805689E}"/>
              </a:ext>
            </a:extLst>
          </p:cNvPr>
          <p:cNvSpPr/>
          <p:nvPr/>
        </p:nvSpPr>
        <p:spPr>
          <a:xfrm>
            <a:off x="684214" y="226570"/>
            <a:ext cx="10789518" cy="637030"/>
          </a:xfrm>
          <a:prstGeom prst="round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5FD365F-191F-3B67-76AC-3C0C4CDA78BD}"/>
              </a:ext>
            </a:extLst>
          </p:cNvPr>
          <p:cNvSpPr/>
          <p:nvPr/>
        </p:nvSpPr>
        <p:spPr>
          <a:xfrm>
            <a:off x="6557554" y="1186188"/>
            <a:ext cx="4950232" cy="495166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B5F0AA8D-222C-EF73-893F-0758786E017E}"/>
              </a:ext>
            </a:extLst>
          </p:cNvPr>
          <p:cNvCxnSpPr>
            <a:cxnSpLocks/>
          </p:cNvCxnSpPr>
          <p:nvPr/>
        </p:nvCxnSpPr>
        <p:spPr>
          <a:xfrm>
            <a:off x="6557554" y="3765387"/>
            <a:ext cx="4950232" cy="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02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7216-D2FC-38FA-23C4-41B6B36E81F3}"/>
              </a:ext>
            </a:extLst>
          </p:cNvPr>
          <p:cNvSpPr>
            <a:spLocks noGrp="1"/>
          </p:cNvSpPr>
          <p:nvPr>
            <p:ph type="title"/>
          </p:nvPr>
        </p:nvSpPr>
        <p:spPr>
          <a:xfrm>
            <a:off x="684211" y="271204"/>
            <a:ext cx="11126789" cy="628650"/>
          </a:xfrm>
        </p:spPr>
        <p:txBody>
          <a:bodyPr>
            <a:normAutofit fontScale="90000"/>
          </a:bodyPr>
          <a:lstStyle/>
          <a:p>
            <a:pPr algn="ctr"/>
            <a:r>
              <a:rPr lang="en-US" dirty="0">
                <a:solidFill>
                  <a:schemeClr val="bg1"/>
                </a:solidFill>
                <a:highlight>
                  <a:srgbClr val="C0C0C0"/>
                </a:highlight>
              </a:rPr>
              <a:t>PURPOSE OF MEDICINE RECOMMENDATION SYSTEM</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FDD346D6-17A7-02E3-7E1C-6A58BA6C520A}"/>
              </a:ext>
            </a:extLst>
          </p:cNvPr>
          <p:cNvSpPr>
            <a:spLocks noGrp="1"/>
          </p:cNvSpPr>
          <p:nvPr>
            <p:ph type="body" idx="1"/>
          </p:nvPr>
        </p:nvSpPr>
        <p:spPr>
          <a:xfrm>
            <a:off x="604700" y="1232452"/>
            <a:ext cx="5748392" cy="5200152"/>
          </a:xfrm>
        </p:spPr>
        <p:txBody>
          <a:bodyPr>
            <a:normAutofit lnSpcReduction="10000"/>
          </a:bodyPr>
          <a:lstStyle/>
          <a:p>
            <a:pPr marL="0" marR="0" indent="0">
              <a:lnSpc>
                <a:spcPct val="110000"/>
              </a:lnSpc>
              <a:spcBef>
                <a:spcPts val="0"/>
              </a:spcBef>
              <a:spcAft>
                <a:spcPts val="0"/>
              </a:spcAft>
            </a:pPr>
            <a:r>
              <a:rPr lang="en-IN" sz="2200" kern="100" dirty="0">
                <a:solidFill>
                  <a:srgbClr val="000000"/>
                </a:solidFill>
                <a:latin typeface="Times New Roman" panose="02020603050405020304" pitchFamily="18" charset="0"/>
                <a:ea typeface="Times New Roman" panose="02020603050405020304" pitchFamily="18" charset="0"/>
              </a:rPr>
              <a:t>The</a:t>
            </a:r>
            <a:r>
              <a:rPr lang="en-IN" sz="2200" kern="100" dirty="0">
                <a:solidFill>
                  <a:srgbClr val="000000"/>
                </a:solidFill>
                <a:effectLst/>
                <a:latin typeface="Times New Roman" panose="02020603050405020304" pitchFamily="18" charset="0"/>
                <a:ea typeface="Times New Roman" panose="02020603050405020304" pitchFamily="18" charset="0"/>
              </a:rPr>
              <a:t> Medicine Recommendation System developed aimed at providing personalized and targeted medication recommendations for individuals based on their unique health profiles. This system seamlessly integrates two distinct datasets to enhance the precision and relevance of its recommendations. </a:t>
            </a:r>
          </a:p>
          <a:p>
            <a:pPr marL="0" marR="0" indent="0">
              <a:lnSpc>
                <a:spcPct val="110000"/>
              </a:lnSpc>
              <a:spcBef>
                <a:spcPts val="0"/>
              </a:spcBef>
              <a:spcAft>
                <a:spcPts val="0"/>
              </a:spcAft>
            </a:pPr>
            <a:r>
              <a:rPr lang="en-IN" sz="2200" kern="100" dirty="0">
                <a:solidFill>
                  <a:srgbClr val="000000"/>
                </a:solidFill>
                <a:effectLst/>
                <a:latin typeface="Times New Roman" panose="02020603050405020304" pitchFamily="18" charset="0"/>
                <a:ea typeface="Times New Roman" panose="02020603050405020304" pitchFamily="18" charset="0"/>
              </a:rPr>
              <a:t>The primary objective of this system is to bridge the gap between medical data and patient needs, offering tailored medication suggestions that align with individual health conditions, preferences, and potential interactions</a:t>
            </a:r>
            <a:r>
              <a:rPr lang="en-IN" sz="2200" kern="100" dirty="0">
                <a:solidFill>
                  <a:srgbClr val="000000"/>
                </a:solidFill>
                <a:latin typeface="Times New Roman" panose="02020603050405020304" pitchFamily="18" charset="0"/>
                <a:ea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rPr>
              <a:t>promoting medication adherence, minimizing adverse effects, and ultimately contributing to improved patient outcomes.</a:t>
            </a:r>
            <a:endParaRPr lang="en-IN" sz="2200" dirty="0"/>
          </a:p>
        </p:txBody>
      </p:sp>
      <p:pic>
        <p:nvPicPr>
          <p:cNvPr id="4098" name="Picture 2">
            <a:extLst>
              <a:ext uri="{FF2B5EF4-FFF2-40B4-BE49-F238E27FC236}">
                <a16:creationId xmlns:a16="http://schemas.microsoft.com/office/drawing/2014/main" id="{B6334647-52D6-3D64-C091-C4C264C7B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660"/>
          <a:stretch/>
        </p:blipFill>
        <p:spPr bwMode="auto">
          <a:xfrm>
            <a:off x="6553531" y="1744712"/>
            <a:ext cx="5104736" cy="40205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528587B-A167-A30B-59D8-1B5C7522C0E5}"/>
              </a:ext>
            </a:extLst>
          </p:cNvPr>
          <p:cNvSpPr/>
          <p:nvPr/>
        </p:nvSpPr>
        <p:spPr>
          <a:xfrm>
            <a:off x="637630" y="219852"/>
            <a:ext cx="10916740" cy="731353"/>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F2D75D2-84FA-4536-68E5-9D8658C7D773}"/>
              </a:ext>
            </a:extLst>
          </p:cNvPr>
          <p:cNvSpPr/>
          <p:nvPr/>
        </p:nvSpPr>
        <p:spPr>
          <a:xfrm>
            <a:off x="6561482" y="1744712"/>
            <a:ext cx="5136542" cy="4015409"/>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282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BBB-3F72-C379-A43B-E8CF0A2ACCAC}"/>
              </a:ext>
            </a:extLst>
          </p:cNvPr>
          <p:cNvSpPr>
            <a:spLocks noGrp="1"/>
          </p:cNvSpPr>
          <p:nvPr>
            <p:ph type="title"/>
          </p:nvPr>
        </p:nvSpPr>
        <p:spPr>
          <a:xfrm>
            <a:off x="390014" y="217557"/>
            <a:ext cx="3419986" cy="3038990"/>
          </a:xfrm>
        </p:spPr>
        <p:txBody>
          <a:bodyPr>
            <a:normAutofit fontScale="90000"/>
          </a:bodyPr>
          <a:lstStyle/>
          <a:p>
            <a:pPr marL="0" marR="0" indent="0">
              <a:lnSpc>
                <a:spcPct val="150000"/>
              </a:lnSpc>
              <a:spcBef>
                <a:spcPts val="0"/>
              </a:spcBef>
              <a:spcAft>
                <a:spcPts val="0"/>
              </a:spcAft>
            </a:pPr>
            <a:r>
              <a:rPr lang="en-IN" sz="1600" b="1" u="sng" kern="0" dirty="0">
                <a:solidFill>
                  <a:srgbClr val="000000"/>
                </a:solidFill>
                <a:effectLst/>
                <a:highlight>
                  <a:srgbClr val="C0C0C0"/>
                </a:highlight>
                <a:latin typeface="Times New Roman" panose="02020603050405020304" pitchFamily="18" charset="0"/>
                <a:ea typeface="Times New Roman" panose="02020603050405020304" pitchFamily="18" charset="0"/>
              </a:rPr>
              <a:t>DATASET 1:</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err="1">
                <a:solidFill>
                  <a:srgbClr val="000000"/>
                </a:solidFill>
                <a:effectLst/>
                <a:latin typeface="Times New Roman" panose="02020603050405020304" pitchFamily="18" charset="0"/>
                <a:ea typeface="Times New Roman" panose="02020603050405020304" pitchFamily="18" charset="0"/>
              </a:rPr>
              <a:t>RangeIndex</a:t>
            </a:r>
            <a:r>
              <a:rPr lang="en-IN" sz="1600" kern="0" dirty="0">
                <a:solidFill>
                  <a:srgbClr val="000000"/>
                </a:solidFill>
                <a:effectLst/>
                <a:latin typeface="Times New Roman" panose="02020603050405020304" pitchFamily="18" charset="0"/>
                <a:ea typeface="Times New Roman" panose="02020603050405020304" pitchFamily="18" charset="0"/>
              </a:rPr>
              <a:t>: 241 entries, 0 to 240</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a:solidFill>
                  <a:srgbClr val="000000"/>
                </a:solidFill>
                <a:effectLst/>
                <a:latin typeface="Times New Roman" panose="02020603050405020304" pitchFamily="18" charset="0"/>
                <a:ea typeface="Times New Roman" panose="02020603050405020304" pitchFamily="18" charset="0"/>
              </a:rPr>
              <a:t> 0   Gender    241 non-null    object</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a:solidFill>
                  <a:srgbClr val="000000"/>
                </a:solidFill>
                <a:effectLst/>
                <a:latin typeface="Times New Roman" panose="02020603050405020304" pitchFamily="18" charset="0"/>
                <a:ea typeface="Times New Roman" panose="02020603050405020304" pitchFamily="18" charset="0"/>
              </a:rPr>
              <a:t> 1  Symptoms241non-null    object</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a:solidFill>
                  <a:srgbClr val="000000"/>
                </a:solidFill>
                <a:effectLst/>
                <a:latin typeface="Times New Roman" panose="02020603050405020304" pitchFamily="18" charset="0"/>
                <a:ea typeface="Times New Roman" panose="02020603050405020304" pitchFamily="18" charset="0"/>
              </a:rPr>
              <a:t> 2   Causes    241 non-null    object</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a:solidFill>
                  <a:srgbClr val="000000"/>
                </a:solidFill>
                <a:effectLst/>
                <a:latin typeface="Times New Roman" panose="02020603050405020304" pitchFamily="18" charset="0"/>
                <a:ea typeface="Times New Roman" panose="02020603050405020304" pitchFamily="18" charset="0"/>
              </a:rPr>
              <a:t> 3   Disease   241 non-null    object</a:t>
            </a:r>
            <a:br>
              <a:rPr lang="en-IN" sz="1600" kern="100" dirty="0">
                <a:solidFill>
                  <a:srgbClr val="000000"/>
                </a:solidFill>
                <a:effectLst/>
                <a:latin typeface="Times New Roman" panose="02020603050405020304" pitchFamily="18" charset="0"/>
                <a:ea typeface="Times New Roman" panose="02020603050405020304" pitchFamily="18" charset="0"/>
              </a:rPr>
            </a:br>
            <a:r>
              <a:rPr lang="en-IN" sz="1600" kern="0" dirty="0">
                <a:solidFill>
                  <a:srgbClr val="000000"/>
                </a:solidFill>
                <a:effectLst/>
                <a:latin typeface="Times New Roman" panose="02020603050405020304" pitchFamily="18" charset="0"/>
                <a:ea typeface="Times New Roman" panose="02020603050405020304" pitchFamily="18" charset="0"/>
              </a:rPr>
              <a:t> 4   Medicine 241non-null    object</a:t>
            </a:r>
            <a:endParaRPr lang="en-IN" sz="1600" dirty="0"/>
          </a:p>
        </p:txBody>
      </p:sp>
      <p:sp>
        <p:nvSpPr>
          <p:cNvPr id="3" name="Text Placeholder 2">
            <a:extLst>
              <a:ext uri="{FF2B5EF4-FFF2-40B4-BE49-F238E27FC236}">
                <a16:creationId xmlns:a16="http://schemas.microsoft.com/office/drawing/2014/main" id="{4BB6C874-E4A2-9A08-4370-255FB6FB58D4}"/>
              </a:ext>
            </a:extLst>
          </p:cNvPr>
          <p:cNvSpPr>
            <a:spLocks noGrp="1"/>
          </p:cNvSpPr>
          <p:nvPr>
            <p:ph type="body" idx="1"/>
          </p:nvPr>
        </p:nvSpPr>
        <p:spPr>
          <a:xfrm>
            <a:off x="3673641" y="280736"/>
            <a:ext cx="8125327" cy="4259179"/>
          </a:xfrm>
        </p:spPr>
        <p:txBody>
          <a:bodyPr>
            <a:normAutofit fontScale="25000" lnSpcReduction="20000"/>
          </a:bodyPr>
          <a:lstStyle/>
          <a:p>
            <a:pPr marL="0" marR="0" indent="0">
              <a:lnSpc>
                <a:spcPct val="110000"/>
              </a:lnSpc>
              <a:spcBef>
                <a:spcPts val="0"/>
              </a:spcBef>
              <a:spcAft>
                <a:spcPts val="0"/>
              </a:spcAft>
            </a:pPr>
            <a:r>
              <a:rPr lang="en-IN" sz="12800" kern="0" dirty="0">
                <a:solidFill>
                  <a:schemeClr val="bg1"/>
                </a:solidFill>
                <a:effectLst/>
                <a:highlight>
                  <a:srgbClr val="C0C0C0"/>
                </a:highlight>
                <a:latin typeface="+mj-lt"/>
                <a:ea typeface="Times New Roman" panose="02020603050405020304" pitchFamily="18" charset="0"/>
              </a:rPr>
              <a:t>DATASET AND ITS VISUALISATION</a:t>
            </a:r>
          </a:p>
          <a:p>
            <a:pPr marL="0" marR="0" indent="0">
              <a:lnSpc>
                <a:spcPct val="170000"/>
              </a:lnSpc>
              <a:spcBef>
                <a:spcPts val="0"/>
              </a:spcBef>
              <a:spcAft>
                <a:spcPts val="0"/>
              </a:spcAft>
            </a:pPr>
            <a:endParaRPr lang="en-IN" sz="5200" b="1" u="sng" kern="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b="1" u="sng" kern="0" dirty="0">
                <a:solidFill>
                  <a:srgbClr val="000000"/>
                </a:solidFill>
                <a:effectLst/>
                <a:highlight>
                  <a:srgbClr val="C0C0C0"/>
                </a:highlight>
                <a:latin typeface="Times New Roman" panose="02020603050405020304" pitchFamily="18" charset="0"/>
                <a:ea typeface="Times New Roman" panose="02020603050405020304" pitchFamily="18" charset="0"/>
              </a:rPr>
              <a:t>DATASET 2:</a:t>
            </a:r>
            <a:endParaRPr lang="en-IN" sz="4800" u="sng" kern="100" dirty="0">
              <a:solidFill>
                <a:srgbClr val="000000"/>
              </a:solidFill>
              <a:effectLst/>
              <a:highlight>
                <a:srgbClr val="C0C0C0"/>
              </a:highligh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err="1">
                <a:solidFill>
                  <a:srgbClr val="000000"/>
                </a:solidFill>
                <a:effectLst/>
                <a:latin typeface="Times New Roman" panose="02020603050405020304" pitchFamily="18" charset="0"/>
                <a:ea typeface="Times New Roman" panose="02020603050405020304" pitchFamily="18" charset="0"/>
              </a:rPr>
              <a:t>RangeIndex</a:t>
            </a:r>
            <a:r>
              <a:rPr lang="en-IN" sz="4800" kern="0" dirty="0">
                <a:solidFill>
                  <a:srgbClr val="000000"/>
                </a:solidFill>
                <a:effectLst/>
                <a:latin typeface="Times New Roman" panose="02020603050405020304" pitchFamily="18" charset="0"/>
                <a:ea typeface="Times New Roman" panose="02020603050405020304" pitchFamily="18" charset="0"/>
              </a:rPr>
              <a:t>: 22481 entries, 0 to 22480</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0   </a:t>
            </a:r>
            <a:r>
              <a:rPr lang="en-IN" sz="4800" kern="0" dirty="0" err="1">
                <a:solidFill>
                  <a:srgbClr val="000000"/>
                </a:solidFill>
                <a:effectLst/>
                <a:latin typeface="Times New Roman" panose="02020603050405020304" pitchFamily="18" charset="0"/>
                <a:ea typeface="Times New Roman" panose="02020603050405020304" pitchFamily="18" charset="0"/>
              </a:rPr>
              <a:t>Company_Name</a:t>
            </a:r>
            <a:r>
              <a:rPr lang="en-IN" sz="4800" kern="0" dirty="0">
                <a:solidFill>
                  <a:srgbClr val="000000"/>
                </a:solidFill>
                <a:effectLst/>
                <a:latin typeface="Times New Roman" panose="02020603050405020304" pitchFamily="18" charset="0"/>
                <a:ea typeface="Times New Roman" panose="02020603050405020304" pitchFamily="18" charset="0"/>
              </a:rPr>
              <a:t>  22481 non-null  object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1   </a:t>
            </a:r>
            <a:r>
              <a:rPr lang="en-IN" sz="4800" kern="0" dirty="0" err="1">
                <a:solidFill>
                  <a:srgbClr val="000000"/>
                </a:solidFill>
                <a:effectLst/>
                <a:latin typeface="Times New Roman" panose="02020603050405020304" pitchFamily="18" charset="0"/>
                <a:ea typeface="Times New Roman" panose="02020603050405020304" pitchFamily="18" charset="0"/>
              </a:rPr>
              <a:t>NSE_Symbol</a:t>
            </a:r>
            <a:r>
              <a:rPr lang="en-IN" sz="4800" kern="0" dirty="0">
                <a:solidFill>
                  <a:srgbClr val="000000"/>
                </a:solidFill>
                <a:effectLst/>
                <a:latin typeface="Times New Roman" panose="02020603050405020304" pitchFamily="18" charset="0"/>
                <a:ea typeface="Times New Roman" panose="02020603050405020304" pitchFamily="18" charset="0"/>
              </a:rPr>
              <a:t>    22481 non-null  object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2   Rating        22481 non-null  object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3   Value         22481 non-null  float64</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4   </a:t>
            </a:r>
            <a:r>
              <a:rPr lang="en-IN" sz="4800" kern="0" dirty="0" err="1">
                <a:solidFill>
                  <a:srgbClr val="000000"/>
                </a:solidFill>
                <a:effectLst/>
                <a:latin typeface="Times New Roman" panose="02020603050405020304" pitchFamily="18" charset="0"/>
                <a:ea typeface="Times New Roman" panose="02020603050405020304" pitchFamily="18" charset="0"/>
              </a:rPr>
              <a:t>Row_Index</a:t>
            </a:r>
            <a:r>
              <a:rPr lang="en-IN" sz="4800" kern="0" dirty="0">
                <a:solidFill>
                  <a:srgbClr val="000000"/>
                </a:solidFill>
                <a:effectLst/>
                <a:latin typeface="Times New Roman" panose="02020603050405020304" pitchFamily="18" charset="0"/>
                <a:ea typeface="Times New Roman" panose="02020603050405020304" pitchFamily="18" charset="0"/>
              </a:rPr>
              <a:t>     22481 non-null  int64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5   </a:t>
            </a:r>
            <a:r>
              <a:rPr lang="en-IN" sz="4800" kern="0" dirty="0" err="1">
                <a:solidFill>
                  <a:srgbClr val="000000"/>
                </a:solidFill>
                <a:effectLst/>
                <a:latin typeface="Times New Roman" panose="02020603050405020304" pitchFamily="18" charset="0"/>
                <a:ea typeface="Times New Roman" panose="02020603050405020304" pitchFamily="18" charset="0"/>
              </a:rPr>
              <a:t>Drug_Name</a:t>
            </a:r>
            <a:r>
              <a:rPr lang="en-IN" sz="4800" kern="0" dirty="0">
                <a:solidFill>
                  <a:srgbClr val="000000"/>
                </a:solidFill>
                <a:effectLst/>
                <a:latin typeface="Times New Roman" panose="02020603050405020304" pitchFamily="18" charset="0"/>
                <a:ea typeface="Times New Roman" panose="02020603050405020304" pitchFamily="18" charset="0"/>
              </a:rPr>
              <a:t>     22481 non-null  object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0"/>
              </a:spcAft>
            </a:pPr>
            <a:r>
              <a:rPr lang="en-IN" sz="4800" kern="0" dirty="0">
                <a:solidFill>
                  <a:srgbClr val="000000"/>
                </a:solidFill>
                <a:effectLst/>
                <a:latin typeface="Times New Roman" panose="02020603050405020304" pitchFamily="18" charset="0"/>
                <a:ea typeface="Times New Roman" panose="02020603050405020304" pitchFamily="18" charset="0"/>
              </a:rPr>
              <a:t> 6   Reason        22481 non-null  object </a:t>
            </a:r>
            <a:endParaRPr lang="en-IN" sz="4800" kern="1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240"/>
              </a:spcAft>
            </a:pPr>
            <a:r>
              <a:rPr lang="en-IN" sz="4800" kern="0" dirty="0">
                <a:solidFill>
                  <a:srgbClr val="000000"/>
                </a:solidFill>
                <a:effectLst/>
                <a:latin typeface="Times New Roman" panose="02020603050405020304" pitchFamily="18" charset="0"/>
                <a:ea typeface="Times New Roman" panose="02020603050405020304" pitchFamily="18" charset="0"/>
              </a:rPr>
              <a:t> 7   Description   22467 </a:t>
            </a:r>
            <a:r>
              <a:rPr lang="en-IN" sz="5200" kern="0" dirty="0">
                <a:solidFill>
                  <a:srgbClr val="000000"/>
                </a:solidFill>
                <a:effectLst/>
                <a:latin typeface="Times New Roman" panose="02020603050405020304" pitchFamily="18" charset="0"/>
                <a:ea typeface="Times New Roman" panose="02020603050405020304" pitchFamily="18" charset="0"/>
              </a:rPr>
              <a:t>non-null  object</a:t>
            </a:r>
            <a:endParaRPr lang="en-IN" sz="52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EF970C5F-E0B4-E2A4-93D9-72FA5C6A4C0F}"/>
              </a:ext>
            </a:extLst>
          </p:cNvPr>
          <p:cNvPicPr>
            <a:picLocks noChangeAspect="1"/>
          </p:cNvPicPr>
          <p:nvPr/>
        </p:nvPicPr>
        <p:blipFill>
          <a:blip r:embed="rId2"/>
          <a:stretch>
            <a:fillRect/>
          </a:stretch>
        </p:blipFill>
        <p:spPr>
          <a:xfrm>
            <a:off x="5242750" y="3850106"/>
            <a:ext cx="6395797" cy="2727160"/>
          </a:xfrm>
          <a:prstGeom prst="rect">
            <a:avLst/>
          </a:prstGeom>
        </p:spPr>
      </p:pic>
      <p:pic>
        <p:nvPicPr>
          <p:cNvPr id="7" name="Picture 6">
            <a:extLst>
              <a:ext uri="{FF2B5EF4-FFF2-40B4-BE49-F238E27FC236}">
                <a16:creationId xmlns:a16="http://schemas.microsoft.com/office/drawing/2014/main" id="{B7854AF5-6A07-B04E-98F3-49427282017A}"/>
              </a:ext>
            </a:extLst>
          </p:cNvPr>
          <p:cNvPicPr>
            <a:picLocks noChangeAspect="1"/>
          </p:cNvPicPr>
          <p:nvPr/>
        </p:nvPicPr>
        <p:blipFill rotWithShape="1">
          <a:blip r:embed="rId3"/>
          <a:srcRect l="1495" r="-1"/>
          <a:stretch/>
        </p:blipFill>
        <p:spPr bwMode="auto">
          <a:xfrm>
            <a:off x="6809874" y="1078452"/>
            <a:ext cx="4828673" cy="2635296"/>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5243FF5-5BCA-863B-AFD1-4F76B1D5816E}"/>
              </a:ext>
            </a:extLst>
          </p:cNvPr>
          <p:cNvPicPr>
            <a:picLocks noChangeAspect="1"/>
          </p:cNvPicPr>
          <p:nvPr/>
        </p:nvPicPr>
        <p:blipFill>
          <a:blip r:embed="rId4"/>
          <a:stretch>
            <a:fillRect/>
          </a:stretch>
        </p:blipFill>
        <p:spPr>
          <a:xfrm>
            <a:off x="381887" y="3850105"/>
            <a:ext cx="4607208" cy="2727159"/>
          </a:xfrm>
          <a:prstGeom prst="rect">
            <a:avLst/>
          </a:prstGeom>
        </p:spPr>
      </p:pic>
      <p:sp>
        <p:nvSpPr>
          <p:cNvPr id="4" name="Rectangle: Rounded Corners 3">
            <a:extLst>
              <a:ext uri="{FF2B5EF4-FFF2-40B4-BE49-F238E27FC236}">
                <a16:creationId xmlns:a16="http://schemas.microsoft.com/office/drawing/2014/main" id="{039C06F3-61B4-3DA5-0964-6857697D0D4C}"/>
              </a:ext>
            </a:extLst>
          </p:cNvPr>
          <p:cNvSpPr/>
          <p:nvPr/>
        </p:nvSpPr>
        <p:spPr>
          <a:xfrm>
            <a:off x="393032" y="200526"/>
            <a:ext cx="11245515" cy="623299"/>
          </a:xfrm>
          <a:prstGeom prst="round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1D34ECA-1517-AD47-D797-AE696F5E2B1F}"/>
              </a:ext>
            </a:extLst>
          </p:cNvPr>
          <p:cNvSpPr/>
          <p:nvPr/>
        </p:nvSpPr>
        <p:spPr>
          <a:xfrm>
            <a:off x="390014" y="3850105"/>
            <a:ext cx="4599081" cy="2727159"/>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9" name="Rectangle 8">
            <a:extLst>
              <a:ext uri="{FF2B5EF4-FFF2-40B4-BE49-F238E27FC236}">
                <a16:creationId xmlns:a16="http://schemas.microsoft.com/office/drawing/2014/main" id="{D4CB969F-7387-83E9-C5BF-F9E24DC2D46F}"/>
              </a:ext>
            </a:extLst>
          </p:cNvPr>
          <p:cNvSpPr/>
          <p:nvPr/>
        </p:nvSpPr>
        <p:spPr>
          <a:xfrm>
            <a:off x="5245768" y="3850104"/>
            <a:ext cx="6392779" cy="272716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688C75A-A04E-03AE-18D0-9F17C7B471D4}"/>
              </a:ext>
            </a:extLst>
          </p:cNvPr>
          <p:cNvSpPr/>
          <p:nvPr/>
        </p:nvSpPr>
        <p:spPr>
          <a:xfrm>
            <a:off x="6793832" y="1058779"/>
            <a:ext cx="4844715" cy="2654969"/>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269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AE34-1A9D-73FC-54CE-B5C7B7BD9689}"/>
              </a:ext>
            </a:extLst>
          </p:cNvPr>
          <p:cNvSpPr>
            <a:spLocks noGrp="1"/>
          </p:cNvSpPr>
          <p:nvPr>
            <p:ph type="title"/>
          </p:nvPr>
        </p:nvSpPr>
        <p:spPr>
          <a:xfrm>
            <a:off x="326402" y="153946"/>
            <a:ext cx="10983282" cy="649136"/>
          </a:xfrm>
        </p:spPr>
        <p:txBody>
          <a:bodyPr/>
          <a:lstStyle/>
          <a:p>
            <a:pPr algn="ctr"/>
            <a:r>
              <a:rPr lang="en-US" dirty="0">
                <a:solidFill>
                  <a:schemeClr val="bg1"/>
                </a:solidFill>
                <a:highlight>
                  <a:srgbClr val="C0C0C0"/>
                </a:highlight>
              </a:rPr>
              <a:t>LANGUAGED USED</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4E9F5887-8164-91FF-B0F4-B686ECE62859}"/>
              </a:ext>
            </a:extLst>
          </p:cNvPr>
          <p:cNvSpPr>
            <a:spLocks noGrp="1"/>
          </p:cNvSpPr>
          <p:nvPr>
            <p:ph type="body" idx="1"/>
          </p:nvPr>
        </p:nvSpPr>
        <p:spPr>
          <a:xfrm>
            <a:off x="326402" y="1069893"/>
            <a:ext cx="5536986" cy="5634161"/>
          </a:xfrm>
        </p:spPr>
        <p:txBody>
          <a:bodyPr>
            <a:normAutofit fontScale="92500" lnSpcReduction="10000"/>
          </a:bodyPr>
          <a:lstStyle/>
          <a:p>
            <a:pPr marL="0" marR="150495" indent="0" algn="just">
              <a:lnSpc>
                <a:spcPct val="110000"/>
              </a:lnSpc>
              <a:spcBef>
                <a:spcPts val="0"/>
              </a:spcBef>
              <a:spcAft>
                <a:spcPts val="290"/>
              </a:spcAft>
            </a:pPr>
            <a:r>
              <a:rPr lang="en-IN" sz="2000" b="1" u="sng" kern="100" dirty="0">
                <a:solidFill>
                  <a:srgbClr val="00000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t>Python</a:t>
            </a:r>
            <a:r>
              <a:rPr lang="en-IN" sz="2000" kern="100" dirty="0">
                <a:solidFill>
                  <a:srgbClr val="000000"/>
                </a:solidFill>
                <a:effectLst/>
                <a:highlight>
                  <a:srgbClr val="C0C0C0"/>
                </a:highligh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Python is a interpreted programming language used for data analysis, web development, scientific computing, artificial intelligence, and automation.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It offers a wide range of modules and functions for different tasks. </a:t>
            </a:r>
            <a:r>
              <a:rPr lang="en-IN" sz="20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It </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allows for quick development and prototyping. </a:t>
            </a:r>
          </a:p>
          <a:p>
            <a:pPr marL="6350" marR="40640" indent="-6350">
              <a:lnSpc>
                <a:spcPct val="110000"/>
              </a:lnSpc>
              <a:spcBef>
                <a:spcPts val="0"/>
              </a:spcBef>
              <a:spcAft>
                <a:spcPts val="775"/>
              </a:spcAft>
            </a:pPr>
            <a:r>
              <a:rPr lang="en-IN" sz="2000" b="1" u="sng" kern="100" dirty="0" err="1">
                <a:solidFill>
                  <a:srgbClr val="00000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t>Jupyter</a:t>
            </a:r>
            <a:r>
              <a:rPr lang="en-IN" sz="2000" b="1" u="sng" kern="100" dirty="0">
                <a:solidFill>
                  <a:srgbClr val="000000"/>
                </a:solidFill>
                <a:effectLst/>
                <a:highlight>
                  <a:srgbClr val="C0C0C0"/>
                </a:highlight>
                <a:uFill>
                  <a:solidFill>
                    <a:srgbClr val="000000"/>
                  </a:solidFill>
                </a:uFill>
                <a:latin typeface="Times New Roman" panose="02020603050405020304" pitchFamily="18" charset="0"/>
                <a:ea typeface="Times New Roman" panose="02020603050405020304" pitchFamily="18" charset="0"/>
              </a:rPr>
              <a:t> Notebook</a:t>
            </a:r>
            <a:r>
              <a:rPr lang="en-IN" sz="2000" b="1" kern="100" dirty="0">
                <a:solidFill>
                  <a:srgbClr val="000000"/>
                </a:solidFill>
                <a:effectLst/>
                <a:highlight>
                  <a:srgbClr val="C0C0C0"/>
                </a:highlight>
                <a:latin typeface="Times New Roman" panose="02020603050405020304" pitchFamily="18" charset="0"/>
                <a:ea typeface="Times New Roman" panose="02020603050405020304" pitchFamily="18" charset="0"/>
              </a:rPr>
              <a:t>:</a:t>
            </a:r>
            <a:r>
              <a:rPr lang="en-IN" sz="2000" kern="100" dirty="0">
                <a:solidFill>
                  <a:srgbClr val="000000"/>
                </a:solidFill>
                <a:effectLst/>
                <a:highlight>
                  <a:srgbClr val="C0C0C0"/>
                </a:highligh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is an open-source web application that allows to create and share live code, equations, visualizations, and explanatory text. </a:t>
            </a:r>
            <a:r>
              <a:rPr lang="en-IN" sz="2000" kern="100" dirty="0">
                <a:solidFill>
                  <a:srgbClr val="000000"/>
                </a:solidFill>
                <a:latin typeface="Times New Roman" panose="02020603050405020304" pitchFamily="18" charset="0"/>
                <a:ea typeface="Times New Roman" panose="02020603050405020304" pitchFamily="18" charset="0"/>
              </a:rPr>
              <a:t>U</a:t>
            </a:r>
            <a:r>
              <a:rPr lang="en-IN" sz="2000" kern="100" dirty="0">
                <a:solidFill>
                  <a:srgbClr val="000000"/>
                </a:solidFill>
                <a:effectLst/>
                <a:latin typeface="Times New Roman" panose="02020603050405020304" pitchFamily="18" charset="0"/>
                <a:ea typeface="Times New Roman" panose="02020603050405020304" pitchFamily="18" charset="0"/>
              </a:rPr>
              <a:t>sed in data analysis, machine learning, scientific computing, and supports multiple programming languages, including Python, R, Julia, and more.</a:t>
            </a:r>
          </a:p>
          <a:p>
            <a:pPr marL="6350" marR="40640" indent="-6350">
              <a:lnSpc>
                <a:spcPct val="110000"/>
              </a:lnSpc>
              <a:spcBef>
                <a:spcPts val="0"/>
              </a:spcBef>
              <a:spcAft>
                <a:spcPts val="775"/>
              </a:spcAft>
            </a:pPr>
            <a:r>
              <a:rPr lang="en-IN" sz="2000" b="1" u="sng" kern="100" dirty="0">
                <a:solidFill>
                  <a:srgbClr val="000000"/>
                </a:solidFill>
                <a:effectLst/>
                <a:highlight>
                  <a:srgbClr val="C0C0C0"/>
                </a:highlight>
                <a:latin typeface="Times New Roman" panose="02020603050405020304" pitchFamily="18" charset="0"/>
                <a:ea typeface="Times New Roman" panose="02020603050405020304" pitchFamily="18" charset="0"/>
              </a:rPr>
              <a:t>HTML (Hypertext Markup Language):</a:t>
            </a:r>
            <a:r>
              <a:rPr lang="en-IN" sz="2000" b="1" kern="100" dirty="0">
                <a:solidFill>
                  <a:srgbClr val="000000"/>
                </a:solidFill>
                <a:effectLst/>
                <a:highlight>
                  <a:srgbClr val="C0C0C0"/>
                </a:highligh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HTML is the standard markup language used to create and design the structure of a web page. It consists of various elements and tags that define the different parts of a webpage, such as headings, paragraphs, images, links, and more. </a:t>
            </a:r>
          </a:p>
          <a:p>
            <a:endParaRPr lang="en-IN" dirty="0"/>
          </a:p>
        </p:txBody>
      </p:sp>
      <p:pic>
        <p:nvPicPr>
          <p:cNvPr id="5126" name="Picture 6">
            <a:extLst>
              <a:ext uri="{FF2B5EF4-FFF2-40B4-BE49-F238E27FC236}">
                <a16:creationId xmlns:a16="http://schemas.microsoft.com/office/drawing/2014/main" id="{A8EC8974-0C8F-8070-69FF-A45893EC3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860" y="1243263"/>
            <a:ext cx="5663866" cy="52297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539D9FA-EE94-F421-FFBC-C357EE56CEBF}"/>
              </a:ext>
            </a:extLst>
          </p:cNvPr>
          <p:cNvSpPr/>
          <p:nvPr/>
        </p:nvSpPr>
        <p:spPr>
          <a:xfrm>
            <a:off x="485273" y="153946"/>
            <a:ext cx="11221453" cy="648159"/>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03DDCB5-AC7C-5CE2-5655-D4699EA0AE30}"/>
              </a:ext>
            </a:extLst>
          </p:cNvPr>
          <p:cNvSpPr/>
          <p:nvPr/>
        </p:nvSpPr>
        <p:spPr>
          <a:xfrm>
            <a:off x="6039853" y="1227221"/>
            <a:ext cx="5666873" cy="524576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491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9C06-FA85-AF87-296A-DFD265652D26}"/>
              </a:ext>
            </a:extLst>
          </p:cNvPr>
          <p:cNvSpPr>
            <a:spLocks noGrp="1"/>
          </p:cNvSpPr>
          <p:nvPr>
            <p:ph type="title"/>
          </p:nvPr>
        </p:nvSpPr>
        <p:spPr>
          <a:xfrm>
            <a:off x="247333" y="126338"/>
            <a:ext cx="11441084" cy="655320"/>
          </a:xfrm>
        </p:spPr>
        <p:txBody>
          <a:bodyPr/>
          <a:lstStyle/>
          <a:p>
            <a:pPr algn="ctr"/>
            <a:r>
              <a:rPr lang="en-US" dirty="0">
                <a:solidFill>
                  <a:schemeClr val="bg1"/>
                </a:solidFill>
                <a:highlight>
                  <a:srgbClr val="C0C0C0"/>
                </a:highlight>
              </a:rPr>
              <a:t>LANGUAGES USED</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76F8FBB9-B39F-98AA-A160-1A33CA748C2E}"/>
              </a:ext>
            </a:extLst>
          </p:cNvPr>
          <p:cNvSpPr>
            <a:spLocks noGrp="1"/>
          </p:cNvSpPr>
          <p:nvPr>
            <p:ph type="body" idx="1"/>
          </p:nvPr>
        </p:nvSpPr>
        <p:spPr>
          <a:xfrm>
            <a:off x="433346" y="1105231"/>
            <a:ext cx="4862223" cy="5430741"/>
          </a:xfrm>
        </p:spPr>
        <p:txBody>
          <a:bodyPr>
            <a:normAutofit fontScale="55000" lnSpcReduction="20000"/>
          </a:bodyPr>
          <a:lstStyle/>
          <a:p>
            <a:pPr marL="6350" marR="0" indent="0">
              <a:lnSpc>
                <a:spcPct val="110000"/>
              </a:lnSpc>
              <a:spcBef>
                <a:spcPts val="0"/>
              </a:spcBef>
              <a:spcAft>
                <a:spcPts val="1270"/>
              </a:spcAft>
            </a:pPr>
            <a:r>
              <a:rPr lang="en-IN" sz="2600" b="1" u="sng" kern="100" dirty="0">
                <a:solidFill>
                  <a:srgbClr val="000000"/>
                </a:solidFill>
                <a:effectLst/>
                <a:highlight>
                  <a:srgbClr val="C0C0C0"/>
                </a:highlight>
                <a:latin typeface="Times New Roman" panose="02020603050405020304" pitchFamily="18" charset="0"/>
                <a:ea typeface="Times New Roman" panose="02020603050405020304" pitchFamily="18" charset="0"/>
              </a:rPr>
              <a:t>CSS (Cascading Style Sheets): </a:t>
            </a:r>
            <a:r>
              <a:rPr lang="en-IN" sz="2600" kern="100" dirty="0">
                <a:solidFill>
                  <a:srgbClr val="000000"/>
                </a:solidFill>
                <a:effectLst/>
                <a:latin typeface="Times New Roman" panose="02020603050405020304" pitchFamily="18" charset="0"/>
                <a:ea typeface="Times New Roman" panose="02020603050405020304" pitchFamily="18" charset="0"/>
              </a:rPr>
              <a:t>CSS is a stylesheet language that controls presentation and layout of HTML documents</a:t>
            </a:r>
            <a:r>
              <a:rPr lang="en-IN" sz="2600" kern="100" dirty="0">
                <a:solidFill>
                  <a:srgbClr val="000000"/>
                </a:solidFill>
                <a:latin typeface="Times New Roman" panose="02020603050405020304" pitchFamily="18" charset="0"/>
                <a:ea typeface="Times New Roman" panose="02020603050405020304" pitchFamily="18" charset="0"/>
              </a:rPr>
              <a:t> </a:t>
            </a:r>
            <a:r>
              <a:rPr lang="en-IN" sz="2600" kern="100" dirty="0">
                <a:solidFill>
                  <a:srgbClr val="000000"/>
                </a:solidFill>
                <a:effectLst/>
                <a:latin typeface="Times New Roman" panose="02020603050405020304" pitchFamily="18" charset="0"/>
                <a:ea typeface="Times New Roman" panose="02020603050405020304" pitchFamily="18" charset="0"/>
              </a:rPr>
              <a:t>such as </a:t>
            </a:r>
            <a:r>
              <a:rPr lang="en-IN" sz="2600" kern="100" dirty="0" err="1">
                <a:solidFill>
                  <a:srgbClr val="000000"/>
                </a:solidFill>
                <a:effectLst/>
                <a:latin typeface="Times New Roman" panose="02020603050405020304" pitchFamily="18" charset="0"/>
                <a:ea typeface="Times New Roman" panose="02020603050405020304" pitchFamily="18" charset="0"/>
              </a:rPr>
              <a:t>colors</a:t>
            </a:r>
            <a:r>
              <a:rPr lang="en-IN" sz="2600" kern="100" dirty="0">
                <a:solidFill>
                  <a:srgbClr val="000000"/>
                </a:solidFill>
                <a:effectLst/>
                <a:latin typeface="Times New Roman" panose="02020603050405020304" pitchFamily="18" charset="0"/>
                <a:ea typeface="Times New Roman" panose="02020603050405020304" pitchFamily="18" charset="0"/>
              </a:rPr>
              <a:t>, fonts, spacing, and positioning, create visually appealing and consistent designs.  </a:t>
            </a:r>
          </a:p>
          <a:p>
            <a:pPr marL="0" marR="0" indent="0">
              <a:lnSpc>
                <a:spcPct val="110000"/>
              </a:lnSpc>
              <a:spcBef>
                <a:spcPts val="0"/>
              </a:spcBef>
              <a:spcAft>
                <a:spcPts val="1270"/>
              </a:spcAft>
            </a:pPr>
            <a:r>
              <a:rPr lang="en-IN" sz="2600" b="1" u="sng" kern="100" dirty="0">
                <a:solidFill>
                  <a:srgbClr val="000000"/>
                </a:solidFill>
                <a:effectLst/>
                <a:highlight>
                  <a:srgbClr val="C0C0C0"/>
                </a:highlight>
                <a:latin typeface="Times New Roman" panose="02020603050405020304" pitchFamily="18" charset="0"/>
                <a:ea typeface="Times New Roman" panose="02020603050405020304" pitchFamily="18" charset="0"/>
              </a:rPr>
              <a:t>JavaScript:</a:t>
            </a:r>
            <a:r>
              <a:rPr lang="en-IN" sz="2600" kern="100" dirty="0">
                <a:solidFill>
                  <a:srgbClr val="000000"/>
                </a:solidFill>
                <a:effectLst/>
                <a:highlight>
                  <a:srgbClr val="C0C0C0"/>
                </a:highlight>
                <a:latin typeface="Times New Roman" panose="02020603050405020304" pitchFamily="18" charset="0"/>
                <a:ea typeface="Times New Roman" panose="02020603050405020304" pitchFamily="18" charset="0"/>
              </a:rPr>
              <a:t> </a:t>
            </a:r>
            <a:r>
              <a:rPr lang="en-IN" sz="2600" kern="100" dirty="0">
                <a:solidFill>
                  <a:srgbClr val="000000"/>
                </a:solidFill>
                <a:effectLst/>
                <a:latin typeface="Times New Roman" panose="02020603050405020304" pitchFamily="18" charset="0"/>
                <a:ea typeface="Times New Roman" panose="02020603050405020304" pitchFamily="18" charset="0"/>
              </a:rPr>
              <a:t>is a scripting language that enables the creation of dynamic and interactive content on web pages. It allows developers to manipulate the Document Object Model (DOM), handle events, and perform actions based on user interactions.  </a:t>
            </a:r>
          </a:p>
          <a:p>
            <a:pPr marL="0" marR="0" indent="0">
              <a:lnSpc>
                <a:spcPct val="110000"/>
              </a:lnSpc>
              <a:spcBef>
                <a:spcPts val="0"/>
              </a:spcBef>
              <a:spcAft>
                <a:spcPts val="1270"/>
              </a:spcAft>
            </a:pPr>
            <a:r>
              <a:rPr lang="en-IN" sz="2600" b="1" u="sng" kern="100" dirty="0">
                <a:solidFill>
                  <a:srgbClr val="000000"/>
                </a:solidFill>
                <a:effectLst/>
                <a:highlight>
                  <a:srgbClr val="C0C0C0"/>
                </a:highlight>
                <a:latin typeface="Times New Roman" panose="02020603050405020304" pitchFamily="18" charset="0"/>
                <a:ea typeface="Times New Roman" panose="02020603050405020304" pitchFamily="18" charset="0"/>
              </a:rPr>
              <a:t>Flask: </a:t>
            </a:r>
            <a:r>
              <a:rPr lang="en-IN" sz="2600" kern="100" dirty="0">
                <a:solidFill>
                  <a:srgbClr val="000000"/>
                </a:solidFill>
                <a:effectLst/>
                <a:latin typeface="Times New Roman" panose="02020603050405020304" pitchFamily="18" charset="0"/>
                <a:ea typeface="Times New Roman" panose="02020603050405020304" pitchFamily="18" charset="0"/>
              </a:rPr>
              <a:t>Flask is a lightweight web framework written in Python. It's designed to be simple, flexible, and easy to use for building web applications and APIs. Flask follows the WSGI (Web Server Gateway Interface) standard, and it comes with built-in support for Jinja2 templating, making it easy to create dynamic and interactive web pages.  </a:t>
            </a:r>
          </a:p>
          <a:p>
            <a:pPr marL="6350" marR="0" indent="0">
              <a:lnSpc>
                <a:spcPct val="110000"/>
              </a:lnSpc>
              <a:spcBef>
                <a:spcPts val="0"/>
              </a:spcBef>
              <a:spcAft>
                <a:spcPts val="1270"/>
              </a:spcAft>
            </a:pPr>
            <a:r>
              <a:rPr lang="en-IN" sz="2600" b="1" u="sng" kern="100" dirty="0">
                <a:solidFill>
                  <a:srgbClr val="000000"/>
                </a:solidFill>
                <a:effectLst/>
                <a:highlight>
                  <a:srgbClr val="C0C0C0"/>
                </a:highlight>
                <a:latin typeface="Times New Roman" panose="02020603050405020304" pitchFamily="18" charset="0"/>
                <a:ea typeface="Times New Roman" panose="02020603050405020304" pitchFamily="18" charset="0"/>
              </a:rPr>
              <a:t>Oracle Database: </a:t>
            </a:r>
            <a:r>
              <a:rPr lang="en-IN" sz="2600" kern="100" dirty="0">
                <a:solidFill>
                  <a:srgbClr val="000000"/>
                </a:solidFill>
                <a:effectLst/>
                <a:latin typeface="Times New Roman" panose="02020603050405020304" pitchFamily="18" charset="0"/>
                <a:ea typeface="Times New Roman" panose="02020603050405020304" pitchFamily="18" charset="0"/>
              </a:rPr>
              <a:t>Oracle Database is a widely used, enterprise-class relational database management system (RDBMS) developed by Oracle Corporation. It provides a comprehensive and scalable platform for storing, managing, and retrieving data efficiently. Oracle Database supports both SQL and PL/SQL, offering a robust environment for building and deploying database-driven applications.</a:t>
            </a:r>
          </a:p>
          <a:p>
            <a:pPr marL="6350" marR="0" indent="0">
              <a:lnSpc>
                <a:spcPct val="110000"/>
              </a:lnSpc>
              <a:spcBef>
                <a:spcPts val="0"/>
              </a:spcBef>
              <a:spcAft>
                <a:spcPts val="0"/>
              </a:spcAft>
            </a:pPr>
            <a:r>
              <a:rPr lang="en-IN" sz="2600" kern="100" dirty="0">
                <a:solidFill>
                  <a:srgbClr val="000000"/>
                </a:solidFill>
                <a:effectLst/>
                <a:latin typeface="Times New Roman" panose="02020603050405020304" pitchFamily="18" charset="0"/>
                <a:ea typeface="Times New Roman" panose="02020603050405020304" pitchFamily="18" charset="0"/>
              </a:rPr>
              <a:t> </a:t>
            </a:r>
          </a:p>
          <a:p>
            <a:pPr marL="6350" marR="0" indent="0">
              <a:lnSpc>
                <a:spcPct val="110000"/>
              </a:lnSpc>
              <a:spcBef>
                <a:spcPts val="0"/>
              </a:spcBef>
              <a:spcAft>
                <a:spcPts val="0"/>
              </a:spcAft>
            </a:pPr>
            <a:r>
              <a:rPr lang="en-IN" sz="26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AutoShape 2">
            <a:extLst>
              <a:ext uri="{FF2B5EF4-FFF2-40B4-BE49-F238E27FC236}">
                <a16:creationId xmlns:a16="http://schemas.microsoft.com/office/drawing/2014/main" id="{B7884EF0-0C44-9633-DAF0-8501F718D3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8" name="Picture 4">
            <a:extLst>
              <a:ext uri="{FF2B5EF4-FFF2-40B4-BE49-F238E27FC236}">
                <a16:creationId xmlns:a16="http://schemas.microsoft.com/office/drawing/2014/main" id="{152453EE-1ADD-AAD2-F9CF-B18F45C99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72" y="1168842"/>
            <a:ext cx="6066845" cy="189241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F2FC149-4F61-AB87-508B-F81E73706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572" y="3061252"/>
            <a:ext cx="6066845" cy="32759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C929973-B6D8-6E9A-2EC2-1DC964A239DF}"/>
              </a:ext>
            </a:extLst>
          </p:cNvPr>
          <p:cNvSpPr/>
          <p:nvPr/>
        </p:nvSpPr>
        <p:spPr>
          <a:xfrm>
            <a:off x="433346" y="126338"/>
            <a:ext cx="11195436" cy="655320"/>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D6D2E11-25B6-F47C-54F6-7AD72C32BCE1}"/>
              </a:ext>
            </a:extLst>
          </p:cNvPr>
          <p:cNvSpPr/>
          <p:nvPr/>
        </p:nvSpPr>
        <p:spPr>
          <a:xfrm>
            <a:off x="5621572" y="1168842"/>
            <a:ext cx="6066844" cy="516834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05D6FD32-EA20-35E4-769D-CD00894FD985}"/>
              </a:ext>
            </a:extLst>
          </p:cNvPr>
          <p:cNvCxnSpPr/>
          <p:nvPr/>
        </p:nvCxnSpPr>
        <p:spPr>
          <a:xfrm>
            <a:off x="5621572" y="3061252"/>
            <a:ext cx="6066844" cy="0"/>
          </a:xfrm>
          <a:prstGeom prst="line">
            <a:avLst/>
          </a:prstGeom>
          <a:ln w="28575">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9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899A-86E4-E816-0677-FCA187154773}"/>
              </a:ext>
            </a:extLst>
          </p:cNvPr>
          <p:cNvSpPr>
            <a:spLocks noGrp="1"/>
          </p:cNvSpPr>
          <p:nvPr>
            <p:ph type="title"/>
          </p:nvPr>
        </p:nvSpPr>
        <p:spPr>
          <a:xfrm>
            <a:off x="215084" y="177800"/>
            <a:ext cx="11314307" cy="685800"/>
          </a:xfrm>
        </p:spPr>
        <p:txBody>
          <a:bodyPr/>
          <a:lstStyle/>
          <a:p>
            <a:pPr algn="ctr"/>
            <a:r>
              <a:rPr lang="en-US" dirty="0">
                <a:solidFill>
                  <a:schemeClr val="bg1"/>
                </a:solidFill>
                <a:highlight>
                  <a:srgbClr val="C0C0C0"/>
                </a:highlight>
              </a:rPr>
              <a:t>LIBRARIES USED</a:t>
            </a:r>
            <a:endParaRPr lang="en-IN" dirty="0">
              <a:solidFill>
                <a:schemeClr val="bg1"/>
              </a:solidFill>
              <a:highlight>
                <a:srgbClr val="C0C0C0"/>
              </a:highlight>
            </a:endParaRPr>
          </a:p>
        </p:txBody>
      </p:sp>
      <p:sp>
        <p:nvSpPr>
          <p:cNvPr id="3" name="Text Placeholder 2">
            <a:extLst>
              <a:ext uri="{FF2B5EF4-FFF2-40B4-BE49-F238E27FC236}">
                <a16:creationId xmlns:a16="http://schemas.microsoft.com/office/drawing/2014/main" id="{3673046D-AF9E-C80F-38C9-62D2D7DF6395}"/>
              </a:ext>
            </a:extLst>
          </p:cNvPr>
          <p:cNvSpPr>
            <a:spLocks noGrp="1"/>
          </p:cNvSpPr>
          <p:nvPr>
            <p:ph type="body" idx="1"/>
          </p:nvPr>
        </p:nvSpPr>
        <p:spPr>
          <a:xfrm>
            <a:off x="215084" y="1029362"/>
            <a:ext cx="6638940" cy="5538415"/>
          </a:xfrm>
        </p:spPr>
        <p:txBody>
          <a:bodyPr>
            <a:noAutofit/>
          </a:bodyPr>
          <a:lstStyle/>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 </a:t>
            </a:r>
            <a:r>
              <a:rPr lang="en-IN" sz="1500" b="1" kern="100" dirty="0">
                <a:solidFill>
                  <a:srgbClr val="000000"/>
                </a:solidFill>
                <a:effectLst/>
                <a:latin typeface="Times New Roman" panose="02020603050405020304" pitchFamily="18" charset="0"/>
                <a:ea typeface="Times New Roman" panose="02020603050405020304" pitchFamily="18" charset="0"/>
              </a:rPr>
              <a:t>Pandas: </a:t>
            </a:r>
            <a:r>
              <a:rPr lang="en-IN" sz="1500" kern="100" dirty="0">
                <a:solidFill>
                  <a:srgbClr val="000000"/>
                </a:solidFill>
                <a:effectLst/>
                <a:latin typeface="Times New Roman" panose="02020603050405020304" pitchFamily="18" charset="0"/>
                <a:ea typeface="Times New Roman" panose="02020603050405020304" pitchFamily="18" charset="0"/>
              </a:rPr>
              <a:t>Data manipulation and analysis.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2. </a:t>
            </a:r>
            <a:r>
              <a:rPr lang="en-IN" sz="1500" b="1" kern="100" dirty="0">
                <a:solidFill>
                  <a:srgbClr val="000000"/>
                </a:solidFill>
                <a:effectLst/>
                <a:latin typeface="Times New Roman" panose="02020603050405020304" pitchFamily="18" charset="0"/>
                <a:ea typeface="Times New Roman" panose="02020603050405020304" pitchFamily="18" charset="0"/>
              </a:rPr>
              <a:t>NumPy:</a:t>
            </a:r>
            <a:r>
              <a:rPr lang="en-IN" sz="1500" b="1" kern="100" dirty="0">
                <a:solidFill>
                  <a:srgbClr val="000000"/>
                </a:solidFill>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Numerical computing.</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3. </a:t>
            </a:r>
            <a:r>
              <a:rPr lang="en-IN" sz="1500" b="1" kern="100" dirty="0" err="1">
                <a:solidFill>
                  <a:srgbClr val="000000"/>
                </a:solidFill>
                <a:effectLst/>
                <a:latin typeface="Times New Roman" panose="02020603050405020304" pitchFamily="18" charset="0"/>
                <a:ea typeface="Times New Roman" panose="02020603050405020304" pitchFamily="18" charset="0"/>
              </a:rPr>
              <a:t>Matplotlib.pyplot</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Data visualization.</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4. </a:t>
            </a:r>
            <a:r>
              <a:rPr lang="en-IN" sz="1500" b="1" kern="100" dirty="0" err="1">
                <a:solidFill>
                  <a:srgbClr val="000000"/>
                </a:solidFill>
                <a:effectLst/>
                <a:latin typeface="Times New Roman" panose="02020603050405020304" pitchFamily="18" charset="0"/>
                <a:ea typeface="Times New Roman" panose="02020603050405020304" pitchFamily="18" charset="0"/>
              </a:rPr>
              <a:t>Wordcloud:</a:t>
            </a:r>
            <a:r>
              <a:rPr lang="en-IN" sz="1500" kern="100" dirty="0" err="1">
                <a:solidFill>
                  <a:srgbClr val="000000"/>
                </a:solidFill>
                <a:effectLst/>
                <a:latin typeface="Times New Roman" panose="02020603050405020304" pitchFamily="18" charset="0"/>
                <a:ea typeface="Times New Roman" panose="02020603050405020304" pitchFamily="18" charset="0"/>
              </a:rPr>
              <a:t>Generating</a:t>
            </a:r>
            <a:r>
              <a:rPr lang="en-IN" sz="1500" kern="100" dirty="0">
                <a:solidFill>
                  <a:srgbClr val="000000"/>
                </a:solidFill>
                <a:effectLst/>
                <a:latin typeface="Times New Roman" panose="02020603050405020304" pitchFamily="18" charset="0"/>
                <a:ea typeface="Times New Roman" panose="02020603050405020304" pitchFamily="18" charset="0"/>
              </a:rPr>
              <a:t> word clouds.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5. </a:t>
            </a:r>
            <a:r>
              <a:rPr lang="en-IN" sz="1500" b="1" kern="100" dirty="0">
                <a:solidFill>
                  <a:srgbClr val="000000"/>
                </a:solidFill>
                <a:effectLst/>
                <a:latin typeface="Times New Roman" panose="02020603050405020304" pitchFamily="18" charset="0"/>
                <a:ea typeface="Times New Roman" panose="02020603050405020304" pitchFamily="18" charset="0"/>
              </a:rPr>
              <a:t>Seaborn: </a:t>
            </a:r>
            <a:r>
              <a:rPr lang="en-IN" sz="1500" kern="100" dirty="0">
                <a:solidFill>
                  <a:srgbClr val="000000"/>
                </a:solidFill>
                <a:effectLst/>
                <a:latin typeface="Times New Roman" panose="02020603050405020304" pitchFamily="18" charset="0"/>
                <a:ea typeface="Times New Roman" panose="02020603050405020304" pitchFamily="18" charset="0"/>
              </a:rPr>
              <a:t>Statistical data visualization.</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6. </a:t>
            </a:r>
            <a:r>
              <a:rPr lang="en-IN" sz="1500" b="1" kern="100" dirty="0">
                <a:solidFill>
                  <a:srgbClr val="000000"/>
                </a:solidFill>
                <a:effectLst/>
                <a:latin typeface="Times New Roman" panose="02020603050405020304" pitchFamily="18" charset="0"/>
                <a:ea typeface="Times New Roman" panose="02020603050405020304" pitchFamily="18" charset="0"/>
              </a:rPr>
              <a:t>Math: </a:t>
            </a:r>
            <a:r>
              <a:rPr lang="en-IN" sz="1500" kern="100" dirty="0">
                <a:solidFill>
                  <a:srgbClr val="000000"/>
                </a:solidFill>
                <a:effectLst/>
                <a:latin typeface="Times New Roman" panose="02020603050405020304" pitchFamily="18" charset="0"/>
                <a:ea typeface="Times New Roman" panose="02020603050405020304" pitchFamily="18" charset="0"/>
              </a:rPr>
              <a:t>Mathematical functions.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7. </a:t>
            </a:r>
            <a:r>
              <a:rPr lang="en-IN" sz="1500" b="1" kern="100" dirty="0">
                <a:solidFill>
                  <a:srgbClr val="000000"/>
                </a:solidFill>
                <a:effectLst/>
                <a:latin typeface="Times New Roman" panose="02020603050405020304" pitchFamily="18" charset="0"/>
                <a:ea typeface="Times New Roman" panose="02020603050405020304" pitchFamily="18" charset="0"/>
              </a:rPr>
              <a:t>Scikit-learn (</a:t>
            </a:r>
            <a:r>
              <a:rPr lang="en-IN" sz="1500" b="1" kern="100" dirty="0" err="1">
                <a:solidFill>
                  <a:srgbClr val="000000"/>
                </a:solidFill>
                <a:effectLst/>
                <a:latin typeface="Times New Roman" panose="02020603050405020304" pitchFamily="18" charset="0"/>
                <a:ea typeface="Times New Roman" panose="02020603050405020304" pitchFamily="18" charset="0"/>
              </a:rPr>
              <a:t>sklearn.feature_extraction.text</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Machine learning.</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8. </a:t>
            </a:r>
            <a:r>
              <a:rPr lang="en-IN" sz="1500" b="1" kern="100" dirty="0" err="1">
                <a:solidFill>
                  <a:srgbClr val="000000"/>
                </a:solidFill>
                <a:effectLst/>
                <a:latin typeface="Times New Roman" panose="02020603050405020304" pitchFamily="18" charset="0"/>
                <a:ea typeface="Times New Roman" panose="02020603050405020304" pitchFamily="18" charset="0"/>
              </a:rPr>
              <a:t>TfidfVectorizer</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Text feature extraction.</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9. </a:t>
            </a:r>
            <a:r>
              <a:rPr lang="en-IN" sz="1500" b="1" kern="100" dirty="0">
                <a:solidFill>
                  <a:srgbClr val="000000"/>
                </a:solidFill>
                <a:effectLst/>
                <a:latin typeface="Times New Roman" panose="02020603050405020304" pitchFamily="18" charset="0"/>
                <a:ea typeface="Times New Roman" panose="02020603050405020304" pitchFamily="18" charset="0"/>
              </a:rPr>
              <a:t>Cosine Similarity: </a:t>
            </a:r>
            <a:r>
              <a:rPr lang="en-IN" sz="1500" kern="100" dirty="0">
                <a:solidFill>
                  <a:srgbClr val="000000"/>
                </a:solidFill>
                <a:effectLst/>
                <a:latin typeface="Times New Roman" panose="02020603050405020304" pitchFamily="18" charset="0"/>
                <a:ea typeface="Times New Roman" panose="02020603050405020304" pitchFamily="18" charset="0"/>
              </a:rPr>
              <a:t>Measuring similarity between vectors.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10. </a:t>
            </a:r>
            <a:r>
              <a:rPr lang="en-IN" sz="1500" b="1" kern="100" dirty="0" err="1">
                <a:solidFill>
                  <a:srgbClr val="000000"/>
                </a:solidFill>
                <a:effectLst/>
                <a:latin typeface="Times New Roman" panose="02020603050405020304" pitchFamily="18" charset="0"/>
                <a:ea typeface="Times New Roman" panose="02020603050405020304" pitchFamily="18" charset="0"/>
              </a:rPr>
              <a:t>Sklearn.metrics.pairwise</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Pairwise metrics.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11. </a:t>
            </a:r>
            <a:r>
              <a:rPr lang="en-IN" sz="1500" b="1" kern="100" dirty="0" err="1">
                <a:solidFill>
                  <a:srgbClr val="000000"/>
                </a:solidFill>
                <a:effectLst/>
                <a:latin typeface="Times New Roman" panose="02020603050405020304" pitchFamily="18" charset="0"/>
                <a:ea typeface="Times New Roman" panose="02020603050405020304" pitchFamily="18" charset="0"/>
              </a:rPr>
              <a:t>PrettyTable</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Creating tables.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12. </a:t>
            </a:r>
            <a:r>
              <a:rPr lang="en-IN" sz="1500" b="1" kern="100" dirty="0">
                <a:solidFill>
                  <a:srgbClr val="000000"/>
                </a:solidFill>
                <a:effectLst/>
                <a:latin typeface="Times New Roman" panose="02020603050405020304" pitchFamily="18" charset="0"/>
                <a:ea typeface="Times New Roman" panose="02020603050405020304" pitchFamily="18" charset="0"/>
              </a:rPr>
              <a:t>Flask: </a:t>
            </a:r>
            <a:r>
              <a:rPr lang="en-IN" sz="1500" kern="100" dirty="0">
                <a:solidFill>
                  <a:srgbClr val="000000"/>
                </a:solidFill>
                <a:effectLst/>
                <a:latin typeface="Times New Roman" panose="02020603050405020304" pitchFamily="18" charset="0"/>
                <a:ea typeface="Times New Roman" panose="02020603050405020304" pitchFamily="18" charset="0"/>
              </a:rPr>
              <a:t>Web framework for building web applications and APIs in Python.</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13. </a:t>
            </a:r>
            <a:r>
              <a:rPr lang="en-IN" sz="1500" b="1" kern="100" dirty="0">
                <a:solidFill>
                  <a:srgbClr val="000000"/>
                </a:solidFill>
                <a:effectLst/>
                <a:latin typeface="Times New Roman" panose="02020603050405020304" pitchFamily="18" charset="0"/>
                <a:ea typeface="Times New Roman" panose="02020603050405020304" pitchFamily="18" charset="0"/>
              </a:rPr>
              <a:t>flash: </a:t>
            </a:r>
            <a:r>
              <a:rPr lang="en-IN" sz="1500" kern="100" dirty="0">
                <a:solidFill>
                  <a:srgbClr val="000000"/>
                </a:solidFill>
                <a:effectLst/>
                <a:latin typeface="Times New Roman" panose="02020603050405020304" pitchFamily="18" charset="0"/>
                <a:ea typeface="Times New Roman" panose="02020603050405020304" pitchFamily="18" charset="0"/>
              </a:rPr>
              <a:t>Part of Flask for flashing messages to the user.</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14. </a:t>
            </a:r>
            <a:r>
              <a:rPr lang="en-IN" sz="1500" b="1"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Function in Flask for rendering HTML templates.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15. </a:t>
            </a:r>
            <a:r>
              <a:rPr lang="en-IN" sz="1500" b="1" kern="100" dirty="0">
                <a:solidFill>
                  <a:srgbClr val="000000"/>
                </a:solidFill>
                <a:effectLst/>
                <a:latin typeface="Times New Roman" panose="02020603050405020304" pitchFamily="18" charset="0"/>
                <a:ea typeface="Times New Roman" panose="02020603050405020304" pitchFamily="18" charset="0"/>
              </a:rPr>
              <a:t>request: </a:t>
            </a:r>
            <a:r>
              <a:rPr lang="en-IN" sz="1500" kern="100" dirty="0">
                <a:solidFill>
                  <a:srgbClr val="000000"/>
                </a:solidFill>
                <a:effectLst/>
                <a:latin typeface="Times New Roman" panose="02020603050405020304" pitchFamily="18" charset="0"/>
                <a:ea typeface="Times New Roman" panose="02020603050405020304" pitchFamily="18" charset="0"/>
              </a:rPr>
              <a:t>Part of Flask for handling HTTP requests.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16. </a:t>
            </a:r>
            <a:r>
              <a:rPr lang="en-IN" sz="1500" b="1" kern="100" dirty="0">
                <a:solidFill>
                  <a:srgbClr val="000000"/>
                </a:solidFill>
                <a:effectLst/>
                <a:latin typeface="Times New Roman" panose="02020603050405020304" pitchFamily="18" charset="0"/>
                <a:ea typeface="Times New Roman" panose="02020603050405020304" pitchFamily="18" charset="0"/>
              </a:rPr>
              <a:t>redirect: </a:t>
            </a:r>
            <a:r>
              <a:rPr lang="en-IN" sz="1500" kern="100" dirty="0">
                <a:solidFill>
                  <a:srgbClr val="000000"/>
                </a:solidFill>
                <a:effectLst/>
                <a:latin typeface="Times New Roman" panose="02020603050405020304" pitchFamily="18" charset="0"/>
                <a:ea typeface="Times New Roman" panose="02020603050405020304" pitchFamily="18" charset="0"/>
              </a:rPr>
              <a:t>Part of Flask for redirecting to another endpoint or URL.</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17. </a:t>
            </a:r>
            <a:r>
              <a:rPr lang="en-IN" sz="1500" b="1" kern="100" dirty="0" err="1">
                <a:solidFill>
                  <a:srgbClr val="000000"/>
                </a:solidFill>
                <a:effectLst/>
                <a:latin typeface="Times New Roman" panose="02020603050405020304" pitchFamily="18" charset="0"/>
                <a:ea typeface="Times New Roman" panose="02020603050405020304" pitchFamily="18" charset="0"/>
              </a:rPr>
              <a:t>url_for</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Part of Flask for generating URLs for specific endpoints.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18. </a:t>
            </a:r>
            <a:r>
              <a:rPr lang="en-IN" sz="1500" b="1" kern="100" dirty="0" err="1">
                <a:solidFill>
                  <a:srgbClr val="000000"/>
                </a:solidFill>
                <a:effectLst/>
                <a:latin typeface="Times New Roman" panose="02020603050405020304" pitchFamily="18" charset="0"/>
                <a:ea typeface="Times New Roman" panose="02020603050405020304" pitchFamily="18" charset="0"/>
              </a:rPr>
              <a:t>cx_Oracle</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Python extension module that enables access to Oracle Database.</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19. </a:t>
            </a:r>
            <a:r>
              <a:rPr lang="en-IN" sz="1500" b="1" kern="100" dirty="0" err="1">
                <a:solidFill>
                  <a:srgbClr val="000000"/>
                </a:solidFill>
                <a:effectLst/>
                <a:latin typeface="Times New Roman" panose="02020603050405020304" pitchFamily="18" charset="0"/>
                <a:ea typeface="Times New Roman" panose="02020603050405020304" pitchFamily="18" charset="0"/>
              </a:rPr>
              <a:t>jsonify</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Part of Flask for creating JSON responses.</a:t>
            </a:r>
          </a:p>
          <a:p>
            <a:pPr marL="0" marR="0" indent="0">
              <a:lnSpc>
                <a:spcPct val="110000"/>
              </a:lnSpc>
              <a:spcBef>
                <a:spcPts val="0"/>
              </a:spcBef>
              <a:spcAft>
                <a:spcPts val="0"/>
              </a:spcAft>
            </a:pPr>
            <a:r>
              <a:rPr lang="en-IN" sz="1500" kern="100" dirty="0">
                <a:solidFill>
                  <a:srgbClr val="000000"/>
                </a:solidFill>
                <a:effectLst/>
                <a:latin typeface="Times New Roman" panose="02020603050405020304" pitchFamily="18" charset="0"/>
                <a:ea typeface="Times New Roman" panose="02020603050405020304" pitchFamily="18" charset="0"/>
              </a:rPr>
              <a:t>20. </a:t>
            </a:r>
            <a:r>
              <a:rPr lang="en-IN" sz="1500" b="1" kern="100" dirty="0" err="1">
                <a:solidFill>
                  <a:srgbClr val="000000"/>
                </a:solidFill>
                <a:effectLst/>
                <a:latin typeface="Times New Roman" panose="02020603050405020304" pitchFamily="18" charset="0"/>
                <a:ea typeface="Times New Roman" panose="02020603050405020304" pitchFamily="18" charset="0"/>
              </a:rPr>
              <a:t>flask_cors</a:t>
            </a:r>
            <a:r>
              <a:rPr lang="en-IN" sz="1500" b="1" kern="100" dirty="0">
                <a:solidFill>
                  <a:srgbClr val="000000"/>
                </a:solidFill>
                <a:effectLst/>
                <a:latin typeface="Times New Roman" panose="02020603050405020304" pitchFamily="18" charset="0"/>
                <a:ea typeface="Times New Roman" panose="02020603050405020304" pitchFamily="18" charset="0"/>
              </a:rPr>
              <a:t>: </a:t>
            </a:r>
            <a:r>
              <a:rPr lang="en-IN" sz="1500" kern="100" dirty="0">
                <a:solidFill>
                  <a:srgbClr val="000000"/>
                </a:solidFill>
                <a:effectLst/>
                <a:latin typeface="Times New Roman" panose="02020603050405020304" pitchFamily="18" charset="0"/>
                <a:ea typeface="Times New Roman" panose="02020603050405020304" pitchFamily="18" charset="0"/>
              </a:rPr>
              <a:t>Flask extension for handling Cross-Origin Resource Sharing (CORS).</a:t>
            </a:r>
          </a:p>
          <a:p>
            <a:endParaRPr lang="en-IN" sz="1500" dirty="0"/>
          </a:p>
        </p:txBody>
      </p:sp>
      <p:pic>
        <p:nvPicPr>
          <p:cNvPr id="7170" name="Picture 2">
            <a:extLst>
              <a:ext uri="{FF2B5EF4-FFF2-40B4-BE49-F238E27FC236}">
                <a16:creationId xmlns:a16="http://schemas.microsoft.com/office/drawing/2014/main" id="{51FFE877-B849-1A6A-B80C-CE4BE140F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380" b="7146"/>
          <a:stretch/>
        </p:blipFill>
        <p:spPr bwMode="auto">
          <a:xfrm>
            <a:off x="7028953" y="1831808"/>
            <a:ext cx="4595855" cy="39335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66954F7-FF2E-C7E2-FA75-CB07070B4A71}"/>
              </a:ext>
            </a:extLst>
          </p:cNvPr>
          <p:cNvSpPr/>
          <p:nvPr/>
        </p:nvSpPr>
        <p:spPr>
          <a:xfrm>
            <a:off x="565318" y="226060"/>
            <a:ext cx="11059490" cy="637540"/>
          </a:xfrm>
          <a:prstGeom prst="roundRect">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FCB6E7-317A-8699-104D-1A5C0A6EF83E}"/>
              </a:ext>
            </a:extLst>
          </p:cNvPr>
          <p:cNvSpPr/>
          <p:nvPr/>
        </p:nvSpPr>
        <p:spPr>
          <a:xfrm>
            <a:off x="7028952" y="1831806"/>
            <a:ext cx="4595856" cy="3933523"/>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9436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679</TotalTime>
  <Words>1309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Times New Roman</vt:lpstr>
      <vt:lpstr>Wingdings</vt:lpstr>
      <vt:lpstr>Wingdings 3</vt:lpstr>
      <vt:lpstr>Slice</vt:lpstr>
      <vt:lpstr>PERSONALISED MEDICINE RECOMMENDATION SYSTEM</vt:lpstr>
      <vt:lpstr>PERSONALISED MEDICINE RECOMMENDATION SYSTEM CONTENTS</vt:lpstr>
      <vt:lpstr>INTRODUCTION TO AI/ML</vt:lpstr>
      <vt:lpstr>DATA RECOMMENDATION</vt:lpstr>
      <vt:lpstr>PURPOSE OF MEDICINE RECOMMENDATION SYSTEM</vt:lpstr>
      <vt:lpstr>DATASET 1: RangeIndex: 241 entries, 0 to 240  0   Gender    241 non-null    object  1  Symptoms241non-null    object  2   Causes    241 non-null    object  3   Disease   241 non-null    object  4   Medicine 241non-null    object</vt:lpstr>
      <vt:lpstr>LANGUAGED USED</vt:lpstr>
      <vt:lpstr>LANGUAGES USED</vt:lpstr>
      <vt:lpstr>LIBRARIES USED</vt:lpstr>
      <vt:lpstr>APPLICATION OF MEDICINE RECOMMENDATION SYSTEM</vt:lpstr>
      <vt:lpstr>FUTURE SCOPE</vt:lpstr>
      <vt:lpstr>INTERFACE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PERSONALISED MEDICINE RECOMMENDATION SYSTEM</dc:title>
  <dc:creator>Mayank Chouhan</dc:creator>
  <cp:lastModifiedBy>Mayank Chouhan</cp:lastModifiedBy>
  <cp:revision>2</cp:revision>
  <dcterms:created xsi:type="dcterms:W3CDTF">2024-01-17T08:57:43Z</dcterms:created>
  <dcterms:modified xsi:type="dcterms:W3CDTF">2024-01-18T09:08:54Z</dcterms:modified>
</cp:coreProperties>
</file>