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exend Medium"/>
      <p:regular r:id="rId26"/>
      <p:bold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Medium-regular.fntdata"/><Relationship Id="rId25" Type="http://schemas.openxmlformats.org/officeDocument/2006/relationships/slide" Target="slides/slide20.xml"/><Relationship Id="rId28" Type="http://schemas.openxmlformats.org/officeDocument/2006/relationships/font" Target="fonts/Lexend-regular.fntdata"/><Relationship Id="rId27" Type="http://schemas.openxmlformats.org/officeDocument/2006/relationships/font" Target="fonts/Lexen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d7f2512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d7f2512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d7f2512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d7f2512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d7f2512e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d7f2512e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d7f2512e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d7f2512e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d7f2512e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d7f2512e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d8c7077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d8c7077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d7f2512e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d7f2512e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d7f2512e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d7f2512e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d7f2512e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d7f2512e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d8c7077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d8c7077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c5972149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c5972149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d8c707771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d8c707771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a8035ed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a8035ed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a8035ed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a8035ed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a8035ed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a8035ed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a8035ed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a8035ed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a8035ed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a8035ed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a8035ed9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a8035ed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d7f2512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d7f2512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CC0000"/>
                </a:solidFill>
                <a:latin typeface="Lexend Medium"/>
                <a:ea typeface="Lexend Medium"/>
                <a:cs typeface="Lexend Medium"/>
                <a:sym typeface="Lexend Medium"/>
              </a:rPr>
              <a:t>Capstone Project</a:t>
            </a:r>
            <a:endParaRPr>
              <a:solidFill>
                <a:srgbClr val="CC0000"/>
              </a:solidFill>
              <a:latin typeface="Lexend Medium"/>
              <a:ea typeface="Lexend Medium"/>
              <a:cs typeface="Lexend Medium"/>
              <a:sym typeface="Lexend Medium"/>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sz="3526">
                <a:solidFill>
                  <a:srgbClr val="666666"/>
                </a:solidFill>
                <a:latin typeface="Lexend Medium"/>
                <a:ea typeface="Lexend Medium"/>
                <a:cs typeface="Lexend Medium"/>
                <a:sym typeface="Lexend Medium"/>
              </a:rPr>
              <a:t>Airbnb Booking Analysis</a:t>
            </a:r>
            <a:endParaRPr sz="3526">
              <a:solidFill>
                <a:srgbClr val="666666"/>
              </a:solidFill>
              <a:latin typeface="Lexend Medium"/>
              <a:ea typeface="Lexend Medium"/>
              <a:cs typeface="Lexend Medium"/>
              <a:sym typeface="Lexend Medium"/>
            </a:endParaRPr>
          </a:p>
          <a:p>
            <a:pPr indent="0" lvl="0" marL="0" rtl="0" algn="ctr">
              <a:spcBef>
                <a:spcPts val="0"/>
              </a:spcBef>
              <a:spcAft>
                <a:spcPts val="0"/>
              </a:spcAft>
              <a:buNone/>
            </a:pPr>
            <a:r>
              <a:rPr lang="en-GB">
                <a:solidFill>
                  <a:srgbClr val="666666"/>
                </a:solidFill>
                <a:latin typeface="Lexend Medium"/>
                <a:ea typeface="Lexend Medium"/>
                <a:cs typeface="Lexend Medium"/>
                <a:sym typeface="Lexend Medium"/>
              </a:rPr>
              <a:t>By Mayank Sawant</a:t>
            </a:r>
            <a:endParaRPr>
              <a:solidFill>
                <a:srgbClr val="666666"/>
              </a:solidFill>
              <a:latin typeface="Lexend Medium"/>
              <a:ea typeface="Lexend Medium"/>
              <a:cs typeface="Lexend Medium"/>
              <a:sym typeface="Lexend Medium"/>
            </a:endParaRPr>
          </a:p>
        </p:txBody>
      </p:sp>
      <p:pic>
        <p:nvPicPr>
          <p:cNvPr id="56" name="Google Shape;56;p13"/>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Wordcloud of Neighbourhoods</a:t>
            </a:r>
            <a:endParaRPr>
              <a:solidFill>
                <a:schemeClr val="accent5"/>
              </a:solidFill>
              <a:latin typeface="Lexend Medium"/>
              <a:ea typeface="Lexend Medium"/>
              <a:cs typeface="Lexend Medium"/>
              <a:sym typeface="Lexend Medium"/>
            </a:endParaRPr>
          </a:p>
        </p:txBody>
      </p:sp>
      <p:sp>
        <p:nvSpPr>
          <p:cNvPr id="122" name="Google Shape;122;p22"/>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In terms of listings, Bedford Stuyvesant, Hell Kitchen, East Side are the most important neighbourhoods in NYC</a:t>
            </a:r>
            <a:r>
              <a:rPr b="1" lang="en-GB">
                <a:latin typeface="Lexend"/>
                <a:ea typeface="Lexend"/>
                <a:cs typeface="Lexend"/>
                <a:sym typeface="Lexend"/>
              </a:rPr>
              <a:t>.</a:t>
            </a:r>
            <a:endParaRPr b="1">
              <a:latin typeface="Lexend"/>
              <a:ea typeface="Lexend"/>
              <a:cs typeface="Lexend"/>
              <a:sym typeface="Lexend"/>
            </a:endParaRPr>
          </a:p>
        </p:txBody>
      </p:sp>
      <p:pic>
        <p:nvPicPr>
          <p:cNvPr id="123" name="Google Shape;123;p22"/>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24" name="Google Shape;124;p22"/>
          <p:cNvPicPr preferRelativeResize="0"/>
          <p:nvPr/>
        </p:nvPicPr>
        <p:blipFill>
          <a:blip r:embed="rId4">
            <a:alphaModFix/>
          </a:blip>
          <a:stretch>
            <a:fillRect/>
          </a:stretch>
        </p:blipFill>
        <p:spPr>
          <a:xfrm>
            <a:off x="489950" y="1170125"/>
            <a:ext cx="5728589" cy="290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Top 5 Hottest Areas by Percentage</a:t>
            </a:r>
            <a:endParaRPr>
              <a:solidFill>
                <a:schemeClr val="accent5"/>
              </a:solidFill>
              <a:latin typeface="Lexend Medium"/>
              <a:ea typeface="Lexend Medium"/>
              <a:cs typeface="Lexend Medium"/>
              <a:sym typeface="Lexend Medium"/>
            </a:endParaRPr>
          </a:p>
        </p:txBody>
      </p:sp>
      <p:sp>
        <p:nvSpPr>
          <p:cNvPr id="130" name="Google Shape;130;p23"/>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Bedford Stuyvesant and Williamsbury are the two dominating transaction areas.</a:t>
            </a:r>
            <a:endParaRPr b="1">
              <a:latin typeface="Lexend"/>
              <a:ea typeface="Lexend"/>
              <a:cs typeface="Lexend"/>
              <a:sym typeface="Lexend"/>
            </a:endParaRPr>
          </a:p>
        </p:txBody>
      </p:sp>
      <p:pic>
        <p:nvPicPr>
          <p:cNvPr id="131" name="Google Shape;131;p23"/>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32" name="Google Shape;132;p23"/>
          <p:cNvPicPr preferRelativeResize="0"/>
          <p:nvPr/>
        </p:nvPicPr>
        <p:blipFill>
          <a:blip r:embed="rId4">
            <a:alphaModFix/>
          </a:blip>
          <a:stretch>
            <a:fillRect/>
          </a:stretch>
        </p:blipFill>
        <p:spPr>
          <a:xfrm>
            <a:off x="827450" y="1170125"/>
            <a:ext cx="4347313" cy="290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Reviews As Per Neighbourhood Group</a:t>
            </a:r>
            <a:endParaRPr>
              <a:solidFill>
                <a:schemeClr val="accent5"/>
              </a:solidFill>
              <a:latin typeface="Lexend Medium"/>
              <a:ea typeface="Lexend Medium"/>
              <a:cs typeface="Lexend Medium"/>
              <a:sym typeface="Lexend Medium"/>
            </a:endParaRPr>
          </a:p>
        </p:txBody>
      </p:sp>
      <p:sp>
        <p:nvSpPr>
          <p:cNvPr id="138" name="Google Shape;138;p24"/>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Most of the </a:t>
            </a:r>
            <a:r>
              <a:rPr b="1" lang="en-GB">
                <a:latin typeface="Lexend"/>
                <a:ea typeface="Lexend"/>
                <a:cs typeface="Lexend"/>
                <a:sym typeface="Lexend"/>
              </a:rPr>
              <a:t>reviews</a:t>
            </a:r>
            <a:r>
              <a:rPr b="1" lang="en-GB">
                <a:latin typeface="Lexend"/>
                <a:ea typeface="Lexend"/>
                <a:cs typeface="Lexend"/>
                <a:sym typeface="Lexend"/>
              </a:rPr>
              <a:t> are from Manhattan and Queens. Bronx and Staten Island share almost same amount of </a:t>
            </a:r>
            <a:r>
              <a:rPr b="1" lang="en-GB">
                <a:latin typeface="Lexend"/>
                <a:ea typeface="Lexend"/>
                <a:cs typeface="Lexend"/>
                <a:sym typeface="Lexend"/>
              </a:rPr>
              <a:t>reviews</a:t>
            </a:r>
            <a:r>
              <a:rPr b="1" lang="en-GB">
                <a:latin typeface="Lexend"/>
                <a:ea typeface="Lexend"/>
                <a:cs typeface="Lexend"/>
                <a:sym typeface="Lexend"/>
              </a:rPr>
              <a:t>.</a:t>
            </a:r>
            <a:endParaRPr b="1">
              <a:latin typeface="Lexend"/>
              <a:ea typeface="Lexend"/>
              <a:cs typeface="Lexend"/>
              <a:sym typeface="Lexend"/>
            </a:endParaRPr>
          </a:p>
        </p:txBody>
      </p:sp>
      <p:pic>
        <p:nvPicPr>
          <p:cNvPr id="139" name="Google Shape;139;p24"/>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40" name="Google Shape;140;p24"/>
          <p:cNvPicPr preferRelativeResize="0"/>
          <p:nvPr/>
        </p:nvPicPr>
        <p:blipFill>
          <a:blip r:embed="rId4">
            <a:alphaModFix/>
          </a:blip>
          <a:stretch>
            <a:fillRect/>
          </a:stretch>
        </p:blipFill>
        <p:spPr>
          <a:xfrm>
            <a:off x="980900" y="1117725"/>
            <a:ext cx="3194174" cy="2908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Price Distribution By Neighbourhood Groups</a:t>
            </a:r>
            <a:endParaRPr>
              <a:solidFill>
                <a:schemeClr val="accent5"/>
              </a:solidFill>
              <a:latin typeface="Lexend Medium"/>
              <a:ea typeface="Lexend Medium"/>
              <a:cs typeface="Lexend Medium"/>
              <a:sym typeface="Lexend Medium"/>
            </a:endParaRPr>
          </a:p>
        </p:txBody>
      </p:sp>
      <p:sp>
        <p:nvSpPr>
          <p:cNvPr id="146" name="Google Shape;146;p25"/>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Manhattan has higher price range and is the expensive one. Brooklyn has the </a:t>
            </a:r>
            <a:r>
              <a:rPr b="1" lang="en-GB">
                <a:latin typeface="Lexend"/>
                <a:ea typeface="Lexend"/>
                <a:cs typeface="Lexend"/>
                <a:sym typeface="Lexend"/>
              </a:rPr>
              <a:t>second</a:t>
            </a:r>
            <a:r>
              <a:rPr b="1" lang="en-GB">
                <a:latin typeface="Lexend"/>
                <a:ea typeface="Lexend"/>
                <a:cs typeface="Lexend"/>
                <a:sym typeface="Lexend"/>
              </a:rPr>
              <a:t> highest rental prices, while Bronx appears as the most affordable one. </a:t>
            </a:r>
            <a:endParaRPr b="1">
              <a:latin typeface="Lexend"/>
              <a:ea typeface="Lexend"/>
              <a:cs typeface="Lexend"/>
              <a:sym typeface="Lexend"/>
            </a:endParaRPr>
          </a:p>
        </p:txBody>
      </p:sp>
      <p:pic>
        <p:nvPicPr>
          <p:cNvPr id="147" name="Google Shape;147;p25"/>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48" name="Google Shape;148;p25"/>
          <p:cNvPicPr preferRelativeResize="0"/>
          <p:nvPr/>
        </p:nvPicPr>
        <p:blipFill>
          <a:blip r:embed="rId4">
            <a:alphaModFix/>
          </a:blip>
          <a:stretch>
            <a:fillRect/>
          </a:stretch>
        </p:blipFill>
        <p:spPr>
          <a:xfrm>
            <a:off x="1315800" y="1017725"/>
            <a:ext cx="4236274" cy="290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Busiest Hosts</a:t>
            </a:r>
            <a:endParaRPr>
              <a:solidFill>
                <a:schemeClr val="accent5"/>
              </a:solidFill>
              <a:latin typeface="Lexend Medium"/>
              <a:ea typeface="Lexend Medium"/>
              <a:cs typeface="Lexend Medium"/>
              <a:sym typeface="Lexend Medium"/>
            </a:endParaRPr>
          </a:p>
        </p:txBody>
      </p:sp>
      <p:sp>
        <p:nvSpPr>
          <p:cNvPr id="154" name="Google Shape;154;p26"/>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Here are the top 10 busiest hosts in NYC</a:t>
            </a:r>
            <a:r>
              <a:rPr b="1" lang="en-GB">
                <a:latin typeface="Lexend"/>
                <a:ea typeface="Lexend"/>
                <a:cs typeface="Lexend"/>
                <a:sym typeface="Lexend"/>
              </a:rPr>
              <a:t>. Sonder(NYC) from Manhattan is the busiest host and also most of the hosts are from Manhattan neighbourhood group.</a:t>
            </a:r>
            <a:endParaRPr b="1">
              <a:latin typeface="Lexend"/>
              <a:ea typeface="Lexend"/>
              <a:cs typeface="Lexend"/>
              <a:sym typeface="Lexend"/>
            </a:endParaRPr>
          </a:p>
        </p:txBody>
      </p:sp>
      <p:pic>
        <p:nvPicPr>
          <p:cNvPr id="155" name="Google Shape;155;p26"/>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56" name="Google Shape;156;p26"/>
          <p:cNvPicPr preferRelativeResize="0"/>
          <p:nvPr/>
        </p:nvPicPr>
        <p:blipFill>
          <a:blip r:embed="rId4">
            <a:alphaModFix/>
          </a:blip>
          <a:stretch>
            <a:fillRect/>
          </a:stretch>
        </p:blipFill>
        <p:spPr>
          <a:xfrm>
            <a:off x="1527250" y="1017725"/>
            <a:ext cx="3164100" cy="302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Room Type Distribution</a:t>
            </a:r>
            <a:endParaRPr>
              <a:solidFill>
                <a:schemeClr val="accent5"/>
              </a:solidFill>
              <a:latin typeface="Lexend Medium"/>
              <a:ea typeface="Lexend Medium"/>
              <a:cs typeface="Lexend Medium"/>
              <a:sym typeface="Lexend Medium"/>
            </a:endParaRPr>
          </a:p>
        </p:txBody>
      </p:sp>
      <p:sp>
        <p:nvSpPr>
          <p:cNvPr id="162" name="Google Shape;162;p27"/>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People mostly prefer to rent Private room or Entire home/apt. Very few people are considering to a share a room.</a:t>
            </a:r>
            <a:endParaRPr b="1">
              <a:latin typeface="Lexend"/>
              <a:ea typeface="Lexend"/>
              <a:cs typeface="Lexend"/>
              <a:sym typeface="Lexend"/>
            </a:endParaRPr>
          </a:p>
        </p:txBody>
      </p:sp>
      <p:pic>
        <p:nvPicPr>
          <p:cNvPr id="163" name="Google Shape;163;p27"/>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64" name="Google Shape;164;p27"/>
          <p:cNvPicPr preferRelativeResize="0"/>
          <p:nvPr/>
        </p:nvPicPr>
        <p:blipFill>
          <a:blip r:embed="rId4">
            <a:alphaModFix/>
          </a:blip>
          <a:stretch>
            <a:fillRect/>
          </a:stretch>
        </p:blipFill>
        <p:spPr>
          <a:xfrm>
            <a:off x="311700" y="1170125"/>
            <a:ext cx="5724364" cy="290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Room Type Distribution As Per Neighbourhood Group</a:t>
            </a:r>
            <a:endParaRPr>
              <a:solidFill>
                <a:schemeClr val="accent5"/>
              </a:solidFill>
              <a:latin typeface="Lexend Medium"/>
              <a:ea typeface="Lexend Medium"/>
              <a:cs typeface="Lexend Medium"/>
              <a:sym typeface="Lexend Medium"/>
            </a:endParaRPr>
          </a:p>
        </p:txBody>
      </p:sp>
      <p:sp>
        <p:nvSpPr>
          <p:cNvPr id="170" name="Google Shape;170;p28"/>
          <p:cNvSpPr txBox="1"/>
          <p:nvPr>
            <p:ph idx="1" type="body"/>
          </p:nvPr>
        </p:nvSpPr>
        <p:spPr>
          <a:xfrm>
            <a:off x="311700" y="4230575"/>
            <a:ext cx="741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In Manhattan, people prefer to stay mostly in entire home. In Brooklyn, guests prefer private rooms more than entire home.</a:t>
            </a:r>
            <a:endParaRPr b="1">
              <a:latin typeface="Lexend"/>
              <a:ea typeface="Lexend"/>
              <a:cs typeface="Lexend"/>
              <a:sym typeface="Lexend"/>
            </a:endParaRPr>
          </a:p>
        </p:txBody>
      </p:sp>
      <p:pic>
        <p:nvPicPr>
          <p:cNvPr id="171" name="Google Shape;171;p28"/>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72" name="Google Shape;172;p28"/>
          <p:cNvPicPr preferRelativeResize="0"/>
          <p:nvPr/>
        </p:nvPicPr>
        <p:blipFill>
          <a:blip r:embed="rId4">
            <a:alphaModFix/>
          </a:blip>
          <a:stretch>
            <a:fillRect/>
          </a:stretch>
        </p:blipFill>
        <p:spPr>
          <a:xfrm>
            <a:off x="601450" y="1382375"/>
            <a:ext cx="4534149" cy="26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Room Type Distribution Location Coordinates</a:t>
            </a:r>
            <a:endParaRPr>
              <a:solidFill>
                <a:schemeClr val="accent5"/>
              </a:solidFill>
              <a:latin typeface="Lexend Medium"/>
              <a:ea typeface="Lexend Medium"/>
              <a:cs typeface="Lexend Medium"/>
              <a:sym typeface="Lexend Medium"/>
            </a:endParaRPr>
          </a:p>
        </p:txBody>
      </p:sp>
      <p:sp>
        <p:nvSpPr>
          <p:cNvPr id="178" name="Google Shape;178;p29"/>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Above scatterplot shows that entire home and private room listings are very dense. There are very few shared room listings as per the location coordinates.</a:t>
            </a:r>
            <a:endParaRPr b="1">
              <a:latin typeface="Lexend"/>
              <a:ea typeface="Lexend"/>
              <a:cs typeface="Lexend"/>
              <a:sym typeface="Lexend"/>
            </a:endParaRPr>
          </a:p>
        </p:txBody>
      </p:sp>
      <p:pic>
        <p:nvPicPr>
          <p:cNvPr id="179" name="Google Shape;179;p29"/>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80" name="Google Shape;180;p29"/>
          <p:cNvPicPr preferRelativeResize="0"/>
          <p:nvPr/>
        </p:nvPicPr>
        <p:blipFill>
          <a:blip r:embed="rId4">
            <a:alphaModFix/>
          </a:blip>
          <a:stretch>
            <a:fillRect/>
          </a:stretch>
        </p:blipFill>
        <p:spPr>
          <a:xfrm>
            <a:off x="836175" y="1170125"/>
            <a:ext cx="4910599" cy="2908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Neighbourhood Group Location Coordinates</a:t>
            </a:r>
            <a:endParaRPr>
              <a:solidFill>
                <a:schemeClr val="accent5"/>
              </a:solidFill>
              <a:latin typeface="Lexend Medium"/>
              <a:ea typeface="Lexend Medium"/>
              <a:cs typeface="Lexend Medium"/>
              <a:sym typeface="Lexend Medium"/>
            </a:endParaRPr>
          </a:p>
        </p:txBody>
      </p:sp>
      <p:sp>
        <p:nvSpPr>
          <p:cNvPr id="186" name="Google Shape;186;p30"/>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Manhattan and Brooklyn are high density neighbourhood groups with respect to listings. Some areas of Staten Island and Bronx are very remotely located which makes them cheaper than other listings. </a:t>
            </a:r>
            <a:endParaRPr b="1">
              <a:latin typeface="Lexend"/>
              <a:ea typeface="Lexend"/>
              <a:cs typeface="Lexend"/>
              <a:sym typeface="Lexend"/>
            </a:endParaRPr>
          </a:p>
        </p:txBody>
      </p:sp>
      <p:pic>
        <p:nvPicPr>
          <p:cNvPr id="187" name="Google Shape;187;p30"/>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88" name="Google Shape;188;p30"/>
          <p:cNvPicPr preferRelativeResize="0"/>
          <p:nvPr/>
        </p:nvPicPr>
        <p:blipFill>
          <a:blip r:embed="rId4">
            <a:alphaModFix/>
          </a:blip>
          <a:stretch>
            <a:fillRect/>
          </a:stretch>
        </p:blipFill>
        <p:spPr>
          <a:xfrm>
            <a:off x="652450" y="1170125"/>
            <a:ext cx="5525954" cy="290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Conclusion</a:t>
            </a:r>
            <a:endParaRPr>
              <a:solidFill>
                <a:schemeClr val="accent5"/>
              </a:solidFill>
              <a:latin typeface="Lexend Medium"/>
              <a:ea typeface="Lexend Medium"/>
              <a:cs typeface="Lexend Medium"/>
              <a:sym typeface="Lexend Medium"/>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Lexend Medium"/>
              <a:ea typeface="Lexend Medium"/>
              <a:cs typeface="Lexend Medium"/>
              <a:sym typeface="Lexend Medium"/>
            </a:endParaRPr>
          </a:p>
          <a:p>
            <a:pPr indent="-342900" lvl="1" marL="914400" rtl="0" algn="l">
              <a:spcBef>
                <a:spcPts val="1200"/>
              </a:spcBef>
              <a:spcAft>
                <a:spcPts val="0"/>
              </a:spcAft>
              <a:buSzPts val="1800"/>
              <a:buFont typeface="Lexend Medium"/>
              <a:buChar char="○"/>
            </a:pPr>
            <a:r>
              <a:rPr lang="en-GB" sz="1800">
                <a:latin typeface="Lexend Medium"/>
                <a:ea typeface="Lexend Medium"/>
                <a:cs typeface="Lexend Medium"/>
                <a:sym typeface="Lexend Medium"/>
              </a:rPr>
              <a:t>Sonder is the busiest host in New York.</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GB" sz="1800">
                <a:latin typeface="Lexend Medium"/>
                <a:ea typeface="Lexend Medium"/>
                <a:cs typeface="Lexend Medium"/>
                <a:sym typeface="Lexend Medium"/>
              </a:rPr>
              <a:t>Entire home are costly than other room types</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GB" sz="1800">
                <a:latin typeface="Lexend Medium"/>
                <a:ea typeface="Lexend Medium"/>
                <a:cs typeface="Lexend Medium"/>
                <a:sym typeface="Lexend Medium"/>
              </a:rPr>
              <a:t>Most visitors don’t prefer shared rooms, they tend to visit private room or entire home.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GB" sz="1800">
                <a:latin typeface="Lexend Medium"/>
                <a:ea typeface="Lexend Medium"/>
                <a:cs typeface="Lexend Medium"/>
                <a:sym typeface="Lexend Medium"/>
              </a:rPr>
              <a:t>Manhattan has the highest number of listings.</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GB" sz="1800">
                <a:latin typeface="Lexend Medium"/>
                <a:ea typeface="Lexend Medium"/>
                <a:cs typeface="Lexend Medium"/>
                <a:sym typeface="Lexend Medium"/>
              </a:rPr>
              <a:t>Bronx has most number of cheap rooms.</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GB" sz="1800">
                <a:latin typeface="Lexend Medium"/>
                <a:ea typeface="Lexend Medium"/>
                <a:cs typeface="Lexend Medium"/>
                <a:sym typeface="Lexend Medium"/>
              </a:rPr>
              <a:t>Queens have more reviews than Manhattan even though Queens has less listings.</a:t>
            </a:r>
            <a:endParaRPr sz="1800">
              <a:latin typeface="Lexend Medium"/>
              <a:ea typeface="Lexend Medium"/>
              <a:cs typeface="Lexend Medium"/>
              <a:sym typeface="Lexend Medium"/>
            </a:endParaRPr>
          </a:p>
        </p:txBody>
      </p:sp>
      <p:pic>
        <p:nvPicPr>
          <p:cNvPr id="195" name="Google Shape;195;p31"/>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Points for Discussion</a:t>
            </a:r>
            <a:endParaRPr>
              <a:solidFill>
                <a:schemeClr val="accent5"/>
              </a:solidFill>
              <a:latin typeface="Lexend Medium"/>
              <a:ea typeface="Lexend Medium"/>
              <a:cs typeface="Lexend Medium"/>
              <a:sym typeface="Lexend Medium"/>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latin typeface="Lexend Medium"/>
              <a:ea typeface="Lexend Medium"/>
              <a:cs typeface="Lexend Medium"/>
              <a:sym typeface="Lexend Medium"/>
            </a:endParaRPr>
          </a:p>
          <a:p>
            <a:pPr indent="-317182" lvl="1" marL="914400" rtl="0" algn="l">
              <a:spcBef>
                <a:spcPts val="1200"/>
              </a:spcBef>
              <a:spcAft>
                <a:spcPts val="0"/>
              </a:spcAft>
              <a:buSzPct val="100000"/>
              <a:buFont typeface="Lexend Medium"/>
              <a:buChar char="○"/>
            </a:pPr>
            <a:r>
              <a:rPr lang="en-GB" sz="1800">
                <a:latin typeface="Lexend Medium"/>
                <a:ea typeface="Lexend Medium"/>
                <a:cs typeface="Lexend Medium"/>
                <a:sym typeface="Lexend Medium"/>
              </a:rPr>
              <a:t>Introduction</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Problem Statement</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Dataset Summary</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Hosts with most Listings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Listings in each neighbourhood group</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Wordcloud of Neighbourhoods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Top 5 Hottest Areas by percentage</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Reviews as per Neighbourhood groups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Price Distribution by Neighbourhood Groups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Busiest Hosts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Room Type Distribution and </a:t>
            </a:r>
            <a:r>
              <a:rPr lang="en-GB" sz="1800">
                <a:latin typeface="Lexend Medium"/>
                <a:ea typeface="Lexend Medium"/>
                <a:cs typeface="Lexend Medium"/>
                <a:sym typeface="Lexend Medium"/>
              </a:rPr>
              <a:t>their</a:t>
            </a:r>
            <a:r>
              <a:rPr lang="en-GB" sz="1800">
                <a:latin typeface="Lexend Medium"/>
                <a:ea typeface="Lexend Medium"/>
                <a:cs typeface="Lexend Medium"/>
                <a:sym typeface="Lexend Medium"/>
              </a:rPr>
              <a:t> Coordinates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Neighbourhood Group Distribution Coordinates</a:t>
            </a:r>
            <a:endParaRPr sz="1800">
              <a:latin typeface="Lexend Medium"/>
              <a:ea typeface="Lexend Medium"/>
              <a:cs typeface="Lexend Medium"/>
              <a:sym typeface="Lexend Medium"/>
            </a:endParaRPr>
          </a:p>
          <a:p>
            <a:pPr indent="-317182" lvl="1" marL="914400" rtl="0" algn="l">
              <a:spcBef>
                <a:spcPts val="0"/>
              </a:spcBef>
              <a:spcAft>
                <a:spcPts val="0"/>
              </a:spcAft>
              <a:buSzPct val="100000"/>
              <a:buFont typeface="Lexend Medium"/>
              <a:buChar char="○"/>
            </a:pPr>
            <a:r>
              <a:rPr lang="en-GB" sz="1800">
                <a:latin typeface="Lexend Medium"/>
                <a:ea typeface="Lexend Medium"/>
                <a:cs typeface="Lexend Medium"/>
                <a:sym typeface="Lexend Medium"/>
              </a:rPr>
              <a:t>Conclusion</a:t>
            </a:r>
            <a:endParaRPr sz="1800">
              <a:latin typeface="Lexend Medium"/>
              <a:ea typeface="Lexend Medium"/>
              <a:cs typeface="Lexend Medium"/>
              <a:sym typeface="Lexend Medium"/>
            </a:endParaRPr>
          </a:p>
        </p:txBody>
      </p:sp>
      <p:pic>
        <p:nvPicPr>
          <p:cNvPr id="63" name="Google Shape;63;p14"/>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CC0000"/>
                </a:solidFill>
                <a:latin typeface="Lexend Medium"/>
                <a:ea typeface="Lexend Medium"/>
                <a:cs typeface="Lexend Medium"/>
                <a:sym typeface="Lexend Medium"/>
              </a:rPr>
              <a:t>Thank You</a:t>
            </a:r>
            <a:endParaRPr>
              <a:solidFill>
                <a:srgbClr val="CC0000"/>
              </a:solidFill>
              <a:latin typeface="Lexend Medium"/>
              <a:ea typeface="Lexend Medium"/>
              <a:cs typeface="Lexend Medium"/>
              <a:sym typeface="Lexend Medium"/>
            </a:endParaRPr>
          </a:p>
        </p:txBody>
      </p:sp>
      <p:pic>
        <p:nvPicPr>
          <p:cNvPr id="201" name="Google Shape;201;p32"/>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Introduction</a:t>
            </a:r>
            <a:endParaRPr>
              <a:solidFill>
                <a:schemeClr val="accent5"/>
              </a:solidFill>
              <a:latin typeface="Lexend Medium"/>
              <a:ea typeface="Lexend Medium"/>
              <a:cs typeface="Lexend Medium"/>
              <a:sym typeface="Lexend Medium"/>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latin typeface="Lexend Medium"/>
                <a:ea typeface="Lexend Medium"/>
                <a:cs typeface="Lexend Medium"/>
                <a:sym typeface="Lexend Medium"/>
              </a:rPr>
              <a:t>Airbnb is an online marketplace that connects people who want to rent out their homes with people who are looking for accommodations in specific locales.</a:t>
            </a:r>
            <a:endParaRPr>
              <a:latin typeface="Lexend Medium"/>
              <a:ea typeface="Lexend Medium"/>
              <a:cs typeface="Lexend Medium"/>
              <a:sym typeface="Lexend Medium"/>
            </a:endParaRPr>
          </a:p>
          <a:p>
            <a:pPr indent="0" lvl="0" marL="0" rtl="0" algn="l">
              <a:spcBef>
                <a:spcPts val="1200"/>
              </a:spcBef>
              <a:spcAft>
                <a:spcPts val="1200"/>
              </a:spcAft>
              <a:buNone/>
            </a:pPr>
            <a:r>
              <a:rPr lang="en-GB">
                <a:latin typeface="Lexend Medium"/>
                <a:ea typeface="Lexend Medium"/>
                <a:cs typeface="Lexend Medium"/>
                <a:sym typeface="Lexend Medium"/>
              </a:rPr>
              <a:t>The company has come a long way since 2008, when its co-founders first came up with the idea to invite paying guests to sleep on an air mattress in their living room.</a:t>
            </a:r>
            <a:endParaRPr>
              <a:latin typeface="Lexend Medium"/>
              <a:ea typeface="Lexend Medium"/>
              <a:cs typeface="Lexend Medium"/>
              <a:sym typeface="Lexend Medium"/>
            </a:endParaRPr>
          </a:p>
        </p:txBody>
      </p:sp>
      <p:pic>
        <p:nvPicPr>
          <p:cNvPr id="70" name="Google Shape;70;p15"/>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Problem Statement</a:t>
            </a:r>
            <a:endParaRPr>
              <a:solidFill>
                <a:schemeClr val="accent5"/>
              </a:solidFill>
              <a:latin typeface="Lexend Medium"/>
              <a:ea typeface="Lexend Medium"/>
              <a:cs typeface="Lexend Medium"/>
              <a:sym typeface="Lexend Medium"/>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GB"/>
              <a:t>Today, Airbnb became one of a kind service that is used and recognized by the whole world. Data analysis on millions of listings provided through Airbnb is a crucial factor for the company.</a:t>
            </a:r>
            <a:endParaRPr b="1"/>
          </a:p>
          <a:p>
            <a:pPr indent="0" lvl="0" marL="0" rtl="0" algn="l">
              <a:spcBef>
                <a:spcPts val="1800"/>
              </a:spcBef>
              <a:spcAft>
                <a:spcPts val="0"/>
              </a:spcAft>
              <a:buClr>
                <a:schemeClr val="dk1"/>
              </a:buClr>
              <a:buSzPts val="1100"/>
              <a:buFont typeface="Arial"/>
              <a:buNone/>
            </a:pPr>
            <a:r>
              <a:rPr b="1" lang="en-GB"/>
              <a:t>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b="1"/>
          </a:p>
          <a:p>
            <a:pPr indent="0" lvl="0" marL="0" rtl="0" algn="l">
              <a:spcBef>
                <a:spcPts val="400"/>
              </a:spcBef>
              <a:spcAft>
                <a:spcPts val="1200"/>
              </a:spcAft>
              <a:buNone/>
            </a:pPr>
            <a:r>
              <a:t/>
            </a:r>
            <a:endParaRPr b="1">
              <a:latin typeface="Lexend"/>
              <a:ea typeface="Lexend"/>
              <a:cs typeface="Lexend"/>
              <a:sym typeface="Lexend"/>
            </a:endParaRPr>
          </a:p>
        </p:txBody>
      </p:sp>
      <p:pic>
        <p:nvPicPr>
          <p:cNvPr id="77" name="Google Shape;77;p16"/>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Dataset Summary</a:t>
            </a:r>
            <a:endParaRPr>
              <a:solidFill>
                <a:schemeClr val="accent5"/>
              </a:solidFill>
              <a:latin typeface="Lexend Medium"/>
              <a:ea typeface="Lexend Medium"/>
              <a:cs typeface="Lexend Medium"/>
              <a:sym typeface="Lexend Medium"/>
            </a:endParaRPr>
          </a:p>
        </p:txBody>
      </p:sp>
      <p:sp>
        <p:nvSpPr>
          <p:cNvPr id="83" name="Google Shape;83;p17"/>
          <p:cNvSpPr txBox="1"/>
          <p:nvPr>
            <p:ph idx="1" type="body"/>
          </p:nvPr>
        </p:nvSpPr>
        <p:spPr>
          <a:xfrm>
            <a:off x="311700" y="1152475"/>
            <a:ext cx="874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66666"/>
                </a:solidFill>
                <a:latin typeface="Lexend"/>
                <a:ea typeface="Lexend"/>
                <a:cs typeface="Lexend"/>
                <a:sym typeface="Lexend"/>
              </a:rPr>
              <a:t>Our dataset is feature rich containing, location with co-ordinates, prices, host name, room types, availability throughout season.</a:t>
            </a:r>
            <a:endParaRPr b="1" sz="1600">
              <a:solidFill>
                <a:srgbClr val="666666"/>
              </a:solidFill>
              <a:latin typeface="Lexend"/>
              <a:ea typeface="Lexend"/>
              <a:cs typeface="Lexend"/>
              <a:sym typeface="Lexend"/>
            </a:endParaRPr>
          </a:p>
          <a:p>
            <a:pPr indent="-330200" lvl="0" marL="457200" rtl="0" algn="l">
              <a:spcBef>
                <a:spcPts val="120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price							11. </a:t>
            </a:r>
            <a:r>
              <a:rPr b="1" lang="en-GB" sz="1600">
                <a:solidFill>
                  <a:srgbClr val="666666"/>
                </a:solidFill>
                <a:latin typeface="Lexend"/>
                <a:ea typeface="Lexend"/>
                <a:cs typeface="Lexend"/>
                <a:sym typeface="Lexend"/>
              </a:rPr>
              <a:t>r</a:t>
            </a:r>
            <a:r>
              <a:rPr b="1" lang="en-GB" sz="1600">
                <a:solidFill>
                  <a:srgbClr val="666666"/>
                </a:solidFill>
                <a:latin typeface="Lexend"/>
                <a:ea typeface="Lexend"/>
                <a:cs typeface="Lexend"/>
                <a:sym typeface="Lexend"/>
              </a:rPr>
              <a:t>oom_type</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n</a:t>
            </a:r>
            <a:r>
              <a:rPr b="1" lang="en-GB" sz="1600">
                <a:solidFill>
                  <a:srgbClr val="666666"/>
                </a:solidFill>
                <a:latin typeface="Lexend"/>
                <a:ea typeface="Lexend"/>
                <a:cs typeface="Lexend"/>
                <a:sym typeface="Lexend"/>
              </a:rPr>
              <a:t>ame							12. minimum_nights</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h</a:t>
            </a:r>
            <a:r>
              <a:rPr b="1" lang="en-GB" sz="1600">
                <a:solidFill>
                  <a:srgbClr val="666666"/>
                </a:solidFill>
                <a:latin typeface="Lexend"/>
                <a:ea typeface="Lexend"/>
                <a:cs typeface="Lexend"/>
                <a:sym typeface="Lexend"/>
              </a:rPr>
              <a:t>ost_id							13. number_of_reviews</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l</a:t>
            </a:r>
            <a:r>
              <a:rPr b="1" lang="en-GB" sz="1600">
                <a:solidFill>
                  <a:srgbClr val="666666"/>
                </a:solidFill>
                <a:latin typeface="Lexend"/>
                <a:ea typeface="Lexend"/>
                <a:cs typeface="Lexend"/>
                <a:sym typeface="Lexend"/>
              </a:rPr>
              <a:t>atitude							14. reviews_per_month</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l</a:t>
            </a:r>
            <a:r>
              <a:rPr b="1" lang="en-GB" sz="1600">
                <a:solidFill>
                  <a:srgbClr val="666666"/>
                </a:solidFill>
                <a:latin typeface="Lexend"/>
                <a:ea typeface="Lexend"/>
                <a:cs typeface="Lexend"/>
                <a:sym typeface="Lexend"/>
              </a:rPr>
              <a:t>ongitude						15. </a:t>
            </a:r>
            <a:r>
              <a:rPr b="1" lang="en-GB" sz="1600">
                <a:solidFill>
                  <a:srgbClr val="666666"/>
                </a:solidFill>
                <a:latin typeface="Lexend"/>
                <a:ea typeface="Lexend"/>
                <a:cs typeface="Lexend"/>
                <a:sym typeface="Lexend"/>
              </a:rPr>
              <a:t>l</a:t>
            </a:r>
            <a:r>
              <a:rPr b="1" lang="en-GB" sz="1600">
                <a:solidFill>
                  <a:srgbClr val="666666"/>
                </a:solidFill>
                <a:latin typeface="Lexend"/>
                <a:ea typeface="Lexend"/>
                <a:cs typeface="Lexend"/>
                <a:sym typeface="Lexend"/>
              </a:rPr>
              <a:t>ast_review</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n</a:t>
            </a:r>
            <a:r>
              <a:rPr b="1" lang="en-GB" sz="1600">
                <a:solidFill>
                  <a:srgbClr val="666666"/>
                </a:solidFill>
                <a:latin typeface="Lexend"/>
                <a:ea typeface="Lexend"/>
                <a:cs typeface="Lexend"/>
                <a:sym typeface="Lexend"/>
              </a:rPr>
              <a:t>eighbourhood					16. host_name</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n</a:t>
            </a:r>
            <a:r>
              <a:rPr b="1" lang="en-GB" sz="1600">
                <a:solidFill>
                  <a:srgbClr val="666666"/>
                </a:solidFill>
                <a:latin typeface="Lexend"/>
                <a:ea typeface="Lexend"/>
                <a:cs typeface="Lexend"/>
                <a:sym typeface="Lexend"/>
              </a:rPr>
              <a:t>eighbourhood_group</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c</a:t>
            </a:r>
            <a:r>
              <a:rPr b="1" lang="en-GB" sz="1600">
                <a:solidFill>
                  <a:srgbClr val="666666"/>
                </a:solidFill>
                <a:latin typeface="Lexend"/>
                <a:ea typeface="Lexend"/>
                <a:cs typeface="Lexend"/>
                <a:sym typeface="Lexend"/>
              </a:rPr>
              <a:t>alculated_host_listing_count</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i</a:t>
            </a:r>
            <a:r>
              <a:rPr b="1" lang="en-GB" sz="1600">
                <a:solidFill>
                  <a:srgbClr val="666666"/>
                </a:solidFill>
                <a:latin typeface="Lexend"/>
                <a:ea typeface="Lexend"/>
                <a:cs typeface="Lexend"/>
                <a:sym typeface="Lexend"/>
              </a:rPr>
              <a:t>d</a:t>
            </a:r>
            <a:endParaRPr b="1" sz="1600">
              <a:solidFill>
                <a:srgbClr val="666666"/>
              </a:solidFill>
              <a:latin typeface="Lexend"/>
              <a:ea typeface="Lexend"/>
              <a:cs typeface="Lexend"/>
              <a:sym typeface="Lexend"/>
            </a:endParaRPr>
          </a:p>
          <a:p>
            <a:pPr indent="-330200" lvl="0" marL="457200" rtl="0" algn="l">
              <a:spcBef>
                <a:spcPts val="0"/>
              </a:spcBef>
              <a:spcAft>
                <a:spcPts val="0"/>
              </a:spcAft>
              <a:buClr>
                <a:srgbClr val="666666"/>
              </a:buClr>
              <a:buSzPts val="1600"/>
              <a:buFont typeface="Lexend"/>
              <a:buAutoNum type="arabicPeriod"/>
            </a:pPr>
            <a:r>
              <a:rPr b="1" lang="en-GB" sz="1600">
                <a:solidFill>
                  <a:srgbClr val="666666"/>
                </a:solidFill>
                <a:latin typeface="Lexend"/>
                <a:ea typeface="Lexend"/>
                <a:cs typeface="Lexend"/>
                <a:sym typeface="Lexend"/>
              </a:rPr>
              <a:t>a</a:t>
            </a:r>
            <a:r>
              <a:rPr b="1" lang="en-GB" sz="1600">
                <a:solidFill>
                  <a:srgbClr val="666666"/>
                </a:solidFill>
                <a:latin typeface="Lexend"/>
                <a:ea typeface="Lexend"/>
                <a:cs typeface="Lexend"/>
                <a:sym typeface="Lexend"/>
              </a:rPr>
              <a:t>vailability_365</a:t>
            </a:r>
            <a:endParaRPr b="1" sz="1600">
              <a:solidFill>
                <a:srgbClr val="666666"/>
              </a:solidFill>
              <a:latin typeface="Lexend"/>
              <a:ea typeface="Lexend"/>
              <a:cs typeface="Lexend"/>
              <a:sym typeface="Lexend"/>
            </a:endParaRPr>
          </a:p>
          <a:p>
            <a:pPr indent="0" lvl="0" marL="457200" rtl="0" algn="l">
              <a:spcBef>
                <a:spcPts val="1200"/>
              </a:spcBef>
              <a:spcAft>
                <a:spcPts val="1200"/>
              </a:spcAft>
              <a:buNone/>
            </a:pPr>
            <a:r>
              <a:t/>
            </a:r>
            <a:endParaRPr b="1" sz="1600">
              <a:solidFill>
                <a:srgbClr val="666666"/>
              </a:solidFill>
              <a:latin typeface="Lexend"/>
              <a:ea typeface="Lexend"/>
              <a:cs typeface="Lexend"/>
              <a:sym typeface="Lexend"/>
            </a:endParaRPr>
          </a:p>
        </p:txBody>
      </p:sp>
      <p:pic>
        <p:nvPicPr>
          <p:cNvPr id="84" name="Google Shape;84;p17"/>
          <p:cNvPicPr preferRelativeResize="0"/>
          <p:nvPr/>
        </p:nvPicPr>
        <p:blipFill>
          <a:blip r:embed="rId3">
            <a:alphaModFix/>
          </a:blip>
          <a:stretch>
            <a:fillRect/>
          </a:stretch>
        </p:blipFill>
        <p:spPr>
          <a:xfrm>
            <a:off x="8555165" y="108590"/>
            <a:ext cx="499975" cy="49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Correlation Matrix</a:t>
            </a:r>
            <a:endParaRPr>
              <a:solidFill>
                <a:schemeClr val="accent5"/>
              </a:solidFill>
              <a:latin typeface="Lexend Medium"/>
              <a:ea typeface="Lexend Medium"/>
              <a:cs typeface="Lexend Medium"/>
              <a:sym typeface="Lexend Medium"/>
            </a:endParaRPr>
          </a:p>
        </p:txBody>
      </p:sp>
      <p:sp>
        <p:nvSpPr>
          <p:cNvPr id="90" name="Google Shape;90;p18"/>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Here we can see, independent features are very less correlated to our dependent feature 'Price'.</a:t>
            </a:r>
            <a:endParaRPr b="1">
              <a:latin typeface="Lexend"/>
              <a:ea typeface="Lexend"/>
              <a:cs typeface="Lexend"/>
              <a:sym typeface="Lexend"/>
            </a:endParaRPr>
          </a:p>
        </p:txBody>
      </p:sp>
      <p:pic>
        <p:nvPicPr>
          <p:cNvPr id="91" name="Google Shape;91;p18"/>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92" name="Google Shape;92;p18"/>
          <p:cNvPicPr preferRelativeResize="0"/>
          <p:nvPr/>
        </p:nvPicPr>
        <p:blipFill rotWithShape="1">
          <a:blip r:embed="rId4">
            <a:alphaModFix/>
          </a:blip>
          <a:srcRect b="2693" l="1015" r="2263" t="1456"/>
          <a:stretch/>
        </p:blipFill>
        <p:spPr>
          <a:xfrm>
            <a:off x="311700" y="1017725"/>
            <a:ext cx="4827086" cy="321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Distribution of Data</a:t>
            </a:r>
            <a:endParaRPr>
              <a:solidFill>
                <a:schemeClr val="accent5"/>
              </a:solidFill>
              <a:latin typeface="Lexend Medium"/>
              <a:ea typeface="Lexend Medium"/>
              <a:cs typeface="Lexend Medium"/>
              <a:sym typeface="Lexend Medium"/>
            </a:endParaRPr>
          </a:p>
        </p:txBody>
      </p:sp>
      <p:sp>
        <p:nvSpPr>
          <p:cNvPr id="98" name="Google Shape;98;p19"/>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We have plotted the data distribution plots for the numerical features present in the dataset. The distribution shows that most of the features are positively skewed.</a:t>
            </a:r>
            <a:endParaRPr b="1">
              <a:latin typeface="Lexend"/>
              <a:ea typeface="Lexend"/>
              <a:cs typeface="Lexend"/>
              <a:sym typeface="Lexend"/>
            </a:endParaRPr>
          </a:p>
        </p:txBody>
      </p:sp>
      <p:pic>
        <p:nvPicPr>
          <p:cNvPr id="99" name="Google Shape;99;p19"/>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00" name="Google Shape;100;p19"/>
          <p:cNvPicPr preferRelativeResize="0"/>
          <p:nvPr/>
        </p:nvPicPr>
        <p:blipFill rotWithShape="1">
          <a:blip r:embed="rId4">
            <a:alphaModFix/>
          </a:blip>
          <a:srcRect b="1579" l="0" r="0" t="-1579"/>
          <a:stretch/>
        </p:blipFill>
        <p:spPr>
          <a:xfrm>
            <a:off x="311700" y="993025"/>
            <a:ext cx="5656651" cy="306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Hosts With Most Listings</a:t>
            </a:r>
            <a:endParaRPr>
              <a:solidFill>
                <a:schemeClr val="accent5"/>
              </a:solidFill>
              <a:latin typeface="Lexend Medium"/>
              <a:ea typeface="Lexend Medium"/>
              <a:cs typeface="Lexend Medium"/>
              <a:sym typeface="Lexend Medium"/>
            </a:endParaRPr>
          </a:p>
        </p:txBody>
      </p:sp>
      <p:sp>
        <p:nvSpPr>
          <p:cNvPr id="106" name="Google Shape;106;p20"/>
          <p:cNvSpPr txBox="1"/>
          <p:nvPr>
            <p:ph idx="1" type="body"/>
          </p:nvPr>
        </p:nvSpPr>
        <p:spPr>
          <a:xfrm>
            <a:off x="311700" y="4230575"/>
            <a:ext cx="85206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Sonder(NYC) is the host with most listings with 327 listings.</a:t>
            </a:r>
            <a:endParaRPr b="1">
              <a:latin typeface="Lexend"/>
              <a:ea typeface="Lexend"/>
              <a:cs typeface="Lexend"/>
              <a:sym typeface="Lexend"/>
            </a:endParaRPr>
          </a:p>
        </p:txBody>
      </p:sp>
      <p:pic>
        <p:nvPicPr>
          <p:cNvPr id="107" name="Google Shape;107;p20"/>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08" name="Google Shape;108;p20"/>
          <p:cNvPicPr preferRelativeResize="0"/>
          <p:nvPr/>
        </p:nvPicPr>
        <p:blipFill>
          <a:blip r:embed="rId4">
            <a:alphaModFix/>
          </a:blip>
          <a:stretch>
            <a:fillRect/>
          </a:stretch>
        </p:blipFill>
        <p:spPr>
          <a:xfrm>
            <a:off x="311700" y="1017725"/>
            <a:ext cx="5251735" cy="290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latin typeface="Lexend Medium"/>
                <a:ea typeface="Lexend Medium"/>
                <a:cs typeface="Lexend Medium"/>
                <a:sym typeface="Lexend Medium"/>
              </a:rPr>
              <a:t>Listings in each neighbourhood group</a:t>
            </a:r>
            <a:endParaRPr>
              <a:solidFill>
                <a:schemeClr val="accent5"/>
              </a:solidFill>
              <a:latin typeface="Lexend Medium"/>
              <a:ea typeface="Lexend Medium"/>
              <a:cs typeface="Lexend Medium"/>
              <a:sym typeface="Lexend Medium"/>
            </a:endParaRPr>
          </a:p>
        </p:txBody>
      </p:sp>
      <p:sp>
        <p:nvSpPr>
          <p:cNvPr id="114" name="Google Shape;114;p21"/>
          <p:cNvSpPr txBox="1"/>
          <p:nvPr>
            <p:ph idx="1" type="body"/>
          </p:nvPr>
        </p:nvSpPr>
        <p:spPr>
          <a:xfrm>
            <a:off x="311700" y="4230575"/>
            <a:ext cx="68280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exend"/>
                <a:ea typeface="Lexend"/>
                <a:cs typeface="Lexend"/>
                <a:sym typeface="Lexend"/>
              </a:rPr>
              <a:t>Around 85% of listings are held in neighbourhood groups Manhattan and Brooklyn.</a:t>
            </a:r>
            <a:endParaRPr b="1">
              <a:latin typeface="Lexend"/>
              <a:ea typeface="Lexend"/>
              <a:cs typeface="Lexend"/>
              <a:sym typeface="Lexend"/>
            </a:endParaRPr>
          </a:p>
        </p:txBody>
      </p:sp>
      <p:pic>
        <p:nvPicPr>
          <p:cNvPr id="115" name="Google Shape;115;p21"/>
          <p:cNvPicPr preferRelativeResize="0"/>
          <p:nvPr/>
        </p:nvPicPr>
        <p:blipFill>
          <a:blip r:embed="rId3">
            <a:alphaModFix/>
          </a:blip>
          <a:stretch>
            <a:fillRect/>
          </a:stretch>
        </p:blipFill>
        <p:spPr>
          <a:xfrm>
            <a:off x="8555165" y="108590"/>
            <a:ext cx="499975" cy="499950"/>
          </a:xfrm>
          <a:prstGeom prst="rect">
            <a:avLst/>
          </a:prstGeom>
          <a:noFill/>
          <a:ln>
            <a:noFill/>
          </a:ln>
        </p:spPr>
      </p:pic>
      <p:pic>
        <p:nvPicPr>
          <p:cNvPr id="116" name="Google Shape;116;p21"/>
          <p:cNvPicPr preferRelativeResize="0"/>
          <p:nvPr/>
        </p:nvPicPr>
        <p:blipFill>
          <a:blip r:embed="rId4">
            <a:alphaModFix/>
          </a:blip>
          <a:stretch>
            <a:fillRect/>
          </a:stretch>
        </p:blipFill>
        <p:spPr>
          <a:xfrm>
            <a:off x="464775" y="1070673"/>
            <a:ext cx="5908825" cy="310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