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3" r:id="rId27"/>
    <p:sldId id="284" r:id="rId28"/>
    <p:sldId id="285" r:id="rId29"/>
    <p:sldId id="286" r:id="rId30"/>
    <p:sldId id="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345301B-4AAF-4A72-88E4-F2B837DC6072}" type="datetimeFigureOut">
              <a:rPr lang="en-US" smtClean="0"/>
              <a:t>2/22/2025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CCA4A60-FD6A-44D9-BA0D-59638C1213E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96185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45301B-4AAF-4A72-88E4-F2B837DC6072}"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A4A60-FD6A-44D9-BA0D-59638C1213E2}" type="slidenum">
              <a:rPr lang="en-US" smtClean="0"/>
              <a:t>‹#›</a:t>
            </a:fld>
            <a:endParaRPr lang="en-US"/>
          </a:p>
        </p:txBody>
      </p:sp>
    </p:spTree>
    <p:extLst>
      <p:ext uri="{BB962C8B-B14F-4D97-AF65-F5344CB8AC3E}">
        <p14:creationId xmlns:p14="http://schemas.microsoft.com/office/powerpoint/2010/main" val="35209314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5301B-4AAF-4A72-88E4-F2B837DC6072}"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A4A60-FD6A-44D9-BA0D-59638C1213E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32830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5301B-4AAF-4A72-88E4-F2B837DC6072}"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A4A60-FD6A-44D9-BA0D-59638C1213E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21250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5301B-4AAF-4A72-88E4-F2B837DC6072}"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A4A60-FD6A-44D9-BA0D-59638C1213E2}" type="slidenum">
              <a:rPr lang="en-US" smtClean="0"/>
              <a:t>‹#›</a:t>
            </a:fld>
            <a:endParaRPr lang="en-US"/>
          </a:p>
        </p:txBody>
      </p:sp>
    </p:spTree>
    <p:extLst>
      <p:ext uri="{BB962C8B-B14F-4D97-AF65-F5344CB8AC3E}">
        <p14:creationId xmlns:p14="http://schemas.microsoft.com/office/powerpoint/2010/main" val="12843388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5301B-4AAF-4A72-88E4-F2B837DC6072}"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A4A60-FD6A-44D9-BA0D-59638C1213E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32825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5301B-4AAF-4A72-88E4-F2B837DC6072}"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A4A60-FD6A-44D9-BA0D-59638C1213E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8031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5301B-4AAF-4A72-88E4-F2B837DC6072}"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A4A60-FD6A-44D9-BA0D-59638C1213E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78350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5301B-4AAF-4A72-88E4-F2B837DC6072}"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A4A60-FD6A-44D9-BA0D-59638C1213E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4658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5301B-4AAF-4A72-88E4-F2B837DC6072}"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A4A60-FD6A-44D9-BA0D-59638C1213E2}" type="slidenum">
              <a:rPr lang="en-US" smtClean="0"/>
              <a:t>‹#›</a:t>
            </a:fld>
            <a:endParaRPr lang="en-US"/>
          </a:p>
        </p:txBody>
      </p:sp>
    </p:spTree>
    <p:extLst>
      <p:ext uri="{BB962C8B-B14F-4D97-AF65-F5344CB8AC3E}">
        <p14:creationId xmlns:p14="http://schemas.microsoft.com/office/powerpoint/2010/main" val="9548510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5301B-4AAF-4A72-88E4-F2B837DC6072}"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A4A60-FD6A-44D9-BA0D-59638C1213E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05294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45301B-4AAF-4A72-88E4-F2B837DC6072}"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A4A60-FD6A-44D9-BA0D-59638C1213E2}" type="slidenum">
              <a:rPr lang="en-US" smtClean="0"/>
              <a:t>‹#›</a:t>
            </a:fld>
            <a:endParaRPr lang="en-US"/>
          </a:p>
        </p:txBody>
      </p:sp>
    </p:spTree>
    <p:extLst>
      <p:ext uri="{BB962C8B-B14F-4D97-AF65-F5344CB8AC3E}">
        <p14:creationId xmlns:p14="http://schemas.microsoft.com/office/powerpoint/2010/main" val="42804909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45301B-4AAF-4A72-88E4-F2B837DC6072}" type="datetimeFigureOut">
              <a:rPr lang="en-US" smtClean="0"/>
              <a:t>2/22/2025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CA4A60-FD6A-44D9-BA0D-59638C1213E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24659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5301B-4AAF-4A72-88E4-F2B837DC6072}" type="datetimeFigureOut">
              <a:rPr lang="en-US" smtClean="0"/>
              <a:t>2/22/2025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CA4A60-FD6A-44D9-BA0D-59638C1213E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39544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5301B-4AAF-4A72-88E4-F2B837DC6072}" type="datetimeFigureOut">
              <a:rPr lang="en-US" smtClean="0"/>
              <a:t>2/22/2025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CA4A60-FD6A-44D9-BA0D-59638C1213E2}" type="slidenum">
              <a:rPr lang="en-US" smtClean="0"/>
              <a:t>‹#›</a:t>
            </a:fld>
            <a:endParaRPr lang="en-US"/>
          </a:p>
        </p:txBody>
      </p:sp>
    </p:spTree>
    <p:extLst>
      <p:ext uri="{BB962C8B-B14F-4D97-AF65-F5344CB8AC3E}">
        <p14:creationId xmlns:p14="http://schemas.microsoft.com/office/powerpoint/2010/main" val="13610482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45301B-4AAF-4A72-88E4-F2B837DC6072}"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A4A60-FD6A-44D9-BA0D-59638C1213E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045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45301B-4AAF-4A72-88E4-F2B837DC6072}"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A4A60-FD6A-44D9-BA0D-59638C1213E2}" type="slidenum">
              <a:rPr lang="en-US" smtClean="0"/>
              <a:t>‹#›</a:t>
            </a:fld>
            <a:endParaRPr lang="en-US"/>
          </a:p>
        </p:txBody>
      </p:sp>
    </p:spTree>
    <p:extLst>
      <p:ext uri="{BB962C8B-B14F-4D97-AF65-F5344CB8AC3E}">
        <p14:creationId xmlns:p14="http://schemas.microsoft.com/office/powerpoint/2010/main" val="16517655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45301B-4AAF-4A72-88E4-F2B837DC6072}" type="datetimeFigureOut">
              <a:rPr lang="en-US" smtClean="0"/>
              <a:t>2/22/2025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CA4A60-FD6A-44D9-BA0D-59638C1213E2}" type="slidenum">
              <a:rPr lang="en-US" smtClean="0"/>
              <a:t>‹#›</a:t>
            </a:fld>
            <a:endParaRPr lang="en-US"/>
          </a:p>
        </p:txBody>
      </p:sp>
    </p:spTree>
    <p:extLst>
      <p:ext uri="{BB962C8B-B14F-4D97-AF65-F5344CB8AC3E}">
        <p14:creationId xmlns:p14="http://schemas.microsoft.com/office/powerpoint/2010/main" val="3243039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rammarly.com/blog/academic-writing/thesis-statem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rammarly.com/blog/citations/mla-format/" TargetMode="External"/><Relationship Id="rId7" Type="http://schemas.openxmlformats.org/officeDocument/2006/relationships/hyperlink" Target="https://www.owl.purdue.edu/owl/research_and_citation/ieee_style/in-text_citation.html" TargetMode="External"/><Relationship Id="rId2" Type="http://schemas.openxmlformats.org/officeDocument/2006/relationships/hyperlink" Target="https://www.grammarly.com/blog/academic-writing/personal-essay/" TargetMode="External"/><Relationship Id="rId1" Type="http://schemas.openxmlformats.org/officeDocument/2006/relationships/slideLayout" Target="../slideLayouts/slideLayout2.xml"/><Relationship Id="rId6" Type="http://schemas.openxmlformats.org/officeDocument/2006/relationships/hyperlink" Target="https://www.owl.purdue.edu/owl/research_and_citation/ama_style/index.html" TargetMode="External"/><Relationship Id="rId5" Type="http://schemas.openxmlformats.org/officeDocument/2006/relationships/hyperlink" Target="https://www.grammarly.com/blog/citations/chicago-manual-of-style-citations/" TargetMode="External"/><Relationship Id="rId4" Type="http://schemas.openxmlformats.org/officeDocument/2006/relationships/hyperlink" Target="https://www.grammarly.com/blog/citations/apa-format/"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www.grammarly.com/proofread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rammarly.com/blog/academic-writing/academic-writ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rammarly.com/blog/writing-process/writing-process/" TargetMode="External"/><Relationship Id="rId2" Type="http://schemas.openxmlformats.org/officeDocument/2006/relationships/hyperlink" Target="https://www.grammarly.com/blog/academic-writing/write-an-abstrac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rammarly.com/blog/academic-writing/thesis-statem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Research Paper PPTs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40725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 Write the first draft</a:t>
            </a:r>
            <a:br>
              <a:rPr lang="en-US" b="1" dirty="0"/>
            </a:br>
            <a:endParaRPr lang="en-US" dirty="0"/>
          </a:p>
        </p:txBody>
      </p:sp>
      <p:sp>
        <p:nvSpPr>
          <p:cNvPr id="3" name="Content Placeholder 2"/>
          <p:cNvSpPr>
            <a:spLocks noGrp="1"/>
          </p:cNvSpPr>
          <p:nvPr>
            <p:ph idx="1"/>
          </p:nvPr>
        </p:nvSpPr>
        <p:spPr/>
        <p:txBody>
          <a:bodyPr>
            <a:normAutofit lnSpcReduction="10000"/>
          </a:bodyPr>
          <a:lstStyle/>
          <a:p>
            <a:pPr algn="just"/>
            <a:r>
              <a:rPr lang="en-US" dirty="0"/>
              <a:t>Once your outline is finished, it’s time to start actually writing your research paper. This is by far the longest and most involved step, but if you’ve properly prepared your sources and written a thorough outline, everything should run smoothly. </a:t>
            </a:r>
          </a:p>
          <a:p>
            <a:pPr algn="just"/>
            <a:r>
              <a:rPr lang="en-US" dirty="0"/>
              <a:t>If you don’t know how to write an introduction for a research paper, the beginning can be difficult. That’s why writing your </a:t>
            </a:r>
            <a:r>
              <a:rPr lang="en-US" dirty="0">
                <a:hlinkClick r:id="rId2"/>
              </a:rPr>
              <a:t>thesis statement</a:t>
            </a:r>
            <a:r>
              <a:rPr lang="en-US" dirty="0"/>
              <a:t> beforehand is crucial. </a:t>
            </a:r>
            <a:r>
              <a:rPr lang="en-US" b="1" dirty="0"/>
              <a:t>Open with your thesis statement</a:t>
            </a:r>
            <a:r>
              <a:rPr lang="en-US" dirty="0"/>
              <a:t> and then fill out the rest of your introduction with the secondary information—save the details for the body of your research paper, which comes next. </a:t>
            </a:r>
          </a:p>
        </p:txBody>
      </p:sp>
    </p:spTree>
    <p:extLst>
      <p:ext uri="{BB962C8B-B14F-4D97-AF65-F5344CB8AC3E}">
        <p14:creationId xmlns:p14="http://schemas.microsoft.com/office/powerpoint/2010/main" val="39545888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Cite your sources correctly</a:t>
            </a: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dirty="0"/>
              <a:t>Citations are part of what sets research papers apart from more casual nonfiction like</a:t>
            </a:r>
            <a:r>
              <a:rPr lang="en-US" dirty="0">
                <a:hlinkClick r:id="rId2"/>
              </a:rPr>
              <a:t> personal essays</a:t>
            </a:r>
            <a:r>
              <a:rPr lang="en-US" dirty="0"/>
              <a:t>. Citing your sources both validates your data and also links your research paper to the greater scientific community. Because of their importance, citations must follow precise formatting rules . . . problem is, there’s more than one set of rules!</a:t>
            </a:r>
          </a:p>
          <a:p>
            <a:pPr algn="just"/>
            <a:r>
              <a:rPr lang="en-US" dirty="0"/>
              <a:t>You need to check with the assignment to see which formatting style is required. Typically, academic research papers follow one of two formatting styles for citing sources:</a:t>
            </a:r>
          </a:p>
          <a:p>
            <a:pPr algn="just"/>
            <a:r>
              <a:rPr lang="en-US" dirty="0">
                <a:hlinkClick r:id="rId3"/>
              </a:rPr>
              <a:t>MLA</a:t>
            </a:r>
            <a:r>
              <a:rPr lang="en-US" dirty="0"/>
              <a:t> (Modern Language Association)</a:t>
            </a:r>
          </a:p>
          <a:p>
            <a:pPr algn="just"/>
            <a:r>
              <a:rPr lang="en-US" dirty="0">
                <a:hlinkClick r:id="rId4"/>
              </a:rPr>
              <a:t>APA</a:t>
            </a:r>
            <a:r>
              <a:rPr lang="en-US" dirty="0"/>
              <a:t> (American Psychological Association)</a:t>
            </a:r>
          </a:p>
          <a:p>
            <a:pPr algn="just"/>
            <a:r>
              <a:rPr lang="en-US" dirty="0"/>
              <a:t>In addition to MLA and APA styles, you occasionally see requirements for </a:t>
            </a:r>
            <a:r>
              <a:rPr lang="en-US" dirty="0">
                <a:hlinkClick r:id="rId5"/>
              </a:rPr>
              <a:t>CMOS</a:t>
            </a:r>
            <a:r>
              <a:rPr lang="en-US" dirty="0"/>
              <a:t> (The Chicago Manual of Style), </a:t>
            </a:r>
            <a:r>
              <a:rPr lang="en-US" dirty="0">
                <a:hlinkClick r:id="rId6"/>
              </a:rPr>
              <a:t>AMA</a:t>
            </a:r>
            <a:r>
              <a:rPr lang="en-US" dirty="0"/>
              <a:t> (American Medical Association) and </a:t>
            </a:r>
            <a:r>
              <a:rPr lang="en-US" dirty="0">
                <a:hlinkClick r:id="rId7"/>
              </a:rPr>
              <a:t>IEEE</a:t>
            </a:r>
            <a:r>
              <a:rPr lang="en-US" dirty="0"/>
              <a:t> (Institute of Electrical and Electronics Engineers). </a:t>
            </a:r>
          </a:p>
        </p:txBody>
      </p:sp>
    </p:spTree>
    <p:extLst>
      <p:ext uri="{BB962C8B-B14F-4D97-AF65-F5344CB8AC3E}">
        <p14:creationId xmlns:p14="http://schemas.microsoft.com/office/powerpoint/2010/main" val="34483478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and proofread</a:t>
            </a:r>
            <a:endParaRPr lang="en-US" b="1" dirty="0"/>
          </a:p>
        </p:txBody>
      </p:sp>
      <p:sp>
        <p:nvSpPr>
          <p:cNvPr id="3" name="Content Placeholder 2"/>
          <p:cNvSpPr>
            <a:spLocks noGrp="1"/>
          </p:cNvSpPr>
          <p:nvPr>
            <p:ph idx="1"/>
          </p:nvPr>
        </p:nvSpPr>
        <p:spPr/>
        <p:txBody>
          <a:bodyPr/>
          <a:lstStyle/>
          <a:p>
            <a:pPr algn="just"/>
            <a:r>
              <a:rPr lang="en-US" dirty="0"/>
              <a:t>Last but not least, you want to go through your research paper to correct all the mistakes by </a:t>
            </a:r>
            <a:r>
              <a:rPr lang="en-US" dirty="0">
                <a:hlinkClick r:id="rId2"/>
              </a:rPr>
              <a:t>proofreading</a:t>
            </a:r>
            <a:r>
              <a:rPr lang="en-US" dirty="0"/>
              <a:t>. We recommend going over it twice: once for structural issues such as adding/deleting parts or rearranging paragraphs and once for word choice, grammatical, and spelling mistakes. Doing two different editing sessions helps you focus on one area at a time instead of doing them both at once. </a:t>
            </a:r>
          </a:p>
        </p:txBody>
      </p:sp>
    </p:spTree>
    <p:extLst>
      <p:ext uri="{BB962C8B-B14F-4D97-AF65-F5344CB8AC3E}">
        <p14:creationId xmlns:p14="http://schemas.microsoft.com/office/powerpoint/2010/main" val="37864873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and resources</a:t>
            </a:r>
            <a:endParaRPr lang="en-US" b="1" dirty="0"/>
          </a:p>
        </p:txBody>
      </p:sp>
      <p:sp>
        <p:nvSpPr>
          <p:cNvPr id="3" name="Content Placeholder 2"/>
          <p:cNvSpPr>
            <a:spLocks noGrp="1"/>
          </p:cNvSpPr>
          <p:nvPr>
            <p:ph idx="1"/>
          </p:nvPr>
        </p:nvSpPr>
        <p:spPr/>
        <p:txBody>
          <a:bodyPr>
            <a:normAutofit fontScale="92500"/>
          </a:bodyPr>
          <a:lstStyle/>
          <a:p>
            <a:pPr algn="just"/>
            <a:r>
              <a:rPr lang="en-US" dirty="0"/>
              <a:t>Google Scholar</a:t>
            </a:r>
            <a:endParaRPr lang="en-US" b="1" dirty="0"/>
          </a:p>
          <a:p>
            <a:pPr algn="just"/>
            <a:r>
              <a:rPr lang="en-US" dirty="0"/>
              <a:t>This is Google’s own search engine, which is dedicated exclusively to academic papers. It’s a great way to find new research and sources. Plus, it’s free to use. </a:t>
            </a:r>
          </a:p>
          <a:p>
            <a:pPr algn="just"/>
            <a:r>
              <a:rPr lang="en-US" dirty="0" err="1"/>
              <a:t>Zotero</a:t>
            </a:r>
            <a:endParaRPr lang="en-US" b="1" dirty="0"/>
          </a:p>
          <a:p>
            <a:pPr algn="just"/>
            <a:r>
              <a:rPr lang="en-US" dirty="0" err="1"/>
              <a:t>Zotero</a:t>
            </a:r>
            <a:r>
              <a:rPr lang="en-US" dirty="0"/>
              <a:t> is a freemium, open-source research manager, a cross between an organizational CMS and a search engine for academic research. With it, you can browse the internet for research sources relevant to your topic and share them easily with colleagues. Also, it automatically generates citations. </a:t>
            </a:r>
          </a:p>
        </p:txBody>
      </p:sp>
    </p:spTree>
    <p:extLst>
      <p:ext uri="{BB962C8B-B14F-4D97-AF65-F5344CB8AC3E}">
        <p14:creationId xmlns:p14="http://schemas.microsoft.com/office/powerpoint/2010/main" val="30394483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FocusWriter</a:t>
            </a:r>
            <a:endParaRPr lang="en-US" b="1" dirty="0"/>
          </a:p>
        </p:txBody>
      </p:sp>
      <p:sp>
        <p:nvSpPr>
          <p:cNvPr id="3" name="Content Placeholder 2"/>
          <p:cNvSpPr>
            <a:spLocks noGrp="1"/>
          </p:cNvSpPr>
          <p:nvPr>
            <p:ph idx="1"/>
          </p:nvPr>
        </p:nvSpPr>
        <p:spPr/>
        <p:txBody>
          <a:bodyPr/>
          <a:lstStyle/>
          <a:p>
            <a:pPr algn="just"/>
            <a:r>
              <a:rPr lang="en-US" dirty="0"/>
              <a:t>Writing long research papers is always a strain on your attention span. If you have trouble avoiding distractions during those long stretches, </a:t>
            </a:r>
            <a:r>
              <a:rPr lang="en-US" dirty="0" err="1"/>
              <a:t>FocusWriter</a:t>
            </a:r>
            <a:r>
              <a:rPr lang="en-US" dirty="0"/>
              <a:t> might be able to help. </a:t>
            </a:r>
          </a:p>
          <a:p>
            <a:pPr algn="just"/>
            <a:r>
              <a:rPr lang="en-US" dirty="0" err="1"/>
              <a:t>FocusWriter</a:t>
            </a:r>
            <a:r>
              <a:rPr lang="en-US" dirty="0"/>
              <a:t> is a minimalist word processor that removes all the distracting icons and sticks only to what you type. You’re also free to choose your own customized backgrounds, with other special features like timed alarms, daily goals, and optional typewriter sound effects. </a:t>
            </a:r>
          </a:p>
        </p:txBody>
      </p:sp>
    </p:spTree>
    <p:extLst>
      <p:ext uri="{BB962C8B-B14F-4D97-AF65-F5344CB8AC3E}">
        <p14:creationId xmlns:p14="http://schemas.microsoft.com/office/powerpoint/2010/main" val="23110032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Grammarly</a:t>
            </a:r>
            <a:r>
              <a:rPr lang="en-US" dirty="0"/>
              <a:t> </a:t>
            </a:r>
            <a:endParaRPr lang="en-US" b="1" dirty="0"/>
          </a:p>
        </p:txBody>
      </p:sp>
      <p:sp>
        <p:nvSpPr>
          <p:cNvPr id="3" name="Content Placeholder 2"/>
          <p:cNvSpPr>
            <a:spLocks noGrp="1"/>
          </p:cNvSpPr>
          <p:nvPr>
            <p:ph idx="1"/>
          </p:nvPr>
        </p:nvSpPr>
        <p:spPr/>
        <p:txBody>
          <a:bodyPr/>
          <a:lstStyle/>
          <a:p>
            <a:pPr algn="just"/>
            <a:r>
              <a:rPr lang="en-US" dirty="0" err="1"/>
              <a:t>Grammarly</a:t>
            </a:r>
            <a:r>
              <a:rPr lang="en-US" dirty="0"/>
              <a:t> goes way beyond grammar, helping you hone word choice, checking your text for plagiarism, detecting your tone, and more. For foreign-language learners, it can make your English sound more fluent, and even those who speak English as their primary language benefit from </a:t>
            </a:r>
            <a:r>
              <a:rPr lang="en-US" dirty="0" err="1"/>
              <a:t>Grammarly’s</a:t>
            </a:r>
            <a:r>
              <a:rPr lang="en-US" dirty="0"/>
              <a:t> suggestions. </a:t>
            </a:r>
          </a:p>
        </p:txBody>
      </p:sp>
    </p:spTree>
    <p:extLst>
      <p:ext uri="{BB962C8B-B14F-4D97-AF65-F5344CB8AC3E}">
        <p14:creationId xmlns:p14="http://schemas.microsoft.com/office/powerpoint/2010/main" val="6364747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a:t>Research Paper – Structure, Examples and Writing Guide</a:t>
            </a:r>
          </a:p>
        </p:txBody>
      </p:sp>
      <p:sp>
        <p:nvSpPr>
          <p:cNvPr id="3" name="Content Placeholder 2"/>
          <p:cNvSpPr>
            <a:spLocks noGrp="1"/>
          </p:cNvSpPr>
          <p:nvPr>
            <p:ph idx="1"/>
          </p:nvPr>
        </p:nvSpPr>
        <p:spPr/>
        <p:txBody>
          <a:bodyPr/>
          <a:lstStyle/>
          <a:p>
            <a:pPr fontAlgn="base"/>
            <a:r>
              <a:rPr lang="en-US" b="1" dirty="0"/>
              <a:t>1. Title Page</a:t>
            </a:r>
            <a:endParaRPr lang="en-US" dirty="0"/>
          </a:p>
          <a:p>
            <a:pPr fontAlgn="base"/>
            <a:r>
              <a:rPr lang="en-US" dirty="0"/>
              <a:t>The title page includes the paper’s title, author’s name(s), affiliation(s).</a:t>
            </a:r>
          </a:p>
          <a:p>
            <a:pPr fontAlgn="base"/>
            <a:r>
              <a:rPr lang="en-US" b="1" dirty="0"/>
              <a:t>Example:</a:t>
            </a:r>
            <a:endParaRPr lang="en-US" dirty="0"/>
          </a:p>
          <a:p>
            <a:pPr lvl="1" fontAlgn="base"/>
            <a:r>
              <a:rPr lang="en-US" dirty="0"/>
              <a:t>Title: “The Impact of Remote Work on Employee Productivity During the COVID-19 Pandemic”</a:t>
            </a:r>
          </a:p>
          <a:p>
            <a:pPr lvl="1" fontAlgn="base"/>
            <a:r>
              <a:rPr lang="en-US" dirty="0"/>
              <a:t>Author: Jane Doe</a:t>
            </a:r>
          </a:p>
          <a:p>
            <a:pPr lvl="1" fontAlgn="base"/>
            <a:r>
              <a:rPr lang="en-US" dirty="0"/>
              <a:t>Affiliation: XYZ University</a:t>
            </a:r>
          </a:p>
        </p:txBody>
      </p:sp>
    </p:spTree>
    <p:extLst>
      <p:ext uri="{BB962C8B-B14F-4D97-AF65-F5344CB8AC3E}">
        <p14:creationId xmlns:p14="http://schemas.microsoft.com/office/powerpoint/2010/main" val="6045195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2. Abstract</a:t>
            </a:r>
            <a:endParaRPr lang="en-US" dirty="0"/>
          </a:p>
        </p:txBody>
      </p:sp>
      <p:sp>
        <p:nvSpPr>
          <p:cNvPr id="3" name="Content Placeholder 2"/>
          <p:cNvSpPr>
            <a:spLocks noGrp="1"/>
          </p:cNvSpPr>
          <p:nvPr>
            <p:ph idx="1"/>
          </p:nvPr>
        </p:nvSpPr>
        <p:spPr/>
        <p:txBody>
          <a:bodyPr/>
          <a:lstStyle/>
          <a:p>
            <a:pPr algn="just" fontAlgn="base"/>
            <a:r>
              <a:rPr lang="en-US" dirty="0"/>
              <a:t>A concise summary of the research, typically 150–300 words, covering the purpose, methods, results, and conclusions.</a:t>
            </a:r>
          </a:p>
        </p:txBody>
      </p:sp>
    </p:spTree>
    <p:extLst>
      <p:ext uri="{BB962C8B-B14F-4D97-AF65-F5344CB8AC3E}">
        <p14:creationId xmlns:p14="http://schemas.microsoft.com/office/powerpoint/2010/main" val="19780703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3. Introduction</a:t>
            </a:r>
            <a:endParaRPr lang="en-US" dirty="0"/>
          </a:p>
        </p:txBody>
      </p:sp>
      <p:sp>
        <p:nvSpPr>
          <p:cNvPr id="3" name="Content Placeholder 2"/>
          <p:cNvSpPr>
            <a:spLocks noGrp="1"/>
          </p:cNvSpPr>
          <p:nvPr>
            <p:ph idx="1"/>
          </p:nvPr>
        </p:nvSpPr>
        <p:spPr/>
        <p:txBody>
          <a:bodyPr/>
          <a:lstStyle/>
          <a:p>
            <a:pPr algn="just" fontAlgn="base"/>
            <a:r>
              <a:rPr lang="en-US" dirty="0"/>
              <a:t>The introduction sets the context for the research, explains its significance, and presents the research question or hypothesis.</a:t>
            </a:r>
          </a:p>
          <a:p>
            <a:pPr algn="just" fontAlgn="base"/>
            <a:r>
              <a:rPr lang="en-US" b="1" dirty="0"/>
              <a:t>Key Elements:</a:t>
            </a:r>
            <a:endParaRPr lang="en-US" dirty="0"/>
          </a:p>
          <a:p>
            <a:pPr lvl="1" algn="just" fontAlgn="base"/>
            <a:r>
              <a:rPr lang="en-US" dirty="0"/>
              <a:t>Background information.</a:t>
            </a:r>
          </a:p>
          <a:p>
            <a:pPr lvl="1" algn="just" fontAlgn="base"/>
            <a:r>
              <a:rPr lang="en-US" dirty="0"/>
              <a:t>Problem statement.</a:t>
            </a:r>
          </a:p>
          <a:p>
            <a:pPr lvl="1" algn="just" fontAlgn="base"/>
            <a:r>
              <a:rPr lang="en-US" dirty="0"/>
              <a:t>Objectives and research questions.</a:t>
            </a:r>
          </a:p>
        </p:txBody>
      </p:sp>
    </p:spTree>
    <p:extLst>
      <p:ext uri="{BB962C8B-B14F-4D97-AF65-F5344CB8AC3E}">
        <p14:creationId xmlns:p14="http://schemas.microsoft.com/office/powerpoint/2010/main" val="7644671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Literature Review</a:t>
            </a:r>
          </a:p>
        </p:txBody>
      </p:sp>
      <p:sp>
        <p:nvSpPr>
          <p:cNvPr id="3" name="Content Placeholder 2"/>
          <p:cNvSpPr>
            <a:spLocks noGrp="1"/>
          </p:cNvSpPr>
          <p:nvPr>
            <p:ph idx="1"/>
          </p:nvPr>
        </p:nvSpPr>
        <p:spPr/>
        <p:txBody>
          <a:bodyPr/>
          <a:lstStyle/>
          <a:p>
            <a:pPr algn="just" fontAlgn="base"/>
            <a:r>
              <a:rPr lang="en-US" dirty="0"/>
              <a:t>The literature review summarizes and critiques existing research, identifying gaps that the current study addresses.</a:t>
            </a:r>
          </a:p>
          <a:p>
            <a:pPr algn="just" fontAlgn="base"/>
            <a:r>
              <a:rPr lang="en-US" b="1" dirty="0"/>
              <a:t>Key Elements:</a:t>
            </a:r>
            <a:endParaRPr lang="en-US" dirty="0"/>
          </a:p>
          <a:p>
            <a:pPr lvl="1" algn="just" fontAlgn="base"/>
            <a:r>
              <a:rPr lang="en-US" dirty="0"/>
              <a:t>Overview of relevant studies.</a:t>
            </a:r>
          </a:p>
          <a:p>
            <a:pPr lvl="1" algn="just" fontAlgn="base"/>
            <a:r>
              <a:rPr lang="en-US" dirty="0"/>
              <a:t>Theoretical frameworks.</a:t>
            </a:r>
          </a:p>
          <a:p>
            <a:pPr lvl="1" algn="just" fontAlgn="base"/>
            <a:r>
              <a:rPr lang="en-US" dirty="0"/>
              <a:t>Research gaps.</a:t>
            </a:r>
          </a:p>
        </p:txBody>
      </p:sp>
    </p:spTree>
    <p:extLst>
      <p:ext uri="{BB962C8B-B14F-4D97-AF65-F5344CB8AC3E}">
        <p14:creationId xmlns:p14="http://schemas.microsoft.com/office/powerpoint/2010/main" val="12498377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research paper?</a:t>
            </a:r>
            <a:endParaRPr lang="en-US" b="1" dirty="0"/>
          </a:p>
        </p:txBody>
      </p:sp>
      <p:sp>
        <p:nvSpPr>
          <p:cNvPr id="3" name="Content Placeholder 2"/>
          <p:cNvSpPr>
            <a:spLocks noGrp="1"/>
          </p:cNvSpPr>
          <p:nvPr>
            <p:ph idx="1"/>
          </p:nvPr>
        </p:nvSpPr>
        <p:spPr/>
        <p:txBody>
          <a:bodyPr>
            <a:normAutofit/>
          </a:bodyPr>
          <a:lstStyle/>
          <a:p>
            <a:pPr algn="just"/>
            <a:r>
              <a:rPr lang="en-US" dirty="0"/>
              <a:t>A research paper is a type of </a:t>
            </a:r>
            <a:r>
              <a:rPr lang="en-US" dirty="0">
                <a:hlinkClick r:id="rId2"/>
              </a:rPr>
              <a:t>academic writing</a:t>
            </a:r>
            <a:r>
              <a:rPr lang="en-US" dirty="0"/>
              <a:t> that provides an in-depth analysis, evaluation, or interpretation of a single topic, based on empirical evidence. </a:t>
            </a:r>
          </a:p>
          <a:p>
            <a:pPr algn="just"/>
            <a:r>
              <a:rPr lang="en-US" dirty="0"/>
              <a:t>Research papers are similar to analytical essays, except that research papers emphasize the use of statistical data and preexisting research, along with a strict code for citations. </a:t>
            </a:r>
          </a:p>
        </p:txBody>
      </p:sp>
    </p:spTree>
    <p:extLst>
      <p:ext uri="{BB962C8B-B14F-4D97-AF65-F5344CB8AC3E}">
        <p14:creationId xmlns:p14="http://schemas.microsoft.com/office/powerpoint/2010/main" val="22035732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5. Methodology</a:t>
            </a:r>
            <a:endParaRPr lang="en-US" dirty="0"/>
          </a:p>
        </p:txBody>
      </p:sp>
      <p:sp>
        <p:nvSpPr>
          <p:cNvPr id="3" name="Content Placeholder 2"/>
          <p:cNvSpPr>
            <a:spLocks noGrp="1"/>
          </p:cNvSpPr>
          <p:nvPr>
            <p:ph idx="1"/>
          </p:nvPr>
        </p:nvSpPr>
        <p:spPr/>
        <p:txBody>
          <a:bodyPr/>
          <a:lstStyle/>
          <a:p>
            <a:pPr fontAlgn="base"/>
            <a:r>
              <a:rPr lang="en-US" dirty="0"/>
              <a:t>This section explains how the research was conducted, ensuring transparency and replicability.</a:t>
            </a:r>
          </a:p>
          <a:p>
            <a:pPr fontAlgn="base"/>
            <a:r>
              <a:rPr lang="en-US" b="1" dirty="0"/>
              <a:t> Key Elements:</a:t>
            </a:r>
            <a:endParaRPr lang="en-US" dirty="0"/>
          </a:p>
          <a:p>
            <a:pPr lvl="1" fontAlgn="base"/>
            <a:r>
              <a:rPr lang="en-US" dirty="0"/>
              <a:t>Research design (qualitative, quantitative, or mixed methods).</a:t>
            </a:r>
          </a:p>
          <a:p>
            <a:pPr lvl="1" fontAlgn="base"/>
            <a:r>
              <a:rPr lang="en-US" dirty="0"/>
              <a:t>Data collection methods (surveys, interviews, experiments).</a:t>
            </a:r>
          </a:p>
          <a:p>
            <a:pPr lvl="1" fontAlgn="base"/>
            <a:r>
              <a:rPr lang="en-US" dirty="0"/>
              <a:t>Data analysis techniques.</a:t>
            </a:r>
          </a:p>
          <a:p>
            <a:pPr lvl="1" fontAlgn="base"/>
            <a:r>
              <a:rPr lang="en-US" dirty="0"/>
              <a:t>Ethical considerations.</a:t>
            </a:r>
          </a:p>
          <a:p>
            <a:pPr fontAlgn="base"/>
            <a:endParaRPr lang="en-US" dirty="0"/>
          </a:p>
        </p:txBody>
      </p:sp>
    </p:spTree>
    <p:extLst>
      <p:ext uri="{BB962C8B-B14F-4D97-AF65-F5344CB8AC3E}">
        <p14:creationId xmlns:p14="http://schemas.microsoft.com/office/powerpoint/2010/main" val="4875905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6. Results</a:t>
            </a:r>
            <a:endParaRPr lang="en-US" dirty="0"/>
          </a:p>
        </p:txBody>
      </p:sp>
      <p:sp>
        <p:nvSpPr>
          <p:cNvPr id="3" name="Content Placeholder 2"/>
          <p:cNvSpPr>
            <a:spLocks noGrp="1"/>
          </p:cNvSpPr>
          <p:nvPr>
            <p:ph idx="1"/>
          </p:nvPr>
        </p:nvSpPr>
        <p:spPr/>
        <p:txBody>
          <a:bodyPr/>
          <a:lstStyle/>
          <a:p>
            <a:pPr algn="just" fontAlgn="base"/>
            <a:r>
              <a:rPr lang="en-US" dirty="0"/>
              <a:t>The results section presents the findings of the research in an objective manner, often using tables, graphs, or charts.</a:t>
            </a:r>
          </a:p>
        </p:txBody>
      </p:sp>
    </p:spTree>
    <p:extLst>
      <p:ext uri="{BB962C8B-B14F-4D97-AF65-F5344CB8AC3E}">
        <p14:creationId xmlns:p14="http://schemas.microsoft.com/office/powerpoint/2010/main" val="39063573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7. Discussion</a:t>
            </a:r>
            <a:endParaRPr lang="en-US" dirty="0"/>
          </a:p>
        </p:txBody>
      </p:sp>
      <p:sp>
        <p:nvSpPr>
          <p:cNvPr id="3" name="Content Placeholder 2"/>
          <p:cNvSpPr>
            <a:spLocks noGrp="1"/>
          </p:cNvSpPr>
          <p:nvPr>
            <p:ph idx="1"/>
          </p:nvPr>
        </p:nvSpPr>
        <p:spPr/>
        <p:txBody>
          <a:bodyPr/>
          <a:lstStyle/>
          <a:p>
            <a:pPr fontAlgn="base"/>
            <a:r>
              <a:rPr lang="en-US" dirty="0"/>
              <a:t>This section interprets the results, relates them to the research questions, and compares them with findings from previous studies.</a:t>
            </a:r>
          </a:p>
          <a:p>
            <a:pPr fontAlgn="base"/>
            <a:r>
              <a:rPr lang="en-US" b="1" dirty="0"/>
              <a:t>Key Elements:</a:t>
            </a:r>
            <a:endParaRPr lang="en-US" dirty="0"/>
          </a:p>
          <a:p>
            <a:pPr lvl="1" fontAlgn="base"/>
            <a:r>
              <a:rPr lang="en-US" dirty="0"/>
              <a:t>Analysis and interpretation.</a:t>
            </a:r>
          </a:p>
          <a:p>
            <a:pPr lvl="1" fontAlgn="base"/>
            <a:r>
              <a:rPr lang="en-US" dirty="0"/>
              <a:t>Implications of the findings.</a:t>
            </a:r>
          </a:p>
          <a:p>
            <a:pPr lvl="1" fontAlgn="base"/>
            <a:r>
              <a:rPr lang="en-US" dirty="0"/>
              <a:t>Limitations of the study.</a:t>
            </a:r>
          </a:p>
          <a:p>
            <a:pPr fontAlgn="base"/>
            <a:endParaRPr lang="en-US" dirty="0"/>
          </a:p>
        </p:txBody>
      </p:sp>
    </p:spTree>
    <p:extLst>
      <p:ext uri="{BB962C8B-B14F-4D97-AF65-F5344CB8AC3E}">
        <p14:creationId xmlns:p14="http://schemas.microsoft.com/office/powerpoint/2010/main" val="30169757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Conclusion </a:t>
            </a:r>
          </a:p>
        </p:txBody>
      </p:sp>
      <p:sp>
        <p:nvSpPr>
          <p:cNvPr id="3" name="Content Placeholder 2"/>
          <p:cNvSpPr>
            <a:spLocks noGrp="1"/>
          </p:cNvSpPr>
          <p:nvPr>
            <p:ph idx="1"/>
          </p:nvPr>
        </p:nvSpPr>
        <p:spPr/>
        <p:txBody>
          <a:bodyPr/>
          <a:lstStyle/>
          <a:p>
            <a:pPr algn="just"/>
            <a:r>
              <a:rPr lang="en-US" dirty="0"/>
              <a:t>The conclusion summarizes the key findings, emphasizes their significance, and suggests future research directions.</a:t>
            </a:r>
          </a:p>
          <a:p>
            <a:pPr algn="just"/>
            <a:r>
              <a:rPr lang="en-US" b="1" dirty="0"/>
              <a:t>Example:</a:t>
            </a:r>
            <a:br>
              <a:rPr lang="en-US" dirty="0"/>
            </a:br>
            <a:r>
              <a:rPr lang="en-US" dirty="0"/>
              <a:t>“This study demonstrates that remote work can enhance productivity, but organizations must address communication barriers to maximize its benefits. Future research should focus on sector-specific impacts of remote work.”</a:t>
            </a:r>
          </a:p>
          <a:p>
            <a:pPr algn="just"/>
            <a:endParaRPr lang="en-US" dirty="0"/>
          </a:p>
        </p:txBody>
      </p:sp>
    </p:spTree>
    <p:extLst>
      <p:ext uri="{BB962C8B-B14F-4D97-AF65-F5344CB8AC3E}">
        <p14:creationId xmlns:p14="http://schemas.microsoft.com/office/powerpoint/2010/main" val="2066931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9. References</a:t>
            </a:r>
            <a:endParaRPr lang="en-US" dirty="0"/>
          </a:p>
        </p:txBody>
      </p:sp>
      <p:sp>
        <p:nvSpPr>
          <p:cNvPr id="3" name="Content Placeholder 2"/>
          <p:cNvSpPr>
            <a:spLocks noGrp="1"/>
          </p:cNvSpPr>
          <p:nvPr>
            <p:ph idx="1"/>
          </p:nvPr>
        </p:nvSpPr>
        <p:spPr/>
        <p:txBody>
          <a:bodyPr>
            <a:normAutofit fontScale="92500" lnSpcReduction="10000"/>
          </a:bodyPr>
          <a:lstStyle/>
          <a:p>
            <a:pPr algn="just" fontAlgn="base"/>
            <a:r>
              <a:rPr lang="en-US" dirty="0"/>
              <a:t>A list of all the sources cited in the paper, formatted according to the required style (e.g., APA, MLA, Chicago).</a:t>
            </a:r>
          </a:p>
          <a:p>
            <a:pPr algn="just" fontAlgn="base"/>
            <a:r>
              <a:rPr lang="en-US" b="1" dirty="0"/>
              <a:t>Example:</a:t>
            </a:r>
            <a:endParaRPr lang="en-US" dirty="0"/>
          </a:p>
          <a:p>
            <a:pPr lvl="1" algn="just" fontAlgn="base"/>
            <a:r>
              <a:rPr lang="en-US" dirty="0"/>
              <a:t>APA Style</a:t>
            </a:r>
          </a:p>
          <a:p>
            <a:r>
              <a:rPr lang="en-US" dirty="0"/>
              <a:t>Last name, First name initial. (Year, Month Day of publication). Article title. </a:t>
            </a:r>
            <a:r>
              <a:rPr lang="en-US" i="1" dirty="0"/>
              <a:t>Magazine name,</a:t>
            </a:r>
            <a:r>
              <a:rPr lang="en-US" dirty="0"/>
              <a:t> </a:t>
            </a:r>
            <a:r>
              <a:rPr lang="en-US" i="1" dirty="0"/>
              <a:t>volume</a:t>
            </a:r>
            <a:r>
              <a:rPr lang="en-US" dirty="0"/>
              <a:t>(issue), page range. DOI</a:t>
            </a:r>
          </a:p>
          <a:p>
            <a:r>
              <a:rPr lang="en-US" dirty="0" err="1"/>
              <a:t>Cardanay</a:t>
            </a:r>
            <a:r>
              <a:rPr lang="en-US" dirty="0"/>
              <a:t>, A. (2016, January 12). Illustrating motion, music, and story. </a:t>
            </a:r>
            <a:r>
              <a:rPr lang="en-US" i="1" dirty="0"/>
              <a:t>General Music Today, 29</a:t>
            </a:r>
            <a:r>
              <a:rPr lang="en-US" dirty="0"/>
              <a:t>(3), 25–29. doi:10.1177/1048371315626498</a:t>
            </a:r>
          </a:p>
          <a:p>
            <a:pPr lvl="1" algn="just" fontAlgn="base"/>
            <a:endParaRPr lang="en-US" dirty="0"/>
          </a:p>
          <a:p>
            <a:pPr algn="just" fontAlgn="base"/>
            <a:endParaRPr lang="en-US" dirty="0"/>
          </a:p>
        </p:txBody>
      </p:sp>
    </p:spTree>
    <p:extLst>
      <p:ext uri="{BB962C8B-B14F-4D97-AF65-F5344CB8AC3E}">
        <p14:creationId xmlns:p14="http://schemas.microsoft.com/office/powerpoint/2010/main" val="3739513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MLA Style</a:t>
            </a:r>
          </a:p>
        </p:txBody>
      </p:sp>
      <p:sp>
        <p:nvSpPr>
          <p:cNvPr id="3" name="Content Placeholder 2"/>
          <p:cNvSpPr>
            <a:spLocks noGrp="1"/>
          </p:cNvSpPr>
          <p:nvPr>
            <p:ph idx="1"/>
          </p:nvPr>
        </p:nvSpPr>
        <p:spPr/>
        <p:txBody>
          <a:bodyPr/>
          <a:lstStyle/>
          <a:p>
            <a:r>
              <a:rPr lang="en-US" dirty="0"/>
              <a:t>Last name, First name. “Title of article.” </a:t>
            </a:r>
            <a:r>
              <a:rPr lang="en-US" i="1" dirty="0"/>
              <a:t>Journal</a:t>
            </a:r>
            <a:r>
              <a:rPr lang="en-US" dirty="0"/>
              <a:t>, vol. #, no. #, Day Month Year of publication, pp. #–#. </a:t>
            </a:r>
            <a:r>
              <a:rPr lang="en-US" i="1" dirty="0"/>
              <a:t>Database</a:t>
            </a:r>
            <a:r>
              <a:rPr lang="en-US" dirty="0"/>
              <a:t>, DOI or URL.</a:t>
            </a:r>
          </a:p>
          <a:p>
            <a:r>
              <a:rPr lang="en-US" dirty="0" err="1"/>
              <a:t>Cardanay</a:t>
            </a:r>
            <a:r>
              <a:rPr lang="en-US" dirty="0"/>
              <a:t>, Audrey. “Illustrating Motion, Music, and Story.” </a:t>
            </a:r>
            <a:r>
              <a:rPr lang="en-US" i="1" dirty="0"/>
              <a:t>General Music Today</a:t>
            </a:r>
            <a:r>
              <a:rPr lang="en-US" dirty="0"/>
              <a:t>, vol. 29, no. 3, 2016, pp. 25–29. </a:t>
            </a:r>
            <a:r>
              <a:rPr lang="en-US" i="1" dirty="0"/>
              <a:t>Academic Search Premier</a:t>
            </a:r>
            <a:r>
              <a:rPr lang="en-US" dirty="0"/>
              <a:t>, doi:10.1177/1048371315626498.</a:t>
            </a:r>
          </a:p>
        </p:txBody>
      </p:sp>
    </p:spTree>
    <p:extLst>
      <p:ext uri="{BB962C8B-B14F-4D97-AF65-F5344CB8AC3E}">
        <p14:creationId xmlns:p14="http://schemas.microsoft.com/office/powerpoint/2010/main" val="2461986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Chicago Style</a:t>
            </a:r>
          </a:p>
        </p:txBody>
      </p:sp>
      <p:sp>
        <p:nvSpPr>
          <p:cNvPr id="3" name="Content Placeholder 2"/>
          <p:cNvSpPr>
            <a:spLocks noGrp="1"/>
          </p:cNvSpPr>
          <p:nvPr>
            <p:ph idx="1"/>
          </p:nvPr>
        </p:nvSpPr>
        <p:spPr/>
        <p:txBody>
          <a:bodyPr/>
          <a:lstStyle/>
          <a:p>
            <a:r>
              <a:rPr lang="en-US" dirty="0"/>
              <a:t>Last name, First name. “Article title.” </a:t>
            </a:r>
            <a:r>
              <a:rPr lang="en-US" i="1" dirty="0"/>
              <a:t>Journal </a:t>
            </a:r>
            <a:r>
              <a:rPr lang="en-US" dirty="0"/>
              <a:t>vol. #, no. # (Year): #–#. Database or article URL.</a:t>
            </a:r>
          </a:p>
          <a:p>
            <a:r>
              <a:rPr lang="en-US" dirty="0" err="1"/>
              <a:t>Cardanay</a:t>
            </a:r>
            <a:r>
              <a:rPr lang="en-US" dirty="0"/>
              <a:t>, Audrey. “Illustrating Motion, Music, and Story.” </a:t>
            </a:r>
            <a:r>
              <a:rPr lang="en-US" i="1" dirty="0"/>
              <a:t>General Music Today</a:t>
            </a:r>
            <a:r>
              <a:rPr lang="en-US" dirty="0"/>
              <a:t> 29, no. 3 (2016): 25–29. Academic Search Premier.</a:t>
            </a:r>
          </a:p>
          <a:p>
            <a:endParaRPr lang="en-US" dirty="0"/>
          </a:p>
        </p:txBody>
      </p:sp>
    </p:spTree>
    <p:extLst>
      <p:ext uri="{BB962C8B-B14F-4D97-AF65-F5344CB8AC3E}">
        <p14:creationId xmlns:p14="http://schemas.microsoft.com/office/powerpoint/2010/main" val="13702768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2728096" y="1553063"/>
            <a:ext cx="5724396" cy="5304937"/>
          </a:xfrm>
          <a:prstGeom prst="rect">
            <a:avLst/>
          </a:prstGeom>
        </p:spPr>
      </p:pic>
    </p:spTree>
    <p:extLst>
      <p:ext uri="{BB962C8B-B14F-4D97-AF65-F5344CB8AC3E}">
        <p14:creationId xmlns:p14="http://schemas.microsoft.com/office/powerpoint/2010/main" val="32732592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541190" y="2557463"/>
            <a:ext cx="3109620" cy="3317875"/>
          </a:xfrm>
          <a:prstGeom prst="rect">
            <a:avLst/>
          </a:prstGeom>
        </p:spPr>
      </p:pic>
    </p:spTree>
    <p:extLst>
      <p:ext uri="{BB962C8B-B14F-4D97-AF65-F5344CB8AC3E}">
        <p14:creationId xmlns:p14="http://schemas.microsoft.com/office/powerpoint/2010/main" val="32947756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071390" y="2625503"/>
            <a:ext cx="6049219" cy="3181794"/>
          </a:xfrm>
          <a:prstGeom prst="rect">
            <a:avLst/>
          </a:prstGeom>
        </p:spPr>
      </p:pic>
    </p:spTree>
    <p:extLst>
      <p:ext uri="{BB962C8B-B14F-4D97-AF65-F5344CB8AC3E}">
        <p14:creationId xmlns:p14="http://schemas.microsoft.com/office/powerpoint/2010/main" val="14035875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long should a research paper be? </a:t>
            </a:r>
            <a:endParaRPr lang="en-US" b="1" dirty="0"/>
          </a:p>
        </p:txBody>
      </p:sp>
      <p:sp>
        <p:nvSpPr>
          <p:cNvPr id="3" name="Content Placeholder 2"/>
          <p:cNvSpPr>
            <a:spLocks noGrp="1"/>
          </p:cNvSpPr>
          <p:nvPr>
            <p:ph idx="1"/>
          </p:nvPr>
        </p:nvSpPr>
        <p:spPr/>
        <p:txBody>
          <a:bodyPr/>
          <a:lstStyle/>
          <a:p>
            <a:pPr algn="just"/>
            <a:r>
              <a:rPr lang="en-US" dirty="0"/>
              <a:t>The length of a research paper depends on the topic or assignment. Typically, research papers run around 4,000–6,000 words, but it’s common to see short papers around 2,000 words or long papers over 10,000 words. </a:t>
            </a:r>
          </a:p>
        </p:txBody>
      </p:sp>
    </p:spTree>
    <p:extLst>
      <p:ext uri="{BB962C8B-B14F-4D97-AF65-F5344CB8AC3E}">
        <p14:creationId xmlns:p14="http://schemas.microsoft.com/office/powerpoint/2010/main" val="21668077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838200" y="658574"/>
            <a:ext cx="530921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32323"/>
                </a:solidFill>
                <a:effectLst/>
                <a:latin typeface="Roboto Slab"/>
              </a:rPr>
              <a:t>10. Appendices</a:t>
            </a:r>
            <a:endParaRPr kumimoji="0" lang="en-US" altLang="en-US" sz="800" b="0" i="0" u="none" strike="noStrike" cap="none" normalizeH="0" baseline="0" dirty="0">
              <a:ln>
                <a:noFill/>
              </a:ln>
              <a:solidFill>
                <a:srgbClr val="232323"/>
              </a:solidFill>
              <a:effectLst/>
              <a:latin typeface="Roboto Slab"/>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444444"/>
                </a:solidFill>
                <a:effectLst/>
                <a:latin typeface="Open San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p:txBody>
          <a:bodyPr/>
          <a:lstStyle/>
          <a:p>
            <a:r>
              <a:rPr lang="en-US" dirty="0"/>
              <a:t>Supplementary materials, such as raw data, survey questionnaires, or additional analyses, are included here.</a:t>
            </a:r>
          </a:p>
        </p:txBody>
      </p:sp>
    </p:spTree>
    <p:extLst>
      <p:ext uri="{BB962C8B-B14F-4D97-AF65-F5344CB8AC3E}">
        <p14:creationId xmlns:p14="http://schemas.microsoft.com/office/powerpoint/2010/main" val="26065229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a research paper in 9 steps</a:t>
            </a:r>
            <a:endParaRPr lang="en-US" b="1"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(1) </a:t>
            </a:r>
            <a:r>
              <a:rPr lang="en-US" u="sng" dirty="0"/>
              <a:t>Understand the assignment</a:t>
            </a:r>
            <a:endParaRPr lang="en-US" b="1" u="sng" dirty="0"/>
          </a:p>
          <a:p>
            <a:pPr algn="just"/>
            <a:r>
              <a:rPr lang="en-US" dirty="0"/>
              <a:t>For some of you this goes without saying, but you might be surprised at how many students start a research paper without even reading the assignment guidelines. </a:t>
            </a:r>
          </a:p>
          <a:p>
            <a:pPr algn="just"/>
            <a:r>
              <a:rPr lang="en-US" dirty="0"/>
              <a:t>So your first step should be to review the assignment and carefully read the writing prompt. Specifically, look for technical requirements such as </a:t>
            </a:r>
            <a:r>
              <a:rPr lang="en-US" b="1" dirty="0"/>
              <a:t>length</a:t>
            </a:r>
            <a:r>
              <a:rPr lang="en-US" dirty="0"/>
              <a:t>, </a:t>
            </a:r>
            <a:r>
              <a:rPr lang="en-US" b="1" dirty="0"/>
              <a:t>formatting requirements </a:t>
            </a:r>
            <a:r>
              <a:rPr lang="en-US" dirty="0"/>
              <a:t>(single- vs. double-spacing, indentations, etc.) and </a:t>
            </a:r>
            <a:r>
              <a:rPr lang="en-US" b="1" dirty="0"/>
              <a:t>citation style</a:t>
            </a:r>
            <a:r>
              <a:rPr lang="en-US" dirty="0"/>
              <a:t>. Also pay attention to the particulars, such as whether or not you need to </a:t>
            </a:r>
            <a:r>
              <a:rPr lang="en-US" dirty="0">
                <a:hlinkClick r:id="rId2"/>
              </a:rPr>
              <a:t>write an abstract</a:t>
            </a:r>
            <a:r>
              <a:rPr lang="en-US" dirty="0"/>
              <a:t> or include a cover page. </a:t>
            </a:r>
          </a:p>
          <a:p>
            <a:pPr algn="just"/>
            <a:r>
              <a:rPr lang="en-US" dirty="0"/>
              <a:t>Once you understand the assignment, the next steps in how to write a research paper follow the usual </a:t>
            </a:r>
            <a:r>
              <a:rPr lang="en-US" dirty="0">
                <a:hlinkClick r:id="rId3"/>
              </a:rPr>
              <a:t>writing process</a:t>
            </a:r>
            <a:r>
              <a:rPr lang="en-US" dirty="0"/>
              <a:t>, more or less. There are some extra steps involved because research papers have extra rules, but the gist of the writing process is the same. </a:t>
            </a:r>
          </a:p>
        </p:txBody>
      </p:sp>
    </p:spTree>
    <p:extLst>
      <p:ext uri="{BB962C8B-B14F-4D97-AF65-F5344CB8AC3E}">
        <p14:creationId xmlns:p14="http://schemas.microsoft.com/office/powerpoint/2010/main" val="20024907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Choose your topic</a:t>
            </a:r>
            <a:endParaRPr lang="en-US" b="1" dirty="0"/>
          </a:p>
        </p:txBody>
      </p:sp>
      <p:sp>
        <p:nvSpPr>
          <p:cNvPr id="3" name="Content Placeholder 2"/>
          <p:cNvSpPr>
            <a:spLocks noGrp="1"/>
          </p:cNvSpPr>
          <p:nvPr>
            <p:ph idx="1"/>
          </p:nvPr>
        </p:nvSpPr>
        <p:spPr/>
        <p:txBody>
          <a:bodyPr>
            <a:normAutofit fontScale="92500"/>
          </a:bodyPr>
          <a:lstStyle/>
          <a:p>
            <a:pPr algn="just"/>
            <a:r>
              <a:rPr lang="en-US" dirty="0"/>
              <a:t>In open-ended assignments, the student must choose their own topic. While it may seem simple enough, choosing a topic is actually the most important decision you’ll make in writing a research paper, since it determines everything that follows. </a:t>
            </a:r>
          </a:p>
          <a:p>
            <a:pPr algn="just"/>
            <a:r>
              <a:rPr lang="en-US" dirty="0"/>
              <a:t>Your top priority in how to choose a research paper topic is whether it will provide enough content and substance for an entire research paper. You’ll want to choose a topic with enough data and complexity to enable a rich discussion. However, you also want to </a:t>
            </a:r>
            <a:r>
              <a:rPr lang="en-US" b="1" dirty="0"/>
              <a:t>avoid general topics</a:t>
            </a:r>
            <a:r>
              <a:rPr lang="en-US" dirty="0"/>
              <a:t> and instead stick with topics specific enough that you can cover all the relevant information without cutting too much.  </a:t>
            </a:r>
          </a:p>
        </p:txBody>
      </p:sp>
    </p:spTree>
    <p:extLst>
      <p:ext uri="{BB962C8B-B14F-4D97-AF65-F5344CB8AC3E}">
        <p14:creationId xmlns:p14="http://schemas.microsoft.com/office/powerpoint/2010/main" val="31606478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Gather preliminary research</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a:t>The sooner you start researching, the better—after all, it’s called a </a:t>
            </a:r>
            <a:r>
              <a:rPr lang="en-US" i="1" dirty="0"/>
              <a:t>research</a:t>
            </a:r>
            <a:r>
              <a:rPr lang="en-US" dirty="0"/>
              <a:t> paper for a reason.</a:t>
            </a:r>
          </a:p>
          <a:p>
            <a:pPr algn="just"/>
            <a:r>
              <a:rPr lang="en-US" dirty="0"/>
              <a:t>To refine your topic and prepare your thesis statement, find out what research is available for your topic as soon as possible. Early research can help dispel any misconceptions you have about the topic and reveal the best paths and approaches to find more material. </a:t>
            </a:r>
          </a:p>
          <a:p>
            <a:pPr algn="just"/>
            <a:r>
              <a:rPr lang="en-US" dirty="0"/>
              <a:t>Typically, you can find sources either online or in a library. If you’re searching online, make sure you use credible sources like science journals or academic papers. Some search engines—mentioned below in the </a:t>
            </a:r>
            <a:r>
              <a:rPr lang="en-US" i="1" dirty="0"/>
              <a:t>Tools and resources</a:t>
            </a:r>
            <a:r>
              <a:rPr lang="en-US" dirty="0"/>
              <a:t> section—allow you to browse only accredited sources and academic databases.</a:t>
            </a:r>
          </a:p>
        </p:txBody>
      </p:sp>
    </p:spTree>
    <p:extLst>
      <p:ext uri="{BB962C8B-B14F-4D97-AF65-F5344CB8AC3E}">
        <p14:creationId xmlns:p14="http://schemas.microsoft.com/office/powerpoint/2010/main" val="6967412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Write a thesis statement</a:t>
            </a:r>
            <a:endParaRPr lang="en-US" b="1" dirty="0"/>
          </a:p>
        </p:txBody>
      </p:sp>
      <p:sp>
        <p:nvSpPr>
          <p:cNvPr id="3" name="Content Placeholder 2"/>
          <p:cNvSpPr>
            <a:spLocks noGrp="1"/>
          </p:cNvSpPr>
          <p:nvPr>
            <p:ph idx="1"/>
          </p:nvPr>
        </p:nvSpPr>
        <p:spPr/>
        <p:txBody>
          <a:bodyPr>
            <a:normAutofit lnSpcReduction="10000"/>
          </a:bodyPr>
          <a:lstStyle/>
          <a:p>
            <a:pPr algn="just"/>
            <a:r>
              <a:rPr lang="en-US" dirty="0"/>
              <a:t>Using what you found in your preliminary research, write a </a:t>
            </a:r>
            <a:r>
              <a:rPr lang="en-US" dirty="0">
                <a:hlinkClick r:id="rId2"/>
              </a:rPr>
              <a:t>thesis statement</a:t>
            </a:r>
            <a:r>
              <a:rPr lang="en-US" dirty="0"/>
              <a:t> that succinctly summarizes what your research paper will be about. This is usually the first sentence in your paper, making it your reader’s introduction to the topic. </a:t>
            </a:r>
          </a:p>
          <a:p>
            <a:pPr algn="just"/>
            <a:r>
              <a:rPr lang="en-US" dirty="0"/>
              <a:t>A thesis statement is the best answer for how to start a research paper. Aside from preparing your reader, the thesis statement also makes it easier for other researchers to assess whether or not your paper is useful to them for their own research. Likewise, you should read the thesis statements of other research papers to decide how useful they are to you. </a:t>
            </a:r>
          </a:p>
        </p:txBody>
      </p:sp>
    </p:spTree>
    <p:extLst>
      <p:ext uri="{BB962C8B-B14F-4D97-AF65-F5344CB8AC3E}">
        <p14:creationId xmlns:p14="http://schemas.microsoft.com/office/powerpoint/2010/main" val="38210334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Determine supporting evidence</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dirty="0"/>
              <a:t>At this stage of how to write an academic research paper, it’s time to knuckle down and do the actual research. Here’s when you go through all the sources you collected earlier and find the specific information you’d like to use in your paper. </a:t>
            </a:r>
          </a:p>
          <a:p>
            <a:pPr algn="just"/>
            <a:r>
              <a:rPr lang="en-US" dirty="0"/>
              <a:t>Normally, you find your supporting evidence by reading each source and taking notes.</a:t>
            </a:r>
          </a:p>
        </p:txBody>
      </p:sp>
    </p:spTree>
    <p:extLst>
      <p:ext uri="{BB962C8B-B14F-4D97-AF65-F5344CB8AC3E}">
        <p14:creationId xmlns:p14="http://schemas.microsoft.com/office/powerpoint/2010/main" val="8894179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 Write a research paper outline</a:t>
            </a:r>
            <a:br>
              <a:rPr lang="en-US" b="1" dirty="0"/>
            </a:br>
            <a:endParaRPr lang="en-US" dirty="0"/>
          </a:p>
        </p:txBody>
      </p:sp>
      <p:sp>
        <p:nvSpPr>
          <p:cNvPr id="3" name="Content Placeholder 2"/>
          <p:cNvSpPr>
            <a:spLocks noGrp="1"/>
          </p:cNvSpPr>
          <p:nvPr>
            <p:ph idx="1"/>
          </p:nvPr>
        </p:nvSpPr>
        <p:spPr/>
        <p:txBody>
          <a:bodyPr/>
          <a:lstStyle/>
          <a:p>
            <a:pPr algn="just"/>
            <a:r>
              <a:rPr lang="en-US" dirty="0"/>
              <a:t>A lot of students want to know how to write a research paper outline. More than informal essays, research papers require a methodical and systematic structure to make sure all issues are addressed, and that makes outlines especially important. </a:t>
            </a:r>
          </a:p>
          <a:p>
            <a:pPr algn="just"/>
            <a:r>
              <a:rPr lang="en-US" dirty="0"/>
              <a:t>First </a:t>
            </a:r>
            <a:r>
              <a:rPr lang="en-US" b="1" dirty="0"/>
              <a:t>make a list of all the important categories and subtopics</a:t>
            </a:r>
            <a:r>
              <a:rPr lang="en-US" dirty="0"/>
              <a:t> you need to cover—an outline for your outline! Consider all the information you gathered when compiling your supporting evidence and ask yourself what the best way to separate and categorize everything is. </a:t>
            </a:r>
          </a:p>
        </p:txBody>
      </p:sp>
    </p:spTree>
    <p:extLst>
      <p:ext uri="{BB962C8B-B14F-4D97-AF65-F5344CB8AC3E}">
        <p14:creationId xmlns:p14="http://schemas.microsoft.com/office/powerpoint/2010/main" val="38564324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75</TotalTime>
  <Words>1946</Words>
  <Application>Microsoft Office PowerPoint</Application>
  <PresentationFormat>Widescreen</PresentationFormat>
  <Paragraphs>102</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Garamond</vt:lpstr>
      <vt:lpstr>Open Sans</vt:lpstr>
      <vt:lpstr>Roboto Slab</vt:lpstr>
      <vt:lpstr>Organic</vt:lpstr>
      <vt:lpstr>Research Paper PPTs</vt:lpstr>
      <vt:lpstr>What is a research paper?</vt:lpstr>
      <vt:lpstr>How long should a research paper be? </vt:lpstr>
      <vt:lpstr>How to write a research paper in 9 steps</vt:lpstr>
      <vt:lpstr>2. Choose your topic</vt:lpstr>
      <vt:lpstr>3. Gather preliminary research</vt:lpstr>
      <vt:lpstr>4. Write a thesis statement</vt:lpstr>
      <vt:lpstr>5. Determine supporting evidence </vt:lpstr>
      <vt:lpstr>6. Write a research paper outline </vt:lpstr>
      <vt:lpstr>7. Write the first draft </vt:lpstr>
      <vt:lpstr>Cite your sources correctly</vt:lpstr>
      <vt:lpstr>Edit and proofread</vt:lpstr>
      <vt:lpstr>Tools and resources</vt:lpstr>
      <vt:lpstr>FocusWriter</vt:lpstr>
      <vt:lpstr>Grammarly </vt:lpstr>
      <vt:lpstr>Research Paper – Structure, Examples and Writing Guide</vt:lpstr>
      <vt:lpstr>2. Abstract</vt:lpstr>
      <vt:lpstr>3. Introduction</vt:lpstr>
      <vt:lpstr>4. Literature Review</vt:lpstr>
      <vt:lpstr>5. Methodology</vt:lpstr>
      <vt:lpstr>6. Results</vt:lpstr>
      <vt:lpstr>7. Discussion</vt:lpstr>
      <vt:lpstr>8. Conclusion </vt:lpstr>
      <vt:lpstr>9. References</vt:lpstr>
      <vt:lpstr>MLA Style</vt:lpstr>
      <vt:lpstr>Chicago Style</vt:lpstr>
      <vt:lpstr>PowerPoint Presentation</vt:lpstr>
      <vt:lpstr>PowerPoint Presentation</vt:lpstr>
      <vt:lpstr>PowerPoint Presentation</vt:lpstr>
      <vt:lpstr>10. Appendices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dc:creator>
  <cp:lastModifiedBy>Mayank Srivastava</cp:lastModifiedBy>
  <cp:revision>8</cp:revision>
  <dcterms:created xsi:type="dcterms:W3CDTF">2025-02-18T05:00:53Z</dcterms:created>
  <dcterms:modified xsi:type="dcterms:W3CDTF">2025-02-22T07:48:34Z</dcterms:modified>
</cp:coreProperties>
</file>