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Archiv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bold.fntdata"/><Relationship Id="rId25" Type="http://schemas.openxmlformats.org/officeDocument/2006/relationships/font" Target="fonts/Archivo-regular.fntdata"/><Relationship Id="rId28" Type="http://schemas.openxmlformats.org/officeDocument/2006/relationships/font" Target="fonts/Archivo-boldItalic.fntdata"/><Relationship Id="rId27" Type="http://schemas.openxmlformats.org/officeDocument/2006/relationships/font" Target="fonts/Ar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bac63ad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bac63ad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bac63ad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bac63ad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f1648fd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f1648fd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bac63ad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bac63ad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bac63ad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bac63ad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11150" y="1424638"/>
            <a:ext cx="56373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11150" y="3243063"/>
            <a:ext cx="4528800" cy="475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537901" y="3243079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291175"/>
            <a:ext cx="65760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763275" y="3132575"/>
            <a:ext cx="56175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835450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835450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3534721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3534721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6" type="title"/>
          </p:nvPr>
        </p:nvSpPr>
        <p:spPr>
          <a:xfrm>
            <a:off x="6234000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6234000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0000" y="19736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3419271" y="19736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6118549" y="19736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720000" y="34053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3419271" y="34053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5" type="subTitle"/>
          </p:nvPr>
        </p:nvSpPr>
        <p:spPr>
          <a:xfrm>
            <a:off x="6118549" y="34053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 flipH="1" rot="5400000">
            <a:off x="-1744899" y="4063103"/>
            <a:ext cx="5215056" cy="5113284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98500" y="3151600"/>
            <a:ext cx="4974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698500" y="1330113"/>
            <a:ext cx="4974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376250" y="2092425"/>
            <a:ext cx="43914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3790850" y="10387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/>
          <p:nvPr/>
        </p:nvSpPr>
        <p:spPr>
          <a:xfrm rot="-7673915">
            <a:off x="6697485" y="-3048286"/>
            <a:ext cx="5215501" cy="511372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72050" y="2338425"/>
            <a:ext cx="45357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6"/>
          <p:cNvSpPr txBox="1"/>
          <p:nvPr>
            <p:ph hasCustomPrompt="1" idx="2" type="title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0000" y="1265675"/>
            <a:ext cx="39297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720000" y="2914825"/>
            <a:ext cx="3929700" cy="963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166833" y="0"/>
            <a:ext cx="3672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72400" y="1637550"/>
            <a:ext cx="29283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872400" y="2700750"/>
            <a:ext cx="2928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 flipH="1">
            <a:off x="5785556" y="2848489"/>
            <a:ext cx="4270815" cy="4187470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989600" y="1501200"/>
            <a:ext cx="2916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4989750" y="2562000"/>
            <a:ext cx="2916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 flipH="1" rot="10800000">
            <a:off x="-978420" y="-2034614"/>
            <a:ext cx="4270815" cy="4187470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556200" y="2352625"/>
            <a:ext cx="6031800" cy="998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rot="6519108">
            <a:off x="-2497629" y="-2809306"/>
            <a:ext cx="5215585" cy="5113803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45416" l="0" r="0" t="10127"/>
          <a:stretch/>
        </p:blipFill>
        <p:spPr>
          <a:xfrm flipH="1" rot="10800000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flipH="1" rot="-5400000">
            <a:off x="6553624" y="3244766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6906049" y="2939654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 flipH="1" rot="-5400000">
            <a:off x="7211523" y="3053047"/>
            <a:ext cx="4099350" cy="401935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 rot="5400000">
            <a:off x="-1810077" y="3134979"/>
            <a:ext cx="4099350" cy="401935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5012625" y="2743300"/>
            <a:ext cx="24609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2" type="subTitle"/>
          </p:nvPr>
        </p:nvSpPr>
        <p:spPr>
          <a:xfrm>
            <a:off x="1670450" y="2743300"/>
            <a:ext cx="24609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3" type="subTitle"/>
          </p:nvPr>
        </p:nvSpPr>
        <p:spPr>
          <a:xfrm>
            <a:off x="1670450" y="2287087"/>
            <a:ext cx="2460900" cy="4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4" type="subTitle"/>
          </p:nvPr>
        </p:nvSpPr>
        <p:spPr>
          <a:xfrm>
            <a:off x="5012649" y="2287087"/>
            <a:ext cx="2460900" cy="4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/>
          <p:nvPr/>
        </p:nvSpPr>
        <p:spPr>
          <a:xfrm flipH="1" rot="-5400000">
            <a:off x="7089950" y="-2601215"/>
            <a:ext cx="5397188" cy="5291862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4947756" y="1667625"/>
            <a:ext cx="30408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subTitle"/>
          </p:nvPr>
        </p:nvSpPr>
        <p:spPr>
          <a:xfrm>
            <a:off x="1155450" y="1667625"/>
            <a:ext cx="30408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flipH="1" rot="5400000">
            <a:off x="-1744899" y="4063103"/>
            <a:ext cx="5215056" cy="5113284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subTitle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3" type="subTitle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4" type="subTitle"/>
          </p:nvPr>
        </p:nvSpPr>
        <p:spPr>
          <a:xfrm>
            <a:off x="937625" y="2252455"/>
            <a:ext cx="21753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5" type="subTitle"/>
          </p:nvPr>
        </p:nvSpPr>
        <p:spPr>
          <a:xfrm>
            <a:off x="3484350" y="2252455"/>
            <a:ext cx="21753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6" type="subTitle"/>
          </p:nvPr>
        </p:nvSpPr>
        <p:spPr>
          <a:xfrm>
            <a:off x="6031075" y="2252455"/>
            <a:ext cx="2175300" cy="4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 flipH="1"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 rot="-5400000">
            <a:off x="5608776" y="4063103"/>
            <a:ext cx="5215056" cy="5113284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1786624" y="19775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subTitle"/>
          </p:nvPr>
        </p:nvSpPr>
        <p:spPr>
          <a:xfrm>
            <a:off x="5613176" y="19775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3" type="subTitle"/>
          </p:nvPr>
        </p:nvSpPr>
        <p:spPr>
          <a:xfrm>
            <a:off x="1786624" y="36380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4" type="subTitle"/>
          </p:nvPr>
        </p:nvSpPr>
        <p:spPr>
          <a:xfrm>
            <a:off x="5613176" y="36380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5" type="subTitle"/>
          </p:nvPr>
        </p:nvSpPr>
        <p:spPr>
          <a:xfrm>
            <a:off x="1786624" y="164196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6" type="subTitle"/>
          </p:nvPr>
        </p:nvSpPr>
        <p:spPr>
          <a:xfrm>
            <a:off x="1786624" y="330261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7" type="subTitle"/>
          </p:nvPr>
        </p:nvSpPr>
        <p:spPr>
          <a:xfrm>
            <a:off x="5613149" y="164196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8" type="subTitle"/>
          </p:nvPr>
        </p:nvSpPr>
        <p:spPr>
          <a:xfrm>
            <a:off x="5613149" y="330261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872900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subTitle"/>
          </p:nvPr>
        </p:nvSpPr>
        <p:spPr>
          <a:xfrm>
            <a:off x="3442351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subTitle"/>
          </p:nvPr>
        </p:nvSpPr>
        <p:spPr>
          <a:xfrm>
            <a:off x="872900" y="3135650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3442349" y="3135650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subTitle"/>
          </p:nvPr>
        </p:nvSpPr>
        <p:spPr>
          <a:xfrm>
            <a:off x="6011798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6" type="subTitle"/>
          </p:nvPr>
        </p:nvSpPr>
        <p:spPr>
          <a:xfrm>
            <a:off x="6011798" y="3135650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7" type="subTitle"/>
          </p:nvPr>
        </p:nvSpPr>
        <p:spPr>
          <a:xfrm>
            <a:off x="872903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8" type="subTitle"/>
          </p:nvPr>
        </p:nvSpPr>
        <p:spPr>
          <a:xfrm>
            <a:off x="3442352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9" type="subTitle"/>
          </p:nvPr>
        </p:nvSpPr>
        <p:spPr>
          <a:xfrm>
            <a:off x="6011797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3" type="subTitle"/>
          </p:nvPr>
        </p:nvSpPr>
        <p:spPr>
          <a:xfrm>
            <a:off x="872903" y="2803907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4" type="subTitle"/>
          </p:nvPr>
        </p:nvSpPr>
        <p:spPr>
          <a:xfrm>
            <a:off x="3442352" y="2803907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5" type="subTitle"/>
          </p:nvPr>
        </p:nvSpPr>
        <p:spPr>
          <a:xfrm>
            <a:off x="6011797" y="2803907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 flipH="1" rot="5400000">
            <a:off x="-1744899" y="4063103"/>
            <a:ext cx="5215056" cy="5113284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872903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2" type="subTitle"/>
          </p:nvPr>
        </p:nvSpPr>
        <p:spPr>
          <a:xfrm>
            <a:off x="3442351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2157627" y="3135650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4" type="subTitle"/>
          </p:nvPr>
        </p:nvSpPr>
        <p:spPr>
          <a:xfrm>
            <a:off x="6011798" y="1710151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4727074" y="3135650"/>
            <a:ext cx="22593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6" type="subTitle"/>
          </p:nvPr>
        </p:nvSpPr>
        <p:spPr>
          <a:xfrm>
            <a:off x="872903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7" type="subTitle"/>
          </p:nvPr>
        </p:nvSpPr>
        <p:spPr>
          <a:xfrm>
            <a:off x="3442350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8" type="subTitle"/>
          </p:nvPr>
        </p:nvSpPr>
        <p:spPr>
          <a:xfrm>
            <a:off x="6011797" y="1381625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9" type="subTitle"/>
          </p:nvPr>
        </p:nvSpPr>
        <p:spPr>
          <a:xfrm>
            <a:off x="2157626" y="2803900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3" type="subTitle"/>
          </p:nvPr>
        </p:nvSpPr>
        <p:spPr>
          <a:xfrm>
            <a:off x="4727074" y="2803900"/>
            <a:ext cx="2259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 rot="-5400000">
            <a:off x="4937451" y="4063103"/>
            <a:ext cx="5215056" cy="5113284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hasCustomPrompt="1" type="title"/>
          </p:nvPr>
        </p:nvSpPr>
        <p:spPr>
          <a:xfrm>
            <a:off x="3749675" y="659101"/>
            <a:ext cx="4083600" cy="5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3749675" y="1307347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hasCustomPrompt="1" idx="2" type="title"/>
          </p:nvPr>
        </p:nvSpPr>
        <p:spPr>
          <a:xfrm>
            <a:off x="3749675" y="2014975"/>
            <a:ext cx="4083600" cy="5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9"/>
          <p:cNvSpPr txBox="1"/>
          <p:nvPr>
            <p:ph idx="3" type="subTitle"/>
          </p:nvPr>
        </p:nvSpPr>
        <p:spPr>
          <a:xfrm>
            <a:off x="3749675" y="2663222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hasCustomPrompt="1" idx="4" type="title"/>
          </p:nvPr>
        </p:nvSpPr>
        <p:spPr>
          <a:xfrm>
            <a:off x="3749675" y="3370849"/>
            <a:ext cx="4083600" cy="5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9"/>
          <p:cNvSpPr txBox="1"/>
          <p:nvPr>
            <p:ph idx="5" type="subTitle"/>
          </p:nvPr>
        </p:nvSpPr>
        <p:spPr>
          <a:xfrm>
            <a:off x="3749675" y="4019096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5">
            <a:alphaModFix/>
          </a:blip>
          <a:srcRect b="45416" l="0" r="0" t="10127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5">
            <a:alphaModFix/>
          </a:blip>
          <a:srcRect b="45416" l="0" r="0" t="10127"/>
          <a:stretch/>
        </p:blipFill>
        <p:spPr>
          <a:xfrm flipH="1" rot="-5400000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15750"/>
            <a:ext cx="77040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>
            <a:off x="771902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 rot="10800000">
            <a:off x="7719024" y="-1394796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b="45416" l="0" r="0" t="10127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b="45416" l="0" r="0" t="10127"/>
          <a:stretch/>
        </p:blipFill>
        <p:spPr>
          <a:xfrm flipH="1" rot="-5400000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flipH="1">
            <a:off x="5785556" y="2848489"/>
            <a:ext cx="4270815" cy="4187470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55284" y="350641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583300" y="350641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055275" y="29701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1583075" y="29701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45416" l="0" r="0" t="10127"/>
          <a:stretch/>
        </p:blipFill>
        <p:spPr>
          <a:xfrm flipH="1" rot="10800000">
            <a:off x="0" y="38344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 flipH="1" rot="-5400000">
            <a:off x="6526299" y="3444391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 flipH="1" rot="-5400000">
            <a:off x="6164623" y="-2882478"/>
            <a:ext cx="4099350" cy="401935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 rot="5400000">
            <a:off x="-1678050" y="3954635"/>
            <a:ext cx="5397188" cy="5291862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 flipH="1" rot="10800000">
            <a:off x="7670188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39171" r="5368" t="0"/>
          <a:stretch/>
        </p:blipFill>
        <p:spPr>
          <a:xfrm flipH="1">
            <a:off x="-1531412" y="0"/>
            <a:ext cx="3005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135550" y="1208313"/>
            <a:ext cx="4872900" cy="16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0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35550" y="3264088"/>
            <a:ext cx="4872900" cy="67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836025" y="303025"/>
            <a:ext cx="5907600" cy="28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Programming assignment no. 2: AES </a:t>
            </a:r>
            <a:r>
              <a:rPr lang="en" sz="34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39171" r="5368" t="0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 rot="10800000">
            <a:off x="6153199" y="-1394796"/>
            <a:ext cx="5215451" cy="5113671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6776275" y="3976825"/>
            <a:ext cx="3005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Project-1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720000" y="362625"/>
            <a:ext cx="2493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AES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56475" y="1318475"/>
            <a:ext cx="4500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AES (Advanced Encryption Standard) is a widely used symmetric encryption algorithm, chosen for its security and efficiency. 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It operates on fixed-size blocks of data and supports key lengths of 128, 192, or 256 bits.</a:t>
            </a:r>
            <a:endParaRPr sz="1600">
              <a:solidFill>
                <a:schemeClr val="hlink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</a:rPr>
              <a:t>Specifications of our implementation:</a:t>
            </a:r>
            <a:endParaRPr sz="1600">
              <a:solidFill>
                <a:schemeClr val="hlink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Plaint Text Size: 128 bits or 16 bytes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Number of Rounds: 10 rounds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Key Size: 128 bits or 16 bytes</a:t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50" y="497137"/>
            <a:ext cx="2923550" cy="41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720000" y="362625"/>
            <a:ext cx="39702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656475" y="1318475"/>
            <a:ext cx="4500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Our implementation contains 2 files table.py and aes_implementation.py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table.py contains important tables/boxes including r_con (round_constants) table provides round constant values used in key expansion, while s_box (substitution box) and inv_s_box represent the substitution boxes for forward and inverse substitutions.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aes_implementation.py contains the main code which is divided into several functions.</a:t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50" y="497137"/>
            <a:ext cx="2923550" cy="41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Expansion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670200" y="1147775"/>
            <a:ext cx="35943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The Key Expansion process involves transforming a short key into an expanded key schedule.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We generate multiple subkeys (depending on number of rounds) from the expanded key. 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AES encryption requires a unique key for each round. 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Key expansion involves rotation, substitution, and XOR operations. The round constant values are provided by the R_con table. The S-box (s_box) is applied for byte substitution.</a:t>
            </a:r>
            <a:endParaRPr sz="1600">
              <a:solidFill>
                <a:schemeClr val="hlink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75" y="1275975"/>
            <a:ext cx="4472250" cy="29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Encryption</a:t>
            </a:r>
            <a:endParaRPr b="0">
              <a:solidFill>
                <a:srgbClr val="3EAD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670200" y="1213900"/>
            <a:ext cx="41643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In the AES encryption process, the plaintext transforms into ciphertext through rounds. 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The encrypt function involves SubBytes (substituting bytes using an S-box), ShiftRows (shifting rows of the state matrix), MixColumns (column-wise mixing), and AddRoundKey (XORing the state with a round key).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Each of these steps are implemented as separate functions in our code.</a:t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50" y="790538"/>
            <a:ext cx="4004700" cy="35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cryption</a:t>
            </a:r>
            <a:endParaRPr b="0">
              <a:solidFill>
                <a:srgbClr val="3EAD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670200" y="1213900"/>
            <a:ext cx="41367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Decryption reverses encryption through the decrypt function, applying inverse operations: InvShiftRows, InvSubBytes, InvMixColumns, and AddRoundKey. This process ensures accurate reconstruction of the original plaintext.</a:t>
            </a:r>
            <a:endParaRPr sz="1600">
              <a:solidFill>
                <a:schemeClr val="hlink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●"/>
            </a:pPr>
            <a:r>
              <a:rPr lang="en" sz="1600">
                <a:solidFill>
                  <a:schemeClr val="hlink"/>
                </a:solidFill>
              </a:rPr>
              <a:t>Each of these steps are implemented as separate functions in our code.</a:t>
            </a:r>
            <a:endParaRPr sz="1600">
              <a:solidFill>
                <a:schemeClr val="hlink"/>
              </a:solidFill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50" y="853788"/>
            <a:ext cx="4004700" cy="343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 rotWithShape="1">
          <a:blip r:embed="rId3">
            <a:alphaModFix/>
          </a:blip>
          <a:srcRect b="0" l="0" r="0" t="32564"/>
          <a:stretch/>
        </p:blipFill>
        <p:spPr>
          <a:xfrm rot="10800000">
            <a:off x="0" y="-407100"/>
            <a:ext cx="9144003" cy="346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/>
          <p:nvPr>
            <p:ph type="title"/>
          </p:nvPr>
        </p:nvSpPr>
        <p:spPr>
          <a:xfrm>
            <a:off x="1754250" y="1217825"/>
            <a:ext cx="5635500" cy="16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238" name="Google Shape;238;p39"/>
          <p:cNvSpPr/>
          <p:nvPr/>
        </p:nvSpPr>
        <p:spPr>
          <a:xfrm flipH="1" rot="8100000">
            <a:off x="-2116580" y="-3398252"/>
            <a:ext cx="5215162" cy="5113388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/>
          <p:nvPr/>
        </p:nvSpPr>
        <p:spPr>
          <a:xfrm rot="-8100000">
            <a:off x="6068320" y="-3398252"/>
            <a:ext cx="5215162" cy="5113388"/>
          </a:xfrm>
          <a:custGeom>
            <a:rect b="b" l="l" r="r" t="t"/>
            <a:pathLst>
              <a:path extrusionOk="0" h="154948" w="158032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1552625" y="3421100"/>
            <a:ext cx="5214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1987900" y="3305600"/>
            <a:ext cx="53478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Krishna Somani 2021058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Mayank Gupta   2021065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security Industry by Slidesgo">
  <a:themeElements>
    <a:clrScheme name="Simple Light">
      <a:dk1>
        <a:srgbClr val="3A3E5F"/>
      </a:dk1>
      <a:lt1>
        <a:srgbClr val="FFFFFF"/>
      </a:lt1>
      <a:dk2>
        <a:srgbClr val="E0E0E0"/>
      </a:dk2>
      <a:lt2>
        <a:srgbClr val="8ED835"/>
      </a:lt2>
      <a:accent1>
        <a:srgbClr val="0BA391"/>
      </a:accent1>
      <a:accent2>
        <a:srgbClr val="09607D"/>
      </a:accent2>
      <a:accent3>
        <a:srgbClr val="F8C430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