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9" r:id="rId4"/>
    <p:sldId id="270" r:id="rId5"/>
    <p:sldId id="262" r:id="rId6"/>
    <p:sldId id="275" r:id="rId7"/>
    <p:sldId id="271" r:id="rId8"/>
    <p:sldId id="264" r:id="rId9"/>
    <p:sldId id="265" r:id="rId10"/>
    <p:sldId id="273" r:id="rId11"/>
    <p:sldId id="272" r:id="rId12"/>
    <p:sldId id="276" r:id="rId13"/>
    <p:sldId id="277" r:id="rId14"/>
    <p:sldId id="281" r:id="rId15"/>
    <p:sldId id="278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7B48B-3208-4494-8048-D176031EF4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FBD4D3-F60A-43A6-878E-E51C5B96B529}">
      <dgm:prSet/>
      <dgm:spPr/>
      <dgm:t>
        <a:bodyPr/>
        <a:lstStyle/>
        <a:p>
          <a:r>
            <a:rPr lang="en-IN" dirty="0"/>
            <a:t>Period 04-Sep-2016 to 03-Sep-2018</a:t>
          </a:r>
          <a:endParaRPr lang="en-US" dirty="0"/>
        </a:p>
      </dgm:t>
    </dgm:pt>
    <dgm:pt modelId="{0AF5D7BF-B9FD-45D7-B120-D9C2199960D5}" type="parTrans" cxnId="{9519EF0D-EFDD-4636-AB97-F328582D45AC}">
      <dgm:prSet/>
      <dgm:spPr/>
      <dgm:t>
        <a:bodyPr/>
        <a:lstStyle/>
        <a:p>
          <a:endParaRPr lang="en-US"/>
        </a:p>
      </dgm:t>
    </dgm:pt>
    <dgm:pt modelId="{1D616B44-E789-4B0C-8ABB-6540B1E9BC4C}" type="sibTrans" cxnId="{9519EF0D-EFDD-4636-AB97-F328582D45AC}">
      <dgm:prSet/>
      <dgm:spPr/>
      <dgm:t>
        <a:bodyPr/>
        <a:lstStyle/>
        <a:p>
          <a:endParaRPr lang="en-US"/>
        </a:p>
      </dgm:t>
    </dgm:pt>
    <dgm:pt modelId="{D5D8A014-A24F-4CE0-9DF0-4AC0826ABF91}">
      <dgm:prSet/>
      <dgm:spPr/>
      <dgm:t>
        <a:bodyPr/>
        <a:lstStyle/>
        <a:p>
          <a:r>
            <a:rPr lang="en-IN"/>
            <a:t>89,316 transactions </a:t>
          </a:r>
          <a:endParaRPr lang="en-US"/>
        </a:p>
      </dgm:t>
    </dgm:pt>
    <dgm:pt modelId="{82059ED4-C40C-4F1E-9469-C1FEA1F151F4}" type="parTrans" cxnId="{67BBF30E-621F-4FC4-9447-7A742A644DF5}">
      <dgm:prSet/>
      <dgm:spPr/>
      <dgm:t>
        <a:bodyPr/>
        <a:lstStyle/>
        <a:p>
          <a:endParaRPr lang="en-US"/>
        </a:p>
      </dgm:t>
    </dgm:pt>
    <dgm:pt modelId="{8FF8BE18-BE1B-4427-AA41-2959115EB4C2}" type="sibTrans" cxnId="{67BBF30E-621F-4FC4-9447-7A742A644DF5}">
      <dgm:prSet/>
      <dgm:spPr/>
      <dgm:t>
        <a:bodyPr/>
        <a:lstStyle/>
        <a:p>
          <a:endParaRPr lang="en-US"/>
        </a:p>
      </dgm:t>
    </dgm:pt>
    <dgm:pt modelId="{9663B856-4E61-4D09-B7E2-DA6FDE221A0B}">
      <dgm:prSet/>
      <dgm:spPr/>
      <dgm:t>
        <a:bodyPr/>
        <a:lstStyle/>
        <a:p>
          <a:r>
            <a:rPr lang="en-IN"/>
            <a:t>Customer belonging to 27 states &amp; 3735 cities</a:t>
          </a:r>
          <a:endParaRPr lang="en-US"/>
        </a:p>
      </dgm:t>
    </dgm:pt>
    <dgm:pt modelId="{D306BD89-87A1-4B2F-905C-4703D0C299DD}" type="parTrans" cxnId="{63BF08BC-E8B5-4D6B-9060-346F4D6B43C2}">
      <dgm:prSet/>
      <dgm:spPr/>
      <dgm:t>
        <a:bodyPr/>
        <a:lstStyle/>
        <a:p>
          <a:endParaRPr lang="en-US"/>
        </a:p>
      </dgm:t>
    </dgm:pt>
    <dgm:pt modelId="{321F1DCF-D085-4063-B919-8D1A57E58D07}" type="sibTrans" cxnId="{63BF08BC-E8B5-4D6B-9060-346F4D6B43C2}">
      <dgm:prSet/>
      <dgm:spPr/>
      <dgm:t>
        <a:bodyPr/>
        <a:lstStyle/>
        <a:p>
          <a:endParaRPr lang="en-US"/>
        </a:p>
      </dgm:t>
    </dgm:pt>
    <dgm:pt modelId="{8642E0E7-0937-4BEC-80AA-210ECDBEE6A2}">
      <dgm:prSet/>
      <dgm:spPr/>
      <dgm:t>
        <a:bodyPr/>
        <a:lstStyle/>
        <a:p>
          <a:r>
            <a:rPr lang="en-IN"/>
            <a:t>70 product categories</a:t>
          </a:r>
          <a:endParaRPr lang="en-US"/>
        </a:p>
      </dgm:t>
    </dgm:pt>
    <dgm:pt modelId="{BE4CFC08-AE39-42DE-A3FD-89A64B0EACB4}" type="parTrans" cxnId="{C960F6F1-1BFB-4D56-ADB0-1C1976852F4E}">
      <dgm:prSet/>
      <dgm:spPr/>
      <dgm:t>
        <a:bodyPr/>
        <a:lstStyle/>
        <a:p>
          <a:endParaRPr lang="en-US"/>
        </a:p>
      </dgm:t>
    </dgm:pt>
    <dgm:pt modelId="{376B8198-34F8-4608-89CD-873AC26D057E}" type="sibTrans" cxnId="{C960F6F1-1BFB-4D56-ADB0-1C1976852F4E}">
      <dgm:prSet/>
      <dgm:spPr/>
      <dgm:t>
        <a:bodyPr/>
        <a:lstStyle/>
        <a:p>
          <a:endParaRPr lang="en-US"/>
        </a:p>
      </dgm:t>
    </dgm:pt>
    <dgm:pt modelId="{4BECDD77-D116-4A2D-9546-52F789B13FE9}">
      <dgm:prSet/>
      <dgm:spPr/>
      <dgm:t>
        <a:bodyPr/>
        <a:lstStyle/>
        <a:p>
          <a:r>
            <a:rPr lang="en-IN"/>
            <a:t>2929 sellers</a:t>
          </a:r>
          <a:endParaRPr lang="en-US"/>
        </a:p>
      </dgm:t>
    </dgm:pt>
    <dgm:pt modelId="{F510C72C-572E-4FA2-9A8A-82F2FE4C4554}" type="parTrans" cxnId="{3576BCE2-17E1-4D86-8A62-6A75FED80898}">
      <dgm:prSet/>
      <dgm:spPr/>
      <dgm:t>
        <a:bodyPr/>
        <a:lstStyle/>
        <a:p>
          <a:endParaRPr lang="en-US"/>
        </a:p>
      </dgm:t>
    </dgm:pt>
    <dgm:pt modelId="{84E7817F-BEED-4CB4-9F2B-803ED9981F5F}" type="sibTrans" cxnId="{3576BCE2-17E1-4D86-8A62-6A75FED80898}">
      <dgm:prSet/>
      <dgm:spPr/>
      <dgm:t>
        <a:bodyPr/>
        <a:lstStyle/>
        <a:p>
          <a:endParaRPr lang="en-US"/>
        </a:p>
      </dgm:t>
    </dgm:pt>
    <dgm:pt modelId="{2ED01634-7E6F-4BF6-9BB6-5130E3BE35C8}" type="pres">
      <dgm:prSet presAssocID="{9077B48B-3208-4494-8048-D176031EF4C4}" presName="linear" presStyleCnt="0">
        <dgm:presLayoutVars>
          <dgm:animLvl val="lvl"/>
          <dgm:resizeHandles val="exact"/>
        </dgm:presLayoutVars>
      </dgm:prSet>
      <dgm:spPr/>
    </dgm:pt>
    <dgm:pt modelId="{2F7E6CC4-8F9F-4026-AF07-7EE489BBB7F7}" type="pres">
      <dgm:prSet presAssocID="{3EFBD4D3-F60A-43A6-878E-E51C5B96B5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E33D1E-A5F8-48CA-9E7F-842D20C2252F}" type="pres">
      <dgm:prSet presAssocID="{1D616B44-E789-4B0C-8ABB-6540B1E9BC4C}" presName="spacer" presStyleCnt="0"/>
      <dgm:spPr/>
    </dgm:pt>
    <dgm:pt modelId="{21284C5A-8CD4-45C9-A657-C52177830F5F}" type="pres">
      <dgm:prSet presAssocID="{D5D8A014-A24F-4CE0-9DF0-4AC0826ABF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75B804C-0961-46E3-B336-907F8F99071E}" type="pres">
      <dgm:prSet presAssocID="{8FF8BE18-BE1B-4427-AA41-2959115EB4C2}" presName="spacer" presStyleCnt="0"/>
      <dgm:spPr/>
    </dgm:pt>
    <dgm:pt modelId="{75051079-4B46-46B5-BF23-04696FE482B2}" type="pres">
      <dgm:prSet presAssocID="{9663B856-4E61-4D09-B7E2-DA6FDE221A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D03C51-C674-4D91-8D46-C9600662C8AB}" type="pres">
      <dgm:prSet presAssocID="{321F1DCF-D085-4063-B919-8D1A57E58D07}" presName="spacer" presStyleCnt="0"/>
      <dgm:spPr/>
    </dgm:pt>
    <dgm:pt modelId="{C1A385D0-6875-412C-B29F-DAC6331412A3}" type="pres">
      <dgm:prSet presAssocID="{8642E0E7-0937-4BEC-80AA-210ECDBEE6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801300-E984-41FE-A391-AA34611883E2}" type="pres">
      <dgm:prSet presAssocID="{376B8198-34F8-4608-89CD-873AC26D057E}" presName="spacer" presStyleCnt="0"/>
      <dgm:spPr/>
    </dgm:pt>
    <dgm:pt modelId="{D320694F-0BC4-49C2-8399-7A53FC801632}" type="pres">
      <dgm:prSet presAssocID="{4BECDD77-D116-4A2D-9546-52F789B13F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6FDA09-1196-4AEF-BD9F-D2CF17FE1BB8}" type="presOf" srcId="{4BECDD77-D116-4A2D-9546-52F789B13FE9}" destId="{D320694F-0BC4-49C2-8399-7A53FC801632}" srcOrd="0" destOrd="0" presId="urn:microsoft.com/office/officeart/2005/8/layout/vList2"/>
    <dgm:cxn modelId="{9519EF0D-EFDD-4636-AB97-F328582D45AC}" srcId="{9077B48B-3208-4494-8048-D176031EF4C4}" destId="{3EFBD4D3-F60A-43A6-878E-E51C5B96B529}" srcOrd="0" destOrd="0" parTransId="{0AF5D7BF-B9FD-45D7-B120-D9C2199960D5}" sibTransId="{1D616B44-E789-4B0C-8ABB-6540B1E9BC4C}"/>
    <dgm:cxn modelId="{67BBF30E-621F-4FC4-9447-7A742A644DF5}" srcId="{9077B48B-3208-4494-8048-D176031EF4C4}" destId="{D5D8A014-A24F-4CE0-9DF0-4AC0826ABF91}" srcOrd="1" destOrd="0" parTransId="{82059ED4-C40C-4F1E-9469-C1FEA1F151F4}" sibTransId="{8FF8BE18-BE1B-4427-AA41-2959115EB4C2}"/>
    <dgm:cxn modelId="{C1A2C232-3D67-4BE8-8BCD-6DE7CBDBA618}" type="presOf" srcId="{8642E0E7-0937-4BEC-80AA-210ECDBEE6A2}" destId="{C1A385D0-6875-412C-B29F-DAC6331412A3}" srcOrd="0" destOrd="0" presId="urn:microsoft.com/office/officeart/2005/8/layout/vList2"/>
    <dgm:cxn modelId="{A2755580-EA7C-4A0A-8B40-78297765D64E}" type="presOf" srcId="{3EFBD4D3-F60A-43A6-878E-E51C5B96B529}" destId="{2F7E6CC4-8F9F-4026-AF07-7EE489BBB7F7}" srcOrd="0" destOrd="0" presId="urn:microsoft.com/office/officeart/2005/8/layout/vList2"/>
    <dgm:cxn modelId="{30785F95-6011-4A28-BD12-0143BF007ACD}" type="presOf" srcId="{9663B856-4E61-4D09-B7E2-DA6FDE221A0B}" destId="{75051079-4B46-46B5-BF23-04696FE482B2}" srcOrd="0" destOrd="0" presId="urn:microsoft.com/office/officeart/2005/8/layout/vList2"/>
    <dgm:cxn modelId="{4873A1B1-235D-46E9-9F09-C4400E52A7DF}" type="presOf" srcId="{D5D8A014-A24F-4CE0-9DF0-4AC0826ABF91}" destId="{21284C5A-8CD4-45C9-A657-C52177830F5F}" srcOrd="0" destOrd="0" presId="urn:microsoft.com/office/officeart/2005/8/layout/vList2"/>
    <dgm:cxn modelId="{63BF08BC-E8B5-4D6B-9060-346F4D6B43C2}" srcId="{9077B48B-3208-4494-8048-D176031EF4C4}" destId="{9663B856-4E61-4D09-B7E2-DA6FDE221A0B}" srcOrd="2" destOrd="0" parTransId="{D306BD89-87A1-4B2F-905C-4703D0C299DD}" sibTransId="{321F1DCF-D085-4063-B919-8D1A57E58D07}"/>
    <dgm:cxn modelId="{035577C8-9797-41A7-8FBF-E0390CE92E1D}" type="presOf" srcId="{9077B48B-3208-4494-8048-D176031EF4C4}" destId="{2ED01634-7E6F-4BF6-9BB6-5130E3BE35C8}" srcOrd="0" destOrd="0" presId="urn:microsoft.com/office/officeart/2005/8/layout/vList2"/>
    <dgm:cxn modelId="{3576BCE2-17E1-4D86-8A62-6A75FED80898}" srcId="{9077B48B-3208-4494-8048-D176031EF4C4}" destId="{4BECDD77-D116-4A2D-9546-52F789B13FE9}" srcOrd="4" destOrd="0" parTransId="{F510C72C-572E-4FA2-9A8A-82F2FE4C4554}" sibTransId="{84E7817F-BEED-4CB4-9F2B-803ED9981F5F}"/>
    <dgm:cxn modelId="{C960F6F1-1BFB-4D56-ADB0-1C1976852F4E}" srcId="{9077B48B-3208-4494-8048-D176031EF4C4}" destId="{8642E0E7-0937-4BEC-80AA-210ECDBEE6A2}" srcOrd="3" destOrd="0" parTransId="{BE4CFC08-AE39-42DE-A3FD-89A64B0EACB4}" sibTransId="{376B8198-34F8-4608-89CD-873AC26D057E}"/>
    <dgm:cxn modelId="{4203813B-E003-4F9E-9AA3-1E8950AD8ACB}" type="presParOf" srcId="{2ED01634-7E6F-4BF6-9BB6-5130E3BE35C8}" destId="{2F7E6CC4-8F9F-4026-AF07-7EE489BBB7F7}" srcOrd="0" destOrd="0" presId="urn:microsoft.com/office/officeart/2005/8/layout/vList2"/>
    <dgm:cxn modelId="{EABBD08E-AC69-48A3-84D2-41D7ED84497C}" type="presParOf" srcId="{2ED01634-7E6F-4BF6-9BB6-5130E3BE35C8}" destId="{63E33D1E-A5F8-48CA-9E7F-842D20C2252F}" srcOrd="1" destOrd="0" presId="urn:microsoft.com/office/officeart/2005/8/layout/vList2"/>
    <dgm:cxn modelId="{90CC39FE-070E-4A78-98D5-137E24EFE52C}" type="presParOf" srcId="{2ED01634-7E6F-4BF6-9BB6-5130E3BE35C8}" destId="{21284C5A-8CD4-45C9-A657-C52177830F5F}" srcOrd="2" destOrd="0" presId="urn:microsoft.com/office/officeart/2005/8/layout/vList2"/>
    <dgm:cxn modelId="{C1EB3A3C-AD00-4A01-B089-55ABA2C6CBDF}" type="presParOf" srcId="{2ED01634-7E6F-4BF6-9BB6-5130E3BE35C8}" destId="{975B804C-0961-46E3-B336-907F8F99071E}" srcOrd="3" destOrd="0" presId="urn:microsoft.com/office/officeart/2005/8/layout/vList2"/>
    <dgm:cxn modelId="{4A3C7286-6620-4739-B49E-7FC58746B8B7}" type="presParOf" srcId="{2ED01634-7E6F-4BF6-9BB6-5130E3BE35C8}" destId="{75051079-4B46-46B5-BF23-04696FE482B2}" srcOrd="4" destOrd="0" presId="urn:microsoft.com/office/officeart/2005/8/layout/vList2"/>
    <dgm:cxn modelId="{4FD7DEB4-7228-4BA8-B9BB-122D16051E38}" type="presParOf" srcId="{2ED01634-7E6F-4BF6-9BB6-5130E3BE35C8}" destId="{01D03C51-C674-4D91-8D46-C9600662C8AB}" srcOrd="5" destOrd="0" presId="urn:microsoft.com/office/officeart/2005/8/layout/vList2"/>
    <dgm:cxn modelId="{4A802A31-9FBB-42C1-A06D-FEFA9ED5CE54}" type="presParOf" srcId="{2ED01634-7E6F-4BF6-9BB6-5130E3BE35C8}" destId="{C1A385D0-6875-412C-B29F-DAC6331412A3}" srcOrd="6" destOrd="0" presId="urn:microsoft.com/office/officeart/2005/8/layout/vList2"/>
    <dgm:cxn modelId="{C6B336F4-F251-4C63-97A5-1DB65C3C9D7A}" type="presParOf" srcId="{2ED01634-7E6F-4BF6-9BB6-5130E3BE35C8}" destId="{D5801300-E984-41FE-A391-AA34611883E2}" srcOrd="7" destOrd="0" presId="urn:microsoft.com/office/officeart/2005/8/layout/vList2"/>
    <dgm:cxn modelId="{454B1F04-BA4E-40B9-8F8E-4F536BDE89C3}" type="presParOf" srcId="{2ED01634-7E6F-4BF6-9BB6-5130E3BE35C8}" destId="{D320694F-0BC4-49C2-8399-7A53FC8016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6CC4-8F9F-4026-AF07-7EE489BBB7F7}">
      <dsp:nvSpPr>
        <dsp:cNvPr id="0" name=""/>
        <dsp:cNvSpPr/>
      </dsp:nvSpPr>
      <dsp:spPr>
        <a:xfrm>
          <a:off x="0" y="71894"/>
          <a:ext cx="7240146" cy="10908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Period 04-Sep-2016 to 03-Sep-2018</a:t>
          </a:r>
          <a:endParaRPr lang="en-US" sz="3000" kern="1200" dirty="0"/>
        </a:p>
      </dsp:txBody>
      <dsp:txXfrm>
        <a:off x="53251" y="125145"/>
        <a:ext cx="7133644" cy="984340"/>
      </dsp:txXfrm>
    </dsp:sp>
    <dsp:sp modelId="{21284C5A-8CD4-45C9-A657-C52177830F5F}">
      <dsp:nvSpPr>
        <dsp:cNvPr id="0" name=""/>
        <dsp:cNvSpPr/>
      </dsp:nvSpPr>
      <dsp:spPr>
        <a:xfrm>
          <a:off x="0" y="1249136"/>
          <a:ext cx="7240146" cy="1090842"/>
        </a:xfrm>
        <a:prstGeom prst="roundRect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89,316 transactions </a:t>
          </a:r>
          <a:endParaRPr lang="en-US" sz="3000" kern="1200"/>
        </a:p>
      </dsp:txBody>
      <dsp:txXfrm>
        <a:off x="53251" y="1302387"/>
        <a:ext cx="7133644" cy="984340"/>
      </dsp:txXfrm>
    </dsp:sp>
    <dsp:sp modelId="{75051079-4B46-46B5-BF23-04696FE482B2}">
      <dsp:nvSpPr>
        <dsp:cNvPr id="0" name=""/>
        <dsp:cNvSpPr/>
      </dsp:nvSpPr>
      <dsp:spPr>
        <a:xfrm>
          <a:off x="0" y="2426378"/>
          <a:ext cx="7240146" cy="1090842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Customer belonging to 27 states &amp; 3735 cities</a:t>
          </a:r>
          <a:endParaRPr lang="en-US" sz="3000" kern="1200"/>
        </a:p>
      </dsp:txBody>
      <dsp:txXfrm>
        <a:off x="53251" y="2479629"/>
        <a:ext cx="7133644" cy="984340"/>
      </dsp:txXfrm>
    </dsp:sp>
    <dsp:sp modelId="{C1A385D0-6875-412C-B29F-DAC6331412A3}">
      <dsp:nvSpPr>
        <dsp:cNvPr id="0" name=""/>
        <dsp:cNvSpPr/>
      </dsp:nvSpPr>
      <dsp:spPr>
        <a:xfrm>
          <a:off x="0" y="3603621"/>
          <a:ext cx="7240146" cy="1090842"/>
        </a:xfrm>
        <a:prstGeom prst="roundRect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70 product categories</a:t>
          </a:r>
          <a:endParaRPr lang="en-US" sz="3000" kern="1200"/>
        </a:p>
      </dsp:txBody>
      <dsp:txXfrm>
        <a:off x="53251" y="3656872"/>
        <a:ext cx="7133644" cy="984340"/>
      </dsp:txXfrm>
    </dsp:sp>
    <dsp:sp modelId="{D320694F-0BC4-49C2-8399-7A53FC801632}">
      <dsp:nvSpPr>
        <dsp:cNvPr id="0" name=""/>
        <dsp:cNvSpPr/>
      </dsp:nvSpPr>
      <dsp:spPr>
        <a:xfrm>
          <a:off x="0" y="4780863"/>
          <a:ext cx="7240146" cy="1090842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2929 sellers</a:t>
          </a:r>
          <a:endParaRPr lang="en-US" sz="3000" kern="1200"/>
        </a:p>
      </dsp:txBody>
      <dsp:txXfrm>
        <a:off x="53251" y="4834114"/>
        <a:ext cx="7133644" cy="98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September 25,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30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76C45-B49D-A444-672B-C1DBF17A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 fontScale="90000"/>
          </a:bodyPr>
          <a:lstStyle/>
          <a:p>
            <a:r>
              <a:rPr lang="en-US" sz="37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Crafting Compelling Narratives: The Data Storytelling Challenge</a:t>
            </a:r>
            <a:br>
              <a:rPr lang="en-US" sz="37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37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E- commerce supply chain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A41F2-AC8B-AADA-14D1-F7E69EF1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>
                <a:solidFill>
                  <a:schemeClr val="bg1"/>
                </a:solidFill>
              </a:rPr>
              <a:t>- Mayank Srivastava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B63FB-2387-B425-8BFA-C22D2C1A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20" r="1" b="14725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193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3" name="Rectangle 1332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5F93C-C2D7-9BD4-CDE9-9921F604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Time series: </a:t>
            </a:r>
            <a:r>
              <a:rPr lang="en-IN" sz="3200" dirty="0" err="1">
                <a:solidFill>
                  <a:schemeClr val="bg1"/>
                </a:solidFill>
              </a:rPr>
              <a:t>pacf</a:t>
            </a:r>
            <a:r>
              <a:rPr lang="en-IN" sz="3200" dirty="0">
                <a:solidFill>
                  <a:schemeClr val="bg1"/>
                </a:solidFill>
              </a:rPr>
              <a:t> &amp; </a:t>
            </a:r>
            <a:r>
              <a:rPr lang="en-IN" sz="3200" dirty="0" err="1">
                <a:solidFill>
                  <a:schemeClr val="bg1"/>
                </a:solidFill>
              </a:rPr>
              <a:t>acf</a:t>
            </a:r>
            <a:r>
              <a:rPr lang="en-IN" sz="3200" dirty="0">
                <a:solidFill>
                  <a:schemeClr val="bg1"/>
                </a:solidFill>
              </a:rPr>
              <a:t> plots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AC06867-76AD-9A05-0E39-BBC5A259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7591" y="1816276"/>
            <a:ext cx="4814362" cy="3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A23CA04-11DE-8622-E9CB-273AB862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047" y="1816276"/>
            <a:ext cx="4814361" cy="3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Content Placeholder 13319">
            <a:extLst>
              <a:ext uri="{FF2B5EF4-FFF2-40B4-BE49-F238E27FC236}">
                <a16:creationId xmlns:a16="http://schemas.microsoft.com/office/drawing/2014/main" id="{0FD03484-DCD0-57D1-B6E6-C69E298C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993536"/>
            <a:ext cx="4600352" cy="1407263"/>
          </a:xfrm>
        </p:spPr>
        <p:txBody>
          <a:bodyPr>
            <a:normAutofit/>
          </a:bodyPr>
          <a:lstStyle/>
          <a:p>
            <a:r>
              <a:rPr lang="en-US" sz="1800" dirty="0"/>
              <a:t>PACF for daily revenue, and its lags. </a:t>
            </a:r>
          </a:p>
          <a:p>
            <a:r>
              <a:rPr lang="en-US" sz="1800" dirty="0"/>
              <a:t>Significant relation with lags 1,2,3,4,5,6,13,14,41</a:t>
            </a:r>
          </a:p>
        </p:txBody>
      </p:sp>
      <p:sp>
        <p:nvSpPr>
          <p:cNvPr id="4" name="Content Placeholder 13319">
            <a:extLst>
              <a:ext uri="{FF2B5EF4-FFF2-40B4-BE49-F238E27FC236}">
                <a16:creationId xmlns:a16="http://schemas.microsoft.com/office/drawing/2014/main" id="{461A9E8D-6744-8F38-2DFA-5EF7B8775BCA}"/>
              </a:ext>
            </a:extLst>
          </p:cNvPr>
          <p:cNvSpPr txBox="1">
            <a:spLocks/>
          </p:cNvSpPr>
          <p:nvPr/>
        </p:nvSpPr>
        <p:spPr>
          <a:xfrm>
            <a:off x="6524018" y="5021135"/>
            <a:ext cx="4600352" cy="14072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ACF with 100 lags, showing a strong correlation with daily revenue and its lags.</a:t>
            </a:r>
          </a:p>
        </p:txBody>
      </p:sp>
    </p:spTree>
    <p:extLst>
      <p:ext uri="{BB962C8B-B14F-4D97-AF65-F5344CB8AC3E}">
        <p14:creationId xmlns:p14="http://schemas.microsoft.com/office/powerpoint/2010/main" val="18508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EBA8-242B-F4F9-55BB-1B13D1DF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242" y="511791"/>
            <a:ext cx="4055645" cy="6313129"/>
          </a:xfrm>
        </p:spPr>
        <p:txBody>
          <a:bodyPr vert="horz" lIns="0" tIns="0" rIns="0" bIns="0" rtlCol="0" anchor="t">
            <a:normAutofit fontScale="90000"/>
          </a:bodyPr>
          <a:lstStyle/>
          <a:p>
            <a:pPr algn="r"/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trend: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trend: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spc="7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98B853-8C00-FEDA-99AD-51A736ED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96" y="1"/>
            <a:ext cx="7986104" cy="31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450F9FA-4844-BD56-22B0-7AA1F315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95" y="3426197"/>
            <a:ext cx="7986105" cy="327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5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7AAF6-363D-C783-515E-1D832AE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10" y="142257"/>
            <a:ext cx="10687153" cy="102943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200" cap="none" dirty="0">
                <a:solidFill>
                  <a:schemeClr val="bg1"/>
                </a:solidFill>
              </a:rPr>
              <a:t>MoM: </a:t>
            </a:r>
            <a:r>
              <a:rPr lang="en-IN" sz="3200" dirty="0">
                <a:solidFill>
                  <a:schemeClr val="bg1"/>
                </a:solidFill>
              </a:rPr>
              <a:t>sales performance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Content Placeholder 4101">
            <a:extLst>
              <a:ext uri="{FF2B5EF4-FFF2-40B4-BE49-F238E27FC236}">
                <a16:creationId xmlns:a16="http://schemas.microsoft.com/office/drawing/2014/main" id="{89C6B952-C9B8-48FF-27B1-E8BC3576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510" y="6128424"/>
            <a:ext cx="9448800" cy="956969"/>
          </a:xfrm>
        </p:spPr>
        <p:txBody>
          <a:bodyPr>
            <a:normAutofit/>
          </a:bodyPr>
          <a:lstStyle/>
          <a:p>
            <a:r>
              <a:rPr lang="en-IN" sz="1600" dirty="0"/>
              <a:t>Nov’17 has been the best month so far with Highest Sales recorded in the period.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4552D-8BCE-B811-8CE4-23AEE95D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019175"/>
            <a:ext cx="93249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8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7AAF6-363D-C783-515E-1D832AE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3" y="137375"/>
            <a:ext cx="10687153" cy="102943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200" cap="none" dirty="0">
                <a:solidFill>
                  <a:schemeClr val="bg1"/>
                </a:solidFill>
              </a:rPr>
              <a:t>REVENUE WISE: CUSTOMER STATE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Content Placeholder 4101">
            <a:extLst>
              <a:ext uri="{FF2B5EF4-FFF2-40B4-BE49-F238E27FC236}">
                <a16:creationId xmlns:a16="http://schemas.microsoft.com/office/drawing/2014/main" id="{89C6B952-C9B8-48FF-27B1-E8BC3576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510" y="6128424"/>
            <a:ext cx="9448800" cy="95696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A894255-049B-4AB8-D09E-A32DFED0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66813"/>
            <a:ext cx="9486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2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7AAF6-363D-C783-515E-1D832AE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3" y="137375"/>
            <a:ext cx="10687153" cy="102943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200" cap="none" dirty="0">
                <a:solidFill>
                  <a:schemeClr val="bg1"/>
                </a:solidFill>
              </a:rPr>
              <a:t>REVENUE WISE: CUSTOMER CITY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Content Placeholder 4101">
            <a:extLst>
              <a:ext uri="{FF2B5EF4-FFF2-40B4-BE49-F238E27FC236}">
                <a16:creationId xmlns:a16="http://schemas.microsoft.com/office/drawing/2014/main" id="{89C6B952-C9B8-48FF-27B1-E8BC3576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510" y="6128424"/>
            <a:ext cx="9448800" cy="95696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7FD2CFB-4E1F-F790-FDF9-E2315F39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1" y="1166812"/>
            <a:ext cx="921067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28289-CFBD-0776-5DC1-0B49BA82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882" y="6793"/>
            <a:ext cx="10336306" cy="77450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3200" spc="750" dirty="0">
                <a:solidFill>
                  <a:schemeClr val="bg1"/>
                </a:solidFill>
              </a:rPr>
              <a:t>SALES TREND: TOP 10 PRODUCTS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00FCF-1EB5-F4B2-5952-1CD80A40F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3"/>
          <a:stretch/>
        </p:blipFill>
        <p:spPr bwMode="auto">
          <a:xfrm>
            <a:off x="391996" y="726032"/>
            <a:ext cx="5505623" cy="6080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group of blue lines&#10;&#10;Description automatically generated">
            <a:extLst>
              <a:ext uri="{FF2B5EF4-FFF2-40B4-BE49-F238E27FC236}">
                <a16:creationId xmlns:a16="http://schemas.microsoft.com/office/drawing/2014/main" id="{6EB2D759-CDC2-587C-B436-DD5ADA93F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32"/>
          <a:stretch/>
        </p:blipFill>
        <p:spPr bwMode="auto">
          <a:xfrm>
            <a:off x="5995478" y="726032"/>
            <a:ext cx="5585262" cy="6080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218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1A29A-EF2D-ED06-F4C8-402FEE5B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Top 10 cities for top 3 selling products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390A4F-81F2-FA87-BD2B-DA3934A5A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73673"/>
              </p:ext>
            </p:extLst>
          </p:nvPr>
        </p:nvGraphicFramePr>
        <p:xfrm>
          <a:off x="4503619" y="962984"/>
          <a:ext cx="7214140" cy="493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849">
                  <a:extLst>
                    <a:ext uri="{9D8B030D-6E8A-4147-A177-3AD203B41FA5}">
                      <a16:colId xmlns:a16="http://schemas.microsoft.com/office/drawing/2014/main" val="3847883376"/>
                    </a:ext>
                  </a:extLst>
                </a:gridCol>
                <a:gridCol w="2022700">
                  <a:extLst>
                    <a:ext uri="{9D8B030D-6E8A-4147-A177-3AD203B41FA5}">
                      <a16:colId xmlns:a16="http://schemas.microsoft.com/office/drawing/2014/main" val="2166335370"/>
                    </a:ext>
                  </a:extLst>
                </a:gridCol>
                <a:gridCol w="3050591">
                  <a:extLst>
                    <a:ext uri="{9D8B030D-6E8A-4147-A177-3AD203B41FA5}">
                      <a16:colId xmlns:a16="http://schemas.microsoft.com/office/drawing/2014/main" val="917387057"/>
                    </a:ext>
                  </a:extLst>
                </a:gridCol>
              </a:tblGrid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</a:rPr>
                        <a:t>Toys</a:t>
                      </a:r>
                      <a:endParaRPr lang="en-US" sz="1700">
                        <a:effectLst/>
                      </a:endParaRP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</a:rPr>
                        <a:t>Watches_Gifts</a:t>
                      </a:r>
                      <a:endParaRPr lang="en-US" sz="1700">
                        <a:effectLst/>
                      </a:endParaRP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</a:rPr>
                        <a:t>Construction_Tools_Garden</a:t>
                      </a:r>
                      <a:endParaRPr lang="en-US" sz="1700">
                        <a:effectLst/>
                      </a:endParaRP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2277811632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1. Sao Paulo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1. Sao Paulo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1. Barbacena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4014814008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2. Rio de Janeiro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2. Rio de Janeiro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2. Sao Paulo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4268353810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3. Belo Horizonte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3. Santo Andre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3. Campinas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2733101388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4. Brasilia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4. Brasilia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4. Manaus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848044864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5. Curitiba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5. Belo Horizonte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5. Belo Horizonte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2416012941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6. Campinas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6. Guarulhos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6. Aracatuba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1160006900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7. Guarulhos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700">
                          <a:effectLst/>
                        </a:rPr>
                        <a:t>7. Sao Bernardo do Campo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7. Niteroi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1341558413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8. Porto Alegre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8. Joao Pessoa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8. Caico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2170349918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9. Salvador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9. Osasco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9. Rio de Janeiro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4194855866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700">
                          <a:effectLst/>
                        </a:rPr>
                        <a:t>10. Sao Bernardo do Campo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10. Fortaleza</a:t>
                      </a:r>
                    </a:p>
                  </a:txBody>
                  <a:tcPr marL="28356" marR="28356" marT="56711" marB="567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10. Nova Iguacu</a:t>
                      </a:r>
                    </a:p>
                  </a:txBody>
                  <a:tcPr marL="28356" marR="28356" marT="56711" marB="56711" anchor="ctr"/>
                </a:tc>
                <a:extLst>
                  <a:ext uri="{0D108BD9-81ED-4DB2-BD59-A6C34878D82A}">
                    <a16:rowId xmlns:a16="http://schemas.microsoft.com/office/drawing/2014/main" val="215324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8A38-6178-27ED-D68D-849AA669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thankyou	</a:t>
            </a:r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556CB72F-F44E-E742-CEE1-198E4944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12AB7-293B-3B61-C594-15671B9E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350196"/>
            <a:ext cx="3463049" cy="1359802"/>
          </a:xfrm>
        </p:spPr>
        <p:txBody>
          <a:bodyPr>
            <a:norm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</a:rPr>
              <a:t>About the dataset	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014DC-3DE3-698D-6791-430E70980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55527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4EFFF90-0E19-DD31-B689-2D596A62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5624058"/>
            <a:ext cx="341947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1st year sales 7.88 million USD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2nd year sales 26.41 million USD 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Increase in revenue 2.35 times 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65C716CC-D10B-E43C-4215-E761044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2" y="1872743"/>
            <a:ext cx="3419475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3" name="Rectangle 1332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5F93C-C2D7-9BD4-CDE9-9921F604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2" y="324464"/>
            <a:ext cx="4574261" cy="1029437"/>
          </a:xfrm>
        </p:spPr>
        <p:txBody>
          <a:bodyPr anchor="ctr"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Order status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A5C1FE1-64EA-A62F-F135-866499E8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4" y="1638358"/>
            <a:ext cx="5436960" cy="472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3FEB66-9574-27E9-734F-08BE0A8BD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"/>
          <a:stretch/>
        </p:blipFill>
        <p:spPr bwMode="auto">
          <a:xfrm>
            <a:off x="6081214" y="1678364"/>
            <a:ext cx="5528823" cy="4707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B6F572-47D0-EB50-2713-7F14BCD37D72}"/>
              </a:ext>
            </a:extLst>
          </p:cNvPr>
          <p:cNvSpPr txBox="1">
            <a:spLocks/>
          </p:cNvSpPr>
          <p:nvPr/>
        </p:nvSpPr>
        <p:spPr>
          <a:xfrm>
            <a:off x="1053265" y="479599"/>
            <a:ext cx="4574261" cy="10294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chemeClr val="bg1"/>
                </a:solidFill>
              </a:rPr>
              <a:t>Top product categories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5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719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4" name="Rectangle 719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6" name="Rectangle 719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8" name="Rectangle 719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0" name="Rectangle 719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2" name="Rectangle 720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4" name="Rectangle 720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8FF7-548F-1979-6BDD-75BF9AA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65" y="815234"/>
            <a:ext cx="4692776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IN" sz="3200" spc="750" dirty="0">
                <a:solidFill>
                  <a:schemeClr val="bg1"/>
                </a:solidFill>
              </a:rPr>
              <a:t>Payment status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445C85-DB15-42D2-2A83-16C96687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2"/>
          <a:stretch/>
        </p:blipFill>
        <p:spPr bwMode="auto">
          <a:xfrm>
            <a:off x="1245273" y="2059440"/>
            <a:ext cx="4561168" cy="3983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AF8D0C-C499-B514-E234-6A669A45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/>
          <a:stretch/>
        </p:blipFill>
        <p:spPr bwMode="auto">
          <a:xfrm>
            <a:off x="6640517" y="2059438"/>
            <a:ext cx="4441741" cy="3983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AD94BA-7B26-740A-1770-BA9E7D64EBA4}"/>
              </a:ext>
            </a:extLst>
          </p:cNvPr>
          <p:cNvSpPr txBox="1">
            <a:spLocks/>
          </p:cNvSpPr>
          <p:nvPr/>
        </p:nvSpPr>
        <p:spPr>
          <a:xfrm>
            <a:off x="6640517" y="815234"/>
            <a:ext cx="4692776" cy="9507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spc="750" dirty="0">
                <a:solidFill>
                  <a:schemeClr val="bg1"/>
                </a:solidFill>
              </a:rPr>
              <a:t>Delivery status</a:t>
            </a:r>
            <a:endParaRPr lang="en-US" sz="32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2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7AAF6-363D-C783-515E-1D832AE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solidFill>
                  <a:schemeClr val="bg1"/>
                </a:solidFill>
              </a:rPr>
              <a:t>Revenue trend over time (daily)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C2454B-CC26-0C61-4437-C45C3E27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8"/>
          <a:stretch/>
        </p:blipFill>
        <p:spPr bwMode="auto">
          <a:xfrm>
            <a:off x="571986" y="1574427"/>
            <a:ext cx="11040894" cy="37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101">
            <a:extLst>
              <a:ext uri="{FF2B5EF4-FFF2-40B4-BE49-F238E27FC236}">
                <a16:creationId xmlns:a16="http://schemas.microsoft.com/office/drawing/2014/main" id="{89C6B952-C9B8-48FF-27B1-E8BC3576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5370369"/>
            <a:ext cx="9448800" cy="1345374"/>
          </a:xfrm>
        </p:spPr>
        <p:txBody>
          <a:bodyPr>
            <a:normAutofit/>
          </a:bodyPr>
          <a:lstStyle/>
          <a:p>
            <a:r>
              <a:rPr lang="en-IN" sz="1600" dirty="0"/>
              <a:t>The revenue record is generated for a period of 2 years from Sep’16- Sep’18</a:t>
            </a:r>
          </a:p>
          <a:p>
            <a:r>
              <a:rPr lang="en-IN" sz="1600" dirty="0"/>
              <a:t>A spike is visible in Q1 &amp; Q4 of 2017. </a:t>
            </a:r>
          </a:p>
          <a:p>
            <a:r>
              <a:rPr lang="en-IN" sz="1600" dirty="0"/>
              <a:t>Explained in next slide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833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7AAF6-363D-C783-515E-1D832AE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3" y="284638"/>
            <a:ext cx="9649837" cy="10294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Explaining: Significant changes in sales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100327-DDCF-35A8-DC90-9D702559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215" y="1243669"/>
            <a:ext cx="9050543" cy="28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5020510-FE98-9758-EE42-54CFA03D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213" y="4032233"/>
            <a:ext cx="9050542" cy="26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088B-D170-BF30-49A4-4093BD0E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234" y="1765345"/>
            <a:ext cx="3373698" cy="3618166"/>
          </a:xfrm>
        </p:spPr>
        <p:txBody>
          <a:bodyPr>
            <a:normAutofit/>
          </a:bodyPr>
          <a:lstStyle/>
          <a:p>
            <a:r>
              <a:rPr lang="en-US" sz="1800" dirty="0"/>
              <a:t> peak in Apr'17, due to Easter holidays</a:t>
            </a:r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peak in Nov'17 from high volume sales due to Christmas holidays</a:t>
            </a:r>
          </a:p>
        </p:txBody>
      </p:sp>
    </p:spTree>
    <p:extLst>
      <p:ext uri="{BB962C8B-B14F-4D97-AF65-F5344CB8AC3E}">
        <p14:creationId xmlns:p14="http://schemas.microsoft.com/office/powerpoint/2010/main" val="189066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BDE98C51-AB53-BDE3-0F4F-A87220CE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56" y="2518664"/>
            <a:ext cx="11270875" cy="41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26D01A-F7A6-0CC6-AB99-C40D77E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48800" cy="10287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 dirty="0">
                <a:solidFill>
                  <a:schemeClr val="bg1"/>
                </a:solidFill>
                <a:effectLst/>
              </a:rPr>
              <a:t>peak hours or days for order placements?</a:t>
            </a:r>
            <a:br>
              <a:rPr lang="en-US" sz="2500" spc="750" dirty="0">
                <a:solidFill>
                  <a:schemeClr val="bg1"/>
                </a:solidFill>
                <a:effectLst/>
              </a:rPr>
            </a:br>
            <a:endParaRPr lang="en-US" sz="2500" spc="75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088B-D170-BF30-49A4-4093BD0E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524" y="4328426"/>
            <a:ext cx="4860587" cy="920349"/>
          </a:xfrm>
        </p:spPr>
        <p:txBody>
          <a:bodyPr>
            <a:normAutofit/>
          </a:bodyPr>
          <a:lstStyle/>
          <a:p>
            <a:r>
              <a:rPr lang="en-IN" sz="1800" dirty="0"/>
              <a:t>Orders boom between 1000 hrs, fall slightly after 1600 hrs, and then finally fall after 2200 hrs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720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EBA8-242B-F4F9-55BB-1B13D1DF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242" y="511791"/>
            <a:ext cx="3680635" cy="3406187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</a:t>
            </a:r>
            <a:b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FD61-9E13-050D-5951-A2877B47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1" y="2472643"/>
            <a:ext cx="3206251" cy="2864185"/>
          </a:xfrm>
        </p:spPr>
        <p:txBody>
          <a:bodyPr/>
          <a:lstStyle/>
          <a:p>
            <a:r>
              <a:rPr lang="en-IN" dirty="0"/>
              <a:t>Trend is Up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r>
              <a:rPr lang="en-IN" dirty="0"/>
              <a:t>Yearly Seasonality</a:t>
            </a:r>
          </a:p>
          <a:p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540935-8C12-9B2D-8103-1CA33AB9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95" y="-428"/>
            <a:ext cx="861660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2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719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4" name="Rectangle 719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6" name="Rectangle 719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8" name="Rectangle 719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0" name="Rectangle 719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2" name="Rectangle 720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4" name="Rectangle 720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8FF7-548F-1979-6BDD-75BF9AA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1" y="481234"/>
            <a:ext cx="10353774" cy="95075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Time series: Month and quarter plots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E714EE5-5C83-AC62-F4F0-B32E04EC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626561"/>
            <a:ext cx="55435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1BE9-73BD-11DE-4A55-012494D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5585316"/>
            <a:ext cx="11497684" cy="1051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FBC1491-E07B-30A3-A89A-CB215BE3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" y="1658750"/>
            <a:ext cx="56102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245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Tw Cen MT</vt:lpstr>
      <vt:lpstr>GradientRiseVTI</vt:lpstr>
      <vt:lpstr>Crafting Compelling Narratives: The Data Storytelling Challenge E- commerce supply chain</vt:lpstr>
      <vt:lpstr>About the dataset </vt:lpstr>
      <vt:lpstr>Order status</vt:lpstr>
      <vt:lpstr>Payment status</vt:lpstr>
      <vt:lpstr>Revenue trend over time (daily)</vt:lpstr>
      <vt:lpstr>Explaining: Significant changes in sales </vt:lpstr>
      <vt:lpstr>peak hours or days for order placements? </vt:lpstr>
      <vt:lpstr>Seasonal Decomposition daily sales</vt:lpstr>
      <vt:lpstr>Time series: Month and quarter plots</vt:lpstr>
      <vt:lpstr>Time series: pacf &amp; acf plots</vt:lpstr>
      <vt:lpstr>  sales trend: weekly          sales trend: monthly        </vt:lpstr>
      <vt:lpstr>MoM: sales performance</vt:lpstr>
      <vt:lpstr>REVENUE WISE: CUSTOMER STATE </vt:lpstr>
      <vt:lpstr>REVENUE WISE: CUSTOMER CITY </vt:lpstr>
      <vt:lpstr>SALES TREND: TOP 10 PRODUCTS</vt:lpstr>
      <vt:lpstr>Top 10 cities for top 3 selling products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SRIVASTAVA</dc:creator>
  <cp:lastModifiedBy>MAYANK SRIVASTAVA</cp:lastModifiedBy>
  <cp:revision>23</cp:revision>
  <dcterms:created xsi:type="dcterms:W3CDTF">2024-09-25T16:04:35Z</dcterms:created>
  <dcterms:modified xsi:type="dcterms:W3CDTF">2024-09-25T18:28:00Z</dcterms:modified>
</cp:coreProperties>
</file>