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4" r:id="rId10"/>
    <p:sldId id="270" r:id="rId11"/>
    <p:sldId id="265" r:id="rId12"/>
    <p:sldId id="289" r:id="rId13"/>
    <p:sldId id="266" r:id="rId14"/>
    <p:sldId id="267" r:id="rId15"/>
    <p:sldId id="269" r:id="rId16"/>
    <p:sldId id="271" r:id="rId17"/>
    <p:sldId id="273" r:id="rId18"/>
    <p:sldId id="28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8" r:id="rId27"/>
    <p:sldId id="290" r:id="rId28"/>
    <p:sldId id="272" r:id="rId29"/>
    <p:sldId id="288" r:id="rId30"/>
    <p:sldId id="287" r:id="rId31"/>
    <p:sldId id="283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21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15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5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3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4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66057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MAJOR PROJECT CS1050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SENTIMENT ANALYSIS OF TWITTER DATA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Guide:                      Members:    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Yunus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Ujjwal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Jain(646)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Mayank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Bansal(694)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are highly unstructured and also non-grammatical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Out </a:t>
            </a:r>
            <a:r>
              <a:rPr lang="en-US" dirty="0"/>
              <a:t>of Vocabulary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Some </a:t>
            </a:r>
            <a:r>
              <a:rPr lang="en-US" dirty="0"/>
              <a:t>of the words may be out of vocabulary or our </a:t>
            </a:r>
            <a:r>
              <a:rPr lang="en-US" dirty="0" smtClean="0"/>
              <a:t>dictionary.</a:t>
            </a:r>
          </a:p>
          <a:p>
            <a:r>
              <a:rPr lang="en-US" dirty="0" smtClean="0"/>
              <a:t>Lexical </a:t>
            </a:r>
            <a:r>
              <a:rPr lang="en-US" dirty="0"/>
              <a:t>Variation-People are of different regions and different areas. They use different languages in </a:t>
            </a:r>
            <a:r>
              <a:rPr lang="en-US" dirty="0" smtClean="0"/>
              <a:t>their tweets.</a:t>
            </a:r>
          </a:p>
          <a:p>
            <a:r>
              <a:rPr lang="en-US" dirty="0" smtClean="0"/>
              <a:t> </a:t>
            </a:r>
            <a:r>
              <a:rPr lang="en-US" dirty="0"/>
              <a:t>Extensive usage of acronyms like asap, lol, </a:t>
            </a:r>
            <a:r>
              <a:rPr lang="en-US" dirty="0" smtClean="0"/>
              <a:t>idk.</a:t>
            </a:r>
          </a:p>
          <a:p>
            <a:r>
              <a:rPr lang="en-US" dirty="0" smtClean="0"/>
              <a:t> Extensive </a:t>
            </a:r>
            <a:r>
              <a:rPr lang="en-US" dirty="0"/>
              <a:t>use of </a:t>
            </a:r>
            <a:r>
              <a:rPr lang="en-US" dirty="0" smtClean="0"/>
              <a:t>emoticons.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using knowledge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tweets</a:t>
            </a:r>
          </a:p>
          <a:p>
            <a:r>
              <a:rPr lang="en-US" dirty="0" smtClean="0"/>
              <a:t>Pre-processing of the tweets</a:t>
            </a:r>
          </a:p>
          <a:p>
            <a:r>
              <a:rPr lang="en-US" dirty="0" smtClean="0"/>
              <a:t>Tokenize the tweets.</a:t>
            </a:r>
          </a:p>
          <a:p>
            <a:r>
              <a:rPr lang="en-US" dirty="0" smtClean="0"/>
              <a:t>Comparing the text with the dictionary to check the number of positive words, negative words.</a:t>
            </a:r>
          </a:p>
          <a:p>
            <a:r>
              <a:rPr lang="en-US" dirty="0" smtClean="0"/>
              <a:t>Calculating the overall sentiment score of a tweet.</a:t>
            </a:r>
          </a:p>
          <a:p>
            <a:r>
              <a:rPr lang="en-US" dirty="0" smtClean="0"/>
              <a:t>Predicting the sentiment of the tweet as positive, negative or neutral.</a:t>
            </a:r>
          </a:p>
          <a:p>
            <a:r>
              <a:rPr lang="en-US" dirty="0" smtClean="0"/>
              <a:t>Plotting the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9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 for knowledge based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627938" cy="4876800"/>
          </a:xfrm>
        </p:spPr>
      </p:pic>
    </p:spTree>
    <p:extLst>
      <p:ext uri="{BB962C8B-B14F-4D97-AF65-F5344CB8AC3E}">
        <p14:creationId xmlns:p14="http://schemas.microsoft.com/office/powerpoint/2010/main" val="86675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used for knowledge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Positive-count </a:t>
            </a:r>
            <a:r>
              <a:rPr lang="en-US" dirty="0"/>
              <a:t>= Number of positive words.</a:t>
            </a:r>
          </a:p>
          <a:p>
            <a:r>
              <a:rPr lang="en-US" dirty="0" smtClean="0"/>
              <a:t> Negative-count </a:t>
            </a:r>
            <a:r>
              <a:rPr lang="en-US" dirty="0"/>
              <a:t>= Number of negative words.</a:t>
            </a:r>
          </a:p>
          <a:p>
            <a:r>
              <a:rPr lang="en-US" dirty="0" smtClean="0"/>
              <a:t> N-count </a:t>
            </a:r>
            <a:r>
              <a:rPr lang="en-US" dirty="0"/>
              <a:t>= Number of positive words </a:t>
            </a:r>
            <a:r>
              <a:rPr lang="en-US" dirty="0" smtClean="0"/>
              <a:t>– Number </a:t>
            </a:r>
            <a:r>
              <a:rPr lang="en-US" dirty="0"/>
              <a:t>of negative </a:t>
            </a:r>
            <a:r>
              <a:rPr lang="en-US" dirty="0" smtClean="0"/>
              <a:t>words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Prediction based upon the algorithm.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N-count is positive the tweet is classified as positive.</a:t>
            </a:r>
          </a:p>
          <a:p>
            <a:r>
              <a:rPr lang="en-US" dirty="0" smtClean="0"/>
              <a:t>If N-count is negative the tweet is classified as negative.</a:t>
            </a:r>
          </a:p>
          <a:p>
            <a:r>
              <a:rPr lang="en-US" dirty="0"/>
              <a:t>If the </a:t>
            </a:r>
            <a:r>
              <a:rPr lang="en-US" dirty="0" err="1"/>
              <a:t>Ncount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zero, the </a:t>
            </a:r>
            <a:r>
              <a:rPr lang="en-US" dirty="0" smtClean="0"/>
              <a:t>tweet is classified as </a:t>
            </a:r>
            <a:r>
              <a:rPr lang="en-US" dirty="0"/>
              <a:t>neutral.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PI-chart is the result for hashtag #</a:t>
            </a:r>
            <a:r>
              <a:rPr lang="en-US" dirty="0" err="1" smtClean="0"/>
              <a:t>JusitceForAsifa</a:t>
            </a:r>
            <a:r>
              <a:rPr lang="en-US" dirty="0" smtClean="0"/>
              <a:t> using knowledge based approach.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90" y="2976563"/>
            <a:ext cx="47299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the old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Sentence1 : I </a:t>
            </a:r>
            <a:r>
              <a:rPr lang="en-US" dirty="0"/>
              <a:t>want a burger so </a:t>
            </a:r>
            <a:r>
              <a:rPr lang="en-US" dirty="0" smtClean="0"/>
              <a:t>bad.</a:t>
            </a:r>
          </a:p>
          <a:p>
            <a:r>
              <a:rPr lang="en-US" dirty="0" smtClean="0"/>
              <a:t>Sentence2</a:t>
            </a:r>
            <a:r>
              <a:rPr lang="en-US" dirty="0"/>
              <a:t>: I had a burger. It was so bad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entence1 means the </a:t>
            </a:r>
            <a:r>
              <a:rPr lang="en-US" dirty="0"/>
              <a:t>user wants a burger so </a:t>
            </a:r>
            <a:r>
              <a:rPr lang="en-US" dirty="0" smtClean="0"/>
              <a:t>badly.</a:t>
            </a:r>
          </a:p>
          <a:p>
            <a:pPr marL="0" indent="0">
              <a:buNone/>
            </a:pPr>
            <a:r>
              <a:rPr lang="en-US" dirty="0" smtClean="0"/>
              <a:t>Sentence2 means </a:t>
            </a:r>
            <a:r>
              <a:rPr lang="en-US" dirty="0"/>
              <a:t>the user just had a burger and it was bad in </a:t>
            </a:r>
            <a:r>
              <a:rPr lang="en-US" dirty="0" smtClean="0"/>
              <a:t>taste.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we perform sentiment analysis on both the sentences using </a:t>
            </a:r>
            <a:r>
              <a:rPr lang="en-US" dirty="0" smtClean="0"/>
              <a:t>approach1</a:t>
            </a:r>
            <a:r>
              <a:rPr lang="en-US" dirty="0"/>
              <a:t>, it shows negative as both the sentences contain a negative </a:t>
            </a:r>
            <a:r>
              <a:rPr lang="en-US" dirty="0" smtClean="0"/>
              <a:t>word.</a:t>
            </a:r>
          </a:p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dirty="0"/>
              <a:t>the sentences have different sentiment using the same word. Here our sentiment analysis fails as it is not able to display the correct sentiment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6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computes the number of positive and negative words </a:t>
            </a:r>
            <a:r>
              <a:rPr lang="en-US" sz="2400" dirty="0" smtClean="0"/>
              <a:t>in a document and </a:t>
            </a:r>
            <a:r>
              <a:rPr lang="en-US" sz="2400" dirty="0"/>
              <a:t>makes a conclusion based on their difference.   </a:t>
            </a:r>
            <a:endParaRPr lang="en-US" sz="2400" dirty="0" smtClean="0"/>
          </a:p>
          <a:p>
            <a:r>
              <a:rPr lang="en-US" sz="2400" dirty="0" smtClean="0"/>
              <a:t> when </a:t>
            </a:r>
            <a:r>
              <a:rPr lang="en-US" sz="2400" dirty="0"/>
              <a:t>using a simple vocabularies approach for a </a:t>
            </a:r>
            <a:r>
              <a:rPr lang="en-US" sz="2400" dirty="0" smtClean="0"/>
              <a:t>phrase ‘not bad’ we will </a:t>
            </a:r>
            <a:r>
              <a:rPr lang="en-US" sz="2400" dirty="0"/>
              <a:t>get a negative estimation.</a:t>
            </a:r>
          </a:p>
        </p:txBody>
      </p:sp>
    </p:spTree>
    <p:extLst>
      <p:ext uri="{BB962C8B-B14F-4D97-AF65-F5344CB8AC3E}">
        <p14:creationId xmlns:p14="http://schemas.microsoft.com/office/powerpoint/2010/main" val="262708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using machine </a:t>
            </a:r>
            <a:r>
              <a:rPr lang="en-US" dirty="0" smtClean="0"/>
              <a:t>learning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 model is used for classification of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dataset </a:t>
            </a:r>
            <a:r>
              <a:rPr lang="en-US" dirty="0"/>
              <a:t>is used to train a model which predicts the probability of the </a:t>
            </a:r>
            <a:r>
              <a:rPr lang="en-US" dirty="0" err="1"/>
              <a:t>positiveness</a:t>
            </a:r>
            <a:r>
              <a:rPr lang="en-US" dirty="0"/>
              <a:t> </a:t>
            </a:r>
            <a:r>
              <a:rPr lang="en-US" dirty="0" smtClean="0"/>
              <a:t>for the input data.</a:t>
            </a:r>
          </a:p>
          <a:p>
            <a:r>
              <a:rPr lang="en-US" dirty="0" smtClean="0"/>
              <a:t> </a:t>
            </a:r>
            <a:r>
              <a:rPr lang="en-US" dirty="0"/>
              <a:t>Doc2vec package is used for text analysis.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document term </a:t>
            </a:r>
            <a:r>
              <a:rPr lang="en-US" dirty="0" smtClean="0"/>
              <a:t>matrix is constructed.</a:t>
            </a:r>
          </a:p>
          <a:p>
            <a:r>
              <a:rPr lang="en-US" dirty="0" smtClean="0"/>
              <a:t> </a:t>
            </a:r>
            <a:r>
              <a:rPr lang="en-US" dirty="0"/>
              <a:t>The DTM is weighted using the term frequency-inverse document frequency.</a:t>
            </a:r>
          </a:p>
          <a:p>
            <a:r>
              <a:rPr lang="en-US" dirty="0" smtClean="0"/>
              <a:t>The </a:t>
            </a:r>
            <a:r>
              <a:rPr lang="en-US" dirty="0"/>
              <a:t>approach plots the graph and </a:t>
            </a:r>
            <a:r>
              <a:rPr lang="en-US" dirty="0" smtClean="0"/>
              <a:t>shows the probability of </a:t>
            </a:r>
            <a:r>
              <a:rPr lang="en-US" dirty="0" err="1" smtClean="0"/>
              <a:t>positiveness</a:t>
            </a:r>
            <a:r>
              <a:rPr lang="en-US" dirty="0" smtClean="0"/>
              <a:t> for the tweets.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sharelatex.com/project/5ac0d8b0c743b3413815b1b1/file/5ad9fb21ba38a95e1a9b67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www.sharelatex.com/project/5ac0d8b0c743b3413815b1b1/file/5ad9fb21ba38a95e1a9b673a"/>
          <p:cNvSpPr>
            <a:spLocks noChangeAspect="1" noChangeArrowheads="1"/>
          </p:cNvSpPr>
          <p:nvPr/>
        </p:nvSpPr>
        <p:spPr bwMode="auto">
          <a:xfrm>
            <a:off x="3795757" y="2293937"/>
            <a:ext cx="3166745" cy="31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122" y="1606731"/>
            <a:ext cx="4003794" cy="49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Term 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model to represent a list words in a document in a matrix </a:t>
            </a:r>
            <a:r>
              <a:rPr lang="en-US" dirty="0" smtClean="0"/>
              <a:t>form.</a:t>
            </a:r>
          </a:p>
          <a:p>
            <a:r>
              <a:rPr lang="en-US" dirty="0"/>
              <a:t>the frequency of occurrence of the words in a </a:t>
            </a:r>
            <a:r>
              <a:rPr lang="en-US" dirty="0" smtClean="0"/>
              <a:t>document.</a:t>
            </a:r>
          </a:p>
          <a:p>
            <a:r>
              <a:rPr lang="en-US" dirty="0"/>
              <a:t>value taken by the matrix is decided </a:t>
            </a:r>
            <a:r>
              <a:rPr lang="en-US" dirty="0" smtClean="0"/>
              <a:t>by the scheme - term </a:t>
            </a:r>
            <a:r>
              <a:rPr lang="en-US" dirty="0"/>
              <a:t>frequency-inverse document frequency (</a:t>
            </a:r>
            <a:r>
              <a:rPr lang="en-US" dirty="0" err="1"/>
              <a:t>tf-idf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document term matrix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46" y="2286000"/>
            <a:ext cx="4623707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3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8797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2000" dirty="0" smtClean="0"/>
              <a:t>To implement an algorithm for automatic classification of the text into positive, negative or neutral.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2000" dirty="0" smtClean="0"/>
              <a:t>To determine the attitude of the mass is positive, negative or neutral towards the subject of interest.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2000" dirty="0" smtClean="0"/>
              <a:t>Graphical representation of the user’s sentiments in the form of graph like pie chart, etc.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2000" dirty="0" smtClean="0"/>
              <a:t>To express whether the expressed opinion in a document, a sentence or an entity feature/aspect is positive, negative or neutral.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478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strategy for evaluating the execution of machine learning </a:t>
            </a:r>
            <a:r>
              <a:rPr lang="en-US" dirty="0" smtClean="0"/>
              <a:t>models.</a:t>
            </a:r>
          </a:p>
          <a:p>
            <a:r>
              <a:rPr lang="en-US" dirty="0"/>
              <a:t>how the machine learning model would sum up to a unknown data </a:t>
            </a:r>
            <a:r>
              <a:rPr lang="en-US" dirty="0" smtClean="0"/>
              <a:t>set.</a:t>
            </a:r>
          </a:p>
          <a:p>
            <a:r>
              <a:rPr lang="en-US" dirty="0"/>
              <a:t>to gauge how exact the forecasts our model will give in  practice.</a:t>
            </a:r>
          </a:p>
        </p:txBody>
      </p:sp>
      <p:pic>
        <p:nvPicPr>
          <p:cNvPr id="3074" name="Picture 2" descr="Image result for k-fold cross valid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69" y="2259875"/>
            <a:ext cx="4870459" cy="280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6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machine learning algorithms face the  problem of </a:t>
            </a:r>
            <a:r>
              <a:rPr lang="en-US" dirty="0" smtClean="0"/>
              <a:t>overfitting.</a:t>
            </a:r>
          </a:p>
          <a:p>
            <a:r>
              <a:rPr lang="en-US" dirty="0"/>
              <a:t>Overfitting of a model can cause the less accurate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model </a:t>
            </a:r>
            <a:r>
              <a:rPr lang="en-US" dirty="0"/>
              <a:t>works well on training data-set and will not work accurate on unknown </a:t>
            </a:r>
            <a:r>
              <a:rPr lang="en-US" dirty="0" smtClean="0"/>
              <a:t>data-set.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Types of regularization:</a:t>
            </a:r>
          </a:p>
          <a:p>
            <a:r>
              <a:rPr lang="en-US" dirty="0" smtClean="0"/>
              <a:t>L1 Regularization</a:t>
            </a:r>
          </a:p>
          <a:p>
            <a:r>
              <a:rPr lang="en-US" dirty="0" smtClean="0"/>
              <a:t>L2 Regularization</a:t>
            </a:r>
          </a:p>
          <a:p>
            <a:pPr marL="0" indent="0">
              <a:buNone/>
            </a:pPr>
            <a:r>
              <a:rPr lang="en-US" dirty="0"/>
              <a:t>A linear  regression model is a function consisting of one dependent variable y and many independent variable </a:t>
            </a:r>
            <a:r>
              <a:rPr lang="en-US" dirty="0" smtClean="0"/>
              <a:t>x.</a:t>
            </a:r>
          </a:p>
          <a:p>
            <a:r>
              <a:rPr lang="en-US" dirty="0" smtClean="0"/>
              <a:t>Lasso Regression-uses L1 method</a:t>
            </a:r>
          </a:p>
          <a:p>
            <a:r>
              <a:rPr lang="en-US" dirty="0" smtClean="0"/>
              <a:t>Ridge Regression-uses L2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4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frequency-Inverse Document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numerical statistic used in information </a:t>
            </a:r>
            <a:r>
              <a:rPr lang="en-US" dirty="0" smtClean="0"/>
              <a:t>retrieval.</a:t>
            </a:r>
          </a:p>
          <a:p>
            <a:r>
              <a:rPr lang="en-US" dirty="0"/>
              <a:t>determines the importance of a word in a document in a collection or </a:t>
            </a:r>
            <a:r>
              <a:rPr lang="en-US" dirty="0" smtClean="0"/>
              <a:t>corpus.</a:t>
            </a:r>
          </a:p>
          <a:p>
            <a:r>
              <a:rPr lang="en-US" dirty="0"/>
              <a:t>weighting factor in text analysis, searches to gather information and user modeling</a:t>
            </a:r>
            <a:r>
              <a:rPr lang="en-US" dirty="0" smtClean="0"/>
              <a:t>.</a:t>
            </a:r>
          </a:p>
          <a:p>
            <a:r>
              <a:rPr lang="en-US" dirty="0"/>
              <a:t>dependable statistic to weigh the importance of a word in a </a:t>
            </a:r>
            <a:r>
              <a:rPr lang="en-US" dirty="0" smtClean="0"/>
              <a:t>document.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dirty="0" smtClean="0"/>
              <a:t>frequency </a:t>
            </a:r>
            <a:r>
              <a:rPr lang="en-US" dirty="0"/>
              <a:t>is calculated by the frequency of the word in the document divided by the total number of words in the document</a:t>
            </a:r>
            <a:r>
              <a:rPr lang="en-US" dirty="0" smtClean="0"/>
              <a:t>.</a:t>
            </a:r>
          </a:p>
          <a:p>
            <a:r>
              <a:rPr lang="en-US" dirty="0"/>
              <a:t>Inverse Document Frequency which means logarithm of the number of total document in the collection divided by the number of document where the term appears.</a:t>
            </a:r>
          </a:p>
        </p:txBody>
      </p:sp>
    </p:spTree>
    <p:extLst>
      <p:ext uri="{BB962C8B-B14F-4D97-AF65-F5344CB8AC3E}">
        <p14:creationId xmlns:p14="http://schemas.microsoft.com/office/powerpoint/2010/main" val="398195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which measures how frequently a term occurs in a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length of the documents is different, it may be possible that a term would appear  more times in long documents than shorter ones.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frequency is divided by the document length as a way of </a:t>
            </a:r>
            <a:r>
              <a:rPr lang="en-US" dirty="0" smtClean="0"/>
              <a:t>normalization</a:t>
            </a:r>
          </a:p>
          <a:p>
            <a:r>
              <a:rPr lang="en-US" dirty="0"/>
              <a:t>TF(t) = (Number of times term t appears in a document) / (Total number of </a:t>
            </a:r>
            <a:r>
              <a:rPr lang="en-US" dirty="0" smtClean="0"/>
              <a:t>           terms </a:t>
            </a:r>
            <a:r>
              <a:rPr lang="en-US" dirty="0"/>
              <a:t>in the document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9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Document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measures the importance of  a term.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consider all terms equally important while computing the term frequency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 it is known that terms, such as is, of, and that,  appear a lot of times but have little importance.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we  weigh down the frequent terms while scale up the rare ones, by computing the </a:t>
            </a:r>
            <a:r>
              <a:rPr lang="en-US" dirty="0" smtClean="0"/>
              <a:t>following:</a:t>
            </a:r>
          </a:p>
          <a:p>
            <a:r>
              <a:rPr lang="en-US" dirty="0" smtClean="0"/>
              <a:t>Log  (Total </a:t>
            </a:r>
            <a:r>
              <a:rPr lang="en-US" dirty="0"/>
              <a:t>number of documents / Number of documents with term t in it).</a:t>
            </a:r>
          </a:p>
        </p:txBody>
      </p:sp>
    </p:spTree>
    <p:extLst>
      <p:ext uri="{BB962C8B-B14F-4D97-AF65-F5344CB8AC3E}">
        <p14:creationId xmlns:p14="http://schemas.microsoft.com/office/powerpoint/2010/main" val="294093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where the dependent variable is binary or </a:t>
            </a:r>
            <a:r>
              <a:rPr lang="en-US" dirty="0" smtClean="0"/>
              <a:t>categorized.</a:t>
            </a:r>
          </a:p>
          <a:p>
            <a:r>
              <a:rPr lang="en-US" dirty="0"/>
              <a:t>the output variable is binary dependent variable means the output will be </a:t>
            </a:r>
            <a:r>
              <a:rPr lang="en-US" dirty="0" smtClean="0"/>
              <a:t>binary.</a:t>
            </a:r>
          </a:p>
          <a:p>
            <a:r>
              <a:rPr lang="en-US" dirty="0"/>
              <a:t>like positive-negative, like-dislike, 0 or 1, good-bad, pass-fail, win-lose, alive-dead, etc</a:t>
            </a:r>
            <a:r>
              <a:rPr lang="en-US" dirty="0" smtClean="0"/>
              <a:t>.</a:t>
            </a:r>
          </a:p>
          <a:p>
            <a:r>
              <a:rPr lang="en-US" dirty="0"/>
              <a:t>can be binomial, multinomial or </a:t>
            </a:r>
            <a:r>
              <a:rPr lang="en-US" dirty="0" smtClean="0"/>
              <a:t>ordinal.</a:t>
            </a:r>
            <a:endParaRPr lang="en-US" dirty="0"/>
          </a:p>
        </p:txBody>
      </p:sp>
      <p:pic>
        <p:nvPicPr>
          <p:cNvPr id="4098" name="Picture 2" descr="Image result for logistic regression 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52" y="2160589"/>
            <a:ext cx="4511848" cy="38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2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using machine learning[Training the model]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</a:t>
            </a:r>
            <a:r>
              <a:rPr lang="en-US" dirty="0" smtClean="0"/>
              <a:t>dataset</a:t>
            </a:r>
          </a:p>
          <a:p>
            <a:r>
              <a:rPr lang="en-US" dirty="0"/>
              <a:t>data splitting on train and test</a:t>
            </a:r>
            <a:endParaRPr lang="en-US" dirty="0" smtClean="0"/>
          </a:p>
          <a:p>
            <a:r>
              <a:rPr lang="en-US" dirty="0" smtClean="0"/>
              <a:t>Pre-process and tokenization</a:t>
            </a:r>
            <a:endParaRPr lang="en-US" dirty="0" smtClean="0"/>
          </a:p>
          <a:p>
            <a:r>
              <a:rPr lang="en-US" dirty="0" smtClean="0"/>
              <a:t>Make a vocabulary </a:t>
            </a:r>
            <a:r>
              <a:rPr lang="en-US" dirty="0" smtClean="0"/>
              <a:t>and</a:t>
            </a:r>
            <a:r>
              <a:rPr lang="en-US" dirty="0" smtClean="0"/>
              <a:t> Document </a:t>
            </a:r>
            <a:r>
              <a:rPr lang="en-US" dirty="0" smtClean="0"/>
              <a:t>Term </a:t>
            </a:r>
            <a:r>
              <a:rPr lang="en-US" dirty="0" smtClean="0"/>
              <a:t>matrix</a:t>
            </a:r>
          </a:p>
          <a:p>
            <a:r>
              <a:rPr lang="en-US" dirty="0"/>
              <a:t>define </a:t>
            </a:r>
            <a:r>
              <a:rPr lang="en-US" dirty="0" err="1"/>
              <a:t>tf-idf</a:t>
            </a:r>
            <a:r>
              <a:rPr lang="en-US" dirty="0"/>
              <a:t> model</a:t>
            </a:r>
            <a:endParaRPr lang="en-US" dirty="0" smtClean="0"/>
          </a:p>
          <a:p>
            <a:r>
              <a:rPr lang="en-US" dirty="0"/>
              <a:t>fit the model to the train data and </a:t>
            </a:r>
            <a:r>
              <a:rPr lang="en-US" dirty="0" smtClean="0"/>
              <a:t>transform</a:t>
            </a:r>
            <a:endParaRPr lang="en-US" dirty="0" smtClean="0"/>
          </a:p>
          <a:p>
            <a:r>
              <a:rPr lang="en-US" dirty="0" smtClean="0"/>
              <a:t>Used a </a:t>
            </a:r>
            <a:r>
              <a:rPr lang="en-US" dirty="0" err="1" smtClean="0"/>
              <a:t>tf-idf</a:t>
            </a:r>
            <a:r>
              <a:rPr lang="en-US" dirty="0" smtClean="0"/>
              <a:t> model for weight in Document Term </a:t>
            </a:r>
            <a:r>
              <a:rPr lang="en-US" dirty="0" smtClean="0"/>
              <a:t>Matrix</a:t>
            </a:r>
            <a:endParaRPr lang="en-US" dirty="0" smtClean="0"/>
          </a:p>
          <a:p>
            <a:r>
              <a:rPr lang="en-US" dirty="0" smtClean="0"/>
              <a:t>Train the model using </a:t>
            </a:r>
            <a:r>
              <a:rPr lang="en-US" dirty="0" err="1" smtClean="0"/>
              <a:t>glmnet</a:t>
            </a:r>
            <a:r>
              <a:rPr lang="en-US" dirty="0" smtClean="0"/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Prediction on test 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2045" y="1125377"/>
            <a:ext cx="6544492" cy="47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using machine </a:t>
            </a:r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[ Predicting the sentiment of tweets]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tweets using twitter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Pre-process the tweet</a:t>
            </a:r>
          </a:p>
          <a:p>
            <a:r>
              <a:rPr lang="en-US" dirty="0" smtClean="0"/>
              <a:t>Creating vocabulary and </a:t>
            </a:r>
            <a:r>
              <a:rPr lang="en-US" dirty="0" smtClean="0"/>
              <a:t>Document term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Transform data with </a:t>
            </a:r>
            <a:r>
              <a:rPr lang="en-US" dirty="0" err="1" smtClean="0"/>
              <a:t>tf-idf</a:t>
            </a:r>
            <a:endParaRPr lang="en-US" dirty="0" smtClean="0"/>
          </a:p>
          <a:p>
            <a:r>
              <a:rPr lang="en-US" dirty="0" smtClean="0"/>
              <a:t>Predict probability of </a:t>
            </a:r>
            <a:r>
              <a:rPr lang="en-US" dirty="0" err="1" smtClean="0"/>
              <a:t>positiveness</a:t>
            </a:r>
            <a:endParaRPr lang="en-US" dirty="0" smtClean="0"/>
          </a:p>
          <a:p>
            <a:r>
              <a:rPr lang="en-US" dirty="0" smtClean="0"/>
              <a:t>Plot the graph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Parameters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511314"/>
              </p:ext>
            </p:extLst>
          </p:nvPr>
        </p:nvGraphicFramePr>
        <p:xfrm>
          <a:off x="677334" y="2186713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52529442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602532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 million tweets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4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0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K-fold cross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00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Hashtag used for the experiment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JusticeForAsifa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5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8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1408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Sentiment analysis (also known as opinion mining) refers to the use of natural language processing, text analysis and computational </a:t>
            </a:r>
            <a:r>
              <a:rPr lang="en-US" sz="2000" dirty="0" smtClean="0"/>
              <a:t>linguistics.</a:t>
            </a:r>
            <a:endParaRPr lang="en-US" sz="2000" dirty="0" smtClean="0"/>
          </a:p>
          <a:p>
            <a:r>
              <a:rPr lang="en-US" sz="2000" dirty="0" smtClean="0"/>
              <a:t>Used to </a:t>
            </a:r>
            <a:r>
              <a:rPr lang="en-US" sz="2000" dirty="0"/>
              <a:t>identify and extract subjective information in source </a:t>
            </a:r>
            <a:r>
              <a:rPr lang="en-US" sz="2000" dirty="0" smtClean="0"/>
              <a:t>materials.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this project, we are performing sentiment analysis on the twitter data. </a:t>
            </a:r>
            <a:endParaRPr lang="en-US" sz="2000" dirty="0" smtClean="0"/>
          </a:p>
          <a:p>
            <a:r>
              <a:rPr lang="en-US" sz="2000" dirty="0" smtClean="0"/>
              <a:t>Assessment </a:t>
            </a:r>
            <a:r>
              <a:rPr lang="en-US" sz="2000" dirty="0"/>
              <a:t>and analysis of sentiment of twitter data, we get a very good approach to screen the </a:t>
            </a:r>
            <a:r>
              <a:rPr lang="en-US" sz="2000" dirty="0" smtClean="0"/>
              <a:t>public’s </a:t>
            </a:r>
            <a:r>
              <a:rPr lang="en-US" sz="2000" dirty="0"/>
              <a:t>sentiments towards any business, product, service, etc.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this project, we discuss the different approaches of sentiment analysis on twitter data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44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5" y="2024743"/>
            <a:ext cx="7673918" cy="431529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#</a:t>
            </a:r>
            <a:r>
              <a:rPr lang="en-US" dirty="0" err="1" smtClean="0"/>
              <a:t>JusticeForAsifa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3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</a:t>
            </a:r>
            <a:r>
              <a:rPr lang="en-US" dirty="0"/>
              <a:t>analysis can be done on product reviews and hospital </a:t>
            </a:r>
            <a:r>
              <a:rPr lang="en-US" dirty="0" smtClean="0"/>
              <a:t>reviews.</a:t>
            </a:r>
          </a:p>
          <a:p>
            <a:r>
              <a:rPr lang="en-US" dirty="0" smtClean="0"/>
              <a:t>Our classifier algorithm is 90% accurate.</a:t>
            </a:r>
          </a:p>
          <a:p>
            <a:r>
              <a:rPr lang="en-US" dirty="0"/>
              <a:t> express different sentiment with the same set of words, current model can not predict the exact </a:t>
            </a:r>
            <a:r>
              <a:rPr lang="en-US" dirty="0" smtClean="0"/>
              <a:t>emotion.</a:t>
            </a:r>
          </a:p>
          <a:p>
            <a:r>
              <a:rPr lang="en-US" dirty="0" smtClean="0"/>
              <a:t>Pre-processing of tweets can be improves.</a:t>
            </a:r>
          </a:p>
          <a:p>
            <a:r>
              <a:rPr lang="en-US" dirty="0" smtClean="0"/>
              <a:t>Regional languages can be included.</a:t>
            </a:r>
          </a:p>
          <a:p>
            <a:r>
              <a:rPr lang="en-US" dirty="0" smtClean="0"/>
              <a:t>Combine application of sentiment analysis and machine learning can improve 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3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2116183"/>
            <a:ext cx="8596668" cy="1162593"/>
          </a:xfrm>
        </p:spPr>
        <p:txBody>
          <a:bodyPr/>
          <a:lstStyle/>
          <a:p>
            <a:r>
              <a:rPr lang="en-US" dirty="0" smtClean="0"/>
              <a:t>Thank You for your patience hearing.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Twitter is a micro-blogging website where people share their messages in the form of tweets. It is an online social networking </a:t>
            </a:r>
            <a:r>
              <a:rPr lang="en-US" dirty="0" smtClean="0"/>
              <a:t>website.</a:t>
            </a:r>
          </a:p>
          <a:p>
            <a:pPr marL="0" indent="0">
              <a:buNone/>
            </a:pPr>
            <a:r>
              <a:rPr lang="en-US" b="1" dirty="0" smtClean="0"/>
              <a:t>Properties of a tweet </a:t>
            </a:r>
            <a:r>
              <a:rPr lang="en-US" dirty="0" smtClean="0"/>
              <a:t>: The properties of a tweet determine the structure of a tweet.</a:t>
            </a:r>
          </a:p>
          <a:p>
            <a:r>
              <a:rPr lang="en-US" dirty="0" smtClean="0"/>
              <a:t>twitter.com </a:t>
            </a:r>
            <a:r>
              <a:rPr lang="en-US" dirty="0"/>
              <a:t>is a popular micro-blogging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Each </a:t>
            </a:r>
            <a:r>
              <a:rPr lang="en-US" dirty="0"/>
              <a:t>tweet is 140 characters in </a:t>
            </a:r>
            <a:r>
              <a:rPr lang="en-US" dirty="0" smtClean="0"/>
              <a:t>length.</a:t>
            </a:r>
          </a:p>
          <a:p>
            <a:r>
              <a:rPr lang="en-US" dirty="0" smtClean="0"/>
              <a:t>Tweets </a:t>
            </a:r>
            <a:r>
              <a:rPr lang="en-US" dirty="0"/>
              <a:t>are frequently used to express a tweeter's emotion on a particular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There </a:t>
            </a:r>
            <a:r>
              <a:rPr lang="en-US" dirty="0"/>
              <a:t>are firms which poll twitter for analyzing sentiment on a particular </a:t>
            </a:r>
            <a:r>
              <a:rPr lang="en-US" dirty="0" smtClean="0"/>
              <a:t>topic.</a:t>
            </a:r>
          </a:p>
          <a:p>
            <a:r>
              <a:rPr lang="en-US" dirty="0" smtClean="0"/>
              <a:t>The </a:t>
            </a:r>
            <a:r>
              <a:rPr lang="en-US" dirty="0"/>
              <a:t>challenge is to gather all such relevant data, detect and summarize the overall sentiment on a topic. </a:t>
            </a:r>
          </a:p>
        </p:txBody>
      </p:sp>
    </p:spTree>
    <p:extLst>
      <p:ext uri="{BB962C8B-B14F-4D97-AF65-F5344CB8AC3E}">
        <p14:creationId xmlns:p14="http://schemas.microsoft.com/office/powerpoint/2010/main" val="177018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Sentiment analysis  is a method of computationally analyzing and predicting sentiments, opinion from text, image and any form of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a process of identifying and categorizing sentiments and opinions from a written piece of text.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Sentiment </a:t>
            </a:r>
            <a:r>
              <a:rPr lang="en-US" dirty="0"/>
              <a:t>Analysis tries to determine the </a:t>
            </a:r>
            <a:r>
              <a:rPr lang="en-US" dirty="0" smtClean="0"/>
              <a:t>writer’s </a:t>
            </a:r>
            <a:r>
              <a:rPr lang="en-US" dirty="0"/>
              <a:t>attitude towards a particular topic whether it is positive, negative or neutral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Sentiment Analysis is generally a binary classification of opinions like for/against, like/dislike, good/bad, etc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Sentiment Analysis has a wide range of applications. It helps  businesses to </a:t>
            </a:r>
            <a:r>
              <a:rPr lang="en-US" dirty="0"/>
              <a:t>understand the social </a:t>
            </a:r>
            <a:r>
              <a:rPr lang="en-US" b="1" dirty="0"/>
              <a:t>sentiment</a:t>
            </a:r>
            <a:r>
              <a:rPr lang="en-US" dirty="0"/>
              <a:t> of their brand, product or </a:t>
            </a:r>
            <a:r>
              <a:rPr lang="en-US" dirty="0" smtClean="0"/>
              <a:t>service. For example in social media, hospital data, product reviews,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of Sentiment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Applications to Review-Related Websites-Movie Reviews, </a:t>
            </a:r>
            <a:r>
              <a:rPr lang="en-US" dirty="0" smtClean="0"/>
              <a:t>Product </a:t>
            </a:r>
            <a:r>
              <a:rPr lang="en-US" dirty="0"/>
              <a:t>Reviews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Applications as </a:t>
            </a:r>
            <a:r>
              <a:rPr lang="en-US" dirty="0" smtClean="0"/>
              <a:t>a Sub-Component Technology-spam detection</a:t>
            </a:r>
            <a:r>
              <a:rPr lang="en-US" dirty="0"/>
              <a:t>, context sensitive information detection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Applications </a:t>
            </a:r>
            <a:r>
              <a:rPr lang="en-US" dirty="0"/>
              <a:t>in Business and Government Intelligence-Knowing Consumer attitudes and </a:t>
            </a:r>
            <a:r>
              <a:rPr lang="en-US" dirty="0" smtClean="0"/>
              <a:t>trends.</a:t>
            </a:r>
          </a:p>
          <a:p>
            <a:r>
              <a:rPr lang="en-US" dirty="0" smtClean="0"/>
              <a:t> </a:t>
            </a:r>
            <a:r>
              <a:rPr lang="en-US" dirty="0"/>
              <a:t>Applications across Different Domains-Knowing public opinions for political leaders or </a:t>
            </a:r>
            <a:r>
              <a:rPr lang="en-US" dirty="0" smtClean="0"/>
              <a:t>their notions </a:t>
            </a:r>
            <a:r>
              <a:rPr lang="en-US" dirty="0"/>
              <a:t>about rules and regulations in place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Applications in social media-judging the opinion of the user towards a particular topic.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8" y="221187"/>
            <a:ext cx="8660673" cy="6048984"/>
          </a:xfrm>
        </p:spPr>
      </p:pic>
    </p:spTree>
    <p:extLst>
      <p:ext uri="{BB962C8B-B14F-4D97-AF65-F5344CB8AC3E}">
        <p14:creationId xmlns:p14="http://schemas.microsoft.com/office/powerpoint/2010/main" val="65374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Harsh </a:t>
            </a:r>
            <a:r>
              <a:rPr lang="en-US" dirty="0" smtClean="0"/>
              <a:t>Thakkar, </a:t>
            </a:r>
            <a:r>
              <a:rPr lang="en-US" dirty="0" err="1"/>
              <a:t>Dhiren</a:t>
            </a:r>
            <a:r>
              <a:rPr lang="en-US" dirty="0"/>
              <a:t> </a:t>
            </a:r>
            <a:r>
              <a:rPr lang="en-US" dirty="0" smtClean="0"/>
              <a:t>Patel, </a:t>
            </a:r>
            <a:r>
              <a:rPr lang="en-US" dirty="0"/>
              <a:t>Department of Computer Engineering, National Institute of Technology, </a:t>
            </a:r>
            <a:r>
              <a:rPr lang="en-US" dirty="0" smtClean="0"/>
              <a:t>Surat, </a:t>
            </a:r>
            <a:r>
              <a:rPr lang="en-US" dirty="0"/>
              <a:t>India in a paper </a:t>
            </a:r>
            <a:r>
              <a:rPr lang="en-US" b="1" dirty="0"/>
              <a:t>on Approaches for Sentiment Analysis on Twitter: A State-of-Art </a:t>
            </a:r>
            <a:r>
              <a:rPr lang="en-US" b="1" dirty="0" smtClean="0"/>
              <a:t>study, </a:t>
            </a:r>
            <a:r>
              <a:rPr lang="en-US" dirty="0" smtClean="0"/>
              <a:t>have shown the utility of lexicon based approach to detect the sentiment of twitter messages.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Alexander Pak and </a:t>
            </a:r>
            <a:r>
              <a:rPr lang="en-US" dirty="0" err="1" smtClean="0"/>
              <a:t>Patric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aroubek</a:t>
            </a:r>
            <a:r>
              <a:rPr lang="en-US" dirty="0" smtClean="0"/>
              <a:t>, university of Paris, France in a paper on </a:t>
            </a:r>
            <a:r>
              <a:rPr lang="en-US" sz="2000" b="1" dirty="0" smtClean="0"/>
              <a:t>Twitter as a corpus for sentiment Analysis and opinion mining,</a:t>
            </a:r>
            <a:r>
              <a:rPr lang="en-US" sz="2000" dirty="0" smtClean="0"/>
              <a:t> </a:t>
            </a:r>
            <a:r>
              <a:rPr lang="en-US" dirty="0" smtClean="0"/>
              <a:t>have presented a method for an automatic collection of corpus that can be used to train a sentiment classifier.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The problem in sentiment analysis is </a:t>
            </a:r>
            <a:r>
              <a:rPr lang="en-US" sz="2400" dirty="0" smtClean="0"/>
              <a:t>classifying the </a:t>
            </a:r>
            <a:r>
              <a:rPr lang="en-US" sz="2400" dirty="0"/>
              <a:t>polarity of a given text at the document</a:t>
            </a:r>
            <a:r>
              <a:rPr lang="en-US" sz="2400" dirty="0" smtClean="0"/>
              <a:t>, sentence</a:t>
            </a:r>
            <a:r>
              <a:rPr lang="en-US" sz="2400" dirty="0"/>
              <a:t>, or feature/aspect level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whether the expressed opinion in a document, </a:t>
            </a:r>
            <a:r>
              <a:rPr lang="en-US" sz="2400" dirty="0" smtClean="0"/>
              <a:t>a sentence </a:t>
            </a:r>
            <a:r>
              <a:rPr lang="en-US" sz="2400" dirty="0"/>
              <a:t>or an entity feature/aspect is </a:t>
            </a:r>
            <a:r>
              <a:rPr lang="en-US" sz="2400" dirty="0" smtClean="0"/>
              <a:t>positive, negative</a:t>
            </a:r>
            <a:r>
              <a:rPr lang="en-US" sz="2400" dirty="0"/>
              <a:t>, or neutral .</a:t>
            </a:r>
          </a:p>
        </p:txBody>
      </p:sp>
    </p:spTree>
    <p:extLst>
      <p:ext uri="{BB962C8B-B14F-4D97-AF65-F5344CB8AC3E}">
        <p14:creationId xmlns:p14="http://schemas.microsoft.com/office/powerpoint/2010/main" val="326997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832</TotalTime>
  <Words>1606</Words>
  <Application>Microsoft Office PowerPoint</Application>
  <PresentationFormat>Widescreen</PresentationFormat>
  <Paragraphs>165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Trebuchet MS</vt:lpstr>
      <vt:lpstr>Wingdings</vt:lpstr>
      <vt:lpstr>Wingdings 3</vt:lpstr>
      <vt:lpstr>Facet</vt:lpstr>
      <vt:lpstr>MAJOR PROJECT CS1050  SENTIMENT ANALYSIS OF TWITTER DATA    Guide:                      Members:      Dr. Saad Yunus          Ujjwal Jain(646)      Sait                     Mayank Bansal(694)</vt:lpstr>
      <vt:lpstr>Objective</vt:lpstr>
      <vt:lpstr>Abstract</vt:lpstr>
      <vt:lpstr>Introduction</vt:lpstr>
      <vt:lpstr>Sentiment Analysis</vt:lpstr>
      <vt:lpstr>Applications of Sentiment Analysis</vt:lpstr>
      <vt:lpstr>PowerPoint Presentation</vt:lpstr>
      <vt:lpstr>Literature Survey</vt:lpstr>
      <vt:lpstr>Problem Statement</vt:lpstr>
      <vt:lpstr>Challenges</vt:lpstr>
      <vt:lpstr>Sentiment analysis using knowledge based approach</vt:lpstr>
      <vt:lpstr>Architecture Diagram for knowledge based approach</vt:lpstr>
      <vt:lpstr>Algorithm used for knowledge based approach</vt:lpstr>
      <vt:lpstr>Result</vt:lpstr>
      <vt:lpstr>Drawbacks of the old approach</vt:lpstr>
      <vt:lpstr>Drawbacks</vt:lpstr>
      <vt:lpstr>Sentiment analysis using machine learning </vt:lpstr>
      <vt:lpstr>Architecture diagram</vt:lpstr>
      <vt:lpstr>Document Term Matrix</vt:lpstr>
      <vt:lpstr>K-Fold Cross Validation</vt:lpstr>
      <vt:lpstr>Regularization</vt:lpstr>
      <vt:lpstr>Term frequency-Inverse Document Frequency</vt:lpstr>
      <vt:lpstr>Term Frequency</vt:lpstr>
      <vt:lpstr>Inverse Document Frequency</vt:lpstr>
      <vt:lpstr>Logistic regression model</vt:lpstr>
      <vt:lpstr>Sentiment analysis using machine learning[Training the model]</vt:lpstr>
      <vt:lpstr>PowerPoint Presentation</vt:lpstr>
      <vt:lpstr>Sentiment analysis using machine learning [ Predicting the sentiment of tweets]</vt:lpstr>
      <vt:lpstr>Experiments and Parameters</vt:lpstr>
      <vt:lpstr>Result for #JusticeForAsifa</vt:lpstr>
      <vt:lpstr>Conclusion and Future Enhancements</vt:lpstr>
      <vt:lpstr>Thank You for your patience hearing.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CS1050  SENTIMENT ANALYSIS OF TWITTER DATA</dc:title>
  <dc:creator>Raghav</dc:creator>
  <cp:lastModifiedBy>Raghav</cp:lastModifiedBy>
  <cp:revision>46</cp:revision>
  <dcterms:created xsi:type="dcterms:W3CDTF">2018-04-25T08:25:54Z</dcterms:created>
  <dcterms:modified xsi:type="dcterms:W3CDTF">2018-04-26T05:03:03Z</dcterms:modified>
</cp:coreProperties>
</file>