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3" r:id="rId1"/>
  </p:sldMasterIdLst>
  <p:notesMasterIdLst>
    <p:notesMasterId r:id="rId11"/>
  </p:notesMasterIdLst>
  <p:sldIdLst>
    <p:sldId id="351" r:id="rId2"/>
    <p:sldId id="346" r:id="rId3"/>
    <p:sldId id="343" r:id="rId4"/>
    <p:sldId id="350" r:id="rId5"/>
    <p:sldId id="344" r:id="rId6"/>
    <p:sldId id="345" r:id="rId7"/>
    <p:sldId id="352" r:id="rId8"/>
    <p:sldId id="348" r:id="rId9"/>
    <p:sldId id="347" r:id="rId1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626162"/>
    <a:srgbClr val="EFF1F8"/>
    <a:srgbClr val="F2F2F2"/>
    <a:srgbClr val="373737"/>
    <a:srgbClr val="445469"/>
    <a:srgbClr val="000000"/>
    <a:srgbClr val="5A5A66"/>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6327" autoAdjust="0"/>
  </p:normalViewPr>
  <p:slideViewPr>
    <p:cSldViewPr snapToGrid="0" snapToObjects="1">
      <p:cViewPr varScale="1">
        <p:scale>
          <a:sx n="41" d="100"/>
          <a:sy n="41" d="100"/>
        </p:scale>
        <p:origin x="806" y="72"/>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7/29/2024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10994D0-BCFF-1D49-BD65-971B4291745E}" type="slidenum">
              <a:rPr lang="es-MX" altLang="es-ES_tradnl"/>
              <a:pPr/>
              <a:t>2</a:t>
            </a:fld>
            <a:endParaRPr lang="es-MX" altLang="es-ES_tradnl"/>
          </a:p>
        </p:txBody>
      </p:sp>
      <p:sp>
        <p:nvSpPr>
          <p:cNvPr id="20481" name="Text Box 1"/>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0482"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ltLang="es-ES_tradnl"/>
          </a:p>
        </p:txBody>
      </p:sp>
    </p:spTree>
    <p:extLst>
      <p:ext uri="{BB962C8B-B14F-4D97-AF65-F5344CB8AC3E}">
        <p14:creationId xmlns:p14="http://schemas.microsoft.com/office/powerpoint/2010/main" val="106818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10994D0-BCFF-1D49-BD65-971B4291745E}" type="slidenum">
              <a:rPr lang="es-MX" altLang="es-ES_tradnl"/>
              <a:pPr/>
              <a:t>3</a:t>
            </a:fld>
            <a:endParaRPr lang="es-MX" altLang="es-ES_tradnl"/>
          </a:p>
        </p:txBody>
      </p:sp>
      <p:sp>
        <p:nvSpPr>
          <p:cNvPr id="20481" name="Text Box 1"/>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0482"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ltLang="es-ES_tradnl"/>
          </a:p>
        </p:txBody>
      </p:sp>
    </p:spTree>
    <p:extLst>
      <p:ext uri="{BB962C8B-B14F-4D97-AF65-F5344CB8AC3E}">
        <p14:creationId xmlns:p14="http://schemas.microsoft.com/office/powerpoint/2010/main" val="169564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10994D0-BCFF-1D49-BD65-971B4291745E}" type="slidenum">
              <a:rPr lang="es-MX" altLang="es-ES_tradnl"/>
              <a:pPr/>
              <a:t>4</a:t>
            </a:fld>
            <a:endParaRPr lang="es-MX" altLang="es-ES_tradnl"/>
          </a:p>
        </p:txBody>
      </p:sp>
      <p:sp>
        <p:nvSpPr>
          <p:cNvPr id="20481" name="Text Box 1"/>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0482"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ltLang="es-ES_tradnl"/>
          </a:p>
        </p:txBody>
      </p:sp>
    </p:spTree>
    <p:extLst>
      <p:ext uri="{BB962C8B-B14F-4D97-AF65-F5344CB8AC3E}">
        <p14:creationId xmlns:p14="http://schemas.microsoft.com/office/powerpoint/2010/main" val="403413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10994D0-BCFF-1D49-BD65-971B4291745E}" type="slidenum">
              <a:rPr lang="es-MX" altLang="es-ES_tradnl"/>
              <a:pPr/>
              <a:t>5</a:t>
            </a:fld>
            <a:endParaRPr lang="es-MX" altLang="es-ES_tradnl"/>
          </a:p>
        </p:txBody>
      </p:sp>
      <p:sp>
        <p:nvSpPr>
          <p:cNvPr id="20481" name="Text Box 1"/>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0482"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ltLang="es-ES_tradnl"/>
          </a:p>
        </p:txBody>
      </p:sp>
    </p:spTree>
    <p:extLst>
      <p:ext uri="{BB962C8B-B14F-4D97-AF65-F5344CB8AC3E}">
        <p14:creationId xmlns:p14="http://schemas.microsoft.com/office/powerpoint/2010/main" val="790537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10994D0-BCFF-1D49-BD65-971B4291745E}" type="slidenum">
              <a:rPr lang="es-MX" altLang="es-ES_tradnl"/>
              <a:pPr/>
              <a:t>6</a:t>
            </a:fld>
            <a:endParaRPr lang="es-MX" altLang="es-ES_tradnl"/>
          </a:p>
        </p:txBody>
      </p:sp>
      <p:sp>
        <p:nvSpPr>
          <p:cNvPr id="20481" name="Text Box 1"/>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0482"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ltLang="es-ES_tradnl"/>
          </a:p>
        </p:txBody>
      </p:sp>
    </p:spTree>
    <p:extLst>
      <p:ext uri="{BB962C8B-B14F-4D97-AF65-F5344CB8AC3E}">
        <p14:creationId xmlns:p14="http://schemas.microsoft.com/office/powerpoint/2010/main" val="1552850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10994D0-BCFF-1D49-BD65-971B4291745E}" type="slidenum">
              <a:rPr lang="es-MX" altLang="es-ES_tradnl"/>
              <a:pPr/>
              <a:t>8</a:t>
            </a:fld>
            <a:endParaRPr lang="es-MX" altLang="es-ES_tradnl"/>
          </a:p>
        </p:txBody>
      </p:sp>
      <p:sp>
        <p:nvSpPr>
          <p:cNvPr id="20481" name="Text Box 1"/>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0482"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ltLang="es-ES_tradnl"/>
          </a:p>
        </p:txBody>
      </p:sp>
    </p:spTree>
    <p:extLst>
      <p:ext uri="{BB962C8B-B14F-4D97-AF65-F5344CB8AC3E}">
        <p14:creationId xmlns:p14="http://schemas.microsoft.com/office/powerpoint/2010/main" val="152287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10994D0-BCFF-1D49-BD65-971B4291745E}" type="slidenum">
              <a:rPr lang="es-MX" altLang="es-ES_tradnl"/>
              <a:pPr/>
              <a:t>9</a:t>
            </a:fld>
            <a:endParaRPr lang="es-MX" altLang="es-ES_tradnl"/>
          </a:p>
        </p:txBody>
      </p:sp>
      <p:sp>
        <p:nvSpPr>
          <p:cNvPr id="20481" name="Text Box 1"/>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0482"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ltLang="es-ES_tradnl"/>
          </a:p>
        </p:txBody>
      </p:sp>
    </p:spTree>
    <p:extLst>
      <p:ext uri="{BB962C8B-B14F-4D97-AF65-F5344CB8AC3E}">
        <p14:creationId xmlns:p14="http://schemas.microsoft.com/office/powerpoint/2010/main" val="1112407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1218285" y="547700"/>
            <a:ext cx="21933117" cy="2284880"/>
          </a:xfrm>
        </p:spPr>
        <p:txBody>
          <a:bodyPr/>
          <a:lstStyle/>
          <a:p>
            <a:r>
              <a:rPr lang="es-ES"/>
              <a:t>Clic para editar título</a:t>
            </a:r>
            <a:endParaRPr lang="en-US"/>
          </a:p>
        </p:txBody>
      </p:sp>
      <p:sp>
        <p:nvSpPr>
          <p:cNvPr id="3" name="Marcador de fecha 2"/>
          <p:cNvSpPr>
            <a:spLocks noGrp="1"/>
          </p:cNvSpPr>
          <p:nvPr>
            <p:ph type="dt" idx="10"/>
          </p:nvPr>
        </p:nvSpPr>
        <p:spPr>
          <a:xfrm>
            <a:off x="1218285" y="12496278"/>
            <a:ext cx="5673388" cy="940833"/>
          </a:xfrm>
        </p:spPr>
        <p:txBody>
          <a:bodyPr/>
          <a:lstStyle>
            <a:lvl1pPr>
              <a:defRPr/>
            </a:lvl1pPr>
          </a:lstStyle>
          <a:p>
            <a:endParaRPr lang="es-MX" altLang="es-ES_tradnl"/>
          </a:p>
        </p:txBody>
      </p:sp>
      <p:sp>
        <p:nvSpPr>
          <p:cNvPr id="4" name="Marcador de pie de página 3"/>
          <p:cNvSpPr>
            <a:spLocks noGrp="1"/>
          </p:cNvSpPr>
          <p:nvPr>
            <p:ph type="ftr" idx="11"/>
          </p:nvPr>
        </p:nvSpPr>
        <p:spPr>
          <a:xfrm>
            <a:off x="8336893" y="12496278"/>
            <a:ext cx="7723769" cy="940833"/>
          </a:xfrm>
        </p:spPr>
        <p:txBody>
          <a:bodyPr/>
          <a:lstStyle>
            <a:lvl1pPr>
              <a:defRPr/>
            </a:lvl1pPr>
          </a:lstStyle>
          <a:p>
            <a:endParaRPr lang="es-MX" altLang="es-ES_tradnl"/>
          </a:p>
        </p:txBody>
      </p:sp>
      <p:sp>
        <p:nvSpPr>
          <p:cNvPr id="5" name="Marcador de número de diapositiva 4"/>
          <p:cNvSpPr>
            <a:spLocks noGrp="1"/>
          </p:cNvSpPr>
          <p:nvPr>
            <p:ph type="sldNum" idx="12"/>
          </p:nvPr>
        </p:nvSpPr>
        <p:spPr>
          <a:xfrm>
            <a:off x="17478014" y="12496278"/>
            <a:ext cx="5673388" cy="940833"/>
          </a:xfrm>
        </p:spPr>
        <p:txBody>
          <a:bodyPr/>
          <a:lstStyle>
            <a:lvl1pPr>
              <a:defRPr/>
            </a:lvl1pPr>
          </a:lstStyle>
          <a:p>
            <a:fld id="{445DBE95-6B94-FC4E-B043-24C0846949FF}" type="slidenum">
              <a:rPr lang="es-MX" altLang="es-ES_tradnl"/>
              <a:pPr/>
              <a:t>‹#›</a:t>
            </a:fld>
            <a:endParaRPr lang="es-MX" altLang="es-ES_tradnl"/>
          </a:p>
        </p:txBody>
      </p:sp>
    </p:spTree>
    <p:extLst>
      <p:ext uri="{BB962C8B-B14F-4D97-AF65-F5344CB8AC3E}">
        <p14:creationId xmlns:p14="http://schemas.microsoft.com/office/powerpoint/2010/main" val="35454845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s-ES"/>
              <a:t>Clic para editar título</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smtClean="0"/>
              <a:t>7/29/2024</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17641199"/>
      </p:ext>
    </p:extLst>
  </p:cSld>
  <p:clrMap bg1="lt1" tx1="dk1" bg2="lt2" tx2="dk2" accent1="accent1" accent2="accent2" accent3="accent3" accent4="accent4" accent5="accent5" accent6="accent6" hlink="hlink" folHlink="folHlink"/>
  <p:sldLayoutIdLst>
    <p:sldLayoutId id="2147484046"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A1E599-DE49-EF6C-2DE8-534A8F7BE927}"/>
              </a:ext>
            </a:extLst>
          </p:cNvPr>
          <p:cNvSpPr/>
          <p:nvPr/>
        </p:nvSpPr>
        <p:spPr>
          <a:xfrm>
            <a:off x="15369621" y="10489745"/>
            <a:ext cx="6141425" cy="2123658"/>
          </a:xfrm>
          <a:prstGeom prst="rect">
            <a:avLst/>
          </a:prstGeom>
          <a:noFill/>
        </p:spPr>
        <p:txBody>
          <a:bodyPr wrap="none" lIns="91440" tIns="45720" rIns="91440" bIns="45720">
            <a:spAutoFit/>
          </a:bodyPr>
          <a:lstStyle/>
          <a:p>
            <a:pPr algn="ctr"/>
            <a: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Name :- Mayank Kumar</a:t>
            </a:r>
            <a:b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Roll No. :- 021330024330</a:t>
            </a:r>
            <a:b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Batch :- Bill Gates 2024</a:t>
            </a:r>
            <a:endParaRPr lang="en-IN"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9" name="Picture 48" descr="A collage of different types of batteries&#10;&#10;Description automatically generated">
            <a:extLst>
              <a:ext uri="{FF2B5EF4-FFF2-40B4-BE49-F238E27FC236}">
                <a16:creationId xmlns:a16="http://schemas.microsoft.com/office/drawing/2014/main" id="{9D40CA74-1A72-26CE-58A0-083A8F64770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6686550"/>
            <a:ext cx="10422214" cy="7029450"/>
          </a:xfrm>
          <a:prstGeom prst="rect">
            <a:avLst/>
          </a:prstGeom>
        </p:spPr>
      </p:pic>
      <p:pic>
        <p:nvPicPr>
          <p:cNvPr id="51" name="Picture 50" descr="A car battery with a red and blue label&#10;&#10;Description automatically generated">
            <a:extLst>
              <a:ext uri="{FF2B5EF4-FFF2-40B4-BE49-F238E27FC236}">
                <a16:creationId xmlns:a16="http://schemas.microsoft.com/office/drawing/2014/main" id="{4267968E-2788-7BDB-CFFB-6E2780666D4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135350" y="-1"/>
            <a:ext cx="8242300" cy="7193763"/>
          </a:xfrm>
          <a:prstGeom prst="rect">
            <a:avLst/>
          </a:prstGeom>
        </p:spPr>
      </p:pic>
      <p:sp>
        <p:nvSpPr>
          <p:cNvPr id="52" name="Rectangle 51">
            <a:extLst>
              <a:ext uri="{FF2B5EF4-FFF2-40B4-BE49-F238E27FC236}">
                <a16:creationId xmlns:a16="http://schemas.microsoft.com/office/drawing/2014/main" id="{4FF4E0E0-7EC6-7BAA-3862-6CB457096010}"/>
              </a:ext>
            </a:extLst>
          </p:cNvPr>
          <p:cNvSpPr/>
          <p:nvPr/>
        </p:nvSpPr>
        <p:spPr>
          <a:xfrm>
            <a:off x="2179298" y="1637723"/>
            <a:ext cx="6918882" cy="2215991"/>
          </a:xfrm>
          <a:prstGeom prst="rect">
            <a:avLst/>
          </a:prstGeom>
          <a:noFill/>
        </p:spPr>
        <p:txBody>
          <a:bodyPr wrap="none" lIns="91440" tIns="45720" rIns="91440" bIns="45720">
            <a:spAutoFit/>
          </a:bodyPr>
          <a:lstStyle/>
          <a:p>
            <a:pPr algn="ctr"/>
            <a:r>
              <a:rPr lang="en-US" sz="13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Battery :-</a:t>
            </a:r>
            <a:endParaRPr lang="en-US" sz="13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176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2"/>
          <p:cNvSpPr>
            <a:spLocks noChangeArrowheads="1"/>
          </p:cNvSpPr>
          <p:nvPr/>
        </p:nvSpPr>
        <p:spPr bwMode="auto">
          <a:xfrm>
            <a:off x="7625037" y="2093782"/>
            <a:ext cx="15308329" cy="2735152"/>
          </a:xfrm>
          <a:custGeom>
            <a:avLst/>
            <a:gdLst>
              <a:gd name="T0" fmla="*/ 12294 w 12295"/>
              <a:gd name="T1" fmla="*/ 1577 h 1578"/>
              <a:gd name="T2" fmla="*/ 0 w 12295"/>
              <a:gd name="T3" fmla="*/ 1577 h 1578"/>
              <a:gd name="T4" fmla="*/ 0 w 12295"/>
              <a:gd name="T5" fmla="*/ 0 h 1578"/>
              <a:gd name="T6" fmla="*/ 12294 w 12295"/>
              <a:gd name="T7" fmla="*/ 0 h 1578"/>
              <a:gd name="T8" fmla="*/ 12294 w 12295"/>
              <a:gd name="T9" fmla="*/ 1577 h 1578"/>
            </a:gdLst>
            <a:ahLst/>
            <a:cxnLst>
              <a:cxn ang="0">
                <a:pos x="T0" y="T1"/>
              </a:cxn>
              <a:cxn ang="0">
                <a:pos x="T2" y="T3"/>
              </a:cxn>
              <a:cxn ang="0">
                <a:pos x="T4" y="T5"/>
              </a:cxn>
              <a:cxn ang="0">
                <a:pos x="T6" y="T7"/>
              </a:cxn>
              <a:cxn ang="0">
                <a:pos x="T8" y="T9"/>
              </a:cxn>
            </a:cxnLst>
            <a:rect l="0" t="0" r="r" b="b"/>
            <a:pathLst>
              <a:path w="12295" h="1578">
                <a:moveTo>
                  <a:pt x="12294" y="1577"/>
                </a:moveTo>
                <a:lnTo>
                  <a:pt x="0" y="1577"/>
                </a:lnTo>
                <a:lnTo>
                  <a:pt x="0" y="0"/>
                </a:lnTo>
                <a:lnTo>
                  <a:pt x="12294" y="0"/>
                </a:lnTo>
                <a:lnTo>
                  <a:pt x="12294" y="1577"/>
                </a:lnTo>
              </a:path>
            </a:pathLst>
          </a:custGeom>
          <a:solidFill>
            <a:schemeClr val="accent3"/>
          </a:solidFill>
          <a:ln>
            <a:noFill/>
          </a:ln>
          <a:effectLst/>
        </p:spPr>
        <p:txBody>
          <a:bodyPr wrap="none" anchor="ctr"/>
          <a:lstStyle/>
          <a:p>
            <a:endParaRPr lang="en-US" dirty="0"/>
          </a:p>
        </p:txBody>
      </p:sp>
      <p:sp>
        <p:nvSpPr>
          <p:cNvPr id="40" name="Freeform 4"/>
          <p:cNvSpPr>
            <a:spLocks noChangeArrowheads="1"/>
          </p:cNvSpPr>
          <p:nvPr/>
        </p:nvSpPr>
        <p:spPr bwMode="auto">
          <a:xfrm>
            <a:off x="6586482" y="6113838"/>
            <a:ext cx="15890353" cy="1965703"/>
          </a:xfrm>
          <a:custGeom>
            <a:avLst/>
            <a:gdLst>
              <a:gd name="T0" fmla="*/ 12761 w 12762"/>
              <a:gd name="T1" fmla="*/ 1577 h 1578"/>
              <a:gd name="T2" fmla="*/ 0 w 12762"/>
              <a:gd name="T3" fmla="*/ 1577 h 1578"/>
              <a:gd name="T4" fmla="*/ 0 w 12762"/>
              <a:gd name="T5" fmla="*/ 0 h 1578"/>
              <a:gd name="T6" fmla="*/ 12761 w 12762"/>
              <a:gd name="T7" fmla="*/ 0 h 1578"/>
              <a:gd name="T8" fmla="*/ 12761 w 12762"/>
              <a:gd name="T9" fmla="*/ 1577 h 1578"/>
            </a:gdLst>
            <a:ahLst/>
            <a:cxnLst>
              <a:cxn ang="0">
                <a:pos x="T0" y="T1"/>
              </a:cxn>
              <a:cxn ang="0">
                <a:pos x="T2" y="T3"/>
              </a:cxn>
              <a:cxn ang="0">
                <a:pos x="T4" y="T5"/>
              </a:cxn>
              <a:cxn ang="0">
                <a:pos x="T6" y="T7"/>
              </a:cxn>
              <a:cxn ang="0">
                <a:pos x="T8" y="T9"/>
              </a:cxn>
            </a:cxnLst>
            <a:rect l="0" t="0" r="r" b="b"/>
            <a:pathLst>
              <a:path w="12762" h="1578">
                <a:moveTo>
                  <a:pt x="12761" y="1577"/>
                </a:moveTo>
                <a:lnTo>
                  <a:pt x="0" y="1577"/>
                </a:lnTo>
                <a:lnTo>
                  <a:pt x="0" y="0"/>
                </a:lnTo>
                <a:lnTo>
                  <a:pt x="12761" y="0"/>
                </a:lnTo>
                <a:lnTo>
                  <a:pt x="12761" y="1577"/>
                </a:lnTo>
              </a:path>
            </a:pathLst>
          </a:custGeom>
          <a:solidFill>
            <a:schemeClr val="accent2"/>
          </a:solidFill>
          <a:ln>
            <a:noFill/>
          </a:ln>
          <a:effectLst/>
        </p:spPr>
        <p:txBody>
          <a:bodyPr wrap="none" anchor="ctr"/>
          <a:lstStyle/>
          <a:p>
            <a:endParaRPr lang="en-US"/>
          </a:p>
        </p:txBody>
      </p:sp>
      <p:sp>
        <p:nvSpPr>
          <p:cNvPr id="42" name="Freeform 6"/>
          <p:cNvSpPr>
            <a:spLocks noChangeArrowheads="1"/>
          </p:cNvSpPr>
          <p:nvPr/>
        </p:nvSpPr>
        <p:spPr bwMode="auto">
          <a:xfrm>
            <a:off x="4745322" y="9339840"/>
            <a:ext cx="17455231" cy="1965703"/>
          </a:xfrm>
          <a:custGeom>
            <a:avLst/>
            <a:gdLst>
              <a:gd name="T0" fmla="*/ 14018 w 14019"/>
              <a:gd name="T1" fmla="*/ 1577 h 1578"/>
              <a:gd name="T2" fmla="*/ 0 w 14019"/>
              <a:gd name="T3" fmla="*/ 1577 h 1578"/>
              <a:gd name="T4" fmla="*/ 0 w 14019"/>
              <a:gd name="T5" fmla="*/ 0 h 1578"/>
              <a:gd name="T6" fmla="*/ 14018 w 14019"/>
              <a:gd name="T7" fmla="*/ 0 h 1578"/>
              <a:gd name="T8" fmla="*/ 14018 w 14019"/>
              <a:gd name="T9" fmla="*/ 1577 h 1578"/>
            </a:gdLst>
            <a:ahLst/>
            <a:cxnLst>
              <a:cxn ang="0">
                <a:pos x="T0" y="T1"/>
              </a:cxn>
              <a:cxn ang="0">
                <a:pos x="T2" y="T3"/>
              </a:cxn>
              <a:cxn ang="0">
                <a:pos x="T4" y="T5"/>
              </a:cxn>
              <a:cxn ang="0">
                <a:pos x="T6" y="T7"/>
              </a:cxn>
              <a:cxn ang="0">
                <a:pos x="T8" y="T9"/>
              </a:cxn>
            </a:cxnLst>
            <a:rect l="0" t="0" r="r" b="b"/>
            <a:pathLst>
              <a:path w="14019" h="1578">
                <a:moveTo>
                  <a:pt x="14018" y="1577"/>
                </a:moveTo>
                <a:lnTo>
                  <a:pt x="0" y="1577"/>
                </a:lnTo>
                <a:lnTo>
                  <a:pt x="0" y="0"/>
                </a:lnTo>
                <a:lnTo>
                  <a:pt x="14018" y="0"/>
                </a:lnTo>
                <a:lnTo>
                  <a:pt x="14018" y="1577"/>
                </a:lnTo>
              </a:path>
            </a:pathLst>
          </a:custGeom>
          <a:solidFill>
            <a:schemeClr val="accent4"/>
          </a:solidFill>
          <a:ln>
            <a:noFill/>
          </a:ln>
          <a:effectLst/>
        </p:spPr>
        <p:txBody>
          <a:bodyPr wrap="none" anchor="ctr"/>
          <a:lstStyle/>
          <a:p>
            <a:endParaRPr lang="en-US"/>
          </a:p>
        </p:txBody>
      </p:sp>
      <p:sp>
        <p:nvSpPr>
          <p:cNvPr id="46" name="Freeform 10"/>
          <p:cNvSpPr>
            <a:spLocks noChangeArrowheads="1"/>
          </p:cNvSpPr>
          <p:nvPr/>
        </p:nvSpPr>
        <p:spPr bwMode="auto">
          <a:xfrm>
            <a:off x="0" y="5493"/>
            <a:ext cx="10904714" cy="13705018"/>
          </a:xfrm>
          <a:custGeom>
            <a:avLst/>
            <a:gdLst>
              <a:gd name="T0" fmla="*/ 6236 w 8757"/>
              <a:gd name="T1" fmla="*/ 0 h 11008"/>
              <a:gd name="T2" fmla="*/ 0 w 8757"/>
              <a:gd name="T3" fmla="*/ 9445 h 11008"/>
              <a:gd name="T4" fmla="*/ 0 w 8757"/>
              <a:gd name="T5" fmla="*/ 11000 h 11008"/>
              <a:gd name="T6" fmla="*/ 964 w 8757"/>
              <a:gd name="T7" fmla="*/ 11007 h 11008"/>
              <a:gd name="T8" fmla="*/ 2957 w 8757"/>
              <a:gd name="T9" fmla="*/ 11007 h 11008"/>
              <a:gd name="T10" fmla="*/ 8756 w 8757"/>
              <a:gd name="T11" fmla="*/ 0 h 11008"/>
              <a:gd name="T12" fmla="*/ 6236 w 8757"/>
              <a:gd name="T13" fmla="*/ 0 h 11008"/>
            </a:gdLst>
            <a:ahLst/>
            <a:cxnLst>
              <a:cxn ang="0">
                <a:pos x="T0" y="T1"/>
              </a:cxn>
              <a:cxn ang="0">
                <a:pos x="T2" y="T3"/>
              </a:cxn>
              <a:cxn ang="0">
                <a:pos x="T4" y="T5"/>
              </a:cxn>
              <a:cxn ang="0">
                <a:pos x="T6" y="T7"/>
              </a:cxn>
              <a:cxn ang="0">
                <a:pos x="T8" y="T9"/>
              </a:cxn>
              <a:cxn ang="0">
                <a:pos x="T10" y="T11"/>
              </a:cxn>
              <a:cxn ang="0">
                <a:pos x="T12" y="T13"/>
              </a:cxn>
            </a:cxnLst>
            <a:rect l="0" t="0" r="r" b="b"/>
            <a:pathLst>
              <a:path w="8757" h="11008">
                <a:moveTo>
                  <a:pt x="6236" y="0"/>
                </a:moveTo>
                <a:lnTo>
                  <a:pt x="0" y="9445"/>
                </a:lnTo>
                <a:lnTo>
                  <a:pt x="0" y="11000"/>
                </a:lnTo>
                <a:lnTo>
                  <a:pt x="964" y="11007"/>
                </a:lnTo>
                <a:lnTo>
                  <a:pt x="2957" y="11007"/>
                </a:lnTo>
                <a:lnTo>
                  <a:pt x="8756" y="0"/>
                </a:lnTo>
                <a:lnTo>
                  <a:pt x="6236" y="0"/>
                </a:lnTo>
              </a:path>
            </a:pathLst>
          </a:custGeom>
          <a:solidFill>
            <a:srgbClr val="797979"/>
          </a:solidFill>
          <a:ln>
            <a:noFill/>
          </a:ln>
          <a:effectLst/>
        </p:spPr>
        <p:txBody>
          <a:bodyPr wrap="none" anchor="ctr"/>
          <a:lstStyle/>
          <a:p>
            <a:endParaRPr lang="en-US"/>
          </a:p>
        </p:txBody>
      </p:sp>
      <p:sp>
        <p:nvSpPr>
          <p:cNvPr id="47" name="Line 11"/>
          <p:cNvSpPr>
            <a:spLocks noChangeShapeType="1"/>
          </p:cNvSpPr>
          <p:nvPr/>
        </p:nvSpPr>
        <p:spPr bwMode="auto">
          <a:xfrm flipV="1">
            <a:off x="1196993" y="1"/>
            <a:ext cx="8016557" cy="13716000"/>
          </a:xfrm>
          <a:prstGeom prst="line">
            <a:avLst/>
          </a:prstGeom>
          <a:noFill/>
          <a:ln w="57150" cap="flat">
            <a:solidFill>
              <a:schemeClr val="bg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59" name="Freeform 623"/>
          <p:cNvSpPr>
            <a:spLocks noChangeArrowheads="1"/>
          </p:cNvSpPr>
          <p:nvPr/>
        </p:nvSpPr>
        <p:spPr bwMode="auto">
          <a:xfrm>
            <a:off x="2120722" y="9200291"/>
            <a:ext cx="2026104" cy="2026104"/>
          </a:xfrm>
          <a:custGeom>
            <a:avLst/>
            <a:gdLst>
              <a:gd name="T0" fmla="*/ 0 w 1625"/>
              <a:gd name="T1" fmla="*/ 812 h 1625"/>
              <a:gd name="T2" fmla="*/ 0 w 1625"/>
              <a:gd name="T3" fmla="*/ 812 h 1625"/>
              <a:gd name="T4" fmla="*/ 812 w 1625"/>
              <a:gd name="T5" fmla="*/ 1624 h 1625"/>
              <a:gd name="T6" fmla="*/ 812 w 1625"/>
              <a:gd name="T7" fmla="*/ 1624 h 1625"/>
              <a:gd name="T8" fmla="*/ 1624 w 1625"/>
              <a:gd name="T9" fmla="*/ 812 h 1625"/>
              <a:gd name="T10" fmla="*/ 1624 w 1625"/>
              <a:gd name="T11" fmla="*/ 812 h 1625"/>
              <a:gd name="T12" fmla="*/ 812 w 1625"/>
              <a:gd name="T13" fmla="*/ 0 h 1625"/>
              <a:gd name="T14" fmla="*/ 812 w 1625"/>
              <a:gd name="T15" fmla="*/ 0 h 1625"/>
              <a:gd name="T16" fmla="*/ 0 w 1625"/>
              <a:gd name="T17" fmla="*/ 812 h 1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5" h="1625">
                <a:moveTo>
                  <a:pt x="0" y="812"/>
                </a:moveTo>
                <a:lnTo>
                  <a:pt x="0" y="812"/>
                </a:lnTo>
                <a:cubicBezTo>
                  <a:pt x="0" y="1261"/>
                  <a:pt x="364" y="1624"/>
                  <a:pt x="812" y="1624"/>
                </a:cubicBezTo>
                <a:lnTo>
                  <a:pt x="812" y="1624"/>
                </a:lnTo>
                <a:cubicBezTo>
                  <a:pt x="1260" y="1624"/>
                  <a:pt x="1624" y="1261"/>
                  <a:pt x="1624" y="812"/>
                </a:cubicBezTo>
                <a:lnTo>
                  <a:pt x="1624" y="812"/>
                </a:lnTo>
                <a:cubicBezTo>
                  <a:pt x="1624" y="363"/>
                  <a:pt x="1260" y="0"/>
                  <a:pt x="812" y="0"/>
                </a:cubicBezTo>
                <a:lnTo>
                  <a:pt x="812" y="0"/>
                </a:lnTo>
                <a:cubicBezTo>
                  <a:pt x="364" y="0"/>
                  <a:pt x="0" y="363"/>
                  <a:pt x="0" y="812"/>
                </a:cubicBezTo>
              </a:path>
            </a:pathLst>
          </a:custGeom>
          <a:solidFill>
            <a:schemeClr val="accent4"/>
          </a:solidFill>
          <a:ln>
            <a:noFill/>
          </a:ln>
          <a:effectLst/>
        </p:spPr>
        <p:txBody>
          <a:bodyPr wrap="none" anchor="ctr"/>
          <a:lstStyle/>
          <a:p>
            <a:endParaRPr lang="en-US"/>
          </a:p>
        </p:txBody>
      </p:sp>
      <p:sp>
        <p:nvSpPr>
          <p:cNvPr id="661" name="Freeform 625"/>
          <p:cNvSpPr>
            <a:spLocks noChangeArrowheads="1"/>
          </p:cNvSpPr>
          <p:nvPr/>
        </p:nvSpPr>
        <p:spPr bwMode="auto">
          <a:xfrm>
            <a:off x="4435259" y="5935023"/>
            <a:ext cx="1674694" cy="1674694"/>
          </a:xfrm>
          <a:custGeom>
            <a:avLst/>
            <a:gdLst>
              <a:gd name="T0" fmla="*/ 0 w 1343"/>
              <a:gd name="T1" fmla="*/ 671 h 1343"/>
              <a:gd name="T2" fmla="*/ 0 w 1343"/>
              <a:gd name="T3" fmla="*/ 671 h 1343"/>
              <a:gd name="T4" fmla="*/ 671 w 1343"/>
              <a:gd name="T5" fmla="*/ 1342 h 1343"/>
              <a:gd name="T6" fmla="*/ 671 w 1343"/>
              <a:gd name="T7" fmla="*/ 1342 h 1343"/>
              <a:gd name="T8" fmla="*/ 1342 w 1343"/>
              <a:gd name="T9" fmla="*/ 671 h 1343"/>
              <a:gd name="T10" fmla="*/ 1342 w 1343"/>
              <a:gd name="T11" fmla="*/ 671 h 1343"/>
              <a:gd name="T12" fmla="*/ 671 w 1343"/>
              <a:gd name="T13" fmla="*/ 0 h 1343"/>
              <a:gd name="T14" fmla="*/ 671 w 1343"/>
              <a:gd name="T15" fmla="*/ 0 h 1343"/>
              <a:gd name="T16" fmla="*/ 0 w 1343"/>
              <a:gd name="T17" fmla="*/ 67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3" h="1343">
                <a:moveTo>
                  <a:pt x="0" y="671"/>
                </a:moveTo>
                <a:lnTo>
                  <a:pt x="0" y="671"/>
                </a:lnTo>
                <a:cubicBezTo>
                  <a:pt x="0" y="1041"/>
                  <a:pt x="301" y="1342"/>
                  <a:pt x="671" y="1342"/>
                </a:cubicBezTo>
                <a:lnTo>
                  <a:pt x="671" y="1342"/>
                </a:lnTo>
                <a:cubicBezTo>
                  <a:pt x="1042" y="1342"/>
                  <a:pt x="1342" y="1041"/>
                  <a:pt x="1342" y="671"/>
                </a:cubicBezTo>
                <a:lnTo>
                  <a:pt x="1342" y="671"/>
                </a:lnTo>
                <a:cubicBezTo>
                  <a:pt x="1342" y="300"/>
                  <a:pt x="1042" y="0"/>
                  <a:pt x="671" y="0"/>
                </a:cubicBezTo>
                <a:lnTo>
                  <a:pt x="671" y="0"/>
                </a:lnTo>
                <a:cubicBezTo>
                  <a:pt x="301" y="0"/>
                  <a:pt x="0" y="300"/>
                  <a:pt x="0" y="671"/>
                </a:cubicBezTo>
              </a:path>
            </a:pathLst>
          </a:custGeom>
          <a:solidFill>
            <a:schemeClr val="accent2"/>
          </a:solidFill>
          <a:ln>
            <a:noFill/>
          </a:ln>
          <a:effectLst/>
        </p:spPr>
        <p:txBody>
          <a:bodyPr wrap="none" anchor="ctr"/>
          <a:lstStyle/>
          <a:p>
            <a:endParaRPr lang="en-US"/>
          </a:p>
        </p:txBody>
      </p:sp>
      <p:sp>
        <p:nvSpPr>
          <p:cNvPr id="663" name="Freeform 627"/>
          <p:cNvSpPr>
            <a:spLocks noChangeArrowheads="1"/>
          </p:cNvSpPr>
          <p:nvPr/>
        </p:nvSpPr>
        <p:spPr bwMode="auto">
          <a:xfrm>
            <a:off x="6715247" y="2424789"/>
            <a:ext cx="1389169" cy="1389172"/>
          </a:xfrm>
          <a:custGeom>
            <a:avLst/>
            <a:gdLst>
              <a:gd name="T0" fmla="*/ 0 w 1115"/>
              <a:gd name="T1" fmla="*/ 557 h 1115"/>
              <a:gd name="T2" fmla="*/ 0 w 1115"/>
              <a:gd name="T3" fmla="*/ 557 h 1115"/>
              <a:gd name="T4" fmla="*/ 558 w 1115"/>
              <a:gd name="T5" fmla="*/ 1114 h 1115"/>
              <a:gd name="T6" fmla="*/ 558 w 1115"/>
              <a:gd name="T7" fmla="*/ 1114 h 1115"/>
              <a:gd name="T8" fmla="*/ 1114 w 1115"/>
              <a:gd name="T9" fmla="*/ 557 h 1115"/>
              <a:gd name="T10" fmla="*/ 1114 w 1115"/>
              <a:gd name="T11" fmla="*/ 557 h 1115"/>
              <a:gd name="T12" fmla="*/ 558 w 1115"/>
              <a:gd name="T13" fmla="*/ 0 h 1115"/>
              <a:gd name="T14" fmla="*/ 558 w 1115"/>
              <a:gd name="T15" fmla="*/ 0 h 1115"/>
              <a:gd name="T16" fmla="*/ 0 w 1115"/>
              <a:gd name="T17" fmla="*/ 557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5" h="1115">
                <a:moveTo>
                  <a:pt x="0" y="557"/>
                </a:moveTo>
                <a:lnTo>
                  <a:pt x="0" y="557"/>
                </a:lnTo>
                <a:cubicBezTo>
                  <a:pt x="0" y="864"/>
                  <a:pt x="250" y="1114"/>
                  <a:pt x="558" y="1114"/>
                </a:cubicBezTo>
                <a:lnTo>
                  <a:pt x="558" y="1114"/>
                </a:lnTo>
                <a:cubicBezTo>
                  <a:pt x="864" y="1114"/>
                  <a:pt x="1114" y="864"/>
                  <a:pt x="1114" y="557"/>
                </a:cubicBezTo>
                <a:lnTo>
                  <a:pt x="1114" y="557"/>
                </a:lnTo>
                <a:cubicBezTo>
                  <a:pt x="1114" y="250"/>
                  <a:pt x="864" y="0"/>
                  <a:pt x="558" y="0"/>
                </a:cubicBezTo>
                <a:lnTo>
                  <a:pt x="558" y="0"/>
                </a:lnTo>
                <a:cubicBezTo>
                  <a:pt x="250" y="0"/>
                  <a:pt x="0" y="250"/>
                  <a:pt x="0" y="557"/>
                </a:cubicBezTo>
              </a:path>
            </a:pathLst>
          </a:custGeom>
          <a:solidFill>
            <a:schemeClr val="accent3"/>
          </a:solidFill>
          <a:ln>
            <a:noFill/>
          </a:ln>
          <a:effectLst/>
        </p:spPr>
        <p:txBody>
          <a:bodyPr wrap="none" anchor="ctr"/>
          <a:lstStyle/>
          <a:p>
            <a:endParaRPr lang="en-US" dirty="0"/>
          </a:p>
        </p:txBody>
      </p:sp>
      <p:sp>
        <p:nvSpPr>
          <p:cNvPr id="666" name="CuadroTexto 665"/>
          <p:cNvSpPr txBox="1"/>
          <p:nvPr/>
        </p:nvSpPr>
        <p:spPr>
          <a:xfrm>
            <a:off x="9525823" y="2280049"/>
            <a:ext cx="1210588" cy="2215991"/>
          </a:xfrm>
          <a:prstGeom prst="rect">
            <a:avLst/>
          </a:prstGeom>
          <a:noFill/>
        </p:spPr>
        <p:txBody>
          <a:bodyPr wrap="none" rtlCol="0">
            <a:spAutoFit/>
          </a:bodyPr>
          <a:lstStyle/>
          <a:p>
            <a:r>
              <a:rPr lang="en-US" sz="13800" b="1" dirty="0">
                <a:solidFill>
                  <a:schemeClr val="bg1"/>
                </a:solidFill>
                <a:latin typeface="Lato" charset="0"/>
                <a:ea typeface="Lato" charset="0"/>
                <a:cs typeface="Lato" charset="0"/>
              </a:rPr>
              <a:t>1</a:t>
            </a:r>
          </a:p>
        </p:txBody>
      </p:sp>
      <p:sp>
        <p:nvSpPr>
          <p:cNvPr id="667" name="CuadroTexto 666"/>
          <p:cNvSpPr txBox="1"/>
          <p:nvPr/>
        </p:nvSpPr>
        <p:spPr>
          <a:xfrm>
            <a:off x="7802364" y="5854741"/>
            <a:ext cx="1210588" cy="2215991"/>
          </a:xfrm>
          <a:prstGeom prst="rect">
            <a:avLst/>
          </a:prstGeom>
          <a:noFill/>
        </p:spPr>
        <p:txBody>
          <a:bodyPr wrap="none" rtlCol="0">
            <a:spAutoFit/>
          </a:bodyPr>
          <a:lstStyle/>
          <a:p>
            <a:r>
              <a:rPr lang="en-US" sz="13800" b="1" dirty="0">
                <a:solidFill>
                  <a:schemeClr val="bg1"/>
                </a:solidFill>
                <a:latin typeface="Lato" charset="0"/>
                <a:ea typeface="Lato" charset="0"/>
                <a:cs typeface="Lato" charset="0"/>
              </a:rPr>
              <a:t>2</a:t>
            </a:r>
          </a:p>
        </p:txBody>
      </p:sp>
      <p:sp>
        <p:nvSpPr>
          <p:cNvPr id="668" name="CuadroTexto 667"/>
          <p:cNvSpPr txBox="1"/>
          <p:nvPr/>
        </p:nvSpPr>
        <p:spPr>
          <a:xfrm>
            <a:off x="6109953" y="9105348"/>
            <a:ext cx="1210588" cy="2215991"/>
          </a:xfrm>
          <a:prstGeom prst="rect">
            <a:avLst/>
          </a:prstGeom>
          <a:noFill/>
        </p:spPr>
        <p:txBody>
          <a:bodyPr wrap="none" rtlCol="0">
            <a:spAutoFit/>
          </a:bodyPr>
          <a:lstStyle/>
          <a:p>
            <a:r>
              <a:rPr lang="en-US" sz="13800" b="1" dirty="0">
                <a:solidFill>
                  <a:schemeClr val="bg1"/>
                </a:solidFill>
                <a:latin typeface="Lato" charset="0"/>
                <a:ea typeface="Lato" charset="0"/>
                <a:cs typeface="Lato" charset="0"/>
              </a:rPr>
              <a:t>3</a:t>
            </a:r>
          </a:p>
        </p:txBody>
      </p:sp>
      <p:sp>
        <p:nvSpPr>
          <p:cNvPr id="670" name="CuadroTexto 669"/>
          <p:cNvSpPr txBox="1"/>
          <p:nvPr/>
        </p:nvSpPr>
        <p:spPr>
          <a:xfrm>
            <a:off x="11161737" y="2138086"/>
            <a:ext cx="10945077" cy="2554545"/>
          </a:xfrm>
          <a:prstGeom prst="rect">
            <a:avLst/>
          </a:prstGeom>
          <a:noFill/>
        </p:spPr>
        <p:txBody>
          <a:bodyPr wrap="square" rtlCol="0">
            <a:spAutoFit/>
          </a:bodyPr>
          <a:lstStyle/>
          <a:p>
            <a:r>
              <a:rPr lang="en-US" sz="3200" dirty="0">
                <a:solidFill>
                  <a:schemeClr val="bg1"/>
                </a:solidFill>
                <a:latin typeface="Times New Roman" panose="02020603050405020304" pitchFamily="18" charset="0"/>
                <a:ea typeface="Lato Light" charset="0"/>
                <a:cs typeface="Times New Roman" panose="02020603050405020304" pitchFamily="18" charset="0"/>
              </a:rPr>
              <a:t>Batteries are devices that store chemical energy and convert it into electrical energy, providing a portable and convenient source of power for a wide range of applications. They come in various types, each designed for specific uses, and are integral to modern technology.</a:t>
            </a:r>
          </a:p>
        </p:txBody>
      </p:sp>
      <p:sp>
        <p:nvSpPr>
          <p:cNvPr id="671" name="CuadroTexto 670"/>
          <p:cNvSpPr txBox="1"/>
          <p:nvPr/>
        </p:nvSpPr>
        <p:spPr>
          <a:xfrm>
            <a:off x="9380559" y="6234185"/>
            <a:ext cx="10945077" cy="1569660"/>
          </a:xfrm>
          <a:prstGeom prst="rect">
            <a:avLst/>
          </a:prstGeom>
          <a:noFill/>
        </p:spPr>
        <p:txBody>
          <a:bodyPr wrap="square" rtlCol="0">
            <a:spAutoFit/>
          </a:bodyPr>
          <a:lstStyle/>
          <a:p>
            <a:r>
              <a:rPr lang="en-US" sz="3200" dirty="0">
                <a:solidFill>
                  <a:schemeClr val="bg1"/>
                </a:solidFill>
                <a:latin typeface="Times New Roman" panose="02020603050405020304" pitchFamily="18" charset="0"/>
                <a:ea typeface="Lato Light" charset="0"/>
                <a:cs typeface="Times New Roman" panose="02020603050405020304" pitchFamily="18" charset="0"/>
              </a:rPr>
              <a:t>Alkaline Batteries :- Commonly used in household items like remote controls and clocks. They are disposable and known for their long shelf life.</a:t>
            </a:r>
          </a:p>
        </p:txBody>
      </p:sp>
      <p:sp>
        <p:nvSpPr>
          <p:cNvPr id="672" name="CuadroTexto 671"/>
          <p:cNvSpPr txBox="1"/>
          <p:nvPr/>
        </p:nvSpPr>
        <p:spPr>
          <a:xfrm>
            <a:off x="7740343" y="9533968"/>
            <a:ext cx="10945077"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Lithium-Ion Batteries :- Widely used in portable electronics such as smartphones, laptops, and electric vehicles due to their high energy density and rechargeability.</a:t>
            </a:r>
            <a:endParaRPr lang="en-US" sz="3200" dirty="0">
              <a:solidFill>
                <a:schemeClr val="bg1"/>
              </a:solidFill>
              <a:latin typeface="Times New Roman" panose="02020603050405020304" pitchFamily="18" charset="0"/>
              <a:ea typeface="Lato Light" charset="0"/>
              <a:cs typeface="Times New Roman" panose="02020603050405020304" pitchFamily="18" charset="0"/>
            </a:endParaRPr>
          </a:p>
        </p:txBody>
      </p:sp>
      <p:sp>
        <p:nvSpPr>
          <p:cNvPr id="2" name="TextBox 1">
            <a:extLst>
              <a:ext uri="{FF2B5EF4-FFF2-40B4-BE49-F238E27FC236}">
                <a16:creationId xmlns:a16="http://schemas.microsoft.com/office/drawing/2014/main" id="{A46F14B3-7D1F-EEB1-7820-D63701D8F27E}"/>
              </a:ext>
            </a:extLst>
          </p:cNvPr>
          <p:cNvSpPr txBox="1"/>
          <p:nvPr/>
        </p:nvSpPr>
        <p:spPr>
          <a:xfrm>
            <a:off x="690464" y="472369"/>
            <a:ext cx="5232875" cy="1107996"/>
          </a:xfrm>
          <a:prstGeom prst="rect">
            <a:avLst/>
          </a:prstGeom>
          <a:noFill/>
        </p:spPr>
        <p:txBody>
          <a:bodyPr wrap="square" rtlCol="0">
            <a:spAutoFit/>
          </a:bodyPr>
          <a:lstStyle/>
          <a:p>
            <a:r>
              <a:rPr lang="en-US" sz="6600" b="1" dirty="0"/>
              <a:t>Introduction :-</a:t>
            </a:r>
            <a:endParaRPr lang="en-IN" sz="6600" b="1" dirty="0"/>
          </a:p>
        </p:txBody>
      </p:sp>
    </p:spTree>
    <p:extLst>
      <p:ext uri="{BB962C8B-B14F-4D97-AF65-F5344CB8AC3E}">
        <p14:creationId xmlns:p14="http://schemas.microsoft.com/office/powerpoint/2010/main" val="1613199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1"/>
          <p:cNvSpPr>
            <a:spLocks noChangeArrowheads="1"/>
          </p:cNvSpPr>
          <p:nvPr/>
        </p:nvSpPr>
        <p:spPr bwMode="auto">
          <a:xfrm>
            <a:off x="9540556" y="4291093"/>
            <a:ext cx="5196801" cy="5196801"/>
          </a:xfrm>
          <a:custGeom>
            <a:avLst/>
            <a:gdLst>
              <a:gd name="T0" fmla="*/ 0 w 4366"/>
              <a:gd name="T1" fmla="*/ 2183 h 4366"/>
              <a:gd name="T2" fmla="*/ 0 w 4366"/>
              <a:gd name="T3" fmla="*/ 2183 h 4366"/>
              <a:gd name="T4" fmla="*/ 2183 w 4366"/>
              <a:gd name="T5" fmla="*/ 4365 h 4366"/>
              <a:gd name="T6" fmla="*/ 2183 w 4366"/>
              <a:gd name="T7" fmla="*/ 4365 h 4366"/>
              <a:gd name="T8" fmla="*/ 4365 w 4366"/>
              <a:gd name="T9" fmla="*/ 2183 h 4366"/>
              <a:gd name="T10" fmla="*/ 4365 w 4366"/>
              <a:gd name="T11" fmla="*/ 2183 h 4366"/>
              <a:gd name="T12" fmla="*/ 2183 w 4366"/>
              <a:gd name="T13" fmla="*/ 0 h 4366"/>
              <a:gd name="T14" fmla="*/ 2183 w 4366"/>
              <a:gd name="T15" fmla="*/ 0 h 4366"/>
              <a:gd name="T16" fmla="*/ 0 w 4366"/>
              <a:gd name="T17" fmla="*/ 2183 h 4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6" h="4366">
                <a:moveTo>
                  <a:pt x="0" y="2183"/>
                </a:moveTo>
                <a:lnTo>
                  <a:pt x="0" y="2183"/>
                </a:lnTo>
                <a:cubicBezTo>
                  <a:pt x="0" y="3387"/>
                  <a:pt x="978" y="4365"/>
                  <a:pt x="2183" y="4365"/>
                </a:cubicBezTo>
                <a:lnTo>
                  <a:pt x="2183" y="4365"/>
                </a:lnTo>
                <a:cubicBezTo>
                  <a:pt x="3387" y="4365"/>
                  <a:pt x="4365" y="3387"/>
                  <a:pt x="4365" y="2183"/>
                </a:cubicBezTo>
                <a:lnTo>
                  <a:pt x="4365" y="2183"/>
                </a:lnTo>
                <a:cubicBezTo>
                  <a:pt x="4365" y="978"/>
                  <a:pt x="3387" y="0"/>
                  <a:pt x="2183" y="0"/>
                </a:cubicBezTo>
                <a:lnTo>
                  <a:pt x="2183" y="0"/>
                </a:lnTo>
                <a:cubicBezTo>
                  <a:pt x="978" y="0"/>
                  <a:pt x="0" y="978"/>
                  <a:pt x="0" y="2183"/>
                </a:cubicBezTo>
              </a:path>
            </a:pathLst>
          </a:custGeom>
          <a:solidFill>
            <a:schemeClr val="bg1">
              <a:lumMod val="50000"/>
            </a:schemeClr>
          </a:solidFill>
          <a:ln>
            <a:noFill/>
          </a:ln>
          <a:effectLst/>
        </p:spPr>
        <p:txBody>
          <a:bodyPr wrap="none" anchor="ctr"/>
          <a:lstStyle/>
          <a:p>
            <a:endParaRPr lang="en-US"/>
          </a:p>
        </p:txBody>
      </p:sp>
      <p:sp>
        <p:nvSpPr>
          <p:cNvPr id="47" name="Freeform 2"/>
          <p:cNvSpPr>
            <a:spLocks noChangeArrowheads="1"/>
          </p:cNvSpPr>
          <p:nvPr/>
        </p:nvSpPr>
        <p:spPr bwMode="auto">
          <a:xfrm>
            <a:off x="9991995" y="4658544"/>
            <a:ext cx="4335917" cy="4335917"/>
          </a:xfrm>
          <a:custGeom>
            <a:avLst/>
            <a:gdLst>
              <a:gd name="T0" fmla="*/ 0 w 3644"/>
              <a:gd name="T1" fmla="*/ 1822 h 3644"/>
              <a:gd name="T2" fmla="*/ 0 w 3644"/>
              <a:gd name="T3" fmla="*/ 1822 h 3644"/>
              <a:gd name="T4" fmla="*/ 1822 w 3644"/>
              <a:gd name="T5" fmla="*/ 3643 h 3644"/>
              <a:gd name="T6" fmla="*/ 1822 w 3644"/>
              <a:gd name="T7" fmla="*/ 3643 h 3644"/>
              <a:gd name="T8" fmla="*/ 3643 w 3644"/>
              <a:gd name="T9" fmla="*/ 1822 h 3644"/>
              <a:gd name="T10" fmla="*/ 3643 w 3644"/>
              <a:gd name="T11" fmla="*/ 1822 h 3644"/>
              <a:gd name="T12" fmla="*/ 1822 w 3644"/>
              <a:gd name="T13" fmla="*/ 0 h 3644"/>
              <a:gd name="T14" fmla="*/ 1822 w 3644"/>
              <a:gd name="T15" fmla="*/ 0 h 3644"/>
              <a:gd name="T16" fmla="*/ 0 w 3644"/>
              <a:gd name="T17" fmla="*/ 1822 h 3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4" h="3644">
                <a:moveTo>
                  <a:pt x="0" y="1822"/>
                </a:moveTo>
                <a:lnTo>
                  <a:pt x="0" y="1822"/>
                </a:lnTo>
                <a:cubicBezTo>
                  <a:pt x="0" y="2828"/>
                  <a:pt x="816" y="3643"/>
                  <a:pt x="1822" y="3643"/>
                </a:cubicBezTo>
                <a:lnTo>
                  <a:pt x="1822" y="3643"/>
                </a:lnTo>
                <a:cubicBezTo>
                  <a:pt x="2828" y="3643"/>
                  <a:pt x="3643" y="2828"/>
                  <a:pt x="3643" y="1822"/>
                </a:cubicBezTo>
                <a:lnTo>
                  <a:pt x="3643" y="1822"/>
                </a:lnTo>
                <a:cubicBezTo>
                  <a:pt x="3643" y="816"/>
                  <a:pt x="2828" y="0"/>
                  <a:pt x="1822" y="0"/>
                </a:cubicBezTo>
                <a:lnTo>
                  <a:pt x="1822" y="0"/>
                </a:lnTo>
                <a:cubicBezTo>
                  <a:pt x="816" y="0"/>
                  <a:pt x="0" y="816"/>
                  <a:pt x="0" y="1822"/>
                </a:cubicBezTo>
              </a:path>
            </a:pathLst>
          </a:custGeom>
          <a:noFill/>
          <a:ln w="38100" cap="flat">
            <a:solidFill>
              <a:srgbClr val="FFFFFF"/>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3"/>
          <p:cNvSpPr>
            <a:spLocks noChangeArrowheads="1"/>
          </p:cNvSpPr>
          <p:nvPr/>
        </p:nvSpPr>
        <p:spPr bwMode="auto">
          <a:xfrm>
            <a:off x="10453933" y="5178226"/>
            <a:ext cx="3417292" cy="3417289"/>
          </a:xfrm>
          <a:custGeom>
            <a:avLst/>
            <a:gdLst>
              <a:gd name="T0" fmla="*/ 0 w 2872"/>
              <a:gd name="T1" fmla="*/ 1436 h 2872"/>
              <a:gd name="T2" fmla="*/ 0 w 2872"/>
              <a:gd name="T3" fmla="*/ 1436 h 2872"/>
              <a:gd name="T4" fmla="*/ 1436 w 2872"/>
              <a:gd name="T5" fmla="*/ 2871 h 2872"/>
              <a:gd name="T6" fmla="*/ 1436 w 2872"/>
              <a:gd name="T7" fmla="*/ 2871 h 2872"/>
              <a:gd name="T8" fmla="*/ 2871 w 2872"/>
              <a:gd name="T9" fmla="*/ 1436 h 2872"/>
              <a:gd name="T10" fmla="*/ 2871 w 2872"/>
              <a:gd name="T11" fmla="*/ 1436 h 2872"/>
              <a:gd name="T12" fmla="*/ 1436 w 2872"/>
              <a:gd name="T13" fmla="*/ 0 h 2872"/>
              <a:gd name="T14" fmla="*/ 1436 w 2872"/>
              <a:gd name="T15" fmla="*/ 0 h 2872"/>
              <a:gd name="T16" fmla="*/ 0 w 2872"/>
              <a:gd name="T17" fmla="*/ 1436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72" h="2872">
                <a:moveTo>
                  <a:pt x="0" y="1436"/>
                </a:moveTo>
                <a:lnTo>
                  <a:pt x="0" y="1436"/>
                </a:lnTo>
                <a:cubicBezTo>
                  <a:pt x="0" y="2228"/>
                  <a:pt x="643" y="2871"/>
                  <a:pt x="1436" y="2871"/>
                </a:cubicBezTo>
                <a:lnTo>
                  <a:pt x="1436" y="2871"/>
                </a:lnTo>
                <a:cubicBezTo>
                  <a:pt x="2229" y="2871"/>
                  <a:pt x="2871" y="2228"/>
                  <a:pt x="2871" y="1436"/>
                </a:cubicBezTo>
                <a:lnTo>
                  <a:pt x="2871" y="1436"/>
                </a:lnTo>
                <a:cubicBezTo>
                  <a:pt x="2871" y="643"/>
                  <a:pt x="2229" y="0"/>
                  <a:pt x="1436" y="0"/>
                </a:cubicBezTo>
                <a:lnTo>
                  <a:pt x="1436" y="0"/>
                </a:lnTo>
                <a:cubicBezTo>
                  <a:pt x="643" y="0"/>
                  <a:pt x="0" y="643"/>
                  <a:pt x="0" y="1436"/>
                </a:cubicBezTo>
              </a:path>
            </a:pathLst>
          </a:custGeom>
          <a:solidFill>
            <a:schemeClr val="bg2"/>
          </a:solidFill>
          <a:ln>
            <a:noFill/>
          </a:ln>
          <a:effectLst/>
        </p:spPr>
        <p:txBody>
          <a:bodyPr wrap="none" anchor="ctr"/>
          <a:lstStyle/>
          <a:p>
            <a:endParaRPr lang="en-US"/>
          </a:p>
        </p:txBody>
      </p:sp>
      <p:sp>
        <p:nvSpPr>
          <p:cNvPr id="49" name="Freeform 4"/>
          <p:cNvSpPr>
            <a:spLocks noChangeArrowheads="1"/>
          </p:cNvSpPr>
          <p:nvPr/>
        </p:nvSpPr>
        <p:spPr bwMode="auto">
          <a:xfrm>
            <a:off x="11698017" y="2621818"/>
            <a:ext cx="881881" cy="2556408"/>
          </a:xfrm>
          <a:custGeom>
            <a:avLst/>
            <a:gdLst>
              <a:gd name="T0" fmla="*/ 740 w 741"/>
              <a:gd name="T1" fmla="*/ 2148 h 2149"/>
              <a:gd name="T2" fmla="*/ 0 w 741"/>
              <a:gd name="T3" fmla="*/ 2148 h 2149"/>
              <a:gd name="T4" fmla="*/ 0 w 741"/>
              <a:gd name="T5" fmla="*/ 0 h 2149"/>
              <a:gd name="T6" fmla="*/ 740 w 741"/>
              <a:gd name="T7" fmla="*/ 0 h 2149"/>
              <a:gd name="T8" fmla="*/ 740 w 741"/>
              <a:gd name="T9" fmla="*/ 2148 h 2149"/>
            </a:gdLst>
            <a:ahLst/>
            <a:cxnLst>
              <a:cxn ang="0">
                <a:pos x="T0" y="T1"/>
              </a:cxn>
              <a:cxn ang="0">
                <a:pos x="T2" y="T3"/>
              </a:cxn>
              <a:cxn ang="0">
                <a:pos x="T4" y="T5"/>
              </a:cxn>
              <a:cxn ang="0">
                <a:pos x="T6" y="T7"/>
              </a:cxn>
              <a:cxn ang="0">
                <a:pos x="T8" y="T9"/>
              </a:cxn>
            </a:cxnLst>
            <a:rect l="0" t="0" r="r" b="b"/>
            <a:pathLst>
              <a:path w="741" h="2149">
                <a:moveTo>
                  <a:pt x="740" y="2148"/>
                </a:moveTo>
                <a:lnTo>
                  <a:pt x="0" y="2148"/>
                </a:lnTo>
                <a:lnTo>
                  <a:pt x="0" y="0"/>
                </a:lnTo>
                <a:lnTo>
                  <a:pt x="740" y="0"/>
                </a:lnTo>
                <a:lnTo>
                  <a:pt x="740" y="2148"/>
                </a:lnTo>
              </a:path>
            </a:pathLst>
          </a:custGeom>
          <a:solidFill>
            <a:schemeClr val="bg1">
              <a:lumMod val="50000"/>
              <a:alpha val="34000"/>
            </a:schemeClr>
          </a:solidFill>
          <a:ln>
            <a:noFill/>
          </a:ln>
          <a:effectLst/>
        </p:spPr>
        <p:txBody>
          <a:bodyPr wrap="none" anchor="ctr"/>
          <a:lstStyle/>
          <a:p>
            <a:endParaRPr lang="en-US"/>
          </a:p>
        </p:txBody>
      </p:sp>
      <p:sp>
        <p:nvSpPr>
          <p:cNvPr id="50" name="Freeform 5"/>
          <p:cNvSpPr>
            <a:spLocks noChangeArrowheads="1"/>
          </p:cNvSpPr>
          <p:nvPr/>
        </p:nvSpPr>
        <p:spPr bwMode="auto">
          <a:xfrm>
            <a:off x="13141572" y="3561443"/>
            <a:ext cx="2435673" cy="2435673"/>
          </a:xfrm>
          <a:custGeom>
            <a:avLst/>
            <a:gdLst>
              <a:gd name="T0" fmla="*/ 524 w 2045"/>
              <a:gd name="T1" fmla="*/ 2044 h 2045"/>
              <a:gd name="T2" fmla="*/ 0 w 2045"/>
              <a:gd name="T3" fmla="*/ 1520 h 2045"/>
              <a:gd name="T4" fmla="*/ 1519 w 2045"/>
              <a:gd name="T5" fmla="*/ 0 h 2045"/>
              <a:gd name="T6" fmla="*/ 2044 w 2045"/>
              <a:gd name="T7" fmla="*/ 524 h 2045"/>
              <a:gd name="T8" fmla="*/ 524 w 2045"/>
              <a:gd name="T9" fmla="*/ 2044 h 2045"/>
            </a:gdLst>
            <a:ahLst/>
            <a:cxnLst>
              <a:cxn ang="0">
                <a:pos x="T0" y="T1"/>
              </a:cxn>
              <a:cxn ang="0">
                <a:pos x="T2" y="T3"/>
              </a:cxn>
              <a:cxn ang="0">
                <a:pos x="T4" y="T5"/>
              </a:cxn>
              <a:cxn ang="0">
                <a:pos x="T6" y="T7"/>
              </a:cxn>
              <a:cxn ang="0">
                <a:pos x="T8" y="T9"/>
              </a:cxn>
            </a:cxnLst>
            <a:rect l="0" t="0" r="r" b="b"/>
            <a:pathLst>
              <a:path w="2045" h="2045">
                <a:moveTo>
                  <a:pt x="524" y="2044"/>
                </a:moveTo>
                <a:lnTo>
                  <a:pt x="0" y="1520"/>
                </a:lnTo>
                <a:lnTo>
                  <a:pt x="1519" y="0"/>
                </a:lnTo>
                <a:lnTo>
                  <a:pt x="2044" y="524"/>
                </a:lnTo>
                <a:lnTo>
                  <a:pt x="524" y="2044"/>
                </a:lnTo>
              </a:path>
            </a:pathLst>
          </a:custGeom>
          <a:solidFill>
            <a:schemeClr val="bg1">
              <a:lumMod val="50000"/>
              <a:alpha val="34000"/>
            </a:schemeClr>
          </a:solidFill>
          <a:ln>
            <a:noFill/>
          </a:ln>
          <a:effectLst/>
        </p:spPr>
        <p:txBody>
          <a:bodyPr wrap="none" anchor="ctr"/>
          <a:lstStyle/>
          <a:p>
            <a:endParaRPr lang="en-US"/>
          </a:p>
        </p:txBody>
      </p:sp>
      <p:sp>
        <p:nvSpPr>
          <p:cNvPr id="51" name="Freeform 6"/>
          <p:cNvSpPr>
            <a:spLocks noChangeArrowheads="1"/>
          </p:cNvSpPr>
          <p:nvPr/>
        </p:nvSpPr>
        <p:spPr bwMode="auto">
          <a:xfrm>
            <a:off x="13162569" y="7781876"/>
            <a:ext cx="2435673" cy="2435673"/>
          </a:xfrm>
          <a:custGeom>
            <a:avLst/>
            <a:gdLst>
              <a:gd name="T0" fmla="*/ 0 w 2044"/>
              <a:gd name="T1" fmla="*/ 524 h 2044"/>
              <a:gd name="T2" fmla="*/ 524 w 2044"/>
              <a:gd name="T3" fmla="*/ 0 h 2044"/>
              <a:gd name="T4" fmla="*/ 2043 w 2044"/>
              <a:gd name="T5" fmla="*/ 1518 h 2044"/>
              <a:gd name="T6" fmla="*/ 1519 w 2044"/>
              <a:gd name="T7" fmla="*/ 2043 h 2044"/>
              <a:gd name="T8" fmla="*/ 0 w 2044"/>
              <a:gd name="T9" fmla="*/ 524 h 2044"/>
            </a:gdLst>
            <a:ahLst/>
            <a:cxnLst>
              <a:cxn ang="0">
                <a:pos x="T0" y="T1"/>
              </a:cxn>
              <a:cxn ang="0">
                <a:pos x="T2" y="T3"/>
              </a:cxn>
              <a:cxn ang="0">
                <a:pos x="T4" y="T5"/>
              </a:cxn>
              <a:cxn ang="0">
                <a:pos x="T6" y="T7"/>
              </a:cxn>
              <a:cxn ang="0">
                <a:pos x="T8" y="T9"/>
              </a:cxn>
            </a:cxnLst>
            <a:rect l="0" t="0" r="r" b="b"/>
            <a:pathLst>
              <a:path w="2044" h="2044">
                <a:moveTo>
                  <a:pt x="0" y="524"/>
                </a:moveTo>
                <a:lnTo>
                  <a:pt x="524" y="0"/>
                </a:lnTo>
                <a:lnTo>
                  <a:pt x="2043" y="1518"/>
                </a:lnTo>
                <a:lnTo>
                  <a:pt x="1519" y="2043"/>
                </a:lnTo>
                <a:lnTo>
                  <a:pt x="0" y="524"/>
                </a:lnTo>
              </a:path>
            </a:pathLst>
          </a:custGeom>
          <a:solidFill>
            <a:schemeClr val="bg1">
              <a:lumMod val="50000"/>
              <a:alpha val="34000"/>
            </a:schemeClr>
          </a:solidFill>
          <a:ln>
            <a:noFill/>
          </a:ln>
          <a:effectLst/>
        </p:spPr>
        <p:txBody>
          <a:bodyPr wrap="none" anchor="ctr"/>
          <a:lstStyle/>
          <a:p>
            <a:endParaRPr lang="en-US"/>
          </a:p>
        </p:txBody>
      </p:sp>
      <p:sp>
        <p:nvSpPr>
          <p:cNvPr id="52" name="Freeform 7"/>
          <p:cNvSpPr>
            <a:spLocks noChangeArrowheads="1"/>
          </p:cNvSpPr>
          <p:nvPr/>
        </p:nvSpPr>
        <p:spPr bwMode="auto">
          <a:xfrm>
            <a:off x="8716418" y="3650680"/>
            <a:ext cx="2435673" cy="2435673"/>
          </a:xfrm>
          <a:custGeom>
            <a:avLst/>
            <a:gdLst>
              <a:gd name="T0" fmla="*/ 2043 w 2044"/>
              <a:gd name="T1" fmla="*/ 1518 h 2044"/>
              <a:gd name="T2" fmla="*/ 1520 w 2044"/>
              <a:gd name="T3" fmla="*/ 2043 h 2044"/>
              <a:gd name="T4" fmla="*/ 0 w 2044"/>
              <a:gd name="T5" fmla="*/ 524 h 2044"/>
              <a:gd name="T6" fmla="*/ 524 w 2044"/>
              <a:gd name="T7" fmla="*/ 0 h 2044"/>
              <a:gd name="T8" fmla="*/ 2043 w 2044"/>
              <a:gd name="T9" fmla="*/ 1518 h 2044"/>
            </a:gdLst>
            <a:ahLst/>
            <a:cxnLst>
              <a:cxn ang="0">
                <a:pos x="T0" y="T1"/>
              </a:cxn>
              <a:cxn ang="0">
                <a:pos x="T2" y="T3"/>
              </a:cxn>
              <a:cxn ang="0">
                <a:pos x="T4" y="T5"/>
              </a:cxn>
              <a:cxn ang="0">
                <a:pos x="T6" y="T7"/>
              </a:cxn>
              <a:cxn ang="0">
                <a:pos x="T8" y="T9"/>
              </a:cxn>
            </a:cxnLst>
            <a:rect l="0" t="0" r="r" b="b"/>
            <a:pathLst>
              <a:path w="2044" h="2044">
                <a:moveTo>
                  <a:pt x="2043" y="1518"/>
                </a:moveTo>
                <a:lnTo>
                  <a:pt x="1520" y="2043"/>
                </a:lnTo>
                <a:lnTo>
                  <a:pt x="0" y="524"/>
                </a:lnTo>
                <a:lnTo>
                  <a:pt x="524" y="0"/>
                </a:lnTo>
                <a:lnTo>
                  <a:pt x="2043" y="1518"/>
                </a:lnTo>
              </a:path>
            </a:pathLst>
          </a:custGeom>
          <a:solidFill>
            <a:schemeClr val="bg1">
              <a:lumMod val="50000"/>
              <a:alpha val="34000"/>
            </a:schemeClr>
          </a:solidFill>
          <a:ln>
            <a:noFill/>
          </a:ln>
          <a:effectLst/>
        </p:spPr>
        <p:txBody>
          <a:bodyPr wrap="none" anchor="ctr"/>
          <a:lstStyle/>
          <a:p>
            <a:endParaRPr lang="en-US"/>
          </a:p>
        </p:txBody>
      </p:sp>
      <p:sp>
        <p:nvSpPr>
          <p:cNvPr id="53" name="Freeform 8"/>
          <p:cNvSpPr>
            <a:spLocks noChangeArrowheads="1"/>
          </p:cNvSpPr>
          <p:nvPr/>
        </p:nvSpPr>
        <p:spPr bwMode="auto">
          <a:xfrm>
            <a:off x="8726917" y="7792374"/>
            <a:ext cx="2435673" cy="2435673"/>
          </a:xfrm>
          <a:custGeom>
            <a:avLst/>
            <a:gdLst>
              <a:gd name="T0" fmla="*/ 1519 w 2044"/>
              <a:gd name="T1" fmla="*/ 0 h 2044"/>
              <a:gd name="T2" fmla="*/ 2043 w 2044"/>
              <a:gd name="T3" fmla="*/ 523 h 2044"/>
              <a:gd name="T4" fmla="*/ 524 w 2044"/>
              <a:gd name="T5" fmla="*/ 2043 h 2044"/>
              <a:gd name="T6" fmla="*/ 0 w 2044"/>
              <a:gd name="T7" fmla="*/ 1519 h 2044"/>
              <a:gd name="T8" fmla="*/ 1519 w 2044"/>
              <a:gd name="T9" fmla="*/ 0 h 2044"/>
            </a:gdLst>
            <a:ahLst/>
            <a:cxnLst>
              <a:cxn ang="0">
                <a:pos x="T0" y="T1"/>
              </a:cxn>
              <a:cxn ang="0">
                <a:pos x="T2" y="T3"/>
              </a:cxn>
              <a:cxn ang="0">
                <a:pos x="T4" y="T5"/>
              </a:cxn>
              <a:cxn ang="0">
                <a:pos x="T6" y="T7"/>
              </a:cxn>
              <a:cxn ang="0">
                <a:pos x="T8" y="T9"/>
              </a:cxn>
            </a:cxnLst>
            <a:rect l="0" t="0" r="r" b="b"/>
            <a:pathLst>
              <a:path w="2044" h="2044">
                <a:moveTo>
                  <a:pt x="1519" y="0"/>
                </a:moveTo>
                <a:lnTo>
                  <a:pt x="2043" y="523"/>
                </a:lnTo>
                <a:lnTo>
                  <a:pt x="524" y="2043"/>
                </a:lnTo>
                <a:lnTo>
                  <a:pt x="0" y="1519"/>
                </a:lnTo>
                <a:lnTo>
                  <a:pt x="1519" y="0"/>
                </a:lnTo>
              </a:path>
            </a:pathLst>
          </a:custGeom>
          <a:solidFill>
            <a:schemeClr val="bg1">
              <a:lumMod val="50000"/>
              <a:alpha val="34000"/>
            </a:schemeClr>
          </a:solidFill>
          <a:ln>
            <a:noFill/>
          </a:ln>
          <a:effectLst/>
        </p:spPr>
        <p:txBody>
          <a:bodyPr wrap="none" anchor="ctr"/>
          <a:lstStyle/>
          <a:p>
            <a:endParaRPr lang="en-US"/>
          </a:p>
        </p:txBody>
      </p:sp>
      <p:sp>
        <p:nvSpPr>
          <p:cNvPr id="54" name="Freeform 9"/>
          <p:cNvSpPr>
            <a:spLocks noChangeArrowheads="1"/>
          </p:cNvSpPr>
          <p:nvPr/>
        </p:nvSpPr>
        <p:spPr bwMode="auto">
          <a:xfrm>
            <a:off x="11724262" y="8595515"/>
            <a:ext cx="881881" cy="2556408"/>
          </a:xfrm>
          <a:custGeom>
            <a:avLst/>
            <a:gdLst>
              <a:gd name="T0" fmla="*/ 740 w 741"/>
              <a:gd name="T1" fmla="*/ 2148 h 2149"/>
              <a:gd name="T2" fmla="*/ 0 w 741"/>
              <a:gd name="T3" fmla="*/ 2148 h 2149"/>
              <a:gd name="T4" fmla="*/ 0 w 741"/>
              <a:gd name="T5" fmla="*/ 0 h 2149"/>
              <a:gd name="T6" fmla="*/ 740 w 741"/>
              <a:gd name="T7" fmla="*/ 0 h 2149"/>
              <a:gd name="T8" fmla="*/ 740 w 741"/>
              <a:gd name="T9" fmla="*/ 2148 h 2149"/>
            </a:gdLst>
            <a:ahLst/>
            <a:cxnLst>
              <a:cxn ang="0">
                <a:pos x="T0" y="T1"/>
              </a:cxn>
              <a:cxn ang="0">
                <a:pos x="T2" y="T3"/>
              </a:cxn>
              <a:cxn ang="0">
                <a:pos x="T4" y="T5"/>
              </a:cxn>
              <a:cxn ang="0">
                <a:pos x="T6" y="T7"/>
              </a:cxn>
              <a:cxn ang="0">
                <a:pos x="T8" y="T9"/>
              </a:cxn>
            </a:cxnLst>
            <a:rect l="0" t="0" r="r" b="b"/>
            <a:pathLst>
              <a:path w="741" h="2149">
                <a:moveTo>
                  <a:pt x="740" y="2148"/>
                </a:moveTo>
                <a:lnTo>
                  <a:pt x="0" y="2148"/>
                </a:lnTo>
                <a:lnTo>
                  <a:pt x="0" y="0"/>
                </a:lnTo>
                <a:lnTo>
                  <a:pt x="740" y="0"/>
                </a:lnTo>
                <a:lnTo>
                  <a:pt x="740" y="2148"/>
                </a:lnTo>
              </a:path>
            </a:pathLst>
          </a:custGeom>
          <a:solidFill>
            <a:schemeClr val="bg1">
              <a:lumMod val="50000"/>
              <a:alpha val="34000"/>
            </a:schemeClr>
          </a:solidFill>
          <a:ln>
            <a:noFill/>
          </a:ln>
          <a:effectLst/>
        </p:spPr>
        <p:txBody>
          <a:bodyPr wrap="none" anchor="ctr"/>
          <a:lstStyle/>
          <a:p>
            <a:endParaRPr lang="en-US"/>
          </a:p>
        </p:txBody>
      </p:sp>
      <p:sp>
        <p:nvSpPr>
          <p:cNvPr id="55" name="Freeform 10"/>
          <p:cNvSpPr>
            <a:spLocks noChangeArrowheads="1"/>
          </p:cNvSpPr>
          <p:nvPr/>
        </p:nvSpPr>
        <p:spPr bwMode="auto">
          <a:xfrm>
            <a:off x="7881779" y="6448555"/>
            <a:ext cx="2561656" cy="881881"/>
          </a:xfrm>
          <a:custGeom>
            <a:avLst/>
            <a:gdLst>
              <a:gd name="T0" fmla="*/ 2149 w 2150"/>
              <a:gd name="T1" fmla="*/ 740 h 741"/>
              <a:gd name="T2" fmla="*/ 0 w 2150"/>
              <a:gd name="T3" fmla="*/ 740 h 741"/>
              <a:gd name="T4" fmla="*/ 0 w 2150"/>
              <a:gd name="T5" fmla="*/ 0 h 741"/>
              <a:gd name="T6" fmla="*/ 2149 w 2150"/>
              <a:gd name="T7" fmla="*/ 0 h 741"/>
              <a:gd name="T8" fmla="*/ 2149 w 2150"/>
              <a:gd name="T9" fmla="*/ 740 h 741"/>
            </a:gdLst>
            <a:ahLst/>
            <a:cxnLst>
              <a:cxn ang="0">
                <a:pos x="T0" y="T1"/>
              </a:cxn>
              <a:cxn ang="0">
                <a:pos x="T2" y="T3"/>
              </a:cxn>
              <a:cxn ang="0">
                <a:pos x="T4" y="T5"/>
              </a:cxn>
              <a:cxn ang="0">
                <a:pos x="T6" y="T7"/>
              </a:cxn>
              <a:cxn ang="0">
                <a:pos x="T8" y="T9"/>
              </a:cxn>
            </a:cxnLst>
            <a:rect l="0" t="0" r="r" b="b"/>
            <a:pathLst>
              <a:path w="2150" h="741">
                <a:moveTo>
                  <a:pt x="2149" y="740"/>
                </a:moveTo>
                <a:lnTo>
                  <a:pt x="0" y="740"/>
                </a:lnTo>
                <a:lnTo>
                  <a:pt x="0" y="0"/>
                </a:lnTo>
                <a:lnTo>
                  <a:pt x="2149" y="0"/>
                </a:lnTo>
                <a:lnTo>
                  <a:pt x="2149" y="740"/>
                </a:lnTo>
              </a:path>
            </a:pathLst>
          </a:custGeom>
          <a:solidFill>
            <a:schemeClr val="bg1">
              <a:lumMod val="50000"/>
              <a:alpha val="34000"/>
            </a:schemeClr>
          </a:solidFill>
          <a:ln>
            <a:noFill/>
          </a:ln>
          <a:effectLst/>
        </p:spPr>
        <p:txBody>
          <a:bodyPr wrap="none" anchor="ctr"/>
          <a:lstStyle/>
          <a:p>
            <a:endParaRPr lang="en-US"/>
          </a:p>
        </p:txBody>
      </p:sp>
      <p:sp>
        <p:nvSpPr>
          <p:cNvPr id="56" name="Freeform 11"/>
          <p:cNvSpPr>
            <a:spLocks noChangeArrowheads="1"/>
          </p:cNvSpPr>
          <p:nvPr/>
        </p:nvSpPr>
        <p:spPr bwMode="auto">
          <a:xfrm>
            <a:off x="13871225" y="6448555"/>
            <a:ext cx="2561656" cy="881881"/>
          </a:xfrm>
          <a:custGeom>
            <a:avLst/>
            <a:gdLst>
              <a:gd name="T0" fmla="*/ 2149 w 2150"/>
              <a:gd name="T1" fmla="*/ 740 h 741"/>
              <a:gd name="T2" fmla="*/ 0 w 2150"/>
              <a:gd name="T3" fmla="*/ 740 h 741"/>
              <a:gd name="T4" fmla="*/ 0 w 2150"/>
              <a:gd name="T5" fmla="*/ 0 h 741"/>
              <a:gd name="T6" fmla="*/ 2149 w 2150"/>
              <a:gd name="T7" fmla="*/ 0 h 741"/>
              <a:gd name="T8" fmla="*/ 2149 w 2150"/>
              <a:gd name="T9" fmla="*/ 740 h 741"/>
            </a:gdLst>
            <a:ahLst/>
            <a:cxnLst>
              <a:cxn ang="0">
                <a:pos x="T0" y="T1"/>
              </a:cxn>
              <a:cxn ang="0">
                <a:pos x="T2" y="T3"/>
              </a:cxn>
              <a:cxn ang="0">
                <a:pos x="T4" y="T5"/>
              </a:cxn>
              <a:cxn ang="0">
                <a:pos x="T6" y="T7"/>
              </a:cxn>
              <a:cxn ang="0">
                <a:pos x="T8" y="T9"/>
              </a:cxn>
            </a:cxnLst>
            <a:rect l="0" t="0" r="r" b="b"/>
            <a:pathLst>
              <a:path w="2150" h="741">
                <a:moveTo>
                  <a:pt x="2149" y="740"/>
                </a:moveTo>
                <a:lnTo>
                  <a:pt x="0" y="740"/>
                </a:lnTo>
                <a:lnTo>
                  <a:pt x="0" y="0"/>
                </a:lnTo>
                <a:lnTo>
                  <a:pt x="2149" y="0"/>
                </a:lnTo>
                <a:lnTo>
                  <a:pt x="2149" y="740"/>
                </a:lnTo>
              </a:path>
            </a:pathLst>
          </a:custGeom>
          <a:solidFill>
            <a:schemeClr val="bg1">
              <a:lumMod val="50000"/>
              <a:alpha val="34000"/>
            </a:schemeClr>
          </a:solidFill>
          <a:ln>
            <a:noFill/>
          </a:ln>
          <a:effectLst/>
        </p:spPr>
        <p:txBody>
          <a:bodyPr wrap="none" anchor="ctr"/>
          <a:lstStyle/>
          <a:p>
            <a:endParaRPr lang="en-US"/>
          </a:p>
        </p:txBody>
      </p:sp>
      <p:sp>
        <p:nvSpPr>
          <p:cNvPr id="57" name="Line 12"/>
          <p:cNvSpPr>
            <a:spLocks noChangeShapeType="1"/>
          </p:cNvSpPr>
          <p:nvPr/>
        </p:nvSpPr>
        <p:spPr bwMode="auto">
          <a:xfrm>
            <a:off x="12138958" y="2831790"/>
            <a:ext cx="5248" cy="2115467"/>
          </a:xfrm>
          <a:prstGeom prst="line">
            <a:avLst/>
          </a:prstGeom>
          <a:noFill/>
          <a:ln w="38100" cap="flat">
            <a:solidFill>
              <a:srgbClr val="FFFF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58" name="Line 13"/>
          <p:cNvSpPr>
            <a:spLocks noChangeShapeType="1"/>
          </p:cNvSpPr>
          <p:nvPr/>
        </p:nvSpPr>
        <p:spPr bwMode="auto">
          <a:xfrm flipV="1">
            <a:off x="12175701" y="8852732"/>
            <a:ext cx="5251" cy="2125963"/>
          </a:xfrm>
          <a:prstGeom prst="line">
            <a:avLst/>
          </a:prstGeom>
          <a:noFill/>
          <a:ln w="38100" cap="flat">
            <a:solidFill>
              <a:srgbClr val="FFFF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59" name="Line 14"/>
          <p:cNvSpPr>
            <a:spLocks noChangeShapeType="1"/>
          </p:cNvSpPr>
          <p:nvPr/>
        </p:nvSpPr>
        <p:spPr bwMode="auto">
          <a:xfrm flipV="1">
            <a:off x="9215099" y="8270059"/>
            <a:ext cx="1496051" cy="1506549"/>
          </a:xfrm>
          <a:prstGeom prst="line">
            <a:avLst/>
          </a:prstGeom>
          <a:noFill/>
          <a:ln w="38100" cap="flat">
            <a:solidFill>
              <a:srgbClr val="FFFF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0" name="Line 15"/>
          <p:cNvSpPr>
            <a:spLocks noChangeShapeType="1"/>
          </p:cNvSpPr>
          <p:nvPr/>
        </p:nvSpPr>
        <p:spPr bwMode="auto">
          <a:xfrm flipH="1">
            <a:off x="13640256" y="4007632"/>
            <a:ext cx="1506546" cy="1496051"/>
          </a:xfrm>
          <a:prstGeom prst="line">
            <a:avLst/>
          </a:prstGeom>
          <a:noFill/>
          <a:ln w="38100" cap="flat">
            <a:solidFill>
              <a:srgbClr val="FFFF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1" name="Line 16"/>
          <p:cNvSpPr>
            <a:spLocks noChangeShapeType="1"/>
          </p:cNvSpPr>
          <p:nvPr/>
        </p:nvSpPr>
        <p:spPr bwMode="auto">
          <a:xfrm flipH="1">
            <a:off x="14107442" y="6889496"/>
            <a:ext cx="2125966" cy="5248"/>
          </a:xfrm>
          <a:prstGeom prst="line">
            <a:avLst/>
          </a:prstGeom>
          <a:noFill/>
          <a:ln w="38100" cap="flat">
            <a:solidFill>
              <a:srgbClr val="FFFF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2" name="Line 17"/>
          <p:cNvSpPr>
            <a:spLocks noChangeShapeType="1"/>
          </p:cNvSpPr>
          <p:nvPr/>
        </p:nvSpPr>
        <p:spPr bwMode="auto">
          <a:xfrm flipH="1" flipV="1">
            <a:off x="13671752" y="8270059"/>
            <a:ext cx="1506546" cy="1506549"/>
          </a:xfrm>
          <a:prstGeom prst="line">
            <a:avLst/>
          </a:prstGeom>
          <a:noFill/>
          <a:ln w="38100" cap="flat">
            <a:solidFill>
              <a:srgbClr val="FFFF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3" name="Line 18"/>
          <p:cNvSpPr>
            <a:spLocks noChangeShapeType="1"/>
          </p:cNvSpPr>
          <p:nvPr/>
        </p:nvSpPr>
        <p:spPr bwMode="auto">
          <a:xfrm>
            <a:off x="9162607" y="4117868"/>
            <a:ext cx="1433059" cy="1433056"/>
          </a:xfrm>
          <a:prstGeom prst="line">
            <a:avLst/>
          </a:prstGeom>
          <a:noFill/>
          <a:ln w="38100" cap="flat">
            <a:solidFill>
              <a:srgbClr val="FFFF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4" name="Line 19"/>
          <p:cNvSpPr>
            <a:spLocks noChangeShapeType="1"/>
          </p:cNvSpPr>
          <p:nvPr/>
        </p:nvSpPr>
        <p:spPr bwMode="auto">
          <a:xfrm>
            <a:off x="8102249" y="6889496"/>
            <a:ext cx="2115467" cy="5248"/>
          </a:xfrm>
          <a:prstGeom prst="line">
            <a:avLst/>
          </a:prstGeom>
          <a:noFill/>
          <a:ln w="38100" cap="flat">
            <a:solidFill>
              <a:srgbClr val="FFFF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92" name="Freeform 309"/>
          <p:cNvSpPr>
            <a:spLocks noChangeArrowheads="1"/>
          </p:cNvSpPr>
          <p:nvPr/>
        </p:nvSpPr>
        <p:spPr bwMode="auto">
          <a:xfrm>
            <a:off x="16579861" y="6648028"/>
            <a:ext cx="482935" cy="482935"/>
          </a:xfrm>
          <a:custGeom>
            <a:avLst/>
            <a:gdLst>
              <a:gd name="T0" fmla="*/ 0 w 405"/>
              <a:gd name="T1" fmla="*/ 202 h 405"/>
              <a:gd name="T2" fmla="*/ 0 w 405"/>
              <a:gd name="T3" fmla="*/ 202 h 405"/>
              <a:gd name="T4" fmla="*/ 201 w 405"/>
              <a:gd name="T5" fmla="*/ 404 h 405"/>
              <a:gd name="T6" fmla="*/ 201 w 405"/>
              <a:gd name="T7" fmla="*/ 404 h 405"/>
              <a:gd name="T8" fmla="*/ 404 w 405"/>
              <a:gd name="T9" fmla="*/ 202 h 405"/>
              <a:gd name="T10" fmla="*/ 404 w 405"/>
              <a:gd name="T11" fmla="*/ 202 h 405"/>
              <a:gd name="T12" fmla="*/ 201 w 405"/>
              <a:gd name="T13" fmla="*/ 0 h 405"/>
              <a:gd name="T14" fmla="*/ 201 w 405"/>
              <a:gd name="T15" fmla="*/ 0 h 405"/>
              <a:gd name="T16" fmla="*/ 0 w 405"/>
              <a:gd name="T1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405">
                <a:moveTo>
                  <a:pt x="0" y="202"/>
                </a:moveTo>
                <a:lnTo>
                  <a:pt x="0" y="202"/>
                </a:lnTo>
                <a:cubicBezTo>
                  <a:pt x="0" y="313"/>
                  <a:pt x="90" y="404"/>
                  <a:pt x="201" y="404"/>
                </a:cubicBezTo>
                <a:lnTo>
                  <a:pt x="201" y="404"/>
                </a:lnTo>
                <a:cubicBezTo>
                  <a:pt x="313" y="404"/>
                  <a:pt x="404" y="313"/>
                  <a:pt x="404" y="202"/>
                </a:cubicBezTo>
                <a:lnTo>
                  <a:pt x="404" y="202"/>
                </a:lnTo>
                <a:cubicBezTo>
                  <a:pt x="404" y="90"/>
                  <a:pt x="313" y="0"/>
                  <a:pt x="201" y="0"/>
                </a:cubicBezTo>
                <a:lnTo>
                  <a:pt x="201" y="0"/>
                </a:lnTo>
                <a:cubicBezTo>
                  <a:pt x="90" y="0"/>
                  <a:pt x="0" y="90"/>
                  <a:pt x="0" y="202"/>
                </a:cubicBezTo>
              </a:path>
            </a:pathLst>
          </a:custGeom>
          <a:solidFill>
            <a:schemeClr val="accent3"/>
          </a:solidFill>
          <a:ln>
            <a:noFill/>
          </a:ln>
          <a:effectLst/>
        </p:spPr>
        <p:txBody>
          <a:bodyPr wrap="none" anchor="ctr"/>
          <a:lstStyle/>
          <a:p>
            <a:endParaRPr lang="en-US"/>
          </a:p>
        </p:txBody>
      </p:sp>
      <p:sp>
        <p:nvSpPr>
          <p:cNvPr id="393" name="Freeform 310"/>
          <p:cNvSpPr>
            <a:spLocks noChangeArrowheads="1"/>
          </p:cNvSpPr>
          <p:nvPr/>
        </p:nvSpPr>
        <p:spPr bwMode="auto">
          <a:xfrm>
            <a:off x="15309532" y="3414463"/>
            <a:ext cx="482935" cy="482935"/>
          </a:xfrm>
          <a:custGeom>
            <a:avLst/>
            <a:gdLst>
              <a:gd name="T0" fmla="*/ 0 w 406"/>
              <a:gd name="T1" fmla="*/ 202 h 405"/>
              <a:gd name="T2" fmla="*/ 0 w 406"/>
              <a:gd name="T3" fmla="*/ 202 h 405"/>
              <a:gd name="T4" fmla="*/ 203 w 406"/>
              <a:gd name="T5" fmla="*/ 404 h 405"/>
              <a:gd name="T6" fmla="*/ 203 w 406"/>
              <a:gd name="T7" fmla="*/ 404 h 405"/>
              <a:gd name="T8" fmla="*/ 405 w 406"/>
              <a:gd name="T9" fmla="*/ 202 h 405"/>
              <a:gd name="T10" fmla="*/ 405 w 406"/>
              <a:gd name="T11" fmla="*/ 202 h 405"/>
              <a:gd name="T12" fmla="*/ 203 w 406"/>
              <a:gd name="T13" fmla="*/ 0 h 405"/>
              <a:gd name="T14" fmla="*/ 203 w 406"/>
              <a:gd name="T15" fmla="*/ 0 h 405"/>
              <a:gd name="T16" fmla="*/ 0 w 406"/>
              <a:gd name="T1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405">
                <a:moveTo>
                  <a:pt x="0" y="202"/>
                </a:moveTo>
                <a:lnTo>
                  <a:pt x="0" y="202"/>
                </a:lnTo>
                <a:cubicBezTo>
                  <a:pt x="0" y="313"/>
                  <a:pt x="91" y="404"/>
                  <a:pt x="203" y="404"/>
                </a:cubicBezTo>
                <a:lnTo>
                  <a:pt x="203" y="404"/>
                </a:lnTo>
                <a:cubicBezTo>
                  <a:pt x="315" y="404"/>
                  <a:pt x="405" y="313"/>
                  <a:pt x="405" y="202"/>
                </a:cubicBezTo>
                <a:lnTo>
                  <a:pt x="405" y="202"/>
                </a:lnTo>
                <a:cubicBezTo>
                  <a:pt x="405" y="90"/>
                  <a:pt x="315" y="0"/>
                  <a:pt x="203" y="0"/>
                </a:cubicBezTo>
                <a:lnTo>
                  <a:pt x="203" y="0"/>
                </a:lnTo>
                <a:cubicBezTo>
                  <a:pt x="91" y="0"/>
                  <a:pt x="0" y="90"/>
                  <a:pt x="0" y="202"/>
                </a:cubicBezTo>
              </a:path>
            </a:pathLst>
          </a:custGeom>
          <a:solidFill>
            <a:schemeClr val="accent4"/>
          </a:solidFill>
          <a:ln>
            <a:noFill/>
          </a:ln>
          <a:effectLst/>
        </p:spPr>
        <p:txBody>
          <a:bodyPr wrap="none" anchor="ctr"/>
          <a:lstStyle/>
          <a:p>
            <a:endParaRPr lang="en-US"/>
          </a:p>
        </p:txBody>
      </p:sp>
      <p:sp>
        <p:nvSpPr>
          <p:cNvPr id="394" name="Freeform 311"/>
          <p:cNvSpPr>
            <a:spLocks noChangeArrowheads="1"/>
          </p:cNvSpPr>
          <p:nvPr/>
        </p:nvSpPr>
        <p:spPr bwMode="auto">
          <a:xfrm>
            <a:off x="11913237" y="2049646"/>
            <a:ext cx="482935" cy="482935"/>
          </a:xfrm>
          <a:custGeom>
            <a:avLst/>
            <a:gdLst>
              <a:gd name="T0" fmla="*/ 0 w 405"/>
              <a:gd name="T1" fmla="*/ 203 h 406"/>
              <a:gd name="T2" fmla="*/ 0 w 405"/>
              <a:gd name="T3" fmla="*/ 203 h 406"/>
              <a:gd name="T4" fmla="*/ 202 w 405"/>
              <a:gd name="T5" fmla="*/ 405 h 406"/>
              <a:gd name="T6" fmla="*/ 202 w 405"/>
              <a:gd name="T7" fmla="*/ 405 h 406"/>
              <a:gd name="T8" fmla="*/ 404 w 405"/>
              <a:gd name="T9" fmla="*/ 203 h 406"/>
              <a:gd name="T10" fmla="*/ 404 w 405"/>
              <a:gd name="T11" fmla="*/ 203 h 406"/>
              <a:gd name="T12" fmla="*/ 202 w 405"/>
              <a:gd name="T13" fmla="*/ 0 h 406"/>
              <a:gd name="T14" fmla="*/ 202 w 405"/>
              <a:gd name="T15" fmla="*/ 0 h 406"/>
              <a:gd name="T16" fmla="*/ 0 w 405"/>
              <a:gd name="T17" fmla="*/ 20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406">
                <a:moveTo>
                  <a:pt x="0" y="203"/>
                </a:moveTo>
                <a:lnTo>
                  <a:pt x="0" y="203"/>
                </a:lnTo>
                <a:cubicBezTo>
                  <a:pt x="0" y="315"/>
                  <a:pt x="90" y="405"/>
                  <a:pt x="202" y="405"/>
                </a:cubicBezTo>
                <a:lnTo>
                  <a:pt x="202" y="405"/>
                </a:lnTo>
                <a:cubicBezTo>
                  <a:pt x="313" y="405"/>
                  <a:pt x="404" y="315"/>
                  <a:pt x="404" y="203"/>
                </a:cubicBezTo>
                <a:lnTo>
                  <a:pt x="404" y="203"/>
                </a:lnTo>
                <a:cubicBezTo>
                  <a:pt x="404" y="91"/>
                  <a:pt x="313" y="0"/>
                  <a:pt x="202" y="0"/>
                </a:cubicBezTo>
                <a:lnTo>
                  <a:pt x="202" y="0"/>
                </a:lnTo>
                <a:cubicBezTo>
                  <a:pt x="90" y="0"/>
                  <a:pt x="0" y="91"/>
                  <a:pt x="0" y="203"/>
                </a:cubicBezTo>
              </a:path>
            </a:pathLst>
          </a:custGeom>
          <a:solidFill>
            <a:schemeClr val="accent2"/>
          </a:solidFill>
          <a:ln>
            <a:noFill/>
          </a:ln>
          <a:effectLst/>
        </p:spPr>
        <p:txBody>
          <a:bodyPr wrap="none" anchor="ctr"/>
          <a:lstStyle/>
          <a:p>
            <a:endParaRPr lang="en-US"/>
          </a:p>
        </p:txBody>
      </p:sp>
      <p:sp>
        <p:nvSpPr>
          <p:cNvPr id="395" name="Freeform 312"/>
          <p:cNvSpPr>
            <a:spLocks noChangeArrowheads="1"/>
          </p:cNvSpPr>
          <p:nvPr/>
        </p:nvSpPr>
        <p:spPr bwMode="auto">
          <a:xfrm>
            <a:off x="8569438" y="3503699"/>
            <a:ext cx="482935" cy="482935"/>
          </a:xfrm>
          <a:custGeom>
            <a:avLst/>
            <a:gdLst>
              <a:gd name="T0" fmla="*/ 0 w 405"/>
              <a:gd name="T1" fmla="*/ 203 h 406"/>
              <a:gd name="T2" fmla="*/ 0 w 405"/>
              <a:gd name="T3" fmla="*/ 203 h 406"/>
              <a:gd name="T4" fmla="*/ 202 w 405"/>
              <a:gd name="T5" fmla="*/ 405 h 406"/>
              <a:gd name="T6" fmla="*/ 202 w 405"/>
              <a:gd name="T7" fmla="*/ 405 h 406"/>
              <a:gd name="T8" fmla="*/ 404 w 405"/>
              <a:gd name="T9" fmla="*/ 203 h 406"/>
              <a:gd name="T10" fmla="*/ 404 w 405"/>
              <a:gd name="T11" fmla="*/ 203 h 406"/>
              <a:gd name="T12" fmla="*/ 202 w 405"/>
              <a:gd name="T13" fmla="*/ 0 h 406"/>
              <a:gd name="T14" fmla="*/ 202 w 405"/>
              <a:gd name="T15" fmla="*/ 0 h 406"/>
              <a:gd name="T16" fmla="*/ 0 w 405"/>
              <a:gd name="T17" fmla="*/ 20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406">
                <a:moveTo>
                  <a:pt x="0" y="203"/>
                </a:moveTo>
                <a:lnTo>
                  <a:pt x="0" y="203"/>
                </a:lnTo>
                <a:cubicBezTo>
                  <a:pt x="0" y="315"/>
                  <a:pt x="90" y="405"/>
                  <a:pt x="202" y="405"/>
                </a:cubicBezTo>
                <a:lnTo>
                  <a:pt x="202" y="405"/>
                </a:lnTo>
                <a:cubicBezTo>
                  <a:pt x="313" y="405"/>
                  <a:pt x="404" y="315"/>
                  <a:pt x="404" y="203"/>
                </a:cubicBezTo>
                <a:lnTo>
                  <a:pt x="404" y="203"/>
                </a:lnTo>
                <a:cubicBezTo>
                  <a:pt x="404" y="91"/>
                  <a:pt x="313" y="0"/>
                  <a:pt x="202" y="0"/>
                </a:cubicBezTo>
                <a:lnTo>
                  <a:pt x="202" y="0"/>
                </a:lnTo>
                <a:cubicBezTo>
                  <a:pt x="90" y="0"/>
                  <a:pt x="0" y="91"/>
                  <a:pt x="0" y="203"/>
                </a:cubicBezTo>
              </a:path>
            </a:pathLst>
          </a:custGeom>
          <a:solidFill>
            <a:schemeClr val="accent1"/>
          </a:solidFill>
          <a:ln>
            <a:noFill/>
          </a:ln>
          <a:effectLst/>
        </p:spPr>
        <p:txBody>
          <a:bodyPr wrap="none" anchor="ctr"/>
          <a:lstStyle/>
          <a:p>
            <a:endParaRPr lang="en-US"/>
          </a:p>
        </p:txBody>
      </p:sp>
      <p:sp>
        <p:nvSpPr>
          <p:cNvPr id="396" name="Freeform 313"/>
          <p:cNvSpPr>
            <a:spLocks noChangeArrowheads="1"/>
          </p:cNvSpPr>
          <p:nvPr/>
        </p:nvSpPr>
        <p:spPr bwMode="auto">
          <a:xfrm>
            <a:off x="7288610" y="6648028"/>
            <a:ext cx="482935" cy="482935"/>
          </a:xfrm>
          <a:custGeom>
            <a:avLst/>
            <a:gdLst>
              <a:gd name="T0" fmla="*/ 0 w 406"/>
              <a:gd name="T1" fmla="*/ 202 h 405"/>
              <a:gd name="T2" fmla="*/ 0 w 406"/>
              <a:gd name="T3" fmla="*/ 202 h 405"/>
              <a:gd name="T4" fmla="*/ 202 w 406"/>
              <a:gd name="T5" fmla="*/ 404 h 405"/>
              <a:gd name="T6" fmla="*/ 202 w 406"/>
              <a:gd name="T7" fmla="*/ 404 h 405"/>
              <a:gd name="T8" fmla="*/ 405 w 406"/>
              <a:gd name="T9" fmla="*/ 202 h 405"/>
              <a:gd name="T10" fmla="*/ 405 w 406"/>
              <a:gd name="T11" fmla="*/ 202 h 405"/>
              <a:gd name="T12" fmla="*/ 202 w 406"/>
              <a:gd name="T13" fmla="*/ 0 h 405"/>
              <a:gd name="T14" fmla="*/ 202 w 406"/>
              <a:gd name="T15" fmla="*/ 0 h 405"/>
              <a:gd name="T16" fmla="*/ 0 w 406"/>
              <a:gd name="T1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405">
                <a:moveTo>
                  <a:pt x="0" y="202"/>
                </a:moveTo>
                <a:lnTo>
                  <a:pt x="0" y="202"/>
                </a:lnTo>
                <a:cubicBezTo>
                  <a:pt x="0" y="313"/>
                  <a:pt x="90" y="404"/>
                  <a:pt x="202" y="404"/>
                </a:cubicBezTo>
                <a:lnTo>
                  <a:pt x="202" y="404"/>
                </a:lnTo>
                <a:cubicBezTo>
                  <a:pt x="314" y="404"/>
                  <a:pt x="405" y="313"/>
                  <a:pt x="405" y="202"/>
                </a:cubicBezTo>
                <a:lnTo>
                  <a:pt x="405" y="202"/>
                </a:lnTo>
                <a:cubicBezTo>
                  <a:pt x="405" y="90"/>
                  <a:pt x="314" y="0"/>
                  <a:pt x="202" y="0"/>
                </a:cubicBezTo>
                <a:lnTo>
                  <a:pt x="202" y="0"/>
                </a:lnTo>
                <a:cubicBezTo>
                  <a:pt x="90" y="0"/>
                  <a:pt x="0" y="90"/>
                  <a:pt x="0" y="202"/>
                </a:cubicBezTo>
              </a:path>
            </a:pathLst>
          </a:custGeom>
          <a:solidFill>
            <a:schemeClr val="accent2"/>
          </a:solidFill>
          <a:ln>
            <a:noFill/>
          </a:ln>
          <a:effectLst/>
        </p:spPr>
        <p:txBody>
          <a:bodyPr wrap="none" anchor="ctr"/>
          <a:lstStyle/>
          <a:p>
            <a:endParaRPr lang="en-US"/>
          </a:p>
        </p:txBody>
      </p:sp>
      <p:sp>
        <p:nvSpPr>
          <p:cNvPr id="397" name="Freeform 314"/>
          <p:cNvSpPr>
            <a:spLocks noChangeArrowheads="1"/>
          </p:cNvSpPr>
          <p:nvPr/>
        </p:nvSpPr>
        <p:spPr bwMode="auto">
          <a:xfrm>
            <a:off x="8532691" y="9918337"/>
            <a:ext cx="482935" cy="482935"/>
          </a:xfrm>
          <a:custGeom>
            <a:avLst/>
            <a:gdLst>
              <a:gd name="T0" fmla="*/ 0 w 406"/>
              <a:gd name="T1" fmla="*/ 202 h 406"/>
              <a:gd name="T2" fmla="*/ 0 w 406"/>
              <a:gd name="T3" fmla="*/ 202 h 406"/>
              <a:gd name="T4" fmla="*/ 202 w 406"/>
              <a:gd name="T5" fmla="*/ 405 h 406"/>
              <a:gd name="T6" fmla="*/ 202 w 406"/>
              <a:gd name="T7" fmla="*/ 405 h 406"/>
              <a:gd name="T8" fmla="*/ 405 w 406"/>
              <a:gd name="T9" fmla="*/ 202 h 406"/>
              <a:gd name="T10" fmla="*/ 405 w 406"/>
              <a:gd name="T11" fmla="*/ 202 h 406"/>
              <a:gd name="T12" fmla="*/ 202 w 406"/>
              <a:gd name="T13" fmla="*/ 0 h 406"/>
              <a:gd name="T14" fmla="*/ 202 w 406"/>
              <a:gd name="T15" fmla="*/ 0 h 406"/>
              <a:gd name="T16" fmla="*/ 0 w 406"/>
              <a:gd name="T17" fmla="*/ 20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406">
                <a:moveTo>
                  <a:pt x="0" y="202"/>
                </a:moveTo>
                <a:lnTo>
                  <a:pt x="0" y="202"/>
                </a:lnTo>
                <a:cubicBezTo>
                  <a:pt x="0" y="314"/>
                  <a:pt x="90" y="405"/>
                  <a:pt x="202" y="405"/>
                </a:cubicBezTo>
                <a:lnTo>
                  <a:pt x="202" y="405"/>
                </a:lnTo>
                <a:cubicBezTo>
                  <a:pt x="314" y="405"/>
                  <a:pt x="405" y="314"/>
                  <a:pt x="405" y="202"/>
                </a:cubicBezTo>
                <a:lnTo>
                  <a:pt x="405" y="202"/>
                </a:lnTo>
                <a:cubicBezTo>
                  <a:pt x="405" y="90"/>
                  <a:pt x="314" y="0"/>
                  <a:pt x="202" y="0"/>
                </a:cubicBezTo>
                <a:lnTo>
                  <a:pt x="202" y="0"/>
                </a:lnTo>
                <a:cubicBezTo>
                  <a:pt x="90" y="0"/>
                  <a:pt x="0" y="90"/>
                  <a:pt x="0" y="202"/>
                </a:cubicBezTo>
              </a:path>
            </a:pathLst>
          </a:custGeom>
          <a:solidFill>
            <a:schemeClr val="accent3"/>
          </a:solidFill>
          <a:ln>
            <a:noFill/>
          </a:ln>
          <a:effectLst/>
        </p:spPr>
        <p:txBody>
          <a:bodyPr wrap="none" anchor="ctr"/>
          <a:lstStyle/>
          <a:p>
            <a:endParaRPr lang="en-US"/>
          </a:p>
        </p:txBody>
      </p:sp>
      <p:sp>
        <p:nvSpPr>
          <p:cNvPr id="398" name="Freeform 315"/>
          <p:cNvSpPr>
            <a:spLocks noChangeArrowheads="1"/>
          </p:cNvSpPr>
          <p:nvPr/>
        </p:nvSpPr>
        <p:spPr bwMode="auto">
          <a:xfrm>
            <a:off x="11902738" y="11262156"/>
            <a:ext cx="482935" cy="482935"/>
          </a:xfrm>
          <a:custGeom>
            <a:avLst/>
            <a:gdLst>
              <a:gd name="T0" fmla="*/ 0 w 405"/>
              <a:gd name="T1" fmla="*/ 203 h 406"/>
              <a:gd name="T2" fmla="*/ 0 w 405"/>
              <a:gd name="T3" fmla="*/ 203 h 406"/>
              <a:gd name="T4" fmla="*/ 202 w 405"/>
              <a:gd name="T5" fmla="*/ 405 h 406"/>
              <a:gd name="T6" fmla="*/ 202 w 405"/>
              <a:gd name="T7" fmla="*/ 405 h 406"/>
              <a:gd name="T8" fmla="*/ 404 w 405"/>
              <a:gd name="T9" fmla="*/ 203 h 406"/>
              <a:gd name="T10" fmla="*/ 404 w 405"/>
              <a:gd name="T11" fmla="*/ 203 h 406"/>
              <a:gd name="T12" fmla="*/ 202 w 405"/>
              <a:gd name="T13" fmla="*/ 0 h 406"/>
              <a:gd name="T14" fmla="*/ 202 w 405"/>
              <a:gd name="T15" fmla="*/ 0 h 406"/>
              <a:gd name="T16" fmla="*/ 0 w 405"/>
              <a:gd name="T17" fmla="*/ 20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406">
                <a:moveTo>
                  <a:pt x="0" y="203"/>
                </a:moveTo>
                <a:lnTo>
                  <a:pt x="0" y="203"/>
                </a:lnTo>
                <a:cubicBezTo>
                  <a:pt x="0" y="315"/>
                  <a:pt x="91" y="405"/>
                  <a:pt x="202" y="405"/>
                </a:cubicBezTo>
                <a:lnTo>
                  <a:pt x="202" y="405"/>
                </a:lnTo>
                <a:cubicBezTo>
                  <a:pt x="313" y="405"/>
                  <a:pt x="404" y="315"/>
                  <a:pt x="404" y="203"/>
                </a:cubicBezTo>
                <a:lnTo>
                  <a:pt x="404" y="203"/>
                </a:lnTo>
                <a:cubicBezTo>
                  <a:pt x="404" y="91"/>
                  <a:pt x="313" y="0"/>
                  <a:pt x="202" y="0"/>
                </a:cubicBezTo>
                <a:lnTo>
                  <a:pt x="202" y="0"/>
                </a:lnTo>
                <a:cubicBezTo>
                  <a:pt x="91" y="0"/>
                  <a:pt x="0" y="91"/>
                  <a:pt x="0" y="203"/>
                </a:cubicBezTo>
              </a:path>
            </a:pathLst>
          </a:custGeom>
          <a:solidFill>
            <a:schemeClr val="accent4"/>
          </a:solidFill>
          <a:ln>
            <a:noFill/>
          </a:ln>
          <a:effectLst/>
        </p:spPr>
        <p:txBody>
          <a:bodyPr wrap="none" anchor="ctr"/>
          <a:lstStyle/>
          <a:p>
            <a:endParaRPr lang="en-US"/>
          </a:p>
        </p:txBody>
      </p:sp>
      <p:sp>
        <p:nvSpPr>
          <p:cNvPr id="399" name="Freeform 316"/>
          <p:cNvSpPr>
            <a:spLocks noChangeArrowheads="1"/>
          </p:cNvSpPr>
          <p:nvPr/>
        </p:nvSpPr>
        <p:spPr bwMode="auto">
          <a:xfrm>
            <a:off x="15309532" y="9876343"/>
            <a:ext cx="482935" cy="482935"/>
          </a:xfrm>
          <a:custGeom>
            <a:avLst/>
            <a:gdLst>
              <a:gd name="T0" fmla="*/ 0 w 405"/>
              <a:gd name="T1" fmla="*/ 202 h 406"/>
              <a:gd name="T2" fmla="*/ 0 w 405"/>
              <a:gd name="T3" fmla="*/ 202 h 406"/>
              <a:gd name="T4" fmla="*/ 202 w 405"/>
              <a:gd name="T5" fmla="*/ 405 h 406"/>
              <a:gd name="T6" fmla="*/ 202 w 405"/>
              <a:gd name="T7" fmla="*/ 405 h 406"/>
              <a:gd name="T8" fmla="*/ 404 w 405"/>
              <a:gd name="T9" fmla="*/ 202 h 406"/>
              <a:gd name="T10" fmla="*/ 404 w 405"/>
              <a:gd name="T11" fmla="*/ 202 h 406"/>
              <a:gd name="T12" fmla="*/ 202 w 405"/>
              <a:gd name="T13" fmla="*/ 0 h 406"/>
              <a:gd name="T14" fmla="*/ 202 w 405"/>
              <a:gd name="T15" fmla="*/ 0 h 406"/>
              <a:gd name="T16" fmla="*/ 0 w 405"/>
              <a:gd name="T17" fmla="*/ 20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406">
                <a:moveTo>
                  <a:pt x="0" y="202"/>
                </a:moveTo>
                <a:lnTo>
                  <a:pt x="0" y="202"/>
                </a:lnTo>
                <a:cubicBezTo>
                  <a:pt x="0" y="314"/>
                  <a:pt x="90" y="405"/>
                  <a:pt x="202" y="405"/>
                </a:cubicBezTo>
                <a:lnTo>
                  <a:pt x="202" y="405"/>
                </a:lnTo>
                <a:cubicBezTo>
                  <a:pt x="313" y="405"/>
                  <a:pt x="404" y="314"/>
                  <a:pt x="404" y="202"/>
                </a:cubicBezTo>
                <a:lnTo>
                  <a:pt x="404" y="202"/>
                </a:lnTo>
                <a:cubicBezTo>
                  <a:pt x="404" y="91"/>
                  <a:pt x="313" y="0"/>
                  <a:pt x="202" y="0"/>
                </a:cubicBezTo>
                <a:lnTo>
                  <a:pt x="202" y="0"/>
                </a:lnTo>
                <a:cubicBezTo>
                  <a:pt x="90" y="0"/>
                  <a:pt x="0" y="91"/>
                  <a:pt x="0" y="202"/>
                </a:cubicBezTo>
              </a:path>
            </a:pathLst>
          </a:custGeom>
          <a:solidFill>
            <a:schemeClr val="accent1"/>
          </a:solidFill>
          <a:ln>
            <a:noFill/>
          </a:ln>
          <a:effectLst/>
        </p:spPr>
        <p:txBody>
          <a:bodyPr wrap="none" anchor="ctr"/>
          <a:lstStyle/>
          <a:p>
            <a:endParaRPr lang="en-US"/>
          </a:p>
        </p:txBody>
      </p:sp>
      <p:sp>
        <p:nvSpPr>
          <p:cNvPr id="400" name="CuadroTexto 399"/>
          <p:cNvSpPr txBox="1"/>
          <p:nvPr/>
        </p:nvSpPr>
        <p:spPr>
          <a:xfrm>
            <a:off x="10217715" y="1213215"/>
            <a:ext cx="3841307" cy="584775"/>
          </a:xfrm>
          <a:prstGeom prst="rect">
            <a:avLst/>
          </a:prstGeom>
          <a:noFill/>
        </p:spPr>
        <p:txBody>
          <a:bodyPr wrap="square" rtlCol="0">
            <a:spAutoFit/>
          </a:bodyPr>
          <a:lstStyle/>
          <a:p>
            <a:pPr algn="ctr"/>
            <a:r>
              <a:rPr lang="en-US" sz="3200" b="1" dirty="0">
                <a:latin typeface="Times New Roman" panose="02020603050405020304" pitchFamily="18" charset="0"/>
                <a:ea typeface="Lato" charset="0"/>
                <a:cs typeface="Times New Roman" panose="02020603050405020304" pitchFamily="18" charset="0"/>
              </a:rPr>
              <a:t>Lithium</a:t>
            </a:r>
          </a:p>
        </p:txBody>
      </p:sp>
      <p:sp>
        <p:nvSpPr>
          <p:cNvPr id="402" name="CuadroTexto 401"/>
          <p:cNvSpPr txBox="1"/>
          <p:nvPr/>
        </p:nvSpPr>
        <p:spPr>
          <a:xfrm>
            <a:off x="14659207" y="2848537"/>
            <a:ext cx="3841307" cy="584775"/>
          </a:xfrm>
          <a:prstGeom prst="rect">
            <a:avLst/>
          </a:prstGeom>
          <a:noFill/>
        </p:spPr>
        <p:txBody>
          <a:bodyPr wrap="square" rtlCol="0">
            <a:spAutoFit/>
          </a:bodyPr>
          <a:lstStyle/>
          <a:p>
            <a:pPr algn="ctr"/>
            <a:r>
              <a:rPr lang="en-US" sz="3200" b="1" dirty="0">
                <a:latin typeface="Times New Roman" panose="02020603050405020304" pitchFamily="18" charset="0"/>
                <a:ea typeface="Lato" charset="0"/>
                <a:cs typeface="Times New Roman" panose="02020603050405020304" pitchFamily="18" charset="0"/>
              </a:rPr>
              <a:t>Steel</a:t>
            </a:r>
          </a:p>
        </p:txBody>
      </p:sp>
      <p:sp>
        <p:nvSpPr>
          <p:cNvPr id="403" name="CuadroTexto 402"/>
          <p:cNvSpPr txBox="1"/>
          <p:nvPr/>
        </p:nvSpPr>
        <p:spPr>
          <a:xfrm>
            <a:off x="17041412" y="6534114"/>
            <a:ext cx="3841307" cy="584775"/>
          </a:xfrm>
          <a:prstGeom prst="rect">
            <a:avLst/>
          </a:prstGeom>
          <a:noFill/>
        </p:spPr>
        <p:txBody>
          <a:bodyPr wrap="square" rtlCol="0">
            <a:spAutoFit/>
          </a:bodyPr>
          <a:lstStyle/>
          <a:p>
            <a:pPr algn="ctr"/>
            <a:r>
              <a:rPr lang="en-US" sz="3200" b="1" dirty="0">
                <a:latin typeface="Times New Roman" panose="02020603050405020304" pitchFamily="18" charset="0"/>
                <a:ea typeface="Lato" charset="0"/>
                <a:cs typeface="Times New Roman" panose="02020603050405020304" pitchFamily="18" charset="0"/>
              </a:rPr>
              <a:t>Electrolytes</a:t>
            </a:r>
          </a:p>
        </p:txBody>
      </p:sp>
      <p:sp>
        <p:nvSpPr>
          <p:cNvPr id="404" name="CuadroTexto 403"/>
          <p:cNvSpPr txBox="1"/>
          <p:nvPr/>
        </p:nvSpPr>
        <p:spPr>
          <a:xfrm>
            <a:off x="15146802" y="10426885"/>
            <a:ext cx="3841307" cy="584775"/>
          </a:xfrm>
          <a:prstGeom prst="rect">
            <a:avLst/>
          </a:prstGeom>
          <a:noFill/>
        </p:spPr>
        <p:txBody>
          <a:bodyPr wrap="square" rtlCol="0">
            <a:spAutoFit/>
          </a:bodyPr>
          <a:lstStyle/>
          <a:p>
            <a:pPr algn="ctr"/>
            <a:r>
              <a:rPr lang="en-US" sz="3200" b="1" dirty="0">
                <a:latin typeface="Times New Roman" panose="02020603050405020304" pitchFamily="18" charset="0"/>
                <a:ea typeface="Lato" charset="0"/>
                <a:cs typeface="Times New Roman" panose="02020603050405020304" pitchFamily="18" charset="0"/>
              </a:rPr>
              <a:t>Aluminum</a:t>
            </a:r>
          </a:p>
        </p:txBody>
      </p:sp>
      <p:sp>
        <p:nvSpPr>
          <p:cNvPr id="405" name="CuadroTexto 404"/>
          <p:cNvSpPr txBox="1"/>
          <p:nvPr/>
        </p:nvSpPr>
        <p:spPr>
          <a:xfrm>
            <a:off x="10217716" y="11922693"/>
            <a:ext cx="3841307" cy="584775"/>
          </a:xfrm>
          <a:prstGeom prst="rect">
            <a:avLst/>
          </a:prstGeom>
          <a:noFill/>
        </p:spPr>
        <p:txBody>
          <a:bodyPr wrap="square" rtlCol="0">
            <a:spAutoFit/>
          </a:bodyPr>
          <a:lstStyle/>
          <a:p>
            <a:pPr algn="ctr"/>
            <a:r>
              <a:rPr lang="en-US" sz="3200" b="1" dirty="0">
                <a:latin typeface="Times New Roman" panose="02020603050405020304" pitchFamily="18" charset="0"/>
                <a:ea typeface="Lato" charset="0"/>
                <a:cs typeface="Times New Roman" panose="02020603050405020304" pitchFamily="18" charset="0"/>
              </a:rPr>
              <a:t>Lead</a:t>
            </a:r>
          </a:p>
        </p:txBody>
      </p:sp>
      <p:sp>
        <p:nvSpPr>
          <p:cNvPr id="406" name="CuadroTexto 405"/>
          <p:cNvSpPr txBox="1"/>
          <p:nvPr/>
        </p:nvSpPr>
        <p:spPr>
          <a:xfrm>
            <a:off x="5609423" y="10552150"/>
            <a:ext cx="3841307" cy="584775"/>
          </a:xfrm>
          <a:prstGeom prst="rect">
            <a:avLst/>
          </a:prstGeom>
          <a:noFill/>
        </p:spPr>
        <p:txBody>
          <a:bodyPr wrap="square" rtlCol="0">
            <a:spAutoFit/>
          </a:bodyPr>
          <a:lstStyle/>
          <a:p>
            <a:pPr algn="ctr"/>
            <a:r>
              <a:rPr lang="en-US" sz="3200" b="1" dirty="0">
                <a:latin typeface="Times New Roman" panose="02020603050405020304" pitchFamily="18" charset="0"/>
                <a:ea typeface="Lato" charset="0"/>
                <a:cs typeface="Times New Roman" panose="02020603050405020304" pitchFamily="18" charset="0"/>
              </a:rPr>
              <a:t>Copper</a:t>
            </a:r>
          </a:p>
        </p:txBody>
      </p:sp>
      <p:sp>
        <p:nvSpPr>
          <p:cNvPr id="407" name="CuadroTexto 406"/>
          <p:cNvSpPr txBox="1"/>
          <p:nvPr/>
        </p:nvSpPr>
        <p:spPr>
          <a:xfrm>
            <a:off x="3606337" y="6565612"/>
            <a:ext cx="3841307" cy="584775"/>
          </a:xfrm>
          <a:prstGeom prst="rect">
            <a:avLst/>
          </a:prstGeom>
          <a:noFill/>
        </p:spPr>
        <p:txBody>
          <a:bodyPr wrap="square" rtlCol="0">
            <a:spAutoFit/>
          </a:bodyPr>
          <a:lstStyle/>
          <a:p>
            <a:pPr algn="ctr"/>
            <a:r>
              <a:rPr lang="en-US" sz="3200" b="1" dirty="0">
                <a:latin typeface="Times New Roman" panose="02020603050405020304" pitchFamily="18" charset="0"/>
                <a:ea typeface="Lato" charset="0"/>
                <a:cs typeface="Times New Roman" panose="02020603050405020304" pitchFamily="18" charset="0"/>
              </a:rPr>
              <a:t>Graphite</a:t>
            </a:r>
          </a:p>
        </p:txBody>
      </p:sp>
      <p:sp>
        <p:nvSpPr>
          <p:cNvPr id="408" name="CuadroTexto 407"/>
          <p:cNvSpPr txBox="1"/>
          <p:nvPr/>
        </p:nvSpPr>
        <p:spPr>
          <a:xfrm>
            <a:off x="5609422" y="2900246"/>
            <a:ext cx="3841307" cy="584775"/>
          </a:xfrm>
          <a:prstGeom prst="rect">
            <a:avLst/>
          </a:prstGeom>
          <a:noFill/>
        </p:spPr>
        <p:txBody>
          <a:bodyPr wrap="square" rtlCol="0">
            <a:spAutoFit/>
          </a:bodyPr>
          <a:lstStyle/>
          <a:p>
            <a:pPr algn="ctr"/>
            <a:r>
              <a:rPr lang="en-US" sz="3200" b="1" dirty="0">
                <a:latin typeface="Times New Roman" panose="02020603050405020304" pitchFamily="18" charset="0"/>
                <a:ea typeface="Lato" charset="0"/>
                <a:cs typeface="Times New Roman" panose="02020603050405020304" pitchFamily="18" charset="0"/>
              </a:rPr>
              <a:t>Nickel</a:t>
            </a:r>
          </a:p>
        </p:txBody>
      </p:sp>
      <p:sp>
        <p:nvSpPr>
          <p:cNvPr id="409" name="CuadroTexto 408"/>
          <p:cNvSpPr txBox="1"/>
          <p:nvPr/>
        </p:nvSpPr>
        <p:spPr>
          <a:xfrm>
            <a:off x="10584379" y="6540801"/>
            <a:ext cx="3208892" cy="707886"/>
          </a:xfrm>
          <a:prstGeom prst="rect">
            <a:avLst/>
          </a:prstGeom>
          <a:noFill/>
        </p:spPr>
        <p:txBody>
          <a:bodyPr wrap="none" rtlCol="0">
            <a:spAutoFit/>
          </a:bodyPr>
          <a:lstStyle/>
          <a:p>
            <a:r>
              <a:rPr lang="en-US" sz="4000" b="1" dirty="0">
                <a:solidFill>
                  <a:schemeClr val="tx2"/>
                </a:solidFill>
                <a:latin typeface="Montserrat Semi" charset="0"/>
                <a:ea typeface="Montserrat Semi" charset="0"/>
                <a:cs typeface="Montserrat Semi" charset="0"/>
              </a:rPr>
              <a:t>Raw materials</a:t>
            </a:r>
          </a:p>
        </p:txBody>
      </p:sp>
    </p:spTree>
    <p:extLst>
      <p:ext uri="{BB962C8B-B14F-4D97-AF65-F5344CB8AC3E}">
        <p14:creationId xmlns:p14="http://schemas.microsoft.com/office/powerpoint/2010/main" val="93067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Freeform 141"/>
          <p:cNvSpPr>
            <a:spLocks noChangeArrowheads="1"/>
          </p:cNvSpPr>
          <p:nvPr/>
        </p:nvSpPr>
        <p:spPr bwMode="auto">
          <a:xfrm>
            <a:off x="12199799" y="17978"/>
            <a:ext cx="5490" cy="13676070"/>
          </a:xfrm>
          <a:custGeom>
            <a:avLst/>
            <a:gdLst>
              <a:gd name="T0" fmla="*/ 0 w 1"/>
              <a:gd name="T1" fmla="*/ 10989 h 10990"/>
              <a:gd name="T2" fmla="*/ 0 w 1"/>
              <a:gd name="T3" fmla="*/ 0 h 10990"/>
              <a:gd name="T4" fmla="*/ 0 w 1"/>
              <a:gd name="T5" fmla="*/ 10989 h 10990"/>
            </a:gdLst>
            <a:ahLst/>
            <a:cxnLst>
              <a:cxn ang="0">
                <a:pos x="T0" y="T1"/>
              </a:cxn>
              <a:cxn ang="0">
                <a:pos x="T2" y="T3"/>
              </a:cxn>
              <a:cxn ang="0">
                <a:pos x="T4" y="T5"/>
              </a:cxn>
            </a:cxnLst>
            <a:rect l="0" t="0" r="r" b="b"/>
            <a:pathLst>
              <a:path w="1" h="10990">
                <a:moveTo>
                  <a:pt x="0" y="10989"/>
                </a:moveTo>
                <a:lnTo>
                  <a:pt x="0" y="0"/>
                </a:lnTo>
                <a:lnTo>
                  <a:pt x="0" y="10989"/>
                </a:lnTo>
              </a:path>
            </a:pathLst>
          </a:custGeom>
          <a:solidFill>
            <a:srgbClr val="94959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 name="Line 142"/>
          <p:cNvSpPr>
            <a:spLocks noChangeShapeType="1"/>
          </p:cNvSpPr>
          <p:nvPr/>
        </p:nvSpPr>
        <p:spPr bwMode="auto">
          <a:xfrm>
            <a:off x="12199799" y="17978"/>
            <a:ext cx="5490" cy="13698022"/>
          </a:xfrm>
          <a:prstGeom prst="line">
            <a:avLst/>
          </a:prstGeom>
          <a:noFill/>
          <a:ln w="1524000" cap="flat">
            <a:solidFill>
              <a:srgbClr val="797979">
                <a:alpha val="2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3" name="Freeform 143"/>
          <p:cNvSpPr>
            <a:spLocks noChangeArrowheads="1"/>
          </p:cNvSpPr>
          <p:nvPr/>
        </p:nvSpPr>
        <p:spPr bwMode="auto">
          <a:xfrm>
            <a:off x="10976" y="6866989"/>
            <a:ext cx="24344722" cy="5486"/>
          </a:xfrm>
          <a:custGeom>
            <a:avLst/>
            <a:gdLst>
              <a:gd name="T0" fmla="*/ 0 w 19563"/>
              <a:gd name="T1" fmla="*/ 0 h 1"/>
              <a:gd name="T2" fmla="*/ 19562 w 19563"/>
              <a:gd name="T3" fmla="*/ 0 h 1"/>
              <a:gd name="T4" fmla="*/ 0 w 19563"/>
              <a:gd name="T5" fmla="*/ 0 h 1"/>
            </a:gdLst>
            <a:ahLst/>
            <a:cxnLst>
              <a:cxn ang="0">
                <a:pos x="T0" y="T1"/>
              </a:cxn>
              <a:cxn ang="0">
                <a:pos x="T2" y="T3"/>
              </a:cxn>
              <a:cxn ang="0">
                <a:pos x="T4" y="T5"/>
              </a:cxn>
            </a:cxnLst>
            <a:rect l="0" t="0" r="r" b="b"/>
            <a:pathLst>
              <a:path w="19563" h="1">
                <a:moveTo>
                  <a:pt x="0" y="0"/>
                </a:moveTo>
                <a:lnTo>
                  <a:pt x="19562" y="0"/>
                </a:lnTo>
                <a:lnTo>
                  <a:pt x="0" y="0"/>
                </a:lnTo>
              </a:path>
            </a:pathLst>
          </a:custGeom>
          <a:solidFill>
            <a:srgbClr val="949598"/>
          </a:solidFill>
          <a:ln>
            <a:noFill/>
          </a:ln>
          <a:effectLst/>
          <a:extLst>
            <a:ext uri="{91240B29-F687-4F45-9708-019B960494DF}">
              <a14:hiddenLine xmlns:a14="http://schemas.microsoft.com/office/drawing/2010/main" w="9525" cap="flat">
                <a:solidFill>
                  <a:srgbClr val="A7A8AC"/>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 name="Line 144"/>
          <p:cNvSpPr>
            <a:spLocks noChangeShapeType="1"/>
          </p:cNvSpPr>
          <p:nvPr/>
        </p:nvSpPr>
        <p:spPr bwMode="auto">
          <a:xfrm>
            <a:off x="0" y="6866989"/>
            <a:ext cx="24355698" cy="5486"/>
          </a:xfrm>
          <a:prstGeom prst="line">
            <a:avLst/>
          </a:prstGeom>
          <a:noFill/>
          <a:ln w="1524000" cap="flat">
            <a:solidFill>
              <a:srgbClr val="797979">
                <a:alpha val="2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5" name="Freeform 145"/>
          <p:cNvSpPr>
            <a:spLocks noChangeArrowheads="1"/>
          </p:cNvSpPr>
          <p:nvPr/>
        </p:nvSpPr>
        <p:spPr bwMode="auto">
          <a:xfrm>
            <a:off x="12216265" y="-3974"/>
            <a:ext cx="5486" cy="13676070"/>
          </a:xfrm>
          <a:custGeom>
            <a:avLst/>
            <a:gdLst>
              <a:gd name="T0" fmla="*/ 0 w 1"/>
              <a:gd name="T1" fmla="*/ 0 h 10990"/>
              <a:gd name="T2" fmla="*/ 0 w 1"/>
              <a:gd name="T3" fmla="*/ 10989 h 10990"/>
              <a:gd name="T4" fmla="*/ 0 w 1"/>
              <a:gd name="T5" fmla="*/ 0 h 10990"/>
            </a:gdLst>
            <a:ahLst/>
            <a:cxnLst>
              <a:cxn ang="0">
                <a:pos x="T0" y="T1"/>
              </a:cxn>
              <a:cxn ang="0">
                <a:pos x="T2" y="T3"/>
              </a:cxn>
              <a:cxn ang="0">
                <a:pos x="T4" y="T5"/>
              </a:cxn>
            </a:cxnLst>
            <a:rect l="0" t="0" r="r" b="b"/>
            <a:pathLst>
              <a:path w="1" h="10990">
                <a:moveTo>
                  <a:pt x="0" y="0"/>
                </a:moveTo>
                <a:lnTo>
                  <a:pt x="0" y="10989"/>
                </a:lnTo>
                <a:lnTo>
                  <a:pt x="0" y="0"/>
                </a:lnTo>
              </a:path>
            </a:pathLst>
          </a:custGeom>
          <a:solidFill>
            <a:srgbClr val="949598"/>
          </a:solidFill>
          <a:ln>
            <a:noFill/>
          </a:ln>
          <a:effectLst/>
          <a:extLst>
            <a:ext uri="{91240B29-F687-4F45-9708-019B960494DF}">
              <a14:hiddenLine xmlns:a14="http://schemas.microsoft.com/office/drawing/2010/main" w="9525" cap="flat">
                <a:solidFill>
                  <a:srgbClr val="A7A8AC"/>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 name="Line 146"/>
          <p:cNvSpPr>
            <a:spLocks noChangeShapeType="1"/>
          </p:cNvSpPr>
          <p:nvPr/>
        </p:nvSpPr>
        <p:spPr bwMode="auto">
          <a:xfrm>
            <a:off x="12216265" y="-25926"/>
            <a:ext cx="5486" cy="13698022"/>
          </a:xfrm>
          <a:prstGeom prst="line">
            <a:avLst/>
          </a:prstGeom>
          <a:noFill/>
          <a:ln w="38100" cap="flat">
            <a:solidFill>
              <a:schemeClr val="bg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7" name="Freeform 147"/>
          <p:cNvSpPr>
            <a:spLocks noChangeArrowheads="1"/>
          </p:cNvSpPr>
          <p:nvPr/>
        </p:nvSpPr>
        <p:spPr bwMode="auto">
          <a:xfrm>
            <a:off x="21952" y="6823085"/>
            <a:ext cx="24344722" cy="5486"/>
          </a:xfrm>
          <a:custGeom>
            <a:avLst/>
            <a:gdLst>
              <a:gd name="T0" fmla="*/ 0 w 19563"/>
              <a:gd name="T1" fmla="*/ 0 h 1"/>
              <a:gd name="T2" fmla="*/ 19562 w 19563"/>
              <a:gd name="T3" fmla="*/ 0 h 1"/>
              <a:gd name="T4" fmla="*/ 0 w 19563"/>
              <a:gd name="T5" fmla="*/ 0 h 1"/>
            </a:gdLst>
            <a:ahLst/>
            <a:cxnLst>
              <a:cxn ang="0">
                <a:pos x="T0" y="T1"/>
              </a:cxn>
              <a:cxn ang="0">
                <a:pos x="T2" y="T3"/>
              </a:cxn>
              <a:cxn ang="0">
                <a:pos x="T4" y="T5"/>
              </a:cxn>
            </a:cxnLst>
            <a:rect l="0" t="0" r="r" b="b"/>
            <a:pathLst>
              <a:path w="19563" h="1">
                <a:moveTo>
                  <a:pt x="0" y="0"/>
                </a:moveTo>
                <a:lnTo>
                  <a:pt x="19562" y="0"/>
                </a:lnTo>
                <a:lnTo>
                  <a:pt x="0" y="0"/>
                </a:lnTo>
              </a:path>
            </a:pathLst>
          </a:custGeom>
          <a:solidFill>
            <a:srgbClr val="949598"/>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8" name="Line 148"/>
          <p:cNvSpPr>
            <a:spLocks noChangeShapeType="1"/>
          </p:cNvSpPr>
          <p:nvPr/>
        </p:nvSpPr>
        <p:spPr bwMode="auto">
          <a:xfrm>
            <a:off x="21952" y="6823085"/>
            <a:ext cx="24355698" cy="5486"/>
          </a:xfrm>
          <a:prstGeom prst="line">
            <a:avLst/>
          </a:prstGeom>
          <a:noFill/>
          <a:ln w="38100" cap="flat">
            <a:solidFill>
              <a:srgbClr val="FFFF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200" name="Freeform 150"/>
          <p:cNvSpPr>
            <a:spLocks noChangeArrowheads="1"/>
          </p:cNvSpPr>
          <p:nvPr/>
        </p:nvSpPr>
        <p:spPr bwMode="auto">
          <a:xfrm>
            <a:off x="187133" y="4792508"/>
            <a:ext cx="1953724" cy="1959214"/>
          </a:xfrm>
          <a:custGeom>
            <a:avLst/>
            <a:gdLst>
              <a:gd name="T0" fmla="*/ 1571 w 1572"/>
              <a:gd name="T1" fmla="*/ 0 h 1573"/>
              <a:gd name="T2" fmla="*/ 785 w 1572"/>
              <a:gd name="T3" fmla="*/ 1572 h 1573"/>
              <a:gd name="T4" fmla="*/ 0 w 1572"/>
              <a:gd name="T5" fmla="*/ 0 h 1573"/>
              <a:gd name="T6" fmla="*/ 1571 w 1572"/>
              <a:gd name="T7" fmla="*/ 0 h 1573"/>
            </a:gdLst>
            <a:ahLst/>
            <a:cxnLst>
              <a:cxn ang="0">
                <a:pos x="T0" y="T1"/>
              </a:cxn>
              <a:cxn ang="0">
                <a:pos x="T2" y="T3"/>
              </a:cxn>
              <a:cxn ang="0">
                <a:pos x="T4" y="T5"/>
              </a:cxn>
              <a:cxn ang="0">
                <a:pos x="T6" y="T7"/>
              </a:cxn>
            </a:cxnLst>
            <a:rect l="0" t="0" r="r" b="b"/>
            <a:pathLst>
              <a:path w="1572" h="1573">
                <a:moveTo>
                  <a:pt x="1571" y="0"/>
                </a:moveTo>
                <a:lnTo>
                  <a:pt x="785" y="1572"/>
                </a:lnTo>
                <a:lnTo>
                  <a:pt x="0" y="0"/>
                </a:lnTo>
                <a:lnTo>
                  <a:pt x="1571" y="0"/>
                </a:lnTo>
              </a:path>
            </a:pathLst>
          </a:custGeom>
          <a:solidFill>
            <a:schemeClr val="accent2"/>
          </a:solidFill>
          <a:ln>
            <a:noFill/>
          </a:ln>
          <a:effectLst/>
        </p:spPr>
        <p:txBody>
          <a:bodyPr wrap="none" anchor="ctr"/>
          <a:lstStyle/>
          <a:p>
            <a:endParaRPr lang="en-US" dirty="0"/>
          </a:p>
        </p:txBody>
      </p:sp>
      <p:sp>
        <p:nvSpPr>
          <p:cNvPr id="201" name="Freeform 151"/>
          <p:cNvSpPr>
            <a:spLocks noChangeArrowheads="1"/>
          </p:cNvSpPr>
          <p:nvPr/>
        </p:nvSpPr>
        <p:spPr bwMode="auto">
          <a:xfrm>
            <a:off x="115789" y="3384973"/>
            <a:ext cx="2096412" cy="2096412"/>
          </a:xfrm>
          <a:custGeom>
            <a:avLst/>
            <a:gdLst>
              <a:gd name="T0" fmla="*/ 0 w 1686"/>
              <a:gd name="T1" fmla="*/ 842 h 1685"/>
              <a:gd name="T2" fmla="*/ 0 w 1686"/>
              <a:gd name="T3" fmla="*/ 842 h 1685"/>
              <a:gd name="T4" fmla="*/ 842 w 1686"/>
              <a:gd name="T5" fmla="*/ 1684 h 1685"/>
              <a:gd name="T6" fmla="*/ 842 w 1686"/>
              <a:gd name="T7" fmla="*/ 1684 h 1685"/>
              <a:gd name="T8" fmla="*/ 1685 w 1686"/>
              <a:gd name="T9" fmla="*/ 842 h 1685"/>
              <a:gd name="T10" fmla="*/ 1685 w 1686"/>
              <a:gd name="T11" fmla="*/ 842 h 1685"/>
              <a:gd name="T12" fmla="*/ 842 w 1686"/>
              <a:gd name="T13" fmla="*/ 0 h 1685"/>
              <a:gd name="T14" fmla="*/ 842 w 1686"/>
              <a:gd name="T15" fmla="*/ 0 h 1685"/>
              <a:gd name="T16" fmla="*/ 0 w 1686"/>
              <a:gd name="T17" fmla="*/ 842 h 1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6" h="1685">
                <a:moveTo>
                  <a:pt x="0" y="842"/>
                </a:moveTo>
                <a:lnTo>
                  <a:pt x="0" y="842"/>
                </a:lnTo>
                <a:cubicBezTo>
                  <a:pt x="0" y="1307"/>
                  <a:pt x="378" y="1684"/>
                  <a:pt x="842" y="1684"/>
                </a:cubicBezTo>
                <a:lnTo>
                  <a:pt x="842" y="1684"/>
                </a:lnTo>
                <a:cubicBezTo>
                  <a:pt x="1307" y="1684"/>
                  <a:pt x="1685" y="1307"/>
                  <a:pt x="1685" y="842"/>
                </a:cubicBezTo>
                <a:lnTo>
                  <a:pt x="1685" y="842"/>
                </a:lnTo>
                <a:cubicBezTo>
                  <a:pt x="1685" y="377"/>
                  <a:pt x="1307" y="0"/>
                  <a:pt x="842" y="0"/>
                </a:cubicBezTo>
                <a:lnTo>
                  <a:pt x="842" y="0"/>
                </a:lnTo>
                <a:cubicBezTo>
                  <a:pt x="378" y="0"/>
                  <a:pt x="0" y="377"/>
                  <a:pt x="0" y="842"/>
                </a:cubicBezTo>
              </a:path>
            </a:pathLst>
          </a:custGeom>
          <a:solidFill>
            <a:schemeClr val="accent2"/>
          </a:solidFill>
          <a:ln>
            <a:noFill/>
          </a:ln>
          <a:effectLst/>
        </p:spPr>
        <p:txBody>
          <a:bodyPr wrap="none" anchor="ctr"/>
          <a:lstStyle/>
          <a:p>
            <a:endParaRPr lang="en-US"/>
          </a:p>
        </p:txBody>
      </p:sp>
      <p:sp>
        <p:nvSpPr>
          <p:cNvPr id="205" name="Freeform 155"/>
          <p:cNvSpPr>
            <a:spLocks noChangeArrowheads="1"/>
          </p:cNvSpPr>
          <p:nvPr/>
        </p:nvSpPr>
        <p:spPr bwMode="auto">
          <a:xfrm rot="10800000">
            <a:off x="22200510" y="6987743"/>
            <a:ext cx="1959211" cy="1959211"/>
          </a:xfrm>
          <a:custGeom>
            <a:avLst/>
            <a:gdLst>
              <a:gd name="T0" fmla="*/ 1572 w 1573"/>
              <a:gd name="T1" fmla="*/ 0 h 1573"/>
              <a:gd name="T2" fmla="*/ 786 w 1573"/>
              <a:gd name="T3" fmla="*/ 1572 h 1573"/>
              <a:gd name="T4" fmla="*/ 0 w 1573"/>
              <a:gd name="T5" fmla="*/ 0 h 1573"/>
              <a:gd name="T6" fmla="*/ 1572 w 1573"/>
              <a:gd name="T7" fmla="*/ 0 h 1573"/>
            </a:gdLst>
            <a:ahLst/>
            <a:cxnLst>
              <a:cxn ang="0">
                <a:pos x="T0" y="T1"/>
              </a:cxn>
              <a:cxn ang="0">
                <a:pos x="T2" y="T3"/>
              </a:cxn>
              <a:cxn ang="0">
                <a:pos x="T4" y="T5"/>
              </a:cxn>
              <a:cxn ang="0">
                <a:pos x="T6" y="T7"/>
              </a:cxn>
            </a:cxnLst>
            <a:rect l="0" t="0" r="r" b="b"/>
            <a:pathLst>
              <a:path w="1573" h="1573">
                <a:moveTo>
                  <a:pt x="1572" y="0"/>
                </a:moveTo>
                <a:lnTo>
                  <a:pt x="786" y="1572"/>
                </a:lnTo>
                <a:lnTo>
                  <a:pt x="0" y="0"/>
                </a:lnTo>
                <a:lnTo>
                  <a:pt x="1572" y="0"/>
                </a:lnTo>
              </a:path>
            </a:pathLst>
          </a:custGeom>
          <a:solidFill>
            <a:schemeClr val="accent1"/>
          </a:solidFill>
          <a:ln>
            <a:noFill/>
          </a:ln>
          <a:effectLst/>
        </p:spPr>
        <p:txBody>
          <a:bodyPr wrap="none" anchor="ctr"/>
          <a:lstStyle/>
          <a:p>
            <a:endParaRPr lang="en-US"/>
          </a:p>
        </p:txBody>
      </p:sp>
      <p:sp>
        <p:nvSpPr>
          <p:cNvPr id="206" name="Freeform 156"/>
          <p:cNvSpPr>
            <a:spLocks noChangeArrowheads="1"/>
          </p:cNvSpPr>
          <p:nvPr/>
        </p:nvSpPr>
        <p:spPr bwMode="auto">
          <a:xfrm>
            <a:off x="22131909" y="8219503"/>
            <a:ext cx="2096412" cy="2096412"/>
          </a:xfrm>
          <a:custGeom>
            <a:avLst/>
            <a:gdLst>
              <a:gd name="T0" fmla="*/ 0 w 1685"/>
              <a:gd name="T1" fmla="*/ 841 h 1684"/>
              <a:gd name="T2" fmla="*/ 0 w 1685"/>
              <a:gd name="T3" fmla="*/ 841 h 1684"/>
              <a:gd name="T4" fmla="*/ 842 w 1685"/>
              <a:gd name="T5" fmla="*/ 1683 h 1684"/>
              <a:gd name="T6" fmla="*/ 842 w 1685"/>
              <a:gd name="T7" fmla="*/ 1683 h 1684"/>
              <a:gd name="T8" fmla="*/ 1684 w 1685"/>
              <a:gd name="T9" fmla="*/ 841 h 1684"/>
              <a:gd name="T10" fmla="*/ 1684 w 1685"/>
              <a:gd name="T11" fmla="*/ 841 h 1684"/>
              <a:gd name="T12" fmla="*/ 842 w 1685"/>
              <a:gd name="T13" fmla="*/ 0 h 1684"/>
              <a:gd name="T14" fmla="*/ 842 w 1685"/>
              <a:gd name="T15" fmla="*/ 0 h 1684"/>
              <a:gd name="T16" fmla="*/ 0 w 1685"/>
              <a:gd name="T17" fmla="*/ 841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5" h="1684">
                <a:moveTo>
                  <a:pt x="0" y="841"/>
                </a:moveTo>
                <a:lnTo>
                  <a:pt x="0" y="841"/>
                </a:lnTo>
                <a:cubicBezTo>
                  <a:pt x="0" y="1307"/>
                  <a:pt x="377" y="1683"/>
                  <a:pt x="842" y="1683"/>
                </a:cubicBezTo>
                <a:lnTo>
                  <a:pt x="842" y="1683"/>
                </a:lnTo>
                <a:cubicBezTo>
                  <a:pt x="1307" y="1683"/>
                  <a:pt x="1684" y="1307"/>
                  <a:pt x="1684" y="841"/>
                </a:cubicBezTo>
                <a:lnTo>
                  <a:pt x="1684" y="841"/>
                </a:lnTo>
                <a:cubicBezTo>
                  <a:pt x="1684" y="376"/>
                  <a:pt x="1307" y="0"/>
                  <a:pt x="842" y="0"/>
                </a:cubicBezTo>
                <a:lnTo>
                  <a:pt x="842" y="0"/>
                </a:lnTo>
                <a:cubicBezTo>
                  <a:pt x="377" y="0"/>
                  <a:pt x="0" y="376"/>
                  <a:pt x="0" y="841"/>
                </a:cubicBezTo>
              </a:path>
            </a:pathLst>
          </a:custGeom>
          <a:solidFill>
            <a:schemeClr val="accent1"/>
          </a:solidFill>
          <a:ln>
            <a:noFill/>
          </a:ln>
          <a:effectLst/>
        </p:spPr>
        <p:txBody>
          <a:bodyPr wrap="none" anchor="ctr"/>
          <a:lstStyle/>
          <a:p>
            <a:endParaRPr lang="en-US" dirty="0"/>
          </a:p>
        </p:txBody>
      </p:sp>
      <p:sp>
        <p:nvSpPr>
          <p:cNvPr id="210" name="Freeform 160"/>
          <p:cNvSpPr>
            <a:spLocks noChangeArrowheads="1"/>
          </p:cNvSpPr>
          <p:nvPr/>
        </p:nvSpPr>
        <p:spPr bwMode="auto">
          <a:xfrm>
            <a:off x="12381445" y="3879383"/>
            <a:ext cx="1959211" cy="1959211"/>
          </a:xfrm>
          <a:custGeom>
            <a:avLst/>
            <a:gdLst>
              <a:gd name="T0" fmla="*/ 1572 w 1573"/>
              <a:gd name="T1" fmla="*/ 1572 h 1573"/>
              <a:gd name="T2" fmla="*/ 0 w 1573"/>
              <a:gd name="T3" fmla="*/ 786 h 1573"/>
              <a:gd name="T4" fmla="*/ 1572 w 1573"/>
              <a:gd name="T5" fmla="*/ 0 h 1573"/>
              <a:gd name="T6" fmla="*/ 1572 w 1573"/>
              <a:gd name="T7" fmla="*/ 1572 h 1573"/>
            </a:gdLst>
            <a:ahLst/>
            <a:cxnLst>
              <a:cxn ang="0">
                <a:pos x="T0" y="T1"/>
              </a:cxn>
              <a:cxn ang="0">
                <a:pos x="T2" y="T3"/>
              </a:cxn>
              <a:cxn ang="0">
                <a:pos x="T4" y="T5"/>
              </a:cxn>
              <a:cxn ang="0">
                <a:pos x="T6" y="T7"/>
              </a:cxn>
            </a:cxnLst>
            <a:rect l="0" t="0" r="r" b="b"/>
            <a:pathLst>
              <a:path w="1573" h="1573">
                <a:moveTo>
                  <a:pt x="1572" y="1572"/>
                </a:moveTo>
                <a:lnTo>
                  <a:pt x="0" y="786"/>
                </a:lnTo>
                <a:lnTo>
                  <a:pt x="1572" y="0"/>
                </a:lnTo>
                <a:lnTo>
                  <a:pt x="1572" y="1572"/>
                </a:lnTo>
              </a:path>
            </a:pathLst>
          </a:custGeom>
          <a:solidFill>
            <a:schemeClr val="accent4"/>
          </a:solidFill>
          <a:ln>
            <a:noFill/>
          </a:ln>
          <a:effectLst/>
        </p:spPr>
        <p:txBody>
          <a:bodyPr wrap="none" anchor="ctr"/>
          <a:lstStyle/>
          <a:p>
            <a:endParaRPr lang="en-US"/>
          </a:p>
        </p:txBody>
      </p:sp>
      <p:sp>
        <p:nvSpPr>
          <p:cNvPr id="211" name="Freeform 161"/>
          <p:cNvSpPr>
            <a:spLocks noChangeArrowheads="1"/>
          </p:cNvSpPr>
          <p:nvPr/>
        </p:nvSpPr>
        <p:spPr bwMode="auto">
          <a:xfrm>
            <a:off x="13636461" y="3787446"/>
            <a:ext cx="2096412" cy="2096412"/>
          </a:xfrm>
          <a:custGeom>
            <a:avLst/>
            <a:gdLst>
              <a:gd name="T0" fmla="*/ 842 w 1686"/>
              <a:gd name="T1" fmla="*/ 0 h 1685"/>
              <a:gd name="T2" fmla="*/ 842 w 1686"/>
              <a:gd name="T3" fmla="*/ 0 h 1685"/>
              <a:gd name="T4" fmla="*/ 0 w 1686"/>
              <a:gd name="T5" fmla="*/ 842 h 1685"/>
              <a:gd name="T6" fmla="*/ 0 w 1686"/>
              <a:gd name="T7" fmla="*/ 842 h 1685"/>
              <a:gd name="T8" fmla="*/ 842 w 1686"/>
              <a:gd name="T9" fmla="*/ 1684 h 1685"/>
              <a:gd name="T10" fmla="*/ 842 w 1686"/>
              <a:gd name="T11" fmla="*/ 1684 h 1685"/>
              <a:gd name="T12" fmla="*/ 1685 w 1686"/>
              <a:gd name="T13" fmla="*/ 842 h 1685"/>
              <a:gd name="T14" fmla="*/ 1685 w 1686"/>
              <a:gd name="T15" fmla="*/ 842 h 1685"/>
              <a:gd name="T16" fmla="*/ 842 w 1686"/>
              <a:gd name="T17" fmla="*/ 0 h 1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6" h="1685">
                <a:moveTo>
                  <a:pt x="842" y="0"/>
                </a:moveTo>
                <a:lnTo>
                  <a:pt x="842" y="0"/>
                </a:lnTo>
                <a:cubicBezTo>
                  <a:pt x="377" y="0"/>
                  <a:pt x="0" y="377"/>
                  <a:pt x="0" y="842"/>
                </a:cubicBezTo>
                <a:lnTo>
                  <a:pt x="0" y="842"/>
                </a:lnTo>
                <a:cubicBezTo>
                  <a:pt x="0" y="1307"/>
                  <a:pt x="377" y="1684"/>
                  <a:pt x="842" y="1684"/>
                </a:cubicBezTo>
                <a:lnTo>
                  <a:pt x="842" y="1684"/>
                </a:lnTo>
                <a:cubicBezTo>
                  <a:pt x="1307" y="1684"/>
                  <a:pt x="1685" y="1307"/>
                  <a:pt x="1685" y="842"/>
                </a:cubicBezTo>
                <a:lnTo>
                  <a:pt x="1685" y="842"/>
                </a:lnTo>
                <a:cubicBezTo>
                  <a:pt x="1685" y="377"/>
                  <a:pt x="1307" y="0"/>
                  <a:pt x="842" y="0"/>
                </a:cubicBezTo>
              </a:path>
            </a:pathLst>
          </a:custGeom>
          <a:solidFill>
            <a:schemeClr val="accent4"/>
          </a:solidFill>
          <a:ln>
            <a:noFill/>
          </a:ln>
          <a:effectLst/>
        </p:spPr>
        <p:txBody>
          <a:bodyPr wrap="none" anchor="ctr"/>
          <a:lstStyle/>
          <a:p>
            <a:endParaRPr lang="en-US"/>
          </a:p>
        </p:txBody>
      </p:sp>
      <p:sp>
        <p:nvSpPr>
          <p:cNvPr id="213" name="Freeform 163"/>
          <p:cNvSpPr>
            <a:spLocks noChangeArrowheads="1"/>
          </p:cNvSpPr>
          <p:nvPr/>
        </p:nvSpPr>
        <p:spPr bwMode="auto">
          <a:xfrm>
            <a:off x="9788364" y="7767798"/>
            <a:ext cx="1953724" cy="1953724"/>
          </a:xfrm>
          <a:custGeom>
            <a:avLst/>
            <a:gdLst>
              <a:gd name="T0" fmla="*/ 0 w 1572"/>
              <a:gd name="T1" fmla="*/ 1571 h 1572"/>
              <a:gd name="T2" fmla="*/ 1571 w 1572"/>
              <a:gd name="T3" fmla="*/ 785 h 1572"/>
              <a:gd name="T4" fmla="*/ 0 w 1572"/>
              <a:gd name="T5" fmla="*/ 0 h 1572"/>
              <a:gd name="T6" fmla="*/ 0 w 1572"/>
              <a:gd name="T7" fmla="*/ 1571 h 1572"/>
            </a:gdLst>
            <a:ahLst/>
            <a:cxnLst>
              <a:cxn ang="0">
                <a:pos x="T0" y="T1"/>
              </a:cxn>
              <a:cxn ang="0">
                <a:pos x="T2" y="T3"/>
              </a:cxn>
              <a:cxn ang="0">
                <a:pos x="T4" y="T5"/>
              </a:cxn>
              <a:cxn ang="0">
                <a:pos x="T6" y="T7"/>
              </a:cxn>
            </a:cxnLst>
            <a:rect l="0" t="0" r="r" b="b"/>
            <a:pathLst>
              <a:path w="1572" h="1572">
                <a:moveTo>
                  <a:pt x="0" y="1571"/>
                </a:moveTo>
                <a:lnTo>
                  <a:pt x="1571" y="785"/>
                </a:lnTo>
                <a:lnTo>
                  <a:pt x="0" y="0"/>
                </a:lnTo>
                <a:lnTo>
                  <a:pt x="0" y="1571"/>
                </a:lnTo>
              </a:path>
            </a:pathLst>
          </a:custGeom>
          <a:solidFill>
            <a:schemeClr val="accent3"/>
          </a:solidFill>
          <a:ln>
            <a:noFill/>
          </a:ln>
          <a:effectLst/>
        </p:spPr>
        <p:txBody>
          <a:bodyPr wrap="none" anchor="ctr"/>
          <a:lstStyle/>
          <a:p>
            <a:endParaRPr lang="en-US" dirty="0"/>
          </a:p>
        </p:txBody>
      </p:sp>
      <p:sp>
        <p:nvSpPr>
          <p:cNvPr id="214" name="Freeform 164"/>
          <p:cNvSpPr>
            <a:spLocks noChangeArrowheads="1"/>
          </p:cNvSpPr>
          <p:nvPr/>
        </p:nvSpPr>
        <p:spPr bwMode="auto">
          <a:xfrm>
            <a:off x="8365494" y="7696454"/>
            <a:ext cx="2096412" cy="2096412"/>
          </a:xfrm>
          <a:custGeom>
            <a:avLst/>
            <a:gdLst>
              <a:gd name="T0" fmla="*/ 842 w 1685"/>
              <a:gd name="T1" fmla="*/ 0 h 1685"/>
              <a:gd name="T2" fmla="*/ 842 w 1685"/>
              <a:gd name="T3" fmla="*/ 0 h 1685"/>
              <a:gd name="T4" fmla="*/ 1684 w 1685"/>
              <a:gd name="T5" fmla="*/ 841 h 1685"/>
              <a:gd name="T6" fmla="*/ 1684 w 1685"/>
              <a:gd name="T7" fmla="*/ 841 h 1685"/>
              <a:gd name="T8" fmla="*/ 842 w 1685"/>
              <a:gd name="T9" fmla="*/ 1684 h 1685"/>
              <a:gd name="T10" fmla="*/ 842 w 1685"/>
              <a:gd name="T11" fmla="*/ 1684 h 1685"/>
              <a:gd name="T12" fmla="*/ 0 w 1685"/>
              <a:gd name="T13" fmla="*/ 841 h 1685"/>
              <a:gd name="T14" fmla="*/ 0 w 1685"/>
              <a:gd name="T15" fmla="*/ 841 h 1685"/>
              <a:gd name="T16" fmla="*/ 842 w 1685"/>
              <a:gd name="T17" fmla="*/ 0 h 1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5" h="1685">
                <a:moveTo>
                  <a:pt x="842" y="0"/>
                </a:moveTo>
                <a:lnTo>
                  <a:pt x="842" y="0"/>
                </a:lnTo>
                <a:cubicBezTo>
                  <a:pt x="1307" y="0"/>
                  <a:pt x="1684" y="377"/>
                  <a:pt x="1684" y="841"/>
                </a:cubicBezTo>
                <a:lnTo>
                  <a:pt x="1684" y="841"/>
                </a:lnTo>
                <a:cubicBezTo>
                  <a:pt x="1684" y="1306"/>
                  <a:pt x="1307" y="1684"/>
                  <a:pt x="842" y="1684"/>
                </a:cubicBezTo>
                <a:lnTo>
                  <a:pt x="842" y="1684"/>
                </a:lnTo>
                <a:cubicBezTo>
                  <a:pt x="377" y="1684"/>
                  <a:pt x="0" y="1306"/>
                  <a:pt x="0" y="841"/>
                </a:cubicBezTo>
                <a:lnTo>
                  <a:pt x="0" y="841"/>
                </a:lnTo>
                <a:cubicBezTo>
                  <a:pt x="0" y="377"/>
                  <a:pt x="377" y="0"/>
                  <a:pt x="842" y="0"/>
                </a:cubicBezTo>
              </a:path>
            </a:pathLst>
          </a:custGeom>
          <a:solidFill>
            <a:schemeClr val="accent3"/>
          </a:solidFill>
          <a:ln>
            <a:noFill/>
          </a:ln>
          <a:effectLst/>
        </p:spPr>
        <p:txBody>
          <a:bodyPr wrap="none" anchor="ctr"/>
          <a:lstStyle/>
          <a:p>
            <a:endParaRPr lang="en-US"/>
          </a:p>
        </p:txBody>
      </p:sp>
      <p:sp>
        <p:nvSpPr>
          <p:cNvPr id="219" name="CuadroTexto 218"/>
          <p:cNvSpPr txBox="1"/>
          <p:nvPr/>
        </p:nvSpPr>
        <p:spPr>
          <a:xfrm>
            <a:off x="384173" y="3486292"/>
            <a:ext cx="1611339" cy="1569660"/>
          </a:xfrm>
          <a:prstGeom prst="rect">
            <a:avLst/>
          </a:prstGeom>
          <a:noFill/>
        </p:spPr>
        <p:txBody>
          <a:bodyPr wrap="none" rtlCol="0">
            <a:spAutoFit/>
          </a:bodyPr>
          <a:lstStyle/>
          <a:p>
            <a:r>
              <a:rPr lang="en-US" sz="9600" b="1" dirty="0">
                <a:solidFill>
                  <a:schemeClr val="bg1"/>
                </a:solidFill>
                <a:latin typeface="Lato" charset="0"/>
                <a:ea typeface="Lato" charset="0"/>
                <a:cs typeface="Lato" charset="0"/>
              </a:rPr>
              <a:t>01</a:t>
            </a:r>
          </a:p>
        </p:txBody>
      </p:sp>
      <p:sp>
        <p:nvSpPr>
          <p:cNvPr id="221" name="CuadroTexto 220"/>
          <p:cNvSpPr txBox="1"/>
          <p:nvPr/>
        </p:nvSpPr>
        <p:spPr>
          <a:xfrm>
            <a:off x="8752253" y="7873891"/>
            <a:ext cx="1611339" cy="1569660"/>
          </a:xfrm>
          <a:prstGeom prst="rect">
            <a:avLst/>
          </a:prstGeom>
          <a:noFill/>
        </p:spPr>
        <p:txBody>
          <a:bodyPr wrap="none" rtlCol="0">
            <a:spAutoFit/>
          </a:bodyPr>
          <a:lstStyle/>
          <a:p>
            <a:r>
              <a:rPr lang="en-US" sz="9600" b="1" dirty="0">
                <a:solidFill>
                  <a:schemeClr val="bg1"/>
                </a:solidFill>
                <a:latin typeface="Lato" charset="0"/>
                <a:ea typeface="Lato" charset="0"/>
                <a:cs typeface="Lato" charset="0"/>
              </a:rPr>
              <a:t>02</a:t>
            </a:r>
          </a:p>
        </p:txBody>
      </p:sp>
      <p:sp>
        <p:nvSpPr>
          <p:cNvPr id="222" name="CuadroTexto 221"/>
          <p:cNvSpPr txBox="1"/>
          <p:nvPr/>
        </p:nvSpPr>
        <p:spPr>
          <a:xfrm>
            <a:off x="13990220" y="3914020"/>
            <a:ext cx="1611339" cy="1569660"/>
          </a:xfrm>
          <a:prstGeom prst="rect">
            <a:avLst/>
          </a:prstGeom>
          <a:noFill/>
        </p:spPr>
        <p:txBody>
          <a:bodyPr wrap="none" rtlCol="0">
            <a:spAutoFit/>
          </a:bodyPr>
          <a:lstStyle/>
          <a:p>
            <a:r>
              <a:rPr lang="en-US" sz="9600" b="1" dirty="0">
                <a:solidFill>
                  <a:schemeClr val="bg1"/>
                </a:solidFill>
                <a:latin typeface="Lato" charset="0"/>
                <a:ea typeface="Lato" charset="0"/>
                <a:cs typeface="Lato" charset="0"/>
              </a:rPr>
              <a:t>03</a:t>
            </a:r>
          </a:p>
        </p:txBody>
      </p:sp>
      <p:sp>
        <p:nvSpPr>
          <p:cNvPr id="223" name="CuadroTexto 222"/>
          <p:cNvSpPr txBox="1"/>
          <p:nvPr/>
        </p:nvSpPr>
        <p:spPr>
          <a:xfrm>
            <a:off x="22387637" y="8494899"/>
            <a:ext cx="1611339" cy="1569660"/>
          </a:xfrm>
          <a:prstGeom prst="rect">
            <a:avLst/>
          </a:prstGeom>
          <a:noFill/>
        </p:spPr>
        <p:txBody>
          <a:bodyPr wrap="none" rtlCol="0">
            <a:spAutoFit/>
          </a:bodyPr>
          <a:lstStyle/>
          <a:p>
            <a:r>
              <a:rPr lang="en-US" sz="9600" b="1" dirty="0">
                <a:solidFill>
                  <a:schemeClr val="bg1"/>
                </a:solidFill>
                <a:latin typeface="Lato" charset="0"/>
                <a:ea typeface="Lato" charset="0"/>
                <a:cs typeface="Lato" charset="0"/>
              </a:rPr>
              <a:t>04</a:t>
            </a:r>
          </a:p>
        </p:txBody>
      </p:sp>
      <p:sp>
        <p:nvSpPr>
          <p:cNvPr id="224" name="CuadroTexto 223"/>
          <p:cNvSpPr txBox="1"/>
          <p:nvPr/>
        </p:nvSpPr>
        <p:spPr>
          <a:xfrm>
            <a:off x="2747367" y="3384973"/>
            <a:ext cx="9103318" cy="2554545"/>
          </a:xfrm>
          <a:prstGeom prst="rect">
            <a:avLst/>
          </a:prstGeom>
          <a:noFill/>
        </p:spPr>
        <p:txBody>
          <a:bodyPr wrap="square" rtlCol="0">
            <a:spAutoFit/>
          </a:bodyPr>
          <a:lstStyle/>
          <a:p>
            <a:r>
              <a:rPr lang="en-US" sz="3200" b="1" dirty="0">
                <a:latin typeface="Times New Roman" panose="02020603050405020304" pitchFamily="18" charset="0"/>
                <a:ea typeface="Lato" charset="0"/>
                <a:cs typeface="Times New Roman" panose="02020603050405020304" pitchFamily="18" charset="0"/>
              </a:rPr>
              <a:t>                              Duracell :-</a:t>
            </a:r>
          </a:p>
          <a:p>
            <a:r>
              <a:rPr lang="en-US" sz="3200" dirty="0">
                <a:latin typeface="Times New Roman" panose="02020603050405020304" pitchFamily="18" charset="0"/>
                <a:ea typeface="Lato" charset="0"/>
                <a:cs typeface="Times New Roman" panose="02020603050405020304" pitchFamily="18" charset="0"/>
              </a:rPr>
              <a:t>Products :- Alkaline batteries, rechargeable batteries, specialty batteries.</a:t>
            </a:r>
          </a:p>
          <a:p>
            <a:r>
              <a:rPr lang="en-US" sz="3200" dirty="0">
                <a:latin typeface="Times New Roman" panose="02020603050405020304" pitchFamily="18" charset="0"/>
                <a:ea typeface="Lato" charset="0"/>
                <a:cs typeface="Times New Roman" panose="02020603050405020304" pitchFamily="18" charset="0"/>
              </a:rPr>
              <a:t>Applications :- Household devices, toys, remote controls, flashlights.</a:t>
            </a:r>
          </a:p>
        </p:txBody>
      </p:sp>
      <p:sp>
        <p:nvSpPr>
          <p:cNvPr id="225" name="CuadroTexto 224"/>
          <p:cNvSpPr txBox="1"/>
          <p:nvPr/>
        </p:nvSpPr>
        <p:spPr>
          <a:xfrm>
            <a:off x="520615" y="7839692"/>
            <a:ext cx="7684134" cy="255454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Tesla :-</a:t>
            </a:r>
          </a:p>
          <a:p>
            <a:r>
              <a:rPr lang="en-US" sz="3200" dirty="0">
                <a:latin typeface="Times New Roman" panose="02020603050405020304" pitchFamily="18" charset="0"/>
                <a:cs typeface="Times New Roman" panose="02020603050405020304" pitchFamily="18" charset="0"/>
              </a:rPr>
              <a:t>Products :- Lithium-ion battery packs (in-house and in partnership with Panasonic).</a:t>
            </a:r>
          </a:p>
          <a:p>
            <a:r>
              <a:rPr lang="en-US" sz="3200" dirty="0">
                <a:latin typeface="Times New Roman" panose="02020603050405020304" pitchFamily="18" charset="0"/>
                <a:cs typeface="Times New Roman" panose="02020603050405020304" pitchFamily="18" charset="0"/>
              </a:rPr>
              <a:t>Applications :- Electric vehicles, energy storage systems (Powerwall, Powerpack).</a:t>
            </a:r>
          </a:p>
        </p:txBody>
      </p:sp>
      <p:sp>
        <p:nvSpPr>
          <p:cNvPr id="226" name="CuadroTexto 225"/>
          <p:cNvSpPr txBox="1"/>
          <p:nvPr/>
        </p:nvSpPr>
        <p:spPr>
          <a:xfrm>
            <a:off x="13636461" y="7695788"/>
            <a:ext cx="7931230" cy="255454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Exide :- </a:t>
            </a:r>
          </a:p>
          <a:p>
            <a:r>
              <a:rPr lang="en-US" sz="3200" dirty="0">
                <a:latin typeface="Times New Roman" panose="02020603050405020304" pitchFamily="18" charset="0"/>
                <a:cs typeface="Times New Roman" panose="02020603050405020304" pitchFamily="18" charset="0"/>
              </a:rPr>
              <a:t>Products :- Lead-acid batteries, AGM batteries, EFB batteries.</a:t>
            </a:r>
          </a:p>
          <a:p>
            <a:r>
              <a:rPr lang="en-US" sz="3200" dirty="0">
                <a:latin typeface="Times New Roman" panose="02020603050405020304" pitchFamily="18" charset="0"/>
                <a:cs typeface="Times New Roman" panose="02020603050405020304" pitchFamily="18" charset="0"/>
              </a:rPr>
              <a:t>Applications :- Automotive, industrial, marine, backup power.</a:t>
            </a:r>
          </a:p>
        </p:txBody>
      </p:sp>
      <p:sp>
        <p:nvSpPr>
          <p:cNvPr id="227" name="CuadroTexto 226"/>
          <p:cNvSpPr txBox="1"/>
          <p:nvPr/>
        </p:nvSpPr>
        <p:spPr>
          <a:xfrm>
            <a:off x="15933366" y="3166336"/>
            <a:ext cx="8422332" cy="255454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                              Panasonic :-</a:t>
            </a:r>
          </a:p>
          <a:p>
            <a:r>
              <a:rPr lang="en-IN" sz="3200" dirty="0">
                <a:latin typeface="Times New Roman" panose="02020603050405020304" pitchFamily="18" charset="0"/>
                <a:cs typeface="Times New Roman" panose="02020603050405020304" pitchFamily="18" charset="0"/>
              </a:rPr>
              <a:t>Products :- Alkaline batteries, lithium batteries, rechargeable batteries, rechargeable series.</a:t>
            </a:r>
          </a:p>
          <a:p>
            <a:r>
              <a:rPr lang="en-IN" sz="3200" dirty="0">
                <a:latin typeface="Times New Roman" panose="02020603050405020304" pitchFamily="18" charset="0"/>
                <a:cs typeface="Times New Roman" panose="02020603050405020304" pitchFamily="18" charset="0"/>
              </a:rPr>
              <a:t>Applications :- Consumer electronics, household devices, cameras</a:t>
            </a:r>
          </a:p>
        </p:txBody>
      </p:sp>
      <p:pic>
        <p:nvPicPr>
          <p:cNvPr id="5" name="Picture 4" descr="A close-up of a battery&#10;&#10;Description automatically generated">
            <a:extLst>
              <a:ext uri="{FF2B5EF4-FFF2-40B4-BE49-F238E27FC236}">
                <a16:creationId xmlns:a16="http://schemas.microsoft.com/office/drawing/2014/main" id="{35AE961F-0C20-FF36-A3BA-480FE042E20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06107" y="388252"/>
            <a:ext cx="7709352" cy="2549059"/>
          </a:xfrm>
          <a:prstGeom prst="rect">
            <a:avLst/>
          </a:prstGeom>
        </p:spPr>
      </p:pic>
      <p:pic>
        <p:nvPicPr>
          <p:cNvPr id="7" name="Picture 6" descr="A battery and a battery&#10;&#10;Description automatically generated">
            <a:extLst>
              <a:ext uri="{FF2B5EF4-FFF2-40B4-BE49-F238E27FC236}">
                <a16:creationId xmlns:a16="http://schemas.microsoft.com/office/drawing/2014/main" id="{6EA2DA74-E681-8107-B7A3-5167697C0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6107" y="10760083"/>
            <a:ext cx="6904186" cy="2554545"/>
          </a:xfrm>
          <a:prstGeom prst="rect">
            <a:avLst/>
          </a:prstGeom>
        </p:spPr>
      </p:pic>
      <p:pic>
        <p:nvPicPr>
          <p:cNvPr id="9" name="Picture 8" descr="A black and blue battery&#10;&#10;Description automatically generated">
            <a:extLst>
              <a:ext uri="{FF2B5EF4-FFF2-40B4-BE49-F238E27FC236}">
                <a16:creationId xmlns:a16="http://schemas.microsoft.com/office/drawing/2014/main" id="{FC6D8DA3-03A3-1B2E-CA6F-FD73C29EA8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70632" y="10714345"/>
            <a:ext cx="6500911" cy="2607557"/>
          </a:xfrm>
          <a:prstGeom prst="rect">
            <a:avLst/>
          </a:prstGeom>
        </p:spPr>
      </p:pic>
      <p:pic>
        <p:nvPicPr>
          <p:cNvPr id="11" name="Picture 10" descr="Several batteries on a table&#10;&#10;Description automatically generated">
            <a:extLst>
              <a:ext uri="{FF2B5EF4-FFF2-40B4-BE49-F238E27FC236}">
                <a16:creationId xmlns:a16="http://schemas.microsoft.com/office/drawing/2014/main" id="{D30B45B0-5B7D-C9FD-941F-65B0783A11EE}"/>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5405680" y="161487"/>
            <a:ext cx="6981957" cy="2704562"/>
          </a:xfrm>
          <a:prstGeom prst="rect">
            <a:avLst/>
          </a:prstGeom>
        </p:spPr>
      </p:pic>
    </p:spTree>
    <p:extLst>
      <p:ext uri="{BB962C8B-B14F-4D97-AF65-F5344CB8AC3E}">
        <p14:creationId xmlns:p14="http://schemas.microsoft.com/office/powerpoint/2010/main" val="1304204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p:cNvGrpSpPr/>
          <p:nvPr/>
        </p:nvGrpSpPr>
        <p:grpSpPr>
          <a:xfrm>
            <a:off x="810893" y="5376892"/>
            <a:ext cx="22755864" cy="2971976"/>
            <a:chOff x="810893" y="5376892"/>
            <a:chExt cx="22755864" cy="2971976"/>
          </a:xfrm>
        </p:grpSpPr>
        <p:sp>
          <p:nvSpPr>
            <p:cNvPr id="714" name="Freeform 1"/>
            <p:cNvSpPr>
              <a:spLocks noChangeArrowheads="1"/>
            </p:cNvSpPr>
            <p:nvPr/>
          </p:nvSpPr>
          <p:spPr bwMode="auto">
            <a:xfrm>
              <a:off x="4065915" y="5376892"/>
              <a:ext cx="3250140" cy="1488429"/>
            </a:xfrm>
            <a:custGeom>
              <a:avLst/>
              <a:gdLst>
                <a:gd name="T0" fmla="*/ 2937 w 2938"/>
                <a:gd name="T1" fmla="*/ 1343 h 1344"/>
                <a:gd name="T2" fmla="*/ 2937 w 2938"/>
                <a:gd name="T3" fmla="*/ 1343 h 1344"/>
                <a:gd name="T4" fmla="*/ 1468 w 2938"/>
                <a:gd name="T5" fmla="*/ 0 h 1344"/>
                <a:gd name="T6" fmla="*/ 1468 w 2938"/>
                <a:gd name="T7" fmla="*/ 0 h 1344"/>
                <a:gd name="T8" fmla="*/ 0 w 2938"/>
                <a:gd name="T9" fmla="*/ 1343 h 1344"/>
              </a:gdLst>
              <a:ahLst/>
              <a:cxnLst>
                <a:cxn ang="0">
                  <a:pos x="T0" y="T1"/>
                </a:cxn>
                <a:cxn ang="0">
                  <a:pos x="T2" y="T3"/>
                </a:cxn>
                <a:cxn ang="0">
                  <a:pos x="T4" y="T5"/>
                </a:cxn>
                <a:cxn ang="0">
                  <a:pos x="T6" y="T7"/>
                </a:cxn>
                <a:cxn ang="0">
                  <a:pos x="T8" y="T9"/>
                </a:cxn>
              </a:cxnLst>
              <a:rect l="0" t="0" r="r" b="b"/>
              <a:pathLst>
                <a:path w="2938" h="1344">
                  <a:moveTo>
                    <a:pt x="2937" y="1343"/>
                  </a:moveTo>
                  <a:lnTo>
                    <a:pt x="2937" y="1343"/>
                  </a:lnTo>
                  <a:cubicBezTo>
                    <a:pt x="2937" y="602"/>
                    <a:pt x="2279" y="0"/>
                    <a:pt x="1468" y="0"/>
                  </a:cubicBezTo>
                  <a:lnTo>
                    <a:pt x="1468" y="0"/>
                  </a:lnTo>
                  <a:cubicBezTo>
                    <a:pt x="657" y="0"/>
                    <a:pt x="0" y="602"/>
                    <a:pt x="0" y="1343"/>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15" name="Freeform 2"/>
            <p:cNvSpPr>
              <a:spLocks noChangeArrowheads="1"/>
            </p:cNvSpPr>
            <p:nvPr/>
          </p:nvSpPr>
          <p:spPr bwMode="auto">
            <a:xfrm>
              <a:off x="7316055" y="6860439"/>
              <a:ext cx="3250140" cy="1488429"/>
            </a:xfrm>
            <a:custGeom>
              <a:avLst/>
              <a:gdLst>
                <a:gd name="T0" fmla="*/ 0 w 2938"/>
                <a:gd name="T1" fmla="*/ 0 h 1345"/>
                <a:gd name="T2" fmla="*/ 0 w 2938"/>
                <a:gd name="T3" fmla="*/ 0 h 1345"/>
                <a:gd name="T4" fmla="*/ 1469 w 2938"/>
                <a:gd name="T5" fmla="*/ 1344 h 1345"/>
                <a:gd name="T6" fmla="*/ 1469 w 2938"/>
                <a:gd name="T7" fmla="*/ 1344 h 1345"/>
                <a:gd name="T8" fmla="*/ 2937 w 2938"/>
                <a:gd name="T9" fmla="*/ 0 h 1345"/>
              </a:gdLst>
              <a:ahLst/>
              <a:cxnLst>
                <a:cxn ang="0">
                  <a:pos x="T0" y="T1"/>
                </a:cxn>
                <a:cxn ang="0">
                  <a:pos x="T2" y="T3"/>
                </a:cxn>
                <a:cxn ang="0">
                  <a:pos x="T4" y="T5"/>
                </a:cxn>
                <a:cxn ang="0">
                  <a:pos x="T6" y="T7"/>
                </a:cxn>
                <a:cxn ang="0">
                  <a:pos x="T8" y="T9"/>
                </a:cxn>
              </a:cxnLst>
              <a:rect l="0" t="0" r="r" b="b"/>
              <a:pathLst>
                <a:path w="2938" h="1345">
                  <a:moveTo>
                    <a:pt x="0" y="0"/>
                  </a:moveTo>
                  <a:lnTo>
                    <a:pt x="0" y="0"/>
                  </a:lnTo>
                  <a:cubicBezTo>
                    <a:pt x="0" y="743"/>
                    <a:pt x="658" y="1344"/>
                    <a:pt x="1469" y="1344"/>
                  </a:cubicBezTo>
                  <a:lnTo>
                    <a:pt x="1469" y="1344"/>
                  </a:lnTo>
                  <a:cubicBezTo>
                    <a:pt x="2280" y="1344"/>
                    <a:pt x="2937" y="743"/>
                    <a:pt x="2937" y="0"/>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16" name="Freeform 3"/>
            <p:cNvSpPr>
              <a:spLocks noChangeArrowheads="1"/>
            </p:cNvSpPr>
            <p:nvPr/>
          </p:nvSpPr>
          <p:spPr bwMode="auto">
            <a:xfrm>
              <a:off x="10566196" y="5376892"/>
              <a:ext cx="3250140" cy="1488429"/>
            </a:xfrm>
            <a:custGeom>
              <a:avLst/>
              <a:gdLst>
                <a:gd name="T0" fmla="*/ 2937 w 2938"/>
                <a:gd name="T1" fmla="*/ 1343 h 1344"/>
                <a:gd name="T2" fmla="*/ 2937 w 2938"/>
                <a:gd name="T3" fmla="*/ 1343 h 1344"/>
                <a:gd name="T4" fmla="*/ 1469 w 2938"/>
                <a:gd name="T5" fmla="*/ 0 h 1344"/>
                <a:gd name="T6" fmla="*/ 1469 w 2938"/>
                <a:gd name="T7" fmla="*/ 0 h 1344"/>
                <a:gd name="T8" fmla="*/ 0 w 2938"/>
                <a:gd name="T9" fmla="*/ 1343 h 1344"/>
              </a:gdLst>
              <a:ahLst/>
              <a:cxnLst>
                <a:cxn ang="0">
                  <a:pos x="T0" y="T1"/>
                </a:cxn>
                <a:cxn ang="0">
                  <a:pos x="T2" y="T3"/>
                </a:cxn>
                <a:cxn ang="0">
                  <a:pos x="T4" y="T5"/>
                </a:cxn>
                <a:cxn ang="0">
                  <a:pos x="T6" y="T7"/>
                </a:cxn>
                <a:cxn ang="0">
                  <a:pos x="T8" y="T9"/>
                </a:cxn>
              </a:cxnLst>
              <a:rect l="0" t="0" r="r" b="b"/>
              <a:pathLst>
                <a:path w="2938" h="1344">
                  <a:moveTo>
                    <a:pt x="2937" y="1343"/>
                  </a:moveTo>
                  <a:lnTo>
                    <a:pt x="2937" y="1343"/>
                  </a:lnTo>
                  <a:cubicBezTo>
                    <a:pt x="2937" y="602"/>
                    <a:pt x="2279" y="0"/>
                    <a:pt x="1469" y="0"/>
                  </a:cubicBezTo>
                  <a:lnTo>
                    <a:pt x="1469" y="0"/>
                  </a:lnTo>
                  <a:cubicBezTo>
                    <a:pt x="658" y="0"/>
                    <a:pt x="0" y="602"/>
                    <a:pt x="0" y="1343"/>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17" name="Freeform 4"/>
            <p:cNvSpPr>
              <a:spLocks noChangeArrowheads="1"/>
            </p:cNvSpPr>
            <p:nvPr/>
          </p:nvSpPr>
          <p:spPr bwMode="auto">
            <a:xfrm>
              <a:off x="17066476" y="5376892"/>
              <a:ext cx="3250140" cy="1488429"/>
            </a:xfrm>
            <a:custGeom>
              <a:avLst/>
              <a:gdLst>
                <a:gd name="T0" fmla="*/ 0 w 2939"/>
                <a:gd name="T1" fmla="*/ 1343 h 1344"/>
                <a:gd name="T2" fmla="*/ 0 w 2939"/>
                <a:gd name="T3" fmla="*/ 1343 h 1344"/>
                <a:gd name="T4" fmla="*/ 1469 w 2939"/>
                <a:gd name="T5" fmla="*/ 0 h 1344"/>
                <a:gd name="T6" fmla="*/ 1469 w 2939"/>
                <a:gd name="T7" fmla="*/ 0 h 1344"/>
                <a:gd name="T8" fmla="*/ 2938 w 2939"/>
                <a:gd name="T9" fmla="*/ 1343 h 1344"/>
              </a:gdLst>
              <a:ahLst/>
              <a:cxnLst>
                <a:cxn ang="0">
                  <a:pos x="T0" y="T1"/>
                </a:cxn>
                <a:cxn ang="0">
                  <a:pos x="T2" y="T3"/>
                </a:cxn>
                <a:cxn ang="0">
                  <a:pos x="T4" y="T5"/>
                </a:cxn>
                <a:cxn ang="0">
                  <a:pos x="T6" y="T7"/>
                </a:cxn>
                <a:cxn ang="0">
                  <a:pos x="T8" y="T9"/>
                </a:cxn>
              </a:cxnLst>
              <a:rect l="0" t="0" r="r" b="b"/>
              <a:pathLst>
                <a:path w="2939" h="1344">
                  <a:moveTo>
                    <a:pt x="0" y="1343"/>
                  </a:moveTo>
                  <a:lnTo>
                    <a:pt x="0" y="1343"/>
                  </a:lnTo>
                  <a:cubicBezTo>
                    <a:pt x="0" y="602"/>
                    <a:pt x="658" y="0"/>
                    <a:pt x="1469" y="0"/>
                  </a:cubicBezTo>
                  <a:lnTo>
                    <a:pt x="1469" y="0"/>
                  </a:lnTo>
                  <a:cubicBezTo>
                    <a:pt x="2280" y="0"/>
                    <a:pt x="2938" y="602"/>
                    <a:pt x="2938" y="1343"/>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18" name="Freeform 5"/>
            <p:cNvSpPr>
              <a:spLocks noChangeArrowheads="1"/>
            </p:cNvSpPr>
            <p:nvPr/>
          </p:nvSpPr>
          <p:spPr bwMode="auto">
            <a:xfrm>
              <a:off x="13816336" y="6860439"/>
              <a:ext cx="3250140" cy="1488429"/>
            </a:xfrm>
            <a:custGeom>
              <a:avLst/>
              <a:gdLst>
                <a:gd name="T0" fmla="*/ 0 w 2938"/>
                <a:gd name="T1" fmla="*/ 0 h 1345"/>
                <a:gd name="T2" fmla="*/ 0 w 2938"/>
                <a:gd name="T3" fmla="*/ 0 h 1345"/>
                <a:gd name="T4" fmla="*/ 1469 w 2938"/>
                <a:gd name="T5" fmla="*/ 1344 h 1345"/>
                <a:gd name="T6" fmla="*/ 1469 w 2938"/>
                <a:gd name="T7" fmla="*/ 1344 h 1345"/>
                <a:gd name="T8" fmla="*/ 2937 w 2938"/>
                <a:gd name="T9" fmla="*/ 0 h 1345"/>
              </a:gdLst>
              <a:ahLst/>
              <a:cxnLst>
                <a:cxn ang="0">
                  <a:pos x="T0" y="T1"/>
                </a:cxn>
                <a:cxn ang="0">
                  <a:pos x="T2" y="T3"/>
                </a:cxn>
                <a:cxn ang="0">
                  <a:pos x="T4" y="T5"/>
                </a:cxn>
                <a:cxn ang="0">
                  <a:pos x="T6" y="T7"/>
                </a:cxn>
                <a:cxn ang="0">
                  <a:pos x="T8" y="T9"/>
                </a:cxn>
              </a:cxnLst>
              <a:rect l="0" t="0" r="r" b="b"/>
              <a:pathLst>
                <a:path w="2938" h="1345">
                  <a:moveTo>
                    <a:pt x="0" y="0"/>
                  </a:moveTo>
                  <a:lnTo>
                    <a:pt x="0" y="0"/>
                  </a:lnTo>
                  <a:cubicBezTo>
                    <a:pt x="0" y="743"/>
                    <a:pt x="657" y="1344"/>
                    <a:pt x="1469" y="1344"/>
                  </a:cubicBezTo>
                  <a:lnTo>
                    <a:pt x="1469" y="1344"/>
                  </a:lnTo>
                  <a:cubicBezTo>
                    <a:pt x="2279" y="1344"/>
                    <a:pt x="2937" y="743"/>
                    <a:pt x="2937" y="0"/>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19" name="Freeform 6"/>
            <p:cNvSpPr>
              <a:spLocks noChangeArrowheads="1"/>
            </p:cNvSpPr>
            <p:nvPr/>
          </p:nvSpPr>
          <p:spPr bwMode="auto">
            <a:xfrm>
              <a:off x="20316617" y="6855561"/>
              <a:ext cx="3250140" cy="1488426"/>
            </a:xfrm>
            <a:custGeom>
              <a:avLst/>
              <a:gdLst>
                <a:gd name="T0" fmla="*/ 0 w 2938"/>
                <a:gd name="T1" fmla="*/ 0 h 1346"/>
                <a:gd name="T2" fmla="*/ 0 w 2938"/>
                <a:gd name="T3" fmla="*/ 0 h 1346"/>
                <a:gd name="T4" fmla="*/ 1468 w 2938"/>
                <a:gd name="T5" fmla="*/ 1345 h 1346"/>
                <a:gd name="T6" fmla="*/ 1468 w 2938"/>
                <a:gd name="T7" fmla="*/ 1345 h 1346"/>
                <a:gd name="T8" fmla="*/ 2937 w 2938"/>
                <a:gd name="T9" fmla="*/ 0 h 1346"/>
              </a:gdLst>
              <a:ahLst/>
              <a:cxnLst>
                <a:cxn ang="0">
                  <a:pos x="T0" y="T1"/>
                </a:cxn>
                <a:cxn ang="0">
                  <a:pos x="T2" y="T3"/>
                </a:cxn>
                <a:cxn ang="0">
                  <a:pos x="T4" y="T5"/>
                </a:cxn>
                <a:cxn ang="0">
                  <a:pos x="T6" y="T7"/>
                </a:cxn>
                <a:cxn ang="0">
                  <a:pos x="T8" y="T9"/>
                </a:cxn>
              </a:cxnLst>
              <a:rect l="0" t="0" r="r" b="b"/>
              <a:pathLst>
                <a:path w="2938" h="1346">
                  <a:moveTo>
                    <a:pt x="0" y="0"/>
                  </a:moveTo>
                  <a:lnTo>
                    <a:pt x="0" y="0"/>
                  </a:lnTo>
                  <a:cubicBezTo>
                    <a:pt x="0" y="743"/>
                    <a:pt x="657" y="1345"/>
                    <a:pt x="1468" y="1345"/>
                  </a:cubicBezTo>
                  <a:lnTo>
                    <a:pt x="1468" y="1345"/>
                  </a:lnTo>
                  <a:cubicBezTo>
                    <a:pt x="2279" y="1345"/>
                    <a:pt x="2937" y="743"/>
                    <a:pt x="2937" y="0"/>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20" name="Freeform 7"/>
            <p:cNvSpPr>
              <a:spLocks noChangeArrowheads="1"/>
            </p:cNvSpPr>
            <p:nvPr/>
          </p:nvSpPr>
          <p:spPr bwMode="auto">
            <a:xfrm>
              <a:off x="810893" y="6772598"/>
              <a:ext cx="3250140" cy="1488429"/>
            </a:xfrm>
            <a:custGeom>
              <a:avLst/>
              <a:gdLst>
                <a:gd name="T0" fmla="*/ 0 w 2939"/>
                <a:gd name="T1" fmla="*/ 0 h 1345"/>
                <a:gd name="T2" fmla="*/ 0 w 2939"/>
                <a:gd name="T3" fmla="*/ 0 h 1345"/>
                <a:gd name="T4" fmla="*/ 1469 w 2939"/>
                <a:gd name="T5" fmla="*/ 1344 h 1345"/>
                <a:gd name="T6" fmla="*/ 1469 w 2939"/>
                <a:gd name="T7" fmla="*/ 1344 h 1345"/>
                <a:gd name="T8" fmla="*/ 2938 w 2939"/>
                <a:gd name="T9" fmla="*/ 0 h 1345"/>
              </a:gdLst>
              <a:ahLst/>
              <a:cxnLst>
                <a:cxn ang="0">
                  <a:pos x="T0" y="T1"/>
                </a:cxn>
                <a:cxn ang="0">
                  <a:pos x="T2" y="T3"/>
                </a:cxn>
                <a:cxn ang="0">
                  <a:pos x="T4" y="T5"/>
                </a:cxn>
                <a:cxn ang="0">
                  <a:pos x="T6" y="T7"/>
                </a:cxn>
                <a:cxn ang="0">
                  <a:pos x="T8" y="T9"/>
                </a:cxn>
              </a:cxnLst>
              <a:rect l="0" t="0" r="r" b="b"/>
              <a:pathLst>
                <a:path w="2939" h="1345">
                  <a:moveTo>
                    <a:pt x="0" y="0"/>
                  </a:moveTo>
                  <a:lnTo>
                    <a:pt x="0" y="0"/>
                  </a:lnTo>
                  <a:cubicBezTo>
                    <a:pt x="0" y="743"/>
                    <a:pt x="658" y="1344"/>
                    <a:pt x="1469" y="1344"/>
                  </a:cubicBezTo>
                  <a:lnTo>
                    <a:pt x="1469" y="1344"/>
                  </a:lnTo>
                  <a:cubicBezTo>
                    <a:pt x="2280" y="1344"/>
                    <a:pt x="2938" y="743"/>
                    <a:pt x="2938" y="0"/>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pSp>
      <p:sp>
        <p:nvSpPr>
          <p:cNvPr id="721" name="Freeform 8"/>
          <p:cNvSpPr>
            <a:spLocks noChangeArrowheads="1"/>
          </p:cNvSpPr>
          <p:nvPr/>
        </p:nvSpPr>
        <p:spPr bwMode="auto">
          <a:xfrm>
            <a:off x="4065915" y="5376892"/>
            <a:ext cx="3250140" cy="1488429"/>
          </a:xfrm>
          <a:custGeom>
            <a:avLst/>
            <a:gdLst>
              <a:gd name="T0" fmla="*/ 2937 w 2938"/>
              <a:gd name="T1" fmla="*/ 1343 h 1344"/>
              <a:gd name="T2" fmla="*/ 2937 w 2938"/>
              <a:gd name="T3" fmla="*/ 1343 h 1344"/>
              <a:gd name="T4" fmla="*/ 1468 w 2938"/>
              <a:gd name="T5" fmla="*/ 0 h 1344"/>
              <a:gd name="T6" fmla="*/ 1468 w 2938"/>
              <a:gd name="T7" fmla="*/ 0 h 1344"/>
              <a:gd name="T8" fmla="*/ 0 w 2938"/>
              <a:gd name="T9" fmla="*/ 1343 h 1344"/>
            </a:gdLst>
            <a:ahLst/>
            <a:cxnLst>
              <a:cxn ang="0">
                <a:pos x="T0" y="T1"/>
              </a:cxn>
              <a:cxn ang="0">
                <a:pos x="T2" y="T3"/>
              </a:cxn>
              <a:cxn ang="0">
                <a:pos x="T4" y="T5"/>
              </a:cxn>
              <a:cxn ang="0">
                <a:pos x="T6" y="T7"/>
              </a:cxn>
              <a:cxn ang="0">
                <a:pos x="T8" y="T9"/>
              </a:cxn>
            </a:cxnLst>
            <a:rect l="0" t="0" r="r" b="b"/>
            <a:pathLst>
              <a:path w="2938" h="1344">
                <a:moveTo>
                  <a:pt x="2937" y="1343"/>
                </a:moveTo>
                <a:lnTo>
                  <a:pt x="2937" y="1343"/>
                </a:lnTo>
                <a:cubicBezTo>
                  <a:pt x="2937" y="602"/>
                  <a:pt x="2279" y="0"/>
                  <a:pt x="1468" y="0"/>
                </a:cubicBezTo>
                <a:lnTo>
                  <a:pt x="1468" y="0"/>
                </a:lnTo>
                <a:cubicBezTo>
                  <a:pt x="657" y="0"/>
                  <a:pt x="0" y="602"/>
                  <a:pt x="0" y="1343"/>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22" name="Freeform 9"/>
          <p:cNvSpPr>
            <a:spLocks noChangeArrowheads="1"/>
          </p:cNvSpPr>
          <p:nvPr/>
        </p:nvSpPr>
        <p:spPr bwMode="auto">
          <a:xfrm>
            <a:off x="7316055" y="6860439"/>
            <a:ext cx="3250140" cy="1488429"/>
          </a:xfrm>
          <a:custGeom>
            <a:avLst/>
            <a:gdLst>
              <a:gd name="T0" fmla="*/ 0 w 2938"/>
              <a:gd name="T1" fmla="*/ 0 h 1345"/>
              <a:gd name="T2" fmla="*/ 0 w 2938"/>
              <a:gd name="T3" fmla="*/ 0 h 1345"/>
              <a:gd name="T4" fmla="*/ 1469 w 2938"/>
              <a:gd name="T5" fmla="*/ 1344 h 1345"/>
              <a:gd name="T6" fmla="*/ 1469 w 2938"/>
              <a:gd name="T7" fmla="*/ 1344 h 1345"/>
              <a:gd name="T8" fmla="*/ 2937 w 2938"/>
              <a:gd name="T9" fmla="*/ 0 h 1345"/>
            </a:gdLst>
            <a:ahLst/>
            <a:cxnLst>
              <a:cxn ang="0">
                <a:pos x="T0" y="T1"/>
              </a:cxn>
              <a:cxn ang="0">
                <a:pos x="T2" y="T3"/>
              </a:cxn>
              <a:cxn ang="0">
                <a:pos x="T4" y="T5"/>
              </a:cxn>
              <a:cxn ang="0">
                <a:pos x="T6" y="T7"/>
              </a:cxn>
              <a:cxn ang="0">
                <a:pos x="T8" y="T9"/>
              </a:cxn>
            </a:cxnLst>
            <a:rect l="0" t="0" r="r" b="b"/>
            <a:pathLst>
              <a:path w="2938" h="1345">
                <a:moveTo>
                  <a:pt x="0" y="0"/>
                </a:moveTo>
                <a:lnTo>
                  <a:pt x="0" y="0"/>
                </a:lnTo>
                <a:cubicBezTo>
                  <a:pt x="0" y="743"/>
                  <a:pt x="658" y="1344"/>
                  <a:pt x="1469" y="1344"/>
                </a:cubicBezTo>
                <a:lnTo>
                  <a:pt x="1469" y="1344"/>
                </a:lnTo>
                <a:cubicBezTo>
                  <a:pt x="2280" y="1344"/>
                  <a:pt x="2937" y="743"/>
                  <a:pt x="2937" y="0"/>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23" name="Freeform 10"/>
          <p:cNvSpPr>
            <a:spLocks noChangeArrowheads="1"/>
          </p:cNvSpPr>
          <p:nvPr/>
        </p:nvSpPr>
        <p:spPr bwMode="auto">
          <a:xfrm>
            <a:off x="10566196" y="5376892"/>
            <a:ext cx="3250140" cy="1488429"/>
          </a:xfrm>
          <a:custGeom>
            <a:avLst/>
            <a:gdLst>
              <a:gd name="T0" fmla="*/ 2937 w 2938"/>
              <a:gd name="T1" fmla="*/ 1343 h 1344"/>
              <a:gd name="T2" fmla="*/ 2937 w 2938"/>
              <a:gd name="T3" fmla="*/ 1343 h 1344"/>
              <a:gd name="T4" fmla="*/ 1469 w 2938"/>
              <a:gd name="T5" fmla="*/ 0 h 1344"/>
              <a:gd name="T6" fmla="*/ 1469 w 2938"/>
              <a:gd name="T7" fmla="*/ 0 h 1344"/>
              <a:gd name="T8" fmla="*/ 0 w 2938"/>
              <a:gd name="T9" fmla="*/ 1343 h 1344"/>
            </a:gdLst>
            <a:ahLst/>
            <a:cxnLst>
              <a:cxn ang="0">
                <a:pos x="T0" y="T1"/>
              </a:cxn>
              <a:cxn ang="0">
                <a:pos x="T2" y="T3"/>
              </a:cxn>
              <a:cxn ang="0">
                <a:pos x="T4" y="T5"/>
              </a:cxn>
              <a:cxn ang="0">
                <a:pos x="T6" y="T7"/>
              </a:cxn>
              <a:cxn ang="0">
                <a:pos x="T8" y="T9"/>
              </a:cxn>
            </a:cxnLst>
            <a:rect l="0" t="0" r="r" b="b"/>
            <a:pathLst>
              <a:path w="2938" h="1344">
                <a:moveTo>
                  <a:pt x="2937" y="1343"/>
                </a:moveTo>
                <a:lnTo>
                  <a:pt x="2937" y="1343"/>
                </a:lnTo>
                <a:cubicBezTo>
                  <a:pt x="2937" y="602"/>
                  <a:pt x="2279" y="0"/>
                  <a:pt x="1469" y="0"/>
                </a:cubicBezTo>
                <a:lnTo>
                  <a:pt x="1469" y="0"/>
                </a:lnTo>
                <a:cubicBezTo>
                  <a:pt x="658" y="0"/>
                  <a:pt x="0" y="602"/>
                  <a:pt x="0" y="1343"/>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24" name="Freeform 11"/>
          <p:cNvSpPr>
            <a:spLocks noChangeArrowheads="1"/>
          </p:cNvSpPr>
          <p:nvPr/>
        </p:nvSpPr>
        <p:spPr bwMode="auto">
          <a:xfrm>
            <a:off x="17066476" y="5376892"/>
            <a:ext cx="3250140" cy="1488429"/>
          </a:xfrm>
          <a:custGeom>
            <a:avLst/>
            <a:gdLst>
              <a:gd name="T0" fmla="*/ 0 w 2939"/>
              <a:gd name="T1" fmla="*/ 1343 h 1344"/>
              <a:gd name="T2" fmla="*/ 0 w 2939"/>
              <a:gd name="T3" fmla="*/ 1343 h 1344"/>
              <a:gd name="T4" fmla="*/ 1469 w 2939"/>
              <a:gd name="T5" fmla="*/ 0 h 1344"/>
              <a:gd name="T6" fmla="*/ 1469 w 2939"/>
              <a:gd name="T7" fmla="*/ 0 h 1344"/>
              <a:gd name="T8" fmla="*/ 2938 w 2939"/>
              <a:gd name="T9" fmla="*/ 1343 h 1344"/>
            </a:gdLst>
            <a:ahLst/>
            <a:cxnLst>
              <a:cxn ang="0">
                <a:pos x="T0" y="T1"/>
              </a:cxn>
              <a:cxn ang="0">
                <a:pos x="T2" y="T3"/>
              </a:cxn>
              <a:cxn ang="0">
                <a:pos x="T4" y="T5"/>
              </a:cxn>
              <a:cxn ang="0">
                <a:pos x="T6" y="T7"/>
              </a:cxn>
              <a:cxn ang="0">
                <a:pos x="T8" y="T9"/>
              </a:cxn>
            </a:cxnLst>
            <a:rect l="0" t="0" r="r" b="b"/>
            <a:pathLst>
              <a:path w="2939" h="1344">
                <a:moveTo>
                  <a:pt x="0" y="1343"/>
                </a:moveTo>
                <a:lnTo>
                  <a:pt x="0" y="1343"/>
                </a:lnTo>
                <a:cubicBezTo>
                  <a:pt x="0" y="602"/>
                  <a:pt x="658" y="0"/>
                  <a:pt x="1469" y="0"/>
                </a:cubicBezTo>
                <a:lnTo>
                  <a:pt x="1469" y="0"/>
                </a:lnTo>
                <a:cubicBezTo>
                  <a:pt x="2280" y="0"/>
                  <a:pt x="2938" y="602"/>
                  <a:pt x="2938" y="1343"/>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25" name="Freeform 12"/>
          <p:cNvSpPr>
            <a:spLocks noChangeArrowheads="1"/>
          </p:cNvSpPr>
          <p:nvPr/>
        </p:nvSpPr>
        <p:spPr bwMode="auto">
          <a:xfrm>
            <a:off x="13816336" y="6860439"/>
            <a:ext cx="3250140" cy="1488429"/>
          </a:xfrm>
          <a:custGeom>
            <a:avLst/>
            <a:gdLst>
              <a:gd name="T0" fmla="*/ 0 w 2938"/>
              <a:gd name="T1" fmla="*/ 0 h 1345"/>
              <a:gd name="T2" fmla="*/ 0 w 2938"/>
              <a:gd name="T3" fmla="*/ 0 h 1345"/>
              <a:gd name="T4" fmla="*/ 1469 w 2938"/>
              <a:gd name="T5" fmla="*/ 1344 h 1345"/>
              <a:gd name="T6" fmla="*/ 1469 w 2938"/>
              <a:gd name="T7" fmla="*/ 1344 h 1345"/>
              <a:gd name="T8" fmla="*/ 2937 w 2938"/>
              <a:gd name="T9" fmla="*/ 0 h 1345"/>
            </a:gdLst>
            <a:ahLst/>
            <a:cxnLst>
              <a:cxn ang="0">
                <a:pos x="T0" y="T1"/>
              </a:cxn>
              <a:cxn ang="0">
                <a:pos x="T2" y="T3"/>
              </a:cxn>
              <a:cxn ang="0">
                <a:pos x="T4" y="T5"/>
              </a:cxn>
              <a:cxn ang="0">
                <a:pos x="T6" y="T7"/>
              </a:cxn>
              <a:cxn ang="0">
                <a:pos x="T8" y="T9"/>
              </a:cxn>
            </a:cxnLst>
            <a:rect l="0" t="0" r="r" b="b"/>
            <a:pathLst>
              <a:path w="2938" h="1345">
                <a:moveTo>
                  <a:pt x="0" y="0"/>
                </a:moveTo>
                <a:lnTo>
                  <a:pt x="0" y="0"/>
                </a:lnTo>
                <a:cubicBezTo>
                  <a:pt x="0" y="743"/>
                  <a:pt x="657" y="1344"/>
                  <a:pt x="1469" y="1344"/>
                </a:cubicBezTo>
                <a:lnTo>
                  <a:pt x="1469" y="1344"/>
                </a:lnTo>
                <a:cubicBezTo>
                  <a:pt x="2279" y="1344"/>
                  <a:pt x="2937" y="743"/>
                  <a:pt x="2937" y="0"/>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26" name="Freeform 13"/>
          <p:cNvSpPr>
            <a:spLocks noChangeArrowheads="1"/>
          </p:cNvSpPr>
          <p:nvPr/>
        </p:nvSpPr>
        <p:spPr bwMode="auto">
          <a:xfrm>
            <a:off x="20316617" y="6855561"/>
            <a:ext cx="3250140" cy="1488426"/>
          </a:xfrm>
          <a:custGeom>
            <a:avLst/>
            <a:gdLst>
              <a:gd name="T0" fmla="*/ 0 w 2938"/>
              <a:gd name="T1" fmla="*/ 0 h 1346"/>
              <a:gd name="T2" fmla="*/ 0 w 2938"/>
              <a:gd name="T3" fmla="*/ 0 h 1346"/>
              <a:gd name="T4" fmla="*/ 1468 w 2938"/>
              <a:gd name="T5" fmla="*/ 1345 h 1346"/>
              <a:gd name="T6" fmla="*/ 1468 w 2938"/>
              <a:gd name="T7" fmla="*/ 1345 h 1346"/>
              <a:gd name="T8" fmla="*/ 2937 w 2938"/>
              <a:gd name="T9" fmla="*/ 0 h 1346"/>
            </a:gdLst>
            <a:ahLst/>
            <a:cxnLst>
              <a:cxn ang="0">
                <a:pos x="T0" y="T1"/>
              </a:cxn>
              <a:cxn ang="0">
                <a:pos x="T2" y="T3"/>
              </a:cxn>
              <a:cxn ang="0">
                <a:pos x="T4" y="T5"/>
              </a:cxn>
              <a:cxn ang="0">
                <a:pos x="T6" y="T7"/>
              </a:cxn>
              <a:cxn ang="0">
                <a:pos x="T8" y="T9"/>
              </a:cxn>
            </a:cxnLst>
            <a:rect l="0" t="0" r="r" b="b"/>
            <a:pathLst>
              <a:path w="2938" h="1346">
                <a:moveTo>
                  <a:pt x="0" y="0"/>
                </a:moveTo>
                <a:lnTo>
                  <a:pt x="0" y="0"/>
                </a:lnTo>
                <a:cubicBezTo>
                  <a:pt x="0" y="743"/>
                  <a:pt x="657" y="1345"/>
                  <a:pt x="1468" y="1345"/>
                </a:cubicBezTo>
                <a:lnTo>
                  <a:pt x="1468" y="1345"/>
                </a:lnTo>
                <a:cubicBezTo>
                  <a:pt x="2279" y="1345"/>
                  <a:pt x="2937" y="743"/>
                  <a:pt x="2937" y="0"/>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27" name="Freeform 14"/>
          <p:cNvSpPr>
            <a:spLocks noChangeArrowheads="1"/>
          </p:cNvSpPr>
          <p:nvPr/>
        </p:nvSpPr>
        <p:spPr bwMode="auto">
          <a:xfrm>
            <a:off x="810893" y="6772598"/>
            <a:ext cx="3250140" cy="1488429"/>
          </a:xfrm>
          <a:custGeom>
            <a:avLst/>
            <a:gdLst>
              <a:gd name="T0" fmla="*/ 0 w 2939"/>
              <a:gd name="T1" fmla="*/ 0 h 1345"/>
              <a:gd name="T2" fmla="*/ 0 w 2939"/>
              <a:gd name="T3" fmla="*/ 0 h 1345"/>
              <a:gd name="T4" fmla="*/ 1469 w 2939"/>
              <a:gd name="T5" fmla="*/ 1344 h 1345"/>
              <a:gd name="T6" fmla="*/ 1469 w 2939"/>
              <a:gd name="T7" fmla="*/ 1344 h 1345"/>
              <a:gd name="T8" fmla="*/ 2938 w 2939"/>
              <a:gd name="T9" fmla="*/ 0 h 1345"/>
            </a:gdLst>
            <a:ahLst/>
            <a:cxnLst>
              <a:cxn ang="0">
                <a:pos x="T0" y="T1"/>
              </a:cxn>
              <a:cxn ang="0">
                <a:pos x="T2" y="T3"/>
              </a:cxn>
              <a:cxn ang="0">
                <a:pos x="T4" y="T5"/>
              </a:cxn>
              <a:cxn ang="0">
                <a:pos x="T6" y="T7"/>
              </a:cxn>
              <a:cxn ang="0">
                <a:pos x="T8" y="T9"/>
              </a:cxn>
            </a:cxnLst>
            <a:rect l="0" t="0" r="r" b="b"/>
            <a:pathLst>
              <a:path w="2939" h="1345">
                <a:moveTo>
                  <a:pt x="0" y="0"/>
                </a:moveTo>
                <a:lnTo>
                  <a:pt x="0" y="0"/>
                </a:lnTo>
                <a:cubicBezTo>
                  <a:pt x="0" y="743"/>
                  <a:pt x="658" y="1344"/>
                  <a:pt x="1469" y="1344"/>
                </a:cubicBezTo>
                <a:lnTo>
                  <a:pt x="1469" y="1344"/>
                </a:lnTo>
                <a:cubicBezTo>
                  <a:pt x="2280" y="1344"/>
                  <a:pt x="2938" y="743"/>
                  <a:pt x="2938" y="0"/>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28" name="Freeform 15"/>
          <p:cNvSpPr>
            <a:spLocks noChangeArrowheads="1"/>
          </p:cNvSpPr>
          <p:nvPr/>
        </p:nvSpPr>
        <p:spPr bwMode="auto">
          <a:xfrm>
            <a:off x="4588083" y="5952742"/>
            <a:ext cx="2205801" cy="2200922"/>
          </a:xfrm>
          <a:custGeom>
            <a:avLst/>
            <a:gdLst>
              <a:gd name="T0" fmla="*/ 0 w 1992"/>
              <a:gd name="T1" fmla="*/ 994 h 1990"/>
              <a:gd name="T2" fmla="*/ 0 w 1992"/>
              <a:gd name="T3" fmla="*/ 994 h 1990"/>
              <a:gd name="T4" fmla="*/ 995 w 1992"/>
              <a:gd name="T5" fmla="*/ 1989 h 1990"/>
              <a:gd name="T6" fmla="*/ 995 w 1992"/>
              <a:gd name="T7" fmla="*/ 1989 h 1990"/>
              <a:gd name="T8" fmla="*/ 1991 w 1992"/>
              <a:gd name="T9" fmla="*/ 994 h 1990"/>
              <a:gd name="T10" fmla="*/ 1991 w 1992"/>
              <a:gd name="T11" fmla="*/ 994 h 1990"/>
              <a:gd name="T12" fmla="*/ 995 w 1992"/>
              <a:gd name="T13" fmla="*/ 0 h 1990"/>
              <a:gd name="T14" fmla="*/ 995 w 1992"/>
              <a:gd name="T15" fmla="*/ 0 h 1990"/>
              <a:gd name="T16" fmla="*/ 0 w 1992"/>
              <a:gd name="T17" fmla="*/ 994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2" h="1990">
                <a:moveTo>
                  <a:pt x="0" y="994"/>
                </a:moveTo>
                <a:lnTo>
                  <a:pt x="0" y="994"/>
                </a:lnTo>
                <a:cubicBezTo>
                  <a:pt x="0" y="1544"/>
                  <a:pt x="446" y="1989"/>
                  <a:pt x="995" y="1989"/>
                </a:cubicBezTo>
                <a:lnTo>
                  <a:pt x="995" y="1989"/>
                </a:lnTo>
                <a:cubicBezTo>
                  <a:pt x="1545" y="1989"/>
                  <a:pt x="1991" y="1544"/>
                  <a:pt x="1991" y="994"/>
                </a:cubicBezTo>
                <a:lnTo>
                  <a:pt x="1991" y="994"/>
                </a:lnTo>
                <a:cubicBezTo>
                  <a:pt x="1991" y="446"/>
                  <a:pt x="1545" y="0"/>
                  <a:pt x="995" y="0"/>
                </a:cubicBezTo>
                <a:lnTo>
                  <a:pt x="995" y="0"/>
                </a:lnTo>
                <a:cubicBezTo>
                  <a:pt x="446" y="0"/>
                  <a:pt x="0" y="446"/>
                  <a:pt x="0" y="994"/>
                </a:cubicBezTo>
              </a:path>
            </a:pathLst>
          </a:custGeom>
          <a:solidFill>
            <a:schemeClr val="accent1"/>
          </a:solidFill>
          <a:ln>
            <a:noFill/>
          </a:ln>
          <a:effectLst/>
        </p:spPr>
        <p:txBody>
          <a:bodyPr wrap="none" anchor="ctr"/>
          <a:lstStyle/>
          <a:p>
            <a:endParaRPr lang="en-US"/>
          </a:p>
        </p:txBody>
      </p:sp>
      <p:sp>
        <p:nvSpPr>
          <p:cNvPr id="729" name="Freeform 16"/>
          <p:cNvSpPr>
            <a:spLocks noChangeArrowheads="1"/>
          </p:cNvSpPr>
          <p:nvPr/>
        </p:nvSpPr>
        <p:spPr bwMode="auto">
          <a:xfrm>
            <a:off x="7838223" y="5591616"/>
            <a:ext cx="2205801" cy="2200922"/>
          </a:xfrm>
          <a:custGeom>
            <a:avLst/>
            <a:gdLst>
              <a:gd name="T0" fmla="*/ 0 w 1993"/>
              <a:gd name="T1" fmla="*/ 995 h 1990"/>
              <a:gd name="T2" fmla="*/ 0 w 1993"/>
              <a:gd name="T3" fmla="*/ 995 h 1990"/>
              <a:gd name="T4" fmla="*/ 996 w 1993"/>
              <a:gd name="T5" fmla="*/ 1989 h 1990"/>
              <a:gd name="T6" fmla="*/ 996 w 1993"/>
              <a:gd name="T7" fmla="*/ 1989 h 1990"/>
              <a:gd name="T8" fmla="*/ 1992 w 1993"/>
              <a:gd name="T9" fmla="*/ 995 h 1990"/>
              <a:gd name="T10" fmla="*/ 1992 w 1993"/>
              <a:gd name="T11" fmla="*/ 995 h 1990"/>
              <a:gd name="T12" fmla="*/ 996 w 1993"/>
              <a:gd name="T13" fmla="*/ 0 h 1990"/>
              <a:gd name="T14" fmla="*/ 996 w 1993"/>
              <a:gd name="T15" fmla="*/ 0 h 1990"/>
              <a:gd name="T16" fmla="*/ 0 w 1993"/>
              <a:gd name="T17" fmla="*/ 995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3" h="1990">
                <a:moveTo>
                  <a:pt x="0" y="995"/>
                </a:moveTo>
                <a:lnTo>
                  <a:pt x="0" y="995"/>
                </a:lnTo>
                <a:cubicBezTo>
                  <a:pt x="0" y="1544"/>
                  <a:pt x="446" y="1989"/>
                  <a:pt x="996" y="1989"/>
                </a:cubicBezTo>
                <a:lnTo>
                  <a:pt x="996" y="1989"/>
                </a:lnTo>
                <a:cubicBezTo>
                  <a:pt x="1546" y="1989"/>
                  <a:pt x="1992" y="1544"/>
                  <a:pt x="1992" y="995"/>
                </a:cubicBezTo>
                <a:lnTo>
                  <a:pt x="1992" y="995"/>
                </a:lnTo>
                <a:cubicBezTo>
                  <a:pt x="1992" y="446"/>
                  <a:pt x="1546" y="0"/>
                  <a:pt x="996" y="0"/>
                </a:cubicBezTo>
                <a:lnTo>
                  <a:pt x="996" y="0"/>
                </a:lnTo>
                <a:cubicBezTo>
                  <a:pt x="446" y="0"/>
                  <a:pt x="0" y="446"/>
                  <a:pt x="0" y="995"/>
                </a:cubicBezTo>
              </a:path>
            </a:pathLst>
          </a:custGeom>
          <a:solidFill>
            <a:schemeClr val="accent4"/>
          </a:solidFill>
          <a:ln>
            <a:noFill/>
          </a:ln>
          <a:effectLst/>
        </p:spPr>
        <p:txBody>
          <a:bodyPr wrap="none" anchor="ctr"/>
          <a:lstStyle/>
          <a:p>
            <a:endParaRPr lang="en-US"/>
          </a:p>
        </p:txBody>
      </p:sp>
      <p:sp>
        <p:nvSpPr>
          <p:cNvPr id="730" name="Freeform 17"/>
          <p:cNvSpPr>
            <a:spLocks noChangeArrowheads="1"/>
          </p:cNvSpPr>
          <p:nvPr/>
        </p:nvSpPr>
        <p:spPr bwMode="auto">
          <a:xfrm>
            <a:off x="11088364" y="5952742"/>
            <a:ext cx="2205801" cy="2200922"/>
          </a:xfrm>
          <a:custGeom>
            <a:avLst/>
            <a:gdLst>
              <a:gd name="T0" fmla="*/ 0 w 1992"/>
              <a:gd name="T1" fmla="*/ 994 h 1990"/>
              <a:gd name="T2" fmla="*/ 0 w 1992"/>
              <a:gd name="T3" fmla="*/ 994 h 1990"/>
              <a:gd name="T4" fmla="*/ 996 w 1992"/>
              <a:gd name="T5" fmla="*/ 1989 h 1990"/>
              <a:gd name="T6" fmla="*/ 996 w 1992"/>
              <a:gd name="T7" fmla="*/ 1989 h 1990"/>
              <a:gd name="T8" fmla="*/ 1991 w 1992"/>
              <a:gd name="T9" fmla="*/ 994 h 1990"/>
              <a:gd name="T10" fmla="*/ 1991 w 1992"/>
              <a:gd name="T11" fmla="*/ 994 h 1990"/>
              <a:gd name="T12" fmla="*/ 996 w 1992"/>
              <a:gd name="T13" fmla="*/ 0 h 1990"/>
              <a:gd name="T14" fmla="*/ 996 w 1992"/>
              <a:gd name="T15" fmla="*/ 0 h 1990"/>
              <a:gd name="T16" fmla="*/ 0 w 1992"/>
              <a:gd name="T17" fmla="*/ 994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2" h="1990">
                <a:moveTo>
                  <a:pt x="0" y="994"/>
                </a:moveTo>
                <a:lnTo>
                  <a:pt x="0" y="994"/>
                </a:lnTo>
                <a:cubicBezTo>
                  <a:pt x="0" y="1544"/>
                  <a:pt x="446" y="1989"/>
                  <a:pt x="996" y="1989"/>
                </a:cubicBezTo>
                <a:lnTo>
                  <a:pt x="996" y="1989"/>
                </a:lnTo>
                <a:cubicBezTo>
                  <a:pt x="1545" y="1989"/>
                  <a:pt x="1991" y="1544"/>
                  <a:pt x="1991" y="994"/>
                </a:cubicBezTo>
                <a:lnTo>
                  <a:pt x="1991" y="994"/>
                </a:lnTo>
                <a:cubicBezTo>
                  <a:pt x="1991" y="446"/>
                  <a:pt x="1545" y="0"/>
                  <a:pt x="996" y="0"/>
                </a:cubicBezTo>
                <a:lnTo>
                  <a:pt x="996" y="0"/>
                </a:lnTo>
                <a:cubicBezTo>
                  <a:pt x="446" y="0"/>
                  <a:pt x="0" y="446"/>
                  <a:pt x="0" y="994"/>
                </a:cubicBezTo>
              </a:path>
            </a:pathLst>
          </a:custGeom>
          <a:solidFill>
            <a:schemeClr val="accent3"/>
          </a:solidFill>
          <a:ln>
            <a:noFill/>
          </a:ln>
          <a:effectLst/>
        </p:spPr>
        <p:txBody>
          <a:bodyPr wrap="none" anchor="ctr"/>
          <a:lstStyle/>
          <a:p>
            <a:endParaRPr lang="en-US"/>
          </a:p>
        </p:txBody>
      </p:sp>
      <p:sp>
        <p:nvSpPr>
          <p:cNvPr id="731" name="Freeform 18"/>
          <p:cNvSpPr>
            <a:spLocks noChangeArrowheads="1"/>
          </p:cNvSpPr>
          <p:nvPr/>
        </p:nvSpPr>
        <p:spPr bwMode="auto">
          <a:xfrm>
            <a:off x="14338504" y="5591616"/>
            <a:ext cx="2205801" cy="2200922"/>
          </a:xfrm>
          <a:custGeom>
            <a:avLst/>
            <a:gdLst>
              <a:gd name="T0" fmla="*/ 0 w 1992"/>
              <a:gd name="T1" fmla="*/ 995 h 1990"/>
              <a:gd name="T2" fmla="*/ 0 w 1992"/>
              <a:gd name="T3" fmla="*/ 995 h 1990"/>
              <a:gd name="T4" fmla="*/ 996 w 1992"/>
              <a:gd name="T5" fmla="*/ 1989 h 1990"/>
              <a:gd name="T6" fmla="*/ 996 w 1992"/>
              <a:gd name="T7" fmla="*/ 1989 h 1990"/>
              <a:gd name="T8" fmla="*/ 1991 w 1992"/>
              <a:gd name="T9" fmla="*/ 995 h 1990"/>
              <a:gd name="T10" fmla="*/ 1991 w 1992"/>
              <a:gd name="T11" fmla="*/ 995 h 1990"/>
              <a:gd name="T12" fmla="*/ 996 w 1992"/>
              <a:gd name="T13" fmla="*/ 0 h 1990"/>
              <a:gd name="T14" fmla="*/ 996 w 1992"/>
              <a:gd name="T15" fmla="*/ 0 h 1990"/>
              <a:gd name="T16" fmla="*/ 0 w 1992"/>
              <a:gd name="T17" fmla="*/ 995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2" h="1990">
                <a:moveTo>
                  <a:pt x="0" y="995"/>
                </a:moveTo>
                <a:lnTo>
                  <a:pt x="0" y="995"/>
                </a:lnTo>
                <a:cubicBezTo>
                  <a:pt x="0" y="1544"/>
                  <a:pt x="446" y="1989"/>
                  <a:pt x="996" y="1989"/>
                </a:cubicBezTo>
                <a:lnTo>
                  <a:pt x="996" y="1989"/>
                </a:lnTo>
                <a:cubicBezTo>
                  <a:pt x="1545" y="1989"/>
                  <a:pt x="1991" y="1544"/>
                  <a:pt x="1991" y="995"/>
                </a:cubicBezTo>
                <a:lnTo>
                  <a:pt x="1991" y="995"/>
                </a:lnTo>
                <a:cubicBezTo>
                  <a:pt x="1991" y="446"/>
                  <a:pt x="1545" y="0"/>
                  <a:pt x="996" y="0"/>
                </a:cubicBezTo>
                <a:lnTo>
                  <a:pt x="996" y="0"/>
                </a:lnTo>
                <a:cubicBezTo>
                  <a:pt x="446" y="0"/>
                  <a:pt x="0" y="446"/>
                  <a:pt x="0" y="995"/>
                </a:cubicBezTo>
              </a:path>
            </a:pathLst>
          </a:custGeom>
          <a:solidFill>
            <a:schemeClr val="accent5"/>
          </a:solidFill>
          <a:ln>
            <a:noFill/>
          </a:ln>
          <a:effectLst/>
        </p:spPr>
        <p:txBody>
          <a:bodyPr wrap="none" anchor="ctr"/>
          <a:lstStyle/>
          <a:p>
            <a:endParaRPr lang="en-US"/>
          </a:p>
        </p:txBody>
      </p:sp>
      <p:sp>
        <p:nvSpPr>
          <p:cNvPr id="732" name="Freeform 19"/>
          <p:cNvSpPr>
            <a:spLocks noChangeArrowheads="1"/>
          </p:cNvSpPr>
          <p:nvPr/>
        </p:nvSpPr>
        <p:spPr bwMode="auto">
          <a:xfrm>
            <a:off x="17588644" y="5952742"/>
            <a:ext cx="2205801" cy="2200922"/>
          </a:xfrm>
          <a:custGeom>
            <a:avLst/>
            <a:gdLst>
              <a:gd name="T0" fmla="*/ 0 w 1993"/>
              <a:gd name="T1" fmla="*/ 994 h 1990"/>
              <a:gd name="T2" fmla="*/ 0 w 1993"/>
              <a:gd name="T3" fmla="*/ 994 h 1990"/>
              <a:gd name="T4" fmla="*/ 996 w 1993"/>
              <a:gd name="T5" fmla="*/ 1989 h 1990"/>
              <a:gd name="T6" fmla="*/ 996 w 1993"/>
              <a:gd name="T7" fmla="*/ 1989 h 1990"/>
              <a:gd name="T8" fmla="*/ 1992 w 1993"/>
              <a:gd name="T9" fmla="*/ 994 h 1990"/>
              <a:gd name="T10" fmla="*/ 1992 w 1993"/>
              <a:gd name="T11" fmla="*/ 994 h 1990"/>
              <a:gd name="T12" fmla="*/ 996 w 1993"/>
              <a:gd name="T13" fmla="*/ 0 h 1990"/>
              <a:gd name="T14" fmla="*/ 996 w 1993"/>
              <a:gd name="T15" fmla="*/ 0 h 1990"/>
              <a:gd name="T16" fmla="*/ 0 w 1993"/>
              <a:gd name="T17" fmla="*/ 994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3" h="1990">
                <a:moveTo>
                  <a:pt x="0" y="994"/>
                </a:moveTo>
                <a:lnTo>
                  <a:pt x="0" y="994"/>
                </a:lnTo>
                <a:cubicBezTo>
                  <a:pt x="0" y="1544"/>
                  <a:pt x="446" y="1989"/>
                  <a:pt x="996" y="1989"/>
                </a:cubicBezTo>
                <a:lnTo>
                  <a:pt x="996" y="1989"/>
                </a:lnTo>
                <a:cubicBezTo>
                  <a:pt x="1546" y="1989"/>
                  <a:pt x="1992" y="1544"/>
                  <a:pt x="1992" y="994"/>
                </a:cubicBezTo>
                <a:lnTo>
                  <a:pt x="1992" y="994"/>
                </a:lnTo>
                <a:cubicBezTo>
                  <a:pt x="1992" y="446"/>
                  <a:pt x="1546" y="0"/>
                  <a:pt x="996" y="0"/>
                </a:cubicBezTo>
                <a:lnTo>
                  <a:pt x="996" y="0"/>
                </a:lnTo>
                <a:cubicBezTo>
                  <a:pt x="446" y="0"/>
                  <a:pt x="0" y="446"/>
                  <a:pt x="0" y="994"/>
                </a:cubicBezTo>
              </a:path>
            </a:pathLst>
          </a:custGeom>
          <a:solidFill>
            <a:schemeClr val="accent2"/>
          </a:solidFill>
          <a:ln>
            <a:noFill/>
          </a:ln>
          <a:effectLst/>
        </p:spPr>
        <p:txBody>
          <a:bodyPr wrap="none" anchor="ctr"/>
          <a:lstStyle/>
          <a:p>
            <a:endParaRPr lang="en-US"/>
          </a:p>
        </p:txBody>
      </p:sp>
      <p:sp>
        <p:nvSpPr>
          <p:cNvPr id="738" name="Freeform 25"/>
          <p:cNvSpPr>
            <a:spLocks noChangeArrowheads="1"/>
          </p:cNvSpPr>
          <p:nvPr/>
        </p:nvSpPr>
        <p:spPr bwMode="auto">
          <a:xfrm>
            <a:off x="5256657" y="3385815"/>
            <a:ext cx="868656" cy="917457"/>
          </a:xfrm>
          <a:custGeom>
            <a:avLst/>
            <a:gdLst>
              <a:gd name="T0" fmla="*/ 785 w 786"/>
              <a:gd name="T1" fmla="*/ 0 h 831"/>
              <a:gd name="T2" fmla="*/ 392 w 786"/>
              <a:gd name="T3" fmla="*/ 830 h 831"/>
              <a:gd name="T4" fmla="*/ 0 w 786"/>
              <a:gd name="T5" fmla="*/ 0 h 831"/>
              <a:gd name="T6" fmla="*/ 785 w 786"/>
              <a:gd name="T7" fmla="*/ 0 h 831"/>
            </a:gdLst>
            <a:ahLst/>
            <a:cxnLst>
              <a:cxn ang="0">
                <a:pos x="T0" y="T1"/>
              </a:cxn>
              <a:cxn ang="0">
                <a:pos x="T2" y="T3"/>
              </a:cxn>
              <a:cxn ang="0">
                <a:pos x="T4" y="T5"/>
              </a:cxn>
              <a:cxn ang="0">
                <a:pos x="T6" y="T7"/>
              </a:cxn>
            </a:cxnLst>
            <a:rect l="0" t="0" r="r" b="b"/>
            <a:pathLst>
              <a:path w="786" h="831">
                <a:moveTo>
                  <a:pt x="785" y="0"/>
                </a:moveTo>
                <a:lnTo>
                  <a:pt x="392" y="830"/>
                </a:lnTo>
                <a:lnTo>
                  <a:pt x="0" y="0"/>
                </a:lnTo>
                <a:lnTo>
                  <a:pt x="785" y="0"/>
                </a:lnTo>
              </a:path>
            </a:pathLst>
          </a:custGeom>
          <a:solidFill>
            <a:schemeClr val="accent1"/>
          </a:solidFill>
          <a:ln>
            <a:noFill/>
          </a:ln>
          <a:effectLst/>
        </p:spPr>
        <p:txBody>
          <a:bodyPr wrap="none" anchor="ctr"/>
          <a:lstStyle/>
          <a:p>
            <a:endParaRPr lang="en-US"/>
          </a:p>
        </p:txBody>
      </p:sp>
      <p:sp>
        <p:nvSpPr>
          <p:cNvPr id="739" name="Freeform 26"/>
          <p:cNvSpPr>
            <a:spLocks noChangeArrowheads="1"/>
          </p:cNvSpPr>
          <p:nvPr/>
        </p:nvSpPr>
        <p:spPr bwMode="auto">
          <a:xfrm>
            <a:off x="11756938" y="3385815"/>
            <a:ext cx="868656" cy="917457"/>
          </a:xfrm>
          <a:custGeom>
            <a:avLst/>
            <a:gdLst>
              <a:gd name="T0" fmla="*/ 784 w 785"/>
              <a:gd name="T1" fmla="*/ 0 h 831"/>
              <a:gd name="T2" fmla="*/ 392 w 785"/>
              <a:gd name="T3" fmla="*/ 830 h 831"/>
              <a:gd name="T4" fmla="*/ 0 w 785"/>
              <a:gd name="T5" fmla="*/ 0 h 831"/>
              <a:gd name="T6" fmla="*/ 784 w 785"/>
              <a:gd name="T7" fmla="*/ 0 h 831"/>
            </a:gdLst>
            <a:ahLst/>
            <a:cxnLst>
              <a:cxn ang="0">
                <a:pos x="T0" y="T1"/>
              </a:cxn>
              <a:cxn ang="0">
                <a:pos x="T2" y="T3"/>
              </a:cxn>
              <a:cxn ang="0">
                <a:pos x="T4" y="T5"/>
              </a:cxn>
              <a:cxn ang="0">
                <a:pos x="T6" y="T7"/>
              </a:cxn>
            </a:cxnLst>
            <a:rect l="0" t="0" r="r" b="b"/>
            <a:pathLst>
              <a:path w="785" h="831">
                <a:moveTo>
                  <a:pt x="784" y="0"/>
                </a:moveTo>
                <a:lnTo>
                  <a:pt x="392" y="830"/>
                </a:lnTo>
                <a:lnTo>
                  <a:pt x="0" y="0"/>
                </a:lnTo>
                <a:lnTo>
                  <a:pt x="784" y="0"/>
                </a:lnTo>
              </a:path>
            </a:pathLst>
          </a:custGeom>
          <a:solidFill>
            <a:schemeClr val="accent3"/>
          </a:solidFill>
          <a:ln>
            <a:noFill/>
          </a:ln>
          <a:effectLst/>
        </p:spPr>
        <p:txBody>
          <a:bodyPr wrap="none" anchor="ctr"/>
          <a:lstStyle/>
          <a:p>
            <a:endParaRPr lang="en-US"/>
          </a:p>
        </p:txBody>
      </p:sp>
      <p:sp>
        <p:nvSpPr>
          <p:cNvPr id="740" name="Freeform 27"/>
          <p:cNvSpPr>
            <a:spLocks noChangeArrowheads="1"/>
          </p:cNvSpPr>
          <p:nvPr/>
        </p:nvSpPr>
        <p:spPr bwMode="auto">
          <a:xfrm>
            <a:off x="18257218" y="3385815"/>
            <a:ext cx="868656" cy="917457"/>
          </a:xfrm>
          <a:custGeom>
            <a:avLst/>
            <a:gdLst>
              <a:gd name="T0" fmla="*/ 786 w 787"/>
              <a:gd name="T1" fmla="*/ 0 h 831"/>
              <a:gd name="T2" fmla="*/ 393 w 787"/>
              <a:gd name="T3" fmla="*/ 830 h 831"/>
              <a:gd name="T4" fmla="*/ 0 w 787"/>
              <a:gd name="T5" fmla="*/ 0 h 831"/>
              <a:gd name="T6" fmla="*/ 786 w 787"/>
              <a:gd name="T7" fmla="*/ 0 h 831"/>
            </a:gdLst>
            <a:ahLst/>
            <a:cxnLst>
              <a:cxn ang="0">
                <a:pos x="T0" y="T1"/>
              </a:cxn>
              <a:cxn ang="0">
                <a:pos x="T2" y="T3"/>
              </a:cxn>
              <a:cxn ang="0">
                <a:pos x="T4" y="T5"/>
              </a:cxn>
              <a:cxn ang="0">
                <a:pos x="T6" y="T7"/>
              </a:cxn>
            </a:cxnLst>
            <a:rect l="0" t="0" r="r" b="b"/>
            <a:pathLst>
              <a:path w="787" h="831">
                <a:moveTo>
                  <a:pt x="786" y="0"/>
                </a:moveTo>
                <a:lnTo>
                  <a:pt x="393" y="830"/>
                </a:lnTo>
                <a:lnTo>
                  <a:pt x="0" y="0"/>
                </a:lnTo>
                <a:lnTo>
                  <a:pt x="786" y="0"/>
                </a:lnTo>
              </a:path>
            </a:pathLst>
          </a:custGeom>
          <a:solidFill>
            <a:schemeClr val="accent2"/>
          </a:solidFill>
          <a:ln>
            <a:noFill/>
          </a:ln>
          <a:effectLst/>
        </p:spPr>
        <p:txBody>
          <a:bodyPr wrap="none" anchor="ctr"/>
          <a:lstStyle/>
          <a:p>
            <a:endParaRPr lang="en-US"/>
          </a:p>
        </p:txBody>
      </p:sp>
      <p:sp>
        <p:nvSpPr>
          <p:cNvPr id="741" name="Freeform 28"/>
          <p:cNvSpPr>
            <a:spLocks noChangeArrowheads="1"/>
          </p:cNvSpPr>
          <p:nvPr/>
        </p:nvSpPr>
        <p:spPr bwMode="auto">
          <a:xfrm>
            <a:off x="8506797" y="9388326"/>
            <a:ext cx="868656" cy="917457"/>
          </a:xfrm>
          <a:custGeom>
            <a:avLst/>
            <a:gdLst>
              <a:gd name="T0" fmla="*/ 0 w 786"/>
              <a:gd name="T1" fmla="*/ 829 h 830"/>
              <a:gd name="T2" fmla="*/ 393 w 786"/>
              <a:gd name="T3" fmla="*/ 0 h 830"/>
              <a:gd name="T4" fmla="*/ 785 w 786"/>
              <a:gd name="T5" fmla="*/ 829 h 830"/>
              <a:gd name="T6" fmla="*/ 0 w 786"/>
              <a:gd name="T7" fmla="*/ 829 h 830"/>
            </a:gdLst>
            <a:ahLst/>
            <a:cxnLst>
              <a:cxn ang="0">
                <a:pos x="T0" y="T1"/>
              </a:cxn>
              <a:cxn ang="0">
                <a:pos x="T2" y="T3"/>
              </a:cxn>
              <a:cxn ang="0">
                <a:pos x="T4" y="T5"/>
              </a:cxn>
              <a:cxn ang="0">
                <a:pos x="T6" y="T7"/>
              </a:cxn>
            </a:cxnLst>
            <a:rect l="0" t="0" r="r" b="b"/>
            <a:pathLst>
              <a:path w="786" h="830">
                <a:moveTo>
                  <a:pt x="0" y="829"/>
                </a:moveTo>
                <a:lnTo>
                  <a:pt x="393" y="0"/>
                </a:lnTo>
                <a:lnTo>
                  <a:pt x="785" y="829"/>
                </a:lnTo>
                <a:lnTo>
                  <a:pt x="0" y="829"/>
                </a:lnTo>
              </a:path>
            </a:pathLst>
          </a:custGeom>
          <a:solidFill>
            <a:schemeClr val="accent4"/>
          </a:solidFill>
          <a:ln>
            <a:noFill/>
          </a:ln>
          <a:effectLst/>
        </p:spPr>
        <p:txBody>
          <a:bodyPr wrap="none" anchor="ctr"/>
          <a:lstStyle/>
          <a:p>
            <a:endParaRPr lang="en-US"/>
          </a:p>
        </p:txBody>
      </p:sp>
      <p:sp>
        <p:nvSpPr>
          <p:cNvPr id="742" name="Freeform 29"/>
          <p:cNvSpPr>
            <a:spLocks noChangeArrowheads="1"/>
          </p:cNvSpPr>
          <p:nvPr/>
        </p:nvSpPr>
        <p:spPr bwMode="auto">
          <a:xfrm>
            <a:off x="15007078" y="9388326"/>
            <a:ext cx="868656" cy="917457"/>
          </a:xfrm>
          <a:custGeom>
            <a:avLst/>
            <a:gdLst>
              <a:gd name="T0" fmla="*/ 0 w 786"/>
              <a:gd name="T1" fmla="*/ 829 h 830"/>
              <a:gd name="T2" fmla="*/ 393 w 786"/>
              <a:gd name="T3" fmla="*/ 0 h 830"/>
              <a:gd name="T4" fmla="*/ 785 w 786"/>
              <a:gd name="T5" fmla="*/ 829 h 830"/>
              <a:gd name="T6" fmla="*/ 0 w 786"/>
              <a:gd name="T7" fmla="*/ 829 h 830"/>
            </a:gdLst>
            <a:ahLst/>
            <a:cxnLst>
              <a:cxn ang="0">
                <a:pos x="T0" y="T1"/>
              </a:cxn>
              <a:cxn ang="0">
                <a:pos x="T2" y="T3"/>
              </a:cxn>
              <a:cxn ang="0">
                <a:pos x="T4" y="T5"/>
              </a:cxn>
              <a:cxn ang="0">
                <a:pos x="T6" y="T7"/>
              </a:cxn>
            </a:cxnLst>
            <a:rect l="0" t="0" r="r" b="b"/>
            <a:pathLst>
              <a:path w="786" h="830">
                <a:moveTo>
                  <a:pt x="0" y="829"/>
                </a:moveTo>
                <a:lnTo>
                  <a:pt x="393" y="0"/>
                </a:lnTo>
                <a:lnTo>
                  <a:pt x="785" y="829"/>
                </a:lnTo>
                <a:lnTo>
                  <a:pt x="0" y="829"/>
                </a:lnTo>
              </a:path>
            </a:pathLst>
          </a:custGeom>
          <a:solidFill>
            <a:schemeClr val="accent5"/>
          </a:solidFill>
          <a:ln>
            <a:noFill/>
          </a:ln>
          <a:effectLst/>
        </p:spPr>
        <p:txBody>
          <a:bodyPr wrap="none" anchor="ctr"/>
          <a:lstStyle/>
          <a:p>
            <a:endParaRPr lang="en-US"/>
          </a:p>
        </p:txBody>
      </p:sp>
      <p:sp>
        <p:nvSpPr>
          <p:cNvPr id="918" name="CuadroTexto 917"/>
          <p:cNvSpPr txBox="1"/>
          <p:nvPr/>
        </p:nvSpPr>
        <p:spPr>
          <a:xfrm>
            <a:off x="4914673" y="6222878"/>
            <a:ext cx="1611339" cy="1569660"/>
          </a:xfrm>
          <a:prstGeom prst="rect">
            <a:avLst/>
          </a:prstGeom>
          <a:noFill/>
        </p:spPr>
        <p:txBody>
          <a:bodyPr wrap="none" rtlCol="0">
            <a:spAutoFit/>
          </a:bodyPr>
          <a:lstStyle/>
          <a:p>
            <a:r>
              <a:rPr lang="en-US" sz="9600" b="1" dirty="0">
                <a:solidFill>
                  <a:schemeClr val="bg1"/>
                </a:solidFill>
                <a:latin typeface="Lato" charset="0"/>
                <a:ea typeface="Lato" charset="0"/>
                <a:cs typeface="Lato" charset="0"/>
              </a:rPr>
              <a:t>01</a:t>
            </a:r>
          </a:p>
        </p:txBody>
      </p:sp>
      <p:sp>
        <p:nvSpPr>
          <p:cNvPr id="919" name="CuadroTexto 918"/>
          <p:cNvSpPr txBox="1"/>
          <p:nvPr/>
        </p:nvSpPr>
        <p:spPr>
          <a:xfrm>
            <a:off x="8164282" y="5875524"/>
            <a:ext cx="1611339" cy="1569660"/>
          </a:xfrm>
          <a:prstGeom prst="rect">
            <a:avLst/>
          </a:prstGeom>
          <a:noFill/>
        </p:spPr>
        <p:txBody>
          <a:bodyPr wrap="none" rtlCol="0">
            <a:spAutoFit/>
          </a:bodyPr>
          <a:lstStyle/>
          <a:p>
            <a:r>
              <a:rPr lang="en-US" sz="9600" b="1" dirty="0">
                <a:solidFill>
                  <a:schemeClr val="bg1"/>
                </a:solidFill>
                <a:latin typeface="Lato" charset="0"/>
                <a:ea typeface="Lato" charset="0"/>
                <a:cs typeface="Lato" charset="0"/>
              </a:rPr>
              <a:t>02</a:t>
            </a:r>
          </a:p>
        </p:txBody>
      </p:sp>
      <p:sp>
        <p:nvSpPr>
          <p:cNvPr id="920" name="CuadroTexto 919"/>
          <p:cNvSpPr txBox="1"/>
          <p:nvPr/>
        </p:nvSpPr>
        <p:spPr>
          <a:xfrm>
            <a:off x="11411981" y="6222878"/>
            <a:ext cx="1611339" cy="1569660"/>
          </a:xfrm>
          <a:prstGeom prst="rect">
            <a:avLst/>
          </a:prstGeom>
          <a:noFill/>
        </p:spPr>
        <p:txBody>
          <a:bodyPr wrap="none" rtlCol="0">
            <a:spAutoFit/>
          </a:bodyPr>
          <a:lstStyle/>
          <a:p>
            <a:r>
              <a:rPr lang="en-US" sz="9600" b="1">
                <a:solidFill>
                  <a:schemeClr val="bg1"/>
                </a:solidFill>
                <a:latin typeface="Lato" charset="0"/>
                <a:ea typeface="Lato" charset="0"/>
                <a:cs typeface="Lato" charset="0"/>
              </a:rPr>
              <a:t>03</a:t>
            </a:r>
            <a:endParaRPr lang="en-US" sz="9600" b="1" dirty="0">
              <a:solidFill>
                <a:schemeClr val="bg1"/>
              </a:solidFill>
              <a:latin typeface="Lato" charset="0"/>
              <a:ea typeface="Lato" charset="0"/>
              <a:cs typeface="Lato" charset="0"/>
            </a:endParaRPr>
          </a:p>
        </p:txBody>
      </p:sp>
      <p:sp>
        <p:nvSpPr>
          <p:cNvPr id="921" name="CuadroTexto 920"/>
          <p:cNvSpPr txBox="1"/>
          <p:nvPr/>
        </p:nvSpPr>
        <p:spPr>
          <a:xfrm>
            <a:off x="14658152" y="5846947"/>
            <a:ext cx="1611339" cy="1569660"/>
          </a:xfrm>
          <a:prstGeom prst="rect">
            <a:avLst/>
          </a:prstGeom>
          <a:noFill/>
        </p:spPr>
        <p:txBody>
          <a:bodyPr wrap="none" rtlCol="0">
            <a:spAutoFit/>
          </a:bodyPr>
          <a:lstStyle/>
          <a:p>
            <a:r>
              <a:rPr lang="en-US" sz="9600" b="1">
                <a:solidFill>
                  <a:schemeClr val="bg1"/>
                </a:solidFill>
                <a:latin typeface="Lato" charset="0"/>
                <a:ea typeface="Lato" charset="0"/>
                <a:cs typeface="Lato" charset="0"/>
              </a:rPr>
              <a:t>04</a:t>
            </a:r>
            <a:endParaRPr lang="en-US" sz="9600" b="1" dirty="0">
              <a:solidFill>
                <a:schemeClr val="bg1"/>
              </a:solidFill>
              <a:latin typeface="Lato" charset="0"/>
              <a:ea typeface="Lato" charset="0"/>
              <a:cs typeface="Lato" charset="0"/>
            </a:endParaRPr>
          </a:p>
        </p:txBody>
      </p:sp>
      <p:sp>
        <p:nvSpPr>
          <p:cNvPr id="922" name="CuadroTexto 921"/>
          <p:cNvSpPr txBox="1"/>
          <p:nvPr/>
        </p:nvSpPr>
        <p:spPr>
          <a:xfrm>
            <a:off x="17885874" y="6218841"/>
            <a:ext cx="1611339" cy="1569660"/>
          </a:xfrm>
          <a:prstGeom prst="rect">
            <a:avLst/>
          </a:prstGeom>
          <a:noFill/>
        </p:spPr>
        <p:txBody>
          <a:bodyPr wrap="none" rtlCol="0">
            <a:spAutoFit/>
          </a:bodyPr>
          <a:lstStyle/>
          <a:p>
            <a:r>
              <a:rPr lang="en-US" sz="9600" b="1" dirty="0">
                <a:solidFill>
                  <a:schemeClr val="bg1"/>
                </a:solidFill>
                <a:latin typeface="Lato" charset="0"/>
                <a:ea typeface="Lato" charset="0"/>
                <a:cs typeface="Lato" charset="0"/>
              </a:rPr>
              <a:t>05</a:t>
            </a:r>
          </a:p>
        </p:txBody>
      </p:sp>
      <p:sp>
        <p:nvSpPr>
          <p:cNvPr id="923" name="CuadroTexto 922"/>
          <p:cNvSpPr txBox="1"/>
          <p:nvPr/>
        </p:nvSpPr>
        <p:spPr>
          <a:xfrm>
            <a:off x="3276935" y="563440"/>
            <a:ext cx="4828096" cy="2677656"/>
          </a:xfrm>
          <a:prstGeom prst="rect">
            <a:avLst/>
          </a:prstGeom>
          <a:noFill/>
        </p:spPr>
        <p:txBody>
          <a:bodyPr wrap="square" rtlCol="0">
            <a:spAutoFit/>
          </a:bodyPr>
          <a:lstStyle/>
          <a:p>
            <a:pPr algn="ctr"/>
            <a:endParaRPr lang="en-US" sz="2800" dirty="0">
              <a:latin typeface="Times New Roman" panose="02020603050405020304" pitchFamily="18" charset="0"/>
              <a:ea typeface="Lato" charset="0"/>
              <a:cs typeface="Times New Roman" panose="02020603050405020304" pitchFamily="18" charset="0"/>
            </a:endParaRPr>
          </a:p>
          <a:p>
            <a:pPr algn="ctr"/>
            <a:r>
              <a:rPr lang="en-US" sz="2800" b="1" dirty="0">
                <a:latin typeface="Times New Roman" panose="02020603050405020304" pitchFamily="18" charset="0"/>
                <a:ea typeface="Lato" charset="0"/>
                <a:cs typeface="Times New Roman" panose="02020603050405020304" pitchFamily="18" charset="0"/>
              </a:rPr>
              <a:t>Coating Machines :-</a:t>
            </a:r>
          </a:p>
          <a:p>
            <a:r>
              <a:rPr lang="en-US" sz="2800" dirty="0">
                <a:latin typeface="Times New Roman" panose="02020603050405020304" pitchFamily="18" charset="0"/>
                <a:ea typeface="Lato" charset="0"/>
                <a:cs typeface="Times New Roman" panose="02020603050405020304" pitchFamily="18" charset="0"/>
              </a:rPr>
              <a:t>Coat the electrode slurry onto current collectors (copper for anodes, aluminum for cathodes).</a:t>
            </a:r>
          </a:p>
        </p:txBody>
      </p:sp>
      <p:sp>
        <p:nvSpPr>
          <p:cNvPr id="924" name="CuadroTexto 923"/>
          <p:cNvSpPr txBox="1"/>
          <p:nvPr/>
        </p:nvSpPr>
        <p:spPr>
          <a:xfrm>
            <a:off x="8879977" y="772917"/>
            <a:ext cx="7194227" cy="2246769"/>
          </a:xfrm>
          <a:prstGeom prst="rect">
            <a:avLst/>
          </a:prstGeom>
          <a:noFill/>
        </p:spPr>
        <p:txBody>
          <a:bodyPr wrap="square" rtlCol="0">
            <a:spAutoFit/>
          </a:bodyPr>
          <a:lstStyle/>
          <a:p>
            <a:pPr algn="ctr"/>
            <a:r>
              <a:rPr lang="en-US" sz="2800" b="1" dirty="0">
                <a:latin typeface="Times New Roman" panose="02020603050405020304" pitchFamily="18" charset="0"/>
                <a:ea typeface="Lato" charset="0"/>
                <a:cs typeface="Times New Roman" panose="02020603050405020304" pitchFamily="18" charset="0"/>
              </a:rPr>
              <a:t>Winding Machines and Stacking Machines :-</a:t>
            </a:r>
          </a:p>
          <a:p>
            <a:r>
              <a:rPr lang="en-US" sz="2800" dirty="0">
                <a:latin typeface="Times New Roman" panose="02020603050405020304" pitchFamily="18" charset="0"/>
                <a:ea typeface="Lato" charset="0"/>
                <a:cs typeface="Times New Roman" panose="02020603050405020304" pitchFamily="18" charset="0"/>
              </a:rPr>
              <a:t>Winding :- Roll electrodes and separators into cylindrical shapes/cells.</a:t>
            </a:r>
          </a:p>
          <a:p>
            <a:r>
              <a:rPr lang="en-US" sz="2800" dirty="0">
                <a:latin typeface="Times New Roman" panose="02020603050405020304" pitchFamily="18" charset="0"/>
                <a:ea typeface="Lato" charset="0"/>
                <a:cs typeface="Times New Roman" panose="02020603050405020304" pitchFamily="18" charset="0"/>
              </a:rPr>
              <a:t>Stacking :- Stack electrodes and separators in layers (for pouch and prismatic cells).</a:t>
            </a:r>
          </a:p>
        </p:txBody>
      </p:sp>
      <p:sp>
        <p:nvSpPr>
          <p:cNvPr id="925" name="CuadroTexto 924"/>
          <p:cNvSpPr txBox="1"/>
          <p:nvPr/>
        </p:nvSpPr>
        <p:spPr>
          <a:xfrm>
            <a:off x="16544306" y="383505"/>
            <a:ext cx="7369424" cy="2677656"/>
          </a:xfrm>
          <a:prstGeom prst="rect">
            <a:avLst/>
          </a:prstGeom>
          <a:noFill/>
        </p:spPr>
        <p:txBody>
          <a:bodyPr wrap="square" rtlCol="0">
            <a:spAutoFit/>
          </a:bodyPr>
          <a:lstStyle/>
          <a:p>
            <a:pPr algn="ctr"/>
            <a:r>
              <a:rPr lang="en-US" sz="2800" b="1" dirty="0">
                <a:latin typeface="Times New Roman" panose="02020603050405020304" pitchFamily="18" charset="0"/>
                <a:ea typeface="Lato" charset="0"/>
                <a:cs typeface="Times New Roman" panose="02020603050405020304" pitchFamily="18" charset="0"/>
              </a:rPr>
              <a:t>Welders :-</a:t>
            </a:r>
          </a:p>
          <a:p>
            <a:r>
              <a:rPr lang="en-US" sz="2800" dirty="0">
                <a:latin typeface="Times New Roman" panose="02020603050405020304" pitchFamily="18" charset="0"/>
                <a:ea typeface="Lato" charset="0"/>
                <a:cs typeface="Times New Roman" panose="02020603050405020304" pitchFamily="18" charset="0"/>
              </a:rPr>
              <a:t>Enclosure Machines :-</a:t>
            </a:r>
          </a:p>
          <a:p>
            <a:r>
              <a:rPr lang="en-US" sz="2800" dirty="0">
                <a:latin typeface="Times New Roman" panose="02020603050405020304" pitchFamily="18" charset="0"/>
                <a:ea typeface="Lato" charset="0"/>
                <a:cs typeface="Times New Roman" panose="02020603050405020304" pitchFamily="18" charset="0"/>
              </a:rPr>
              <a:t>Encapsulate the cells in protective housings.</a:t>
            </a:r>
          </a:p>
          <a:p>
            <a:r>
              <a:rPr lang="en-US" sz="2800" dirty="0">
                <a:latin typeface="Times New Roman" panose="02020603050405020304" pitchFamily="18" charset="0"/>
                <a:ea typeface="Lato" charset="0"/>
                <a:cs typeface="Times New Roman" panose="02020603050405020304" pitchFamily="18" charset="0"/>
              </a:rPr>
              <a:t>Labeling Machines :-</a:t>
            </a:r>
          </a:p>
          <a:p>
            <a:r>
              <a:rPr lang="en-US" sz="2800" dirty="0">
                <a:latin typeface="Times New Roman" panose="02020603050405020304" pitchFamily="18" charset="0"/>
                <a:ea typeface="Lato" charset="0"/>
                <a:cs typeface="Times New Roman" panose="02020603050405020304" pitchFamily="18" charset="0"/>
              </a:rPr>
              <a:t>Add labels and other necessary information to the battery products.</a:t>
            </a:r>
          </a:p>
        </p:txBody>
      </p:sp>
      <p:sp>
        <p:nvSpPr>
          <p:cNvPr id="926" name="CuadroTexto 925"/>
          <p:cNvSpPr txBox="1"/>
          <p:nvPr/>
        </p:nvSpPr>
        <p:spPr>
          <a:xfrm>
            <a:off x="13543167" y="10464926"/>
            <a:ext cx="5075437" cy="2246769"/>
          </a:xfrm>
          <a:prstGeom prst="rect">
            <a:avLst/>
          </a:prstGeom>
          <a:noFill/>
        </p:spPr>
        <p:txBody>
          <a:bodyPr wrap="square" rtlCol="0">
            <a:spAutoFit/>
          </a:bodyPr>
          <a:lstStyle/>
          <a:p>
            <a:pPr algn="ctr"/>
            <a:r>
              <a:rPr lang="en-US" sz="2800" b="1" dirty="0">
                <a:latin typeface="Times New Roman" panose="02020603050405020304" pitchFamily="18" charset="0"/>
                <a:ea typeface="Lato" charset="0"/>
                <a:cs typeface="Times New Roman" panose="02020603050405020304" pitchFamily="18" charset="0"/>
              </a:rPr>
              <a:t>Formation Equipment :-</a:t>
            </a:r>
          </a:p>
          <a:p>
            <a:r>
              <a:rPr lang="en-US" sz="2800" dirty="0">
                <a:latin typeface="Times New Roman" panose="02020603050405020304" pitchFamily="18" charset="0"/>
                <a:ea typeface="Lato" charset="0"/>
                <a:cs typeface="Times New Roman" panose="02020603050405020304" pitchFamily="18" charset="0"/>
              </a:rPr>
              <a:t>Perform initial charge and discharge cycles to form the solid-electrolyte interface (SEI) layer.</a:t>
            </a:r>
          </a:p>
        </p:txBody>
      </p:sp>
      <p:sp>
        <p:nvSpPr>
          <p:cNvPr id="927" name="CuadroTexto 926"/>
          <p:cNvSpPr txBox="1"/>
          <p:nvPr/>
        </p:nvSpPr>
        <p:spPr>
          <a:xfrm>
            <a:off x="6526012" y="10464925"/>
            <a:ext cx="5075437" cy="1815882"/>
          </a:xfrm>
          <a:prstGeom prst="rect">
            <a:avLst/>
          </a:prstGeom>
          <a:noFill/>
        </p:spPr>
        <p:txBody>
          <a:bodyPr wrap="square" rtlCol="0">
            <a:spAutoFit/>
          </a:bodyPr>
          <a:lstStyle/>
          <a:p>
            <a:r>
              <a:rPr lang="en-US" sz="2800" b="1" dirty="0">
                <a:latin typeface="Times New Roman" panose="02020603050405020304" pitchFamily="18" charset="0"/>
                <a:ea typeface="Lato" charset="0"/>
                <a:cs typeface="Times New Roman" panose="02020603050405020304" pitchFamily="18" charset="0"/>
              </a:rPr>
              <a:t>           Slitting Machines :-</a:t>
            </a:r>
          </a:p>
          <a:p>
            <a:r>
              <a:rPr lang="en-US" sz="2800" dirty="0">
                <a:latin typeface="Times New Roman" panose="02020603050405020304" pitchFamily="18" charset="0"/>
                <a:ea typeface="Lato" charset="0"/>
                <a:cs typeface="Times New Roman" panose="02020603050405020304" pitchFamily="18" charset="0"/>
              </a:rPr>
              <a:t>Cut the large sheets of electrodes into smaller, precise sizes for cell assembly..</a:t>
            </a:r>
          </a:p>
        </p:txBody>
      </p:sp>
    </p:spTree>
    <p:extLst>
      <p:ext uri="{BB962C8B-B14F-4D97-AF65-F5344CB8AC3E}">
        <p14:creationId xmlns:p14="http://schemas.microsoft.com/office/powerpoint/2010/main" val="1229608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Line 1"/>
          <p:cNvSpPr>
            <a:spLocks noChangeShapeType="1"/>
          </p:cNvSpPr>
          <p:nvPr/>
        </p:nvSpPr>
        <p:spPr bwMode="auto">
          <a:xfrm flipV="1">
            <a:off x="3561604" y="4425067"/>
            <a:ext cx="7697590" cy="12007"/>
          </a:xfrm>
          <a:prstGeom prst="line">
            <a:avLst/>
          </a:prstGeom>
          <a:noFill/>
          <a:ln w="720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39" name="Line 2"/>
          <p:cNvSpPr>
            <a:spLocks noChangeShapeType="1"/>
          </p:cNvSpPr>
          <p:nvPr/>
        </p:nvSpPr>
        <p:spPr bwMode="auto">
          <a:xfrm>
            <a:off x="9564731" y="2235094"/>
            <a:ext cx="2359791" cy="0"/>
          </a:xfrm>
          <a:prstGeom prst="line">
            <a:avLst/>
          </a:prstGeom>
          <a:noFill/>
          <a:ln w="720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40" name="Line 3"/>
          <p:cNvSpPr>
            <a:spLocks noChangeShapeType="1"/>
          </p:cNvSpPr>
          <p:nvPr/>
        </p:nvSpPr>
        <p:spPr bwMode="auto">
          <a:xfrm>
            <a:off x="12425350" y="3335451"/>
            <a:ext cx="2149066" cy="0"/>
          </a:xfrm>
          <a:prstGeom prst="line">
            <a:avLst/>
          </a:prstGeom>
          <a:noFill/>
          <a:ln w="720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41" name="Line 4"/>
          <p:cNvSpPr>
            <a:spLocks noChangeShapeType="1"/>
          </p:cNvSpPr>
          <p:nvPr/>
        </p:nvSpPr>
        <p:spPr bwMode="auto">
          <a:xfrm>
            <a:off x="13195226" y="1270074"/>
            <a:ext cx="4614993" cy="0"/>
          </a:xfrm>
          <a:prstGeom prst="line">
            <a:avLst/>
          </a:prstGeom>
          <a:noFill/>
          <a:ln w="720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42" name="Freeform 5"/>
          <p:cNvSpPr>
            <a:spLocks noChangeArrowheads="1"/>
          </p:cNvSpPr>
          <p:nvPr/>
        </p:nvSpPr>
        <p:spPr bwMode="auto">
          <a:xfrm>
            <a:off x="9737132" y="716737"/>
            <a:ext cx="5255258" cy="11812637"/>
          </a:xfrm>
          <a:custGeom>
            <a:avLst/>
            <a:gdLst>
              <a:gd name="T0" fmla="*/ 4957 w 4958"/>
              <a:gd name="T1" fmla="*/ 11029 h 11030"/>
              <a:gd name="T2" fmla="*/ 4957 w 4958"/>
              <a:gd name="T3" fmla="*/ 11029 h 11030"/>
              <a:gd name="T4" fmla="*/ 1013 w 4958"/>
              <a:gd name="T5" fmla="*/ 11026 h 11030"/>
              <a:gd name="T6" fmla="*/ 1013 w 4958"/>
              <a:gd name="T7" fmla="*/ 11026 h 11030"/>
              <a:gd name="T8" fmla="*/ 1300 w 4958"/>
              <a:gd name="T9" fmla="*/ 2533 h 11030"/>
              <a:gd name="T10" fmla="*/ 1300 w 4958"/>
              <a:gd name="T11" fmla="*/ 2533 h 11030"/>
              <a:gd name="T12" fmla="*/ 2544 w 4958"/>
              <a:gd name="T13" fmla="*/ 10 h 11030"/>
              <a:gd name="T14" fmla="*/ 2544 w 4958"/>
              <a:gd name="T15" fmla="*/ 10 h 11030"/>
              <a:gd name="T16" fmla="*/ 3774 w 4958"/>
              <a:gd name="T17" fmla="*/ 0 h 11030"/>
              <a:gd name="T18" fmla="*/ 3774 w 4958"/>
              <a:gd name="T19" fmla="*/ 0 h 11030"/>
              <a:gd name="T20" fmla="*/ 2970 w 4958"/>
              <a:gd name="T21" fmla="*/ 2604 h 11030"/>
              <a:gd name="T22" fmla="*/ 2970 w 4958"/>
              <a:gd name="T23" fmla="*/ 2604 h 11030"/>
              <a:gd name="T24" fmla="*/ 4957 w 4958"/>
              <a:gd name="T25" fmla="*/ 11029 h 1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8" h="11030">
                <a:moveTo>
                  <a:pt x="4957" y="11029"/>
                </a:moveTo>
                <a:lnTo>
                  <a:pt x="4957" y="11029"/>
                </a:lnTo>
                <a:cubicBezTo>
                  <a:pt x="3642" y="11028"/>
                  <a:pt x="2328" y="11027"/>
                  <a:pt x="1013" y="11026"/>
                </a:cubicBezTo>
                <a:lnTo>
                  <a:pt x="1013" y="11026"/>
                </a:lnTo>
                <a:cubicBezTo>
                  <a:pt x="578" y="9361"/>
                  <a:pt x="0" y="6094"/>
                  <a:pt x="1300" y="2533"/>
                </a:cubicBezTo>
                <a:lnTo>
                  <a:pt x="1300" y="2533"/>
                </a:lnTo>
                <a:cubicBezTo>
                  <a:pt x="1657" y="1554"/>
                  <a:pt x="2098" y="714"/>
                  <a:pt x="2544" y="10"/>
                </a:cubicBezTo>
                <a:lnTo>
                  <a:pt x="2544" y="10"/>
                </a:lnTo>
                <a:cubicBezTo>
                  <a:pt x="2954" y="7"/>
                  <a:pt x="3364" y="3"/>
                  <a:pt x="3774" y="0"/>
                </a:cubicBezTo>
                <a:lnTo>
                  <a:pt x="3774" y="0"/>
                </a:lnTo>
                <a:cubicBezTo>
                  <a:pt x="3441" y="728"/>
                  <a:pt x="3140" y="1600"/>
                  <a:pt x="2970" y="2604"/>
                </a:cubicBezTo>
                <a:lnTo>
                  <a:pt x="2970" y="2604"/>
                </a:lnTo>
                <a:cubicBezTo>
                  <a:pt x="2296" y="6603"/>
                  <a:pt x="4197" y="9867"/>
                  <a:pt x="4957" y="11029"/>
                </a:cubicBezTo>
              </a:path>
            </a:pathLst>
          </a:custGeom>
          <a:solidFill>
            <a:srgbClr val="797979">
              <a:alpha val="25000"/>
            </a:srgbClr>
          </a:solidFill>
          <a:ln>
            <a:noFill/>
          </a:ln>
          <a:effectLst/>
        </p:spPr>
        <p:txBody>
          <a:bodyPr wrap="none" anchor="ctr"/>
          <a:lstStyle/>
          <a:p>
            <a:endParaRPr lang="en-US"/>
          </a:p>
        </p:txBody>
      </p:sp>
      <p:sp>
        <p:nvSpPr>
          <p:cNvPr id="43" name="Freeform 6"/>
          <p:cNvSpPr>
            <a:spLocks noChangeArrowheads="1"/>
          </p:cNvSpPr>
          <p:nvPr/>
        </p:nvSpPr>
        <p:spPr bwMode="auto">
          <a:xfrm>
            <a:off x="10359841" y="952847"/>
            <a:ext cx="2580874" cy="11576528"/>
          </a:xfrm>
          <a:custGeom>
            <a:avLst/>
            <a:gdLst>
              <a:gd name="T0" fmla="*/ 2160 w 2434"/>
              <a:gd name="T1" fmla="*/ 10918 h 10919"/>
              <a:gd name="T2" fmla="*/ 2160 w 2434"/>
              <a:gd name="T3" fmla="*/ 10918 h 10919"/>
              <a:gd name="T4" fmla="*/ 2433 w 2434"/>
              <a:gd name="T5" fmla="*/ 0 h 10919"/>
            </a:gdLst>
            <a:ahLst/>
            <a:cxnLst>
              <a:cxn ang="0">
                <a:pos x="T0" y="T1"/>
              </a:cxn>
              <a:cxn ang="0">
                <a:pos x="T2" y="T3"/>
              </a:cxn>
              <a:cxn ang="0">
                <a:pos x="T4" y="T5"/>
              </a:cxn>
            </a:cxnLst>
            <a:rect l="0" t="0" r="r" b="b"/>
            <a:pathLst>
              <a:path w="2434" h="10919">
                <a:moveTo>
                  <a:pt x="2160" y="10918"/>
                </a:moveTo>
                <a:lnTo>
                  <a:pt x="2160" y="10918"/>
                </a:lnTo>
                <a:cubicBezTo>
                  <a:pt x="1724" y="9253"/>
                  <a:pt x="0" y="5640"/>
                  <a:pt x="2433" y="0"/>
                </a:cubicBezTo>
              </a:path>
            </a:pathLst>
          </a:custGeom>
          <a:noFill/>
          <a:ln w="2196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6" name="Freeform 10"/>
          <p:cNvSpPr>
            <a:spLocks noChangeArrowheads="1"/>
          </p:cNvSpPr>
          <p:nvPr/>
        </p:nvSpPr>
        <p:spPr bwMode="auto">
          <a:xfrm>
            <a:off x="11238951" y="3807024"/>
            <a:ext cx="1196433" cy="1126482"/>
          </a:xfrm>
          <a:custGeom>
            <a:avLst/>
            <a:gdLst>
              <a:gd name="T0" fmla="*/ 0 w 1908"/>
              <a:gd name="T1" fmla="*/ 953 h 1909"/>
              <a:gd name="T2" fmla="*/ 0 w 1908"/>
              <a:gd name="T3" fmla="*/ 953 h 1909"/>
              <a:gd name="T4" fmla="*/ 953 w 1908"/>
              <a:gd name="T5" fmla="*/ 1908 h 1909"/>
              <a:gd name="T6" fmla="*/ 953 w 1908"/>
              <a:gd name="T7" fmla="*/ 1908 h 1909"/>
              <a:gd name="T8" fmla="*/ 1907 w 1908"/>
              <a:gd name="T9" fmla="*/ 953 h 1909"/>
              <a:gd name="T10" fmla="*/ 1907 w 1908"/>
              <a:gd name="T11" fmla="*/ 953 h 1909"/>
              <a:gd name="T12" fmla="*/ 953 w 1908"/>
              <a:gd name="T13" fmla="*/ 0 h 1909"/>
              <a:gd name="T14" fmla="*/ 953 w 1908"/>
              <a:gd name="T15" fmla="*/ 0 h 1909"/>
              <a:gd name="T16" fmla="*/ 0 w 1908"/>
              <a:gd name="T17" fmla="*/ 953 h 1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8" h="1909">
                <a:moveTo>
                  <a:pt x="0" y="953"/>
                </a:moveTo>
                <a:lnTo>
                  <a:pt x="0" y="953"/>
                </a:lnTo>
                <a:cubicBezTo>
                  <a:pt x="0" y="1481"/>
                  <a:pt x="427" y="1908"/>
                  <a:pt x="953" y="1908"/>
                </a:cubicBezTo>
                <a:lnTo>
                  <a:pt x="953" y="1908"/>
                </a:lnTo>
                <a:cubicBezTo>
                  <a:pt x="1480" y="1908"/>
                  <a:pt x="1907" y="1481"/>
                  <a:pt x="1907" y="953"/>
                </a:cubicBezTo>
                <a:lnTo>
                  <a:pt x="1907" y="953"/>
                </a:lnTo>
                <a:cubicBezTo>
                  <a:pt x="1907" y="428"/>
                  <a:pt x="1480" y="0"/>
                  <a:pt x="953" y="0"/>
                </a:cubicBezTo>
                <a:lnTo>
                  <a:pt x="953" y="0"/>
                </a:lnTo>
                <a:cubicBezTo>
                  <a:pt x="427" y="0"/>
                  <a:pt x="0" y="428"/>
                  <a:pt x="0" y="953"/>
                </a:cubicBezTo>
              </a:path>
            </a:pathLst>
          </a:custGeom>
          <a:solidFill>
            <a:schemeClr val="accent4"/>
          </a:solidFill>
          <a:ln>
            <a:noFill/>
          </a:ln>
          <a:effectLst/>
        </p:spPr>
        <p:txBody>
          <a:bodyPr wrap="none" anchor="ctr"/>
          <a:lstStyle/>
          <a:p>
            <a:r>
              <a:rPr lang="en-US" dirty="0"/>
              <a:t>   4.</a:t>
            </a:r>
          </a:p>
        </p:txBody>
      </p:sp>
      <p:sp>
        <p:nvSpPr>
          <p:cNvPr id="68" name="Freeform 12"/>
          <p:cNvSpPr>
            <a:spLocks noChangeArrowheads="1"/>
          </p:cNvSpPr>
          <p:nvPr/>
        </p:nvSpPr>
        <p:spPr bwMode="auto">
          <a:xfrm>
            <a:off x="11565482" y="2772944"/>
            <a:ext cx="1066013" cy="1045879"/>
          </a:xfrm>
          <a:custGeom>
            <a:avLst/>
            <a:gdLst>
              <a:gd name="T0" fmla="*/ 0 w 1395"/>
              <a:gd name="T1" fmla="*/ 698 h 1395"/>
              <a:gd name="T2" fmla="*/ 0 w 1395"/>
              <a:gd name="T3" fmla="*/ 698 h 1395"/>
              <a:gd name="T4" fmla="*/ 697 w 1395"/>
              <a:gd name="T5" fmla="*/ 1394 h 1395"/>
              <a:gd name="T6" fmla="*/ 697 w 1395"/>
              <a:gd name="T7" fmla="*/ 1394 h 1395"/>
              <a:gd name="T8" fmla="*/ 1394 w 1395"/>
              <a:gd name="T9" fmla="*/ 698 h 1395"/>
              <a:gd name="T10" fmla="*/ 1394 w 1395"/>
              <a:gd name="T11" fmla="*/ 698 h 1395"/>
              <a:gd name="T12" fmla="*/ 697 w 1395"/>
              <a:gd name="T13" fmla="*/ 0 h 1395"/>
              <a:gd name="T14" fmla="*/ 697 w 1395"/>
              <a:gd name="T15" fmla="*/ 0 h 1395"/>
              <a:gd name="T16" fmla="*/ 0 w 1395"/>
              <a:gd name="T17" fmla="*/ 698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5" h="1395">
                <a:moveTo>
                  <a:pt x="0" y="698"/>
                </a:moveTo>
                <a:lnTo>
                  <a:pt x="0" y="698"/>
                </a:lnTo>
                <a:cubicBezTo>
                  <a:pt x="0" y="1083"/>
                  <a:pt x="312" y="1394"/>
                  <a:pt x="697" y="1394"/>
                </a:cubicBezTo>
                <a:lnTo>
                  <a:pt x="697" y="1394"/>
                </a:lnTo>
                <a:cubicBezTo>
                  <a:pt x="1082" y="1394"/>
                  <a:pt x="1394" y="1083"/>
                  <a:pt x="1394" y="698"/>
                </a:cubicBezTo>
                <a:lnTo>
                  <a:pt x="1394" y="698"/>
                </a:lnTo>
                <a:cubicBezTo>
                  <a:pt x="1394" y="313"/>
                  <a:pt x="1082" y="0"/>
                  <a:pt x="697" y="0"/>
                </a:cubicBezTo>
                <a:lnTo>
                  <a:pt x="697" y="0"/>
                </a:lnTo>
                <a:cubicBezTo>
                  <a:pt x="312" y="0"/>
                  <a:pt x="0" y="313"/>
                  <a:pt x="0" y="698"/>
                </a:cubicBezTo>
              </a:path>
            </a:pathLst>
          </a:custGeom>
          <a:solidFill>
            <a:schemeClr val="accent1"/>
          </a:solidFill>
          <a:ln>
            <a:noFill/>
          </a:ln>
          <a:effectLst/>
        </p:spPr>
        <p:txBody>
          <a:bodyPr wrap="none" anchor="ctr"/>
          <a:lstStyle/>
          <a:p>
            <a:r>
              <a:rPr lang="en-US" dirty="0"/>
              <a:t>   3.</a:t>
            </a:r>
          </a:p>
        </p:txBody>
      </p:sp>
      <p:sp>
        <p:nvSpPr>
          <p:cNvPr id="70" name="Freeform 14"/>
          <p:cNvSpPr>
            <a:spLocks noChangeArrowheads="1"/>
          </p:cNvSpPr>
          <p:nvPr/>
        </p:nvSpPr>
        <p:spPr bwMode="auto">
          <a:xfrm>
            <a:off x="11909987" y="1740539"/>
            <a:ext cx="1066013" cy="1066013"/>
          </a:xfrm>
          <a:custGeom>
            <a:avLst/>
            <a:gdLst>
              <a:gd name="T0" fmla="*/ 0 w 1005"/>
              <a:gd name="T1" fmla="*/ 502 h 1005"/>
              <a:gd name="T2" fmla="*/ 0 w 1005"/>
              <a:gd name="T3" fmla="*/ 502 h 1005"/>
              <a:gd name="T4" fmla="*/ 502 w 1005"/>
              <a:gd name="T5" fmla="*/ 1004 h 1005"/>
              <a:gd name="T6" fmla="*/ 502 w 1005"/>
              <a:gd name="T7" fmla="*/ 1004 h 1005"/>
              <a:gd name="T8" fmla="*/ 1004 w 1005"/>
              <a:gd name="T9" fmla="*/ 502 h 1005"/>
              <a:gd name="T10" fmla="*/ 1004 w 1005"/>
              <a:gd name="T11" fmla="*/ 502 h 1005"/>
              <a:gd name="T12" fmla="*/ 502 w 1005"/>
              <a:gd name="T13" fmla="*/ 0 h 1005"/>
              <a:gd name="T14" fmla="*/ 502 w 1005"/>
              <a:gd name="T15" fmla="*/ 0 h 1005"/>
              <a:gd name="T16" fmla="*/ 0 w 1005"/>
              <a:gd name="T17" fmla="*/ 502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5" h="1005">
                <a:moveTo>
                  <a:pt x="0" y="502"/>
                </a:moveTo>
                <a:lnTo>
                  <a:pt x="0" y="502"/>
                </a:lnTo>
                <a:cubicBezTo>
                  <a:pt x="0" y="780"/>
                  <a:pt x="225" y="1004"/>
                  <a:pt x="502" y="1004"/>
                </a:cubicBezTo>
                <a:lnTo>
                  <a:pt x="502" y="1004"/>
                </a:lnTo>
                <a:cubicBezTo>
                  <a:pt x="780" y="1004"/>
                  <a:pt x="1004" y="780"/>
                  <a:pt x="1004" y="502"/>
                </a:cubicBezTo>
                <a:lnTo>
                  <a:pt x="1004" y="502"/>
                </a:lnTo>
                <a:cubicBezTo>
                  <a:pt x="1004" y="224"/>
                  <a:pt x="780" y="0"/>
                  <a:pt x="502" y="0"/>
                </a:cubicBezTo>
                <a:lnTo>
                  <a:pt x="502" y="0"/>
                </a:lnTo>
                <a:cubicBezTo>
                  <a:pt x="225" y="0"/>
                  <a:pt x="0" y="224"/>
                  <a:pt x="0" y="502"/>
                </a:cubicBezTo>
              </a:path>
            </a:pathLst>
          </a:custGeom>
          <a:solidFill>
            <a:schemeClr val="accent2"/>
          </a:solidFill>
          <a:ln>
            <a:noFill/>
          </a:ln>
          <a:effectLst/>
        </p:spPr>
        <p:txBody>
          <a:bodyPr wrap="none" anchor="ctr"/>
          <a:lstStyle/>
          <a:p>
            <a:r>
              <a:rPr lang="en-US" dirty="0"/>
              <a:t>   2.</a:t>
            </a:r>
          </a:p>
        </p:txBody>
      </p:sp>
      <p:sp>
        <p:nvSpPr>
          <p:cNvPr id="709" name="CuadroTexto 708"/>
          <p:cNvSpPr txBox="1"/>
          <p:nvPr/>
        </p:nvSpPr>
        <p:spPr>
          <a:xfrm>
            <a:off x="17810219" y="325838"/>
            <a:ext cx="6567431" cy="1815882"/>
          </a:xfrm>
          <a:prstGeom prst="rect">
            <a:avLst/>
          </a:prstGeom>
          <a:noFill/>
        </p:spPr>
        <p:txBody>
          <a:bodyPr wrap="square" rtlCol="0">
            <a:spAutoFit/>
          </a:bodyPr>
          <a:lstStyle/>
          <a:p>
            <a:r>
              <a:rPr lang="en-US" sz="2800" b="1" dirty="0">
                <a:latin typeface="Times New Roman" panose="02020603050405020304" pitchFamily="18" charset="0"/>
                <a:ea typeface="Lato Light" charset="0"/>
                <a:cs typeface="Times New Roman" panose="02020603050405020304" pitchFamily="18" charset="0"/>
              </a:rPr>
              <a:t>Raw Material Procurement :-</a:t>
            </a:r>
          </a:p>
          <a:p>
            <a:r>
              <a:rPr lang="en-US" sz="2800" dirty="0">
                <a:latin typeface="Times New Roman" panose="02020603050405020304" pitchFamily="18" charset="0"/>
                <a:ea typeface="Lato Light" charset="0"/>
                <a:cs typeface="Times New Roman" panose="02020603050405020304" pitchFamily="18" charset="0"/>
              </a:rPr>
              <a:t>Sourcing Materials</a:t>
            </a:r>
          </a:p>
          <a:p>
            <a:r>
              <a:rPr lang="en-US" sz="2800" dirty="0">
                <a:latin typeface="Times New Roman" panose="02020603050405020304" pitchFamily="18" charset="0"/>
                <a:ea typeface="Lato Light" charset="0"/>
                <a:cs typeface="Times New Roman" panose="02020603050405020304" pitchFamily="18" charset="0"/>
              </a:rPr>
              <a:t>Supplier Selection</a:t>
            </a:r>
          </a:p>
          <a:p>
            <a:r>
              <a:rPr lang="en-US" sz="2800" dirty="0">
                <a:latin typeface="Times New Roman" panose="02020603050405020304" pitchFamily="18" charset="0"/>
                <a:ea typeface="Lato Light" charset="0"/>
                <a:cs typeface="Times New Roman" panose="02020603050405020304" pitchFamily="18" charset="0"/>
              </a:rPr>
              <a:t>Contract Management</a:t>
            </a:r>
          </a:p>
        </p:txBody>
      </p:sp>
      <p:sp>
        <p:nvSpPr>
          <p:cNvPr id="2" name="Freeform 8"/>
          <p:cNvSpPr>
            <a:spLocks noChangeArrowheads="1"/>
          </p:cNvSpPr>
          <p:nvPr/>
        </p:nvSpPr>
        <p:spPr bwMode="auto">
          <a:xfrm>
            <a:off x="12290735" y="767676"/>
            <a:ext cx="1105786" cy="1004796"/>
          </a:xfrm>
          <a:custGeom>
            <a:avLst/>
            <a:gdLst>
              <a:gd name="T0" fmla="*/ 0 w 2375"/>
              <a:gd name="T1" fmla="*/ 1187 h 2375"/>
              <a:gd name="T2" fmla="*/ 0 w 2375"/>
              <a:gd name="T3" fmla="*/ 1187 h 2375"/>
              <a:gd name="T4" fmla="*/ 1187 w 2375"/>
              <a:gd name="T5" fmla="*/ 2374 h 2375"/>
              <a:gd name="T6" fmla="*/ 1187 w 2375"/>
              <a:gd name="T7" fmla="*/ 2374 h 2375"/>
              <a:gd name="T8" fmla="*/ 2374 w 2375"/>
              <a:gd name="T9" fmla="*/ 1187 h 2375"/>
              <a:gd name="T10" fmla="*/ 2374 w 2375"/>
              <a:gd name="T11" fmla="*/ 1187 h 2375"/>
              <a:gd name="T12" fmla="*/ 1187 w 2375"/>
              <a:gd name="T13" fmla="*/ 0 h 2375"/>
              <a:gd name="T14" fmla="*/ 1187 w 2375"/>
              <a:gd name="T15" fmla="*/ 0 h 2375"/>
              <a:gd name="T16" fmla="*/ 0 w 2375"/>
              <a:gd name="T17" fmla="*/ 1187 h 2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5" h="2375">
                <a:moveTo>
                  <a:pt x="0" y="1187"/>
                </a:moveTo>
                <a:lnTo>
                  <a:pt x="0" y="1187"/>
                </a:lnTo>
                <a:cubicBezTo>
                  <a:pt x="0" y="1842"/>
                  <a:pt x="532" y="2374"/>
                  <a:pt x="1187" y="2374"/>
                </a:cubicBezTo>
                <a:lnTo>
                  <a:pt x="1187" y="2374"/>
                </a:lnTo>
                <a:cubicBezTo>
                  <a:pt x="1842" y="2374"/>
                  <a:pt x="2374" y="1842"/>
                  <a:pt x="2374" y="1187"/>
                </a:cubicBezTo>
                <a:lnTo>
                  <a:pt x="2374" y="1187"/>
                </a:lnTo>
                <a:cubicBezTo>
                  <a:pt x="2374" y="531"/>
                  <a:pt x="1842" y="0"/>
                  <a:pt x="1187" y="0"/>
                </a:cubicBezTo>
                <a:lnTo>
                  <a:pt x="1187" y="0"/>
                </a:lnTo>
                <a:cubicBezTo>
                  <a:pt x="532" y="0"/>
                  <a:pt x="0" y="531"/>
                  <a:pt x="0" y="1187"/>
                </a:cubicBezTo>
              </a:path>
            </a:pathLst>
          </a:custGeom>
          <a:solidFill>
            <a:schemeClr val="accent3"/>
          </a:solidFill>
          <a:ln>
            <a:noFill/>
          </a:ln>
          <a:effectLst/>
        </p:spPr>
        <p:txBody>
          <a:bodyPr wrap="none" anchor="ctr"/>
          <a:lstStyle/>
          <a:p>
            <a:r>
              <a:rPr lang="en-US" dirty="0"/>
              <a:t>   1.   </a:t>
            </a:r>
          </a:p>
        </p:txBody>
      </p:sp>
      <p:sp>
        <p:nvSpPr>
          <p:cNvPr id="3" name="CuadroTexto 708">
            <a:extLst>
              <a:ext uri="{FF2B5EF4-FFF2-40B4-BE49-F238E27FC236}">
                <a16:creationId xmlns:a16="http://schemas.microsoft.com/office/drawing/2014/main" id="{58ECDAFD-B51A-6C3B-08F2-0CFBD1A0D80D}"/>
              </a:ext>
            </a:extLst>
          </p:cNvPr>
          <p:cNvSpPr txBox="1"/>
          <p:nvPr/>
        </p:nvSpPr>
        <p:spPr>
          <a:xfrm>
            <a:off x="6549956" y="1584998"/>
            <a:ext cx="4221356" cy="1815882"/>
          </a:xfrm>
          <a:prstGeom prst="rect">
            <a:avLst/>
          </a:prstGeom>
          <a:noFill/>
        </p:spPr>
        <p:txBody>
          <a:bodyPr wrap="square" rtlCol="0">
            <a:spAutoFit/>
          </a:bodyPr>
          <a:lstStyle/>
          <a:p>
            <a:r>
              <a:rPr lang="en-US" sz="2800" b="1" dirty="0">
                <a:latin typeface="Times New Roman" panose="02020603050405020304" pitchFamily="18" charset="0"/>
                <a:ea typeface="Lato Light" charset="0"/>
                <a:cs typeface="Times New Roman" panose="02020603050405020304" pitchFamily="18" charset="0"/>
              </a:rPr>
              <a:t>Inbound Logistics :-</a:t>
            </a:r>
          </a:p>
          <a:p>
            <a:r>
              <a:rPr lang="en-US" sz="2800" dirty="0">
                <a:latin typeface="Times New Roman" panose="02020603050405020304" pitchFamily="18" charset="0"/>
                <a:ea typeface="Lato Light" charset="0"/>
                <a:cs typeface="Times New Roman" panose="02020603050405020304" pitchFamily="18" charset="0"/>
              </a:rPr>
              <a:t>Transportation</a:t>
            </a:r>
          </a:p>
          <a:p>
            <a:r>
              <a:rPr lang="en-US" sz="2800" dirty="0">
                <a:latin typeface="Times New Roman" panose="02020603050405020304" pitchFamily="18" charset="0"/>
                <a:ea typeface="Lato Light" charset="0"/>
                <a:cs typeface="Times New Roman" panose="02020603050405020304" pitchFamily="18" charset="0"/>
              </a:rPr>
              <a:t>Inventory Management</a:t>
            </a:r>
          </a:p>
          <a:p>
            <a:r>
              <a:rPr lang="en-US" sz="2800" dirty="0">
                <a:latin typeface="Times New Roman" panose="02020603050405020304" pitchFamily="18" charset="0"/>
                <a:ea typeface="Lato Light" charset="0"/>
                <a:cs typeface="Times New Roman" panose="02020603050405020304" pitchFamily="18" charset="0"/>
              </a:rPr>
              <a:t>Warehousing</a:t>
            </a:r>
          </a:p>
        </p:txBody>
      </p:sp>
      <p:sp>
        <p:nvSpPr>
          <p:cNvPr id="4" name="CuadroTexto 708">
            <a:extLst>
              <a:ext uri="{FF2B5EF4-FFF2-40B4-BE49-F238E27FC236}">
                <a16:creationId xmlns:a16="http://schemas.microsoft.com/office/drawing/2014/main" id="{9FD5A811-5427-A478-7F11-D51A3F88A6FA}"/>
              </a:ext>
            </a:extLst>
          </p:cNvPr>
          <p:cNvSpPr txBox="1"/>
          <p:nvPr/>
        </p:nvSpPr>
        <p:spPr>
          <a:xfrm>
            <a:off x="14600488" y="2560586"/>
            <a:ext cx="6567431" cy="2677656"/>
          </a:xfrm>
          <a:prstGeom prst="rect">
            <a:avLst/>
          </a:prstGeom>
          <a:noFill/>
        </p:spPr>
        <p:txBody>
          <a:bodyPr wrap="square" rtlCol="0">
            <a:spAutoFit/>
          </a:bodyPr>
          <a:lstStyle/>
          <a:p>
            <a:r>
              <a:rPr lang="en-US" sz="2800" b="1" dirty="0">
                <a:latin typeface="Times New Roman" panose="02020603050405020304" pitchFamily="18" charset="0"/>
                <a:ea typeface="Lato Light" charset="0"/>
                <a:cs typeface="Times New Roman" panose="02020603050405020304" pitchFamily="18" charset="0"/>
              </a:rPr>
              <a:t>Manufacturing Process :-</a:t>
            </a:r>
          </a:p>
          <a:p>
            <a:r>
              <a:rPr lang="en-US" sz="2800" dirty="0">
                <a:latin typeface="Times New Roman" panose="02020603050405020304" pitchFamily="18" charset="0"/>
                <a:ea typeface="Lato Light" charset="0"/>
                <a:cs typeface="Times New Roman" panose="02020603050405020304" pitchFamily="18" charset="0"/>
              </a:rPr>
              <a:t>Preparation</a:t>
            </a:r>
          </a:p>
          <a:p>
            <a:r>
              <a:rPr lang="en-US" sz="2800" dirty="0">
                <a:latin typeface="Times New Roman" panose="02020603050405020304" pitchFamily="18" charset="0"/>
                <a:ea typeface="Lato Light" charset="0"/>
                <a:cs typeface="Times New Roman" panose="02020603050405020304" pitchFamily="18" charset="0"/>
              </a:rPr>
              <a:t>Electrode Manufacturing</a:t>
            </a:r>
          </a:p>
          <a:p>
            <a:r>
              <a:rPr lang="en-US" sz="2800" dirty="0">
                <a:latin typeface="Times New Roman" panose="02020603050405020304" pitchFamily="18" charset="0"/>
                <a:ea typeface="Lato Light" charset="0"/>
                <a:cs typeface="Times New Roman" panose="02020603050405020304" pitchFamily="18" charset="0"/>
              </a:rPr>
              <a:t>Cell Assembly</a:t>
            </a:r>
          </a:p>
          <a:p>
            <a:r>
              <a:rPr lang="en-US" sz="2800" dirty="0">
                <a:latin typeface="Times New Roman" panose="02020603050405020304" pitchFamily="18" charset="0"/>
                <a:ea typeface="Lato Light" charset="0"/>
                <a:cs typeface="Times New Roman" panose="02020603050405020304" pitchFamily="18" charset="0"/>
              </a:rPr>
              <a:t>Formation and Aging</a:t>
            </a:r>
          </a:p>
          <a:p>
            <a:endParaRPr lang="en-US" sz="2800" dirty="0">
              <a:latin typeface="Times New Roman" panose="02020603050405020304" pitchFamily="18" charset="0"/>
              <a:ea typeface="Lato Light" charset="0"/>
              <a:cs typeface="Times New Roman" panose="02020603050405020304" pitchFamily="18" charset="0"/>
            </a:endParaRPr>
          </a:p>
        </p:txBody>
      </p:sp>
      <p:sp>
        <p:nvSpPr>
          <p:cNvPr id="5" name="CuadroTexto 708">
            <a:extLst>
              <a:ext uri="{FF2B5EF4-FFF2-40B4-BE49-F238E27FC236}">
                <a16:creationId xmlns:a16="http://schemas.microsoft.com/office/drawing/2014/main" id="{C3E6165E-DE4B-3B42-B030-98ACD8CEAA84}"/>
              </a:ext>
            </a:extLst>
          </p:cNvPr>
          <p:cNvSpPr txBox="1"/>
          <p:nvPr/>
        </p:nvSpPr>
        <p:spPr>
          <a:xfrm>
            <a:off x="264853" y="3422360"/>
            <a:ext cx="6567431" cy="1815882"/>
          </a:xfrm>
          <a:prstGeom prst="rect">
            <a:avLst/>
          </a:prstGeom>
          <a:noFill/>
        </p:spPr>
        <p:txBody>
          <a:bodyPr wrap="square" rtlCol="0">
            <a:spAutoFit/>
          </a:bodyPr>
          <a:lstStyle/>
          <a:p>
            <a:r>
              <a:rPr lang="en-US" sz="2800" b="1" dirty="0">
                <a:latin typeface="Times New Roman" panose="02020603050405020304" pitchFamily="18" charset="0"/>
                <a:ea typeface="Lato Light" charset="0"/>
                <a:cs typeface="Times New Roman" panose="02020603050405020304" pitchFamily="18" charset="0"/>
              </a:rPr>
              <a:t>Quality Control :-</a:t>
            </a:r>
          </a:p>
          <a:p>
            <a:r>
              <a:rPr lang="en-US" sz="2800" dirty="0">
                <a:latin typeface="Times New Roman" panose="02020603050405020304" pitchFamily="18" charset="0"/>
                <a:ea typeface="Lato Light" charset="0"/>
                <a:cs typeface="Times New Roman" panose="02020603050405020304" pitchFamily="18" charset="0"/>
              </a:rPr>
              <a:t>In-Process Inspections</a:t>
            </a:r>
          </a:p>
          <a:p>
            <a:r>
              <a:rPr lang="en-US" sz="2800" dirty="0">
                <a:latin typeface="Times New Roman" panose="02020603050405020304" pitchFamily="18" charset="0"/>
                <a:ea typeface="Lato Light" charset="0"/>
                <a:cs typeface="Times New Roman" panose="02020603050405020304" pitchFamily="18" charset="0"/>
              </a:rPr>
              <a:t>End-of-Line Testing</a:t>
            </a:r>
          </a:p>
          <a:p>
            <a:r>
              <a:rPr lang="en-US" sz="2800" dirty="0">
                <a:latin typeface="Times New Roman" panose="02020603050405020304" pitchFamily="18" charset="0"/>
                <a:ea typeface="Lato Light" charset="0"/>
                <a:cs typeface="Times New Roman" panose="02020603050405020304" pitchFamily="18" charset="0"/>
              </a:rPr>
              <a:t>Quality Assurance</a:t>
            </a:r>
          </a:p>
        </p:txBody>
      </p:sp>
      <p:sp>
        <p:nvSpPr>
          <p:cNvPr id="6" name="CuadroTexto 708">
            <a:extLst>
              <a:ext uri="{FF2B5EF4-FFF2-40B4-BE49-F238E27FC236}">
                <a16:creationId xmlns:a16="http://schemas.microsoft.com/office/drawing/2014/main" id="{66BA26D1-70B1-F503-FCE0-49897778D423}"/>
              </a:ext>
            </a:extLst>
          </p:cNvPr>
          <p:cNvSpPr txBox="1"/>
          <p:nvPr/>
        </p:nvSpPr>
        <p:spPr>
          <a:xfrm>
            <a:off x="19135166" y="4497137"/>
            <a:ext cx="6567431" cy="1815882"/>
          </a:xfrm>
          <a:prstGeom prst="rect">
            <a:avLst/>
          </a:prstGeom>
          <a:noFill/>
        </p:spPr>
        <p:txBody>
          <a:bodyPr wrap="square" rtlCol="0">
            <a:spAutoFit/>
          </a:bodyPr>
          <a:lstStyle/>
          <a:p>
            <a:r>
              <a:rPr lang="en-US" sz="2800" b="1" dirty="0">
                <a:latin typeface="Times New Roman" panose="02020603050405020304" pitchFamily="18" charset="0"/>
                <a:ea typeface="Lato Light" charset="0"/>
                <a:cs typeface="Times New Roman" panose="02020603050405020304" pitchFamily="18" charset="0"/>
              </a:rPr>
              <a:t>Outbound Logistics :-</a:t>
            </a:r>
          </a:p>
          <a:p>
            <a:r>
              <a:rPr lang="en-US" sz="2800" dirty="0">
                <a:latin typeface="Times New Roman" panose="02020603050405020304" pitchFamily="18" charset="0"/>
                <a:ea typeface="Lato Light" charset="0"/>
                <a:cs typeface="Times New Roman" panose="02020603050405020304" pitchFamily="18" charset="0"/>
              </a:rPr>
              <a:t>Packaging</a:t>
            </a:r>
          </a:p>
          <a:p>
            <a:r>
              <a:rPr lang="en-US" sz="2800" dirty="0">
                <a:latin typeface="Times New Roman" panose="02020603050405020304" pitchFamily="18" charset="0"/>
                <a:ea typeface="Lato Light" charset="0"/>
                <a:cs typeface="Times New Roman" panose="02020603050405020304" pitchFamily="18" charset="0"/>
              </a:rPr>
              <a:t>Distribution Centers</a:t>
            </a:r>
          </a:p>
          <a:p>
            <a:r>
              <a:rPr lang="en-US" sz="2800" dirty="0">
                <a:latin typeface="Times New Roman" panose="02020603050405020304" pitchFamily="18" charset="0"/>
                <a:ea typeface="Lato Light" charset="0"/>
                <a:cs typeface="Times New Roman" panose="02020603050405020304" pitchFamily="18" charset="0"/>
              </a:rPr>
              <a:t>Transportation</a:t>
            </a:r>
          </a:p>
        </p:txBody>
      </p:sp>
      <p:sp>
        <p:nvSpPr>
          <p:cNvPr id="8" name="Line 1">
            <a:extLst>
              <a:ext uri="{FF2B5EF4-FFF2-40B4-BE49-F238E27FC236}">
                <a16:creationId xmlns:a16="http://schemas.microsoft.com/office/drawing/2014/main" id="{869396D2-652B-212A-89AD-C79D7FFF1B13}"/>
              </a:ext>
            </a:extLst>
          </p:cNvPr>
          <p:cNvSpPr>
            <a:spLocks noChangeShapeType="1"/>
          </p:cNvSpPr>
          <p:nvPr/>
        </p:nvSpPr>
        <p:spPr bwMode="auto">
          <a:xfrm>
            <a:off x="13044612" y="11780548"/>
            <a:ext cx="3480281" cy="0"/>
          </a:xfrm>
          <a:prstGeom prst="line">
            <a:avLst/>
          </a:prstGeom>
          <a:noFill/>
          <a:ln w="720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9" name="Line 1">
            <a:extLst>
              <a:ext uri="{FF2B5EF4-FFF2-40B4-BE49-F238E27FC236}">
                <a16:creationId xmlns:a16="http://schemas.microsoft.com/office/drawing/2014/main" id="{2C6A4DB0-0D39-CC8C-9AB0-9A5C763895F7}"/>
              </a:ext>
            </a:extLst>
          </p:cNvPr>
          <p:cNvSpPr>
            <a:spLocks noChangeShapeType="1"/>
          </p:cNvSpPr>
          <p:nvPr/>
        </p:nvSpPr>
        <p:spPr bwMode="auto">
          <a:xfrm>
            <a:off x="11924522" y="7583172"/>
            <a:ext cx="2208236" cy="0"/>
          </a:xfrm>
          <a:prstGeom prst="line">
            <a:avLst/>
          </a:prstGeom>
          <a:noFill/>
          <a:ln w="720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10" name="Line 1">
            <a:extLst>
              <a:ext uri="{FF2B5EF4-FFF2-40B4-BE49-F238E27FC236}">
                <a16:creationId xmlns:a16="http://schemas.microsoft.com/office/drawing/2014/main" id="{C9EC32EB-4C36-28AA-5FC4-F1FE3A584BC9}"/>
              </a:ext>
            </a:extLst>
          </p:cNvPr>
          <p:cNvSpPr>
            <a:spLocks noChangeShapeType="1"/>
          </p:cNvSpPr>
          <p:nvPr/>
        </p:nvSpPr>
        <p:spPr bwMode="auto">
          <a:xfrm flipV="1">
            <a:off x="4184312" y="8675968"/>
            <a:ext cx="7028623" cy="40121"/>
          </a:xfrm>
          <a:prstGeom prst="line">
            <a:avLst/>
          </a:prstGeom>
          <a:noFill/>
          <a:ln w="720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11" name="Line 1">
            <a:extLst>
              <a:ext uri="{FF2B5EF4-FFF2-40B4-BE49-F238E27FC236}">
                <a16:creationId xmlns:a16="http://schemas.microsoft.com/office/drawing/2014/main" id="{6B5AB041-8FAC-08B9-DBF0-17340EAFB56E}"/>
              </a:ext>
            </a:extLst>
          </p:cNvPr>
          <p:cNvSpPr>
            <a:spLocks noChangeShapeType="1"/>
          </p:cNvSpPr>
          <p:nvPr/>
        </p:nvSpPr>
        <p:spPr bwMode="auto">
          <a:xfrm>
            <a:off x="8061649" y="6404551"/>
            <a:ext cx="2995500" cy="0"/>
          </a:xfrm>
          <a:prstGeom prst="line">
            <a:avLst/>
          </a:prstGeom>
          <a:noFill/>
          <a:ln w="720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12" name="Line 1">
            <a:extLst>
              <a:ext uri="{FF2B5EF4-FFF2-40B4-BE49-F238E27FC236}">
                <a16:creationId xmlns:a16="http://schemas.microsoft.com/office/drawing/2014/main" id="{A8A777B7-C74C-B832-008B-F955143AA55A}"/>
              </a:ext>
            </a:extLst>
          </p:cNvPr>
          <p:cNvSpPr>
            <a:spLocks noChangeShapeType="1"/>
          </p:cNvSpPr>
          <p:nvPr/>
        </p:nvSpPr>
        <p:spPr bwMode="auto">
          <a:xfrm flipV="1">
            <a:off x="11924522" y="5381802"/>
            <a:ext cx="7184572" cy="23276"/>
          </a:xfrm>
          <a:prstGeom prst="line">
            <a:avLst/>
          </a:prstGeom>
          <a:noFill/>
          <a:ln w="720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13" name="Freeform 8">
            <a:extLst>
              <a:ext uri="{FF2B5EF4-FFF2-40B4-BE49-F238E27FC236}">
                <a16:creationId xmlns:a16="http://schemas.microsoft.com/office/drawing/2014/main" id="{5C5B4C22-D2A9-B302-4FFD-D20FABA9F1EE}"/>
              </a:ext>
            </a:extLst>
          </p:cNvPr>
          <p:cNvSpPr>
            <a:spLocks noChangeArrowheads="1"/>
          </p:cNvSpPr>
          <p:nvPr/>
        </p:nvSpPr>
        <p:spPr bwMode="auto">
          <a:xfrm>
            <a:off x="11121870" y="4887688"/>
            <a:ext cx="1105786" cy="1004796"/>
          </a:xfrm>
          <a:custGeom>
            <a:avLst/>
            <a:gdLst>
              <a:gd name="T0" fmla="*/ 0 w 2375"/>
              <a:gd name="T1" fmla="*/ 1187 h 2375"/>
              <a:gd name="T2" fmla="*/ 0 w 2375"/>
              <a:gd name="T3" fmla="*/ 1187 h 2375"/>
              <a:gd name="T4" fmla="*/ 1187 w 2375"/>
              <a:gd name="T5" fmla="*/ 2374 h 2375"/>
              <a:gd name="T6" fmla="*/ 1187 w 2375"/>
              <a:gd name="T7" fmla="*/ 2374 h 2375"/>
              <a:gd name="T8" fmla="*/ 2374 w 2375"/>
              <a:gd name="T9" fmla="*/ 1187 h 2375"/>
              <a:gd name="T10" fmla="*/ 2374 w 2375"/>
              <a:gd name="T11" fmla="*/ 1187 h 2375"/>
              <a:gd name="T12" fmla="*/ 1187 w 2375"/>
              <a:gd name="T13" fmla="*/ 0 h 2375"/>
              <a:gd name="T14" fmla="*/ 1187 w 2375"/>
              <a:gd name="T15" fmla="*/ 0 h 2375"/>
              <a:gd name="T16" fmla="*/ 0 w 2375"/>
              <a:gd name="T17" fmla="*/ 1187 h 2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5" h="2375">
                <a:moveTo>
                  <a:pt x="0" y="1187"/>
                </a:moveTo>
                <a:lnTo>
                  <a:pt x="0" y="1187"/>
                </a:lnTo>
                <a:cubicBezTo>
                  <a:pt x="0" y="1842"/>
                  <a:pt x="532" y="2374"/>
                  <a:pt x="1187" y="2374"/>
                </a:cubicBezTo>
                <a:lnTo>
                  <a:pt x="1187" y="2374"/>
                </a:lnTo>
                <a:cubicBezTo>
                  <a:pt x="1842" y="2374"/>
                  <a:pt x="2374" y="1842"/>
                  <a:pt x="2374" y="1187"/>
                </a:cubicBezTo>
                <a:lnTo>
                  <a:pt x="2374" y="1187"/>
                </a:lnTo>
                <a:cubicBezTo>
                  <a:pt x="2374" y="531"/>
                  <a:pt x="1842" y="0"/>
                  <a:pt x="1187" y="0"/>
                </a:cubicBezTo>
                <a:lnTo>
                  <a:pt x="1187" y="0"/>
                </a:lnTo>
                <a:cubicBezTo>
                  <a:pt x="532" y="0"/>
                  <a:pt x="0" y="531"/>
                  <a:pt x="0" y="1187"/>
                </a:cubicBezTo>
              </a:path>
            </a:pathLst>
          </a:custGeom>
          <a:solidFill>
            <a:schemeClr val="accent3"/>
          </a:solidFill>
          <a:ln>
            <a:noFill/>
          </a:ln>
          <a:effectLst/>
        </p:spPr>
        <p:txBody>
          <a:bodyPr wrap="none" anchor="ctr"/>
          <a:lstStyle/>
          <a:p>
            <a:r>
              <a:rPr lang="en-US" dirty="0"/>
              <a:t>   5.   </a:t>
            </a:r>
          </a:p>
        </p:txBody>
      </p:sp>
      <p:sp>
        <p:nvSpPr>
          <p:cNvPr id="14" name="Freeform 14">
            <a:extLst>
              <a:ext uri="{FF2B5EF4-FFF2-40B4-BE49-F238E27FC236}">
                <a16:creationId xmlns:a16="http://schemas.microsoft.com/office/drawing/2014/main" id="{A3E52F61-D463-B2EE-71F5-BFB1BF2D1ADB}"/>
              </a:ext>
            </a:extLst>
          </p:cNvPr>
          <p:cNvSpPr>
            <a:spLocks noChangeArrowheads="1"/>
          </p:cNvSpPr>
          <p:nvPr/>
        </p:nvSpPr>
        <p:spPr bwMode="auto">
          <a:xfrm>
            <a:off x="11032474" y="5940610"/>
            <a:ext cx="1066013" cy="1066013"/>
          </a:xfrm>
          <a:custGeom>
            <a:avLst/>
            <a:gdLst>
              <a:gd name="T0" fmla="*/ 0 w 1005"/>
              <a:gd name="T1" fmla="*/ 502 h 1005"/>
              <a:gd name="T2" fmla="*/ 0 w 1005"/>
              <a:gd name="T3" fmla="*/ 502 h 1005"/>
              <a:gd name="T4" fmla="*/ 502 w 1005"/>
              <a:gd name="T5" fmla="*/ 1004 h 1005"/>
              <a:gd name="T6" fmla="*/ 502 w 1005"/>
              <a:gd name="T7" fmla="*/ 1004 h 1005"/>
              <a:gd name="T8" fmla="*/ 1004 w 1005"/>
              <a:gd name="T9" fmla="*/ 502 h 1005"/>
              <a:gd name="T10" fmla="*/ 1004 w 1005"/>
              <a:gd name="T11" fmla="*/ 502 h 1005"/>
              <a:gd name="T12" fmla="*/ 502 w 1005"/>
              <a:gd name="T13" fmla="*/ 0 h 1005"/>
              <a:gd name="T14" fmla="*/ 502 w 1005"/>
              <a:gd name="T15" fmla="*/ 0 h 1005"/>
              <a:gd name="T16" fmla="*/ 0 w 1005"/>
              <a:gd name="T17" fmla="*/ 502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5" h="1005">
                <a:moveTo>
                  <a:pt x="0" y="502"/>
                </a:moveTo>
                <a:lnTo>
                  <a:pt x="0" y="502"/>
                </a:lnTo>
                <a:cubicBezTo>
                  <a:pt x="0" y="780"/>
                  <a:pt x="225" y="1004"/>
                  <a:pt x="502" y="1004"/>
                </a:cubicBezTo>
                <a:lnTo>
                  <a:pt x="502" y="1004"/>
                </a:lnTo>
                <a:cubicBezTo>
                  <a:pt x="780" y="1004"/>
                  <a:pt x="1004" y="780"/>
                  <a:pt x="1004" y="502"/>
                </a:cubicBezTo>
                <a:lnTo>
                  <a:pt x="1004" y="502"/>
                </a:lnTo>
                <a:cubicBezTo>
                  <a:pt x="1004" y="224"/>
                  <a:pt x="780" y="0"/>
                  <a:pt x="502" y="0"/>
                </a:cubicBezTo>
                <a:lnTo>
                  <a:pt x="502" y="0"/>
                </a:lnTo>
                <a:cubicBezTo>
                  <a:pt x="225" y="0"/>
                  <a:pt x="0" y="224"/>
                  <a:pt x="0" y="502"/>
                </a:cubicBezTo>
              </a:path>
            </a:pathLst>
          </a:custGeom>
          <a:solidFill>
            <a:schemeClr val="accent2"/>
          </a:solidFill>
          <a:ln>
            <a:noFill/>
          </a:ln>
          <a:effectLst/>
        </p:spPr>
        <p:txBody>
          <a:bodyPr wrap="none" anchor="ctr"/>
          <a:lstStyle/>
          <a:p>
            <a:r>
              <a:rPr lang="en-US" dirty="0"/>
              <a:t>   6.</a:t>
            </a:r>
          </a:p>
        </p:txBody>
      </p:sp>
      <p:sp>
        <p:nvSpPr>
          <p:cNvPr id="15" name="Freeform 12">
            <a:extLst>
              <a:ext uri="{FF2B5EF4-FFF2-40B4-BE49-F238E27FC236}">
                <a16:creationId xmlns:a16="http://schemas.microsoft.com/office/drawing/2014/main" id="{B5EEF5E8-3C5E-7C54-DD1E-516C03FDA87A}"/>
              </a:ext>
            </a:extLst>
          </p:cNvPr>
          <p:cNvSpPr>
            <a:spLocks noChangeArrowheads="1"/>
          </p:cNvSpPr>
          <p:nvPr/>
        </p:nvSpPr>
        <p:spPr bwMode="auto">
          <a:xfrm>
            <a:off x="11032475" y="7035362"/>
            <a:ext cx="1066013" cy="1045879"/>
          </a:xfrm>
          <a:custGeom>
            <a:avLst/>
            <a:gdLst>
              <a:gd name="T0" fmla="*/ 0 w 1395"/>
              <a:gd name="T1" fmla="*/ 698 h 1395"/>
              <a:gd name="T2" fmla="*/ 0 w 1395"/>
              <a:gd name="T3" fmla="*/ 698 h 1395"/>
              <a:gd name="T4" fmla="*/ 697 w 1395"/>
              <a:gd name="T5" fmla="*/ 1394 h 1395"/>
              <a:gd name="T6" fmla="*/ 697 w 1395"/>
              <a:gd name="T7" fmla="*/ 1394 h 1395"/>
              <a:gd name="T8" fmla="*/ 1394 w 1395"/>
              <a:gd name="T9" fmla="*/ 698 h 1395"/>
              <a:gd name="T10" fmla="*/ 1394 w 1395"/>
              <a:gd name="T11" fmla="*/ 698 h 1395"/>
              <a:gd name="T12" fmla="*/ 697 w 1395"/>
              <a:gd name="T13" fmla="*/ 0 h 1395"/>
              <a:gd name="T14" fmla="*/ 697 w 1395"/>
              <a:gd name="T15" fmla="*/ 0 h 1395"/>
              <a:gd name="T16" fmla="*/ 0 w 1395"/>
              <a:gd name="T17" fmla="*/ 698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5" h="1395">
                <a:moveTo>
                  <a:pt x="0" y="698"/>
                </a:moveTo>
                <a:lnTo>
                  <a:pt x="0" y="698"/>
                </a:lnTo>
                <a:cubicBezTo>
                  <a:pt x="0" y="1083"/>
                  <a:pt x="312" y="1394"/>
                  <a:pt x="697" y="1394"/>
                </a:cubicBezTo>
                <a:lnTo>
                  <a:pt x="697" y="1394"/>
                </a:lnTo>
                <a:cubicBezTo>
                  <a:pt x="1082" y="1394"/>
                  <a:pt x="1394" y="1083"/>
                  <a:pt x="1394" y="698"/>
                </a:cubicBezTo>
                <a:lnTo>
                  <a:pt x="1394" y="698"/>
                </a:lnTo>
                <a:cubicBezTo>
                  <a:pt x="1394" y="313"/>
                  <a:pt x="1082" y="0"/>
                  <a:pt x="697" y="0"/>
                </a:cubicBezTo>
                <a:lnTo>
                  <a:pt x="697" y="0"/>
                </a:lnTo>
                <a:cubicBezTo>
                  <a:pt x="312" y="0"/>
                  <a:pt x="0" y="313"/>
                  <a:pt x="0" y="698"/>
                </a:cubicBezTo>
              </a:path>
            </a:pathLst>
          </a:custGeom>
          <a:solidFill>
            <a:schemeClr val="accent1"/>
          </a:solidFill>
          <a:ln>
            <a:noFill/>
          </a:ln>
          <a:effectLst/>
        </p:spPr>
        <p:txBody>
          <a:bodyPr wrap="none" anchor="ctr"/>
          <a:lstStyle/>
          <a:p>
            <a:r>
              <a:rPr lang="en-US" dirty="0"/>
              <a:t>   7.</a:t>
            </a:r>
          </a:p>
        </p:txBody>
      </p:sp>
      <p:sp>
        <p:nvSpPr>
          <p:cNvPr id="16" name="Freeform 10">
            <a:extLst>
              <a:ext uri="{FF2B5EF4-FFF2-40B4-BE49-F238E27FC236}">
                <a16:creationId xmlns:a16="http://schemas.microsoft.com/office/drawing/2014/main" id="{627961FB-A433-F2CC-9E4A-2EA6B8500B64}"/>
              </a:ext>
            </a:extLst>
          </p:cNvPr>
          <p:cNvSpPr>
            <a:spLocks noChangeArrowheads="1"/>
          </p:cNvSpPr>
          <p:nvPr/>
        </p:nvSpPr>
        <p:spPr bwMode="auto">
          <a:xfrm>
            <a:off x="11057149" y="8094463"/>
            <a:ext cx="1196433" cy="1126482"/>
          </a:xfrm>
          <a:custGeom>
            <a:avLst/>
            <a:gdLst>
              <a:gd name="T0" fmla="*/ 0 w 1908"/>
              <a:gd name="T1" fmla="*/ 953 h 1909"/>
              <a:gd name="T2" fmla="*/ 0 w 1908"/>
              <a:gd name="T3" fmla="*/ 953 h 1909"/>
              <a:gd name="T4" fmla="*/ 953 w 1908"/>
              <a:gd name="T5" fmla="*/ 1908 h 1909"/>
              <a:gd name="T6" fmla="*/ 953 w 1908"/>
              <a:gd name="T7" fmla="*/ 1908 h 1909"/>
              <a:gd name="T8" fmla="*/ 1907 w 1908"/>
              <a:gd name="T9" fmla="*/ 953 h 1909"/>
              <a:gd name="T10" fmla="*/ 1907 w 1908"/>
              <a:gd name="T11" fmla="*/ 953 h 1909"/>
              <a:gd name="T12" fmla="*/ 953 w 1908"/>
              <a:gd name="T13" fmla="*/ 0 h 1909"/>
              <a:gd name="T14" fmla="*/ 953 w 1908"/>
              <a:gd name="T15" fmla="*/ 0 h 1909"/>
              <a:gd name="T16" fmla="*/ 0 w 1908"/>
              <a:gd name="T17" fmla="*/ 953 h 1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8" h="1909">
                <a:moveTo>
                  <a:pt x="0" y="953"/>
                </a:moveTo>
                <a:lnTo>
                  <a:pt x="0" y="953"/>
                </a:lnTo>
                <a:cubicBezTo>
                  <a:pt x="0" y="1481"/>
                  <a:pt x="427" y="1908"/>
                  <a:pt x="953" y="1908"/>
                </a:cubicBezTo>
                <a:lnTo>
                  <a:pt x="953" y="1908"/>
                </a:lnTo>
                <a:cubicBezTo>
                  <a:pt x="1480" y="1908"/>
                  <a:pt x="1907" y="1481"/>
                  <a:pt x="1907" y="953"/>
                </a:cubicBezTo>
                <a:lnTo>
                  <a:pt x="1907" y="953"/>
                </a:lnTo>
                <a:cubicBezTo>
                  <a:pt x="1907" y="428"/>
                  <a:pt x="1480" y="0"/>
                  <a:pt x="953" y="0"/>
                </a:cubicBezTo>
                <a:lnTo>
                  <a:pt x="953" y="0"/>
                </a:lnTo>
                <a:cubicBezTo>
                  <a:pt x="427" y="0"/>
                  <a:pt x="0" y="428"/>
                  <a:pt x="0" y="953"/>
                </a:cubicBezTo>
              </a:path>
            </a:pathLst>
          </a:custGeom>
          <a:solidFill>
            <a:schemeClr val="accent4"/>
          </a:solidFill>
          <a:ln>
            <a:noFill/>
          </a:ln>
          <a:effectLst/>
        </p:spPr>
        <p:txBody>
          <a:bodyPr wrap="none" anchor="ctr"/>
          <a:lstStyle/>
          <a:p>
            <a:r>
              <a:rPr lang="en-US" dirty="0"/>
              <a:t>   8.</a:t>
            </a:r>
          </a:p>
        </p:txBody>
      </p:sp>
      <p:sp>
        <p:nvSpPr>
          <p:cNvPr id="17" name="Freeform 8">
            <a:extLst>
              <a:ext uri="{FF2B5EF4-FFF2-40B4-BE49-F238E27FC236}">
                <a16:creationId xmlns:a16="http://schemas.microsoft.com/office/drawing/2014/main" id="{8AF1E900-A74F-8344-3BEB-12AB86F372BF}"/>
              </a:ext>
            </a:extLst>
          </p:cNvPr>
          <p:cNvSpPr>
            <a:spLocks noChangeArrowheads="1"/>
          </p:cNvSpPr>
          <p:nvPr/>
        </p:nvSpPr>
        <p:spPr bwMode="auto">
          <a:xfrm>
            <a:off x="11221525" y="9220945"/>
            <a:ext cx="1105786" cy="1004796"/>
          </a:xfrm>
          <a:custGeom>
            <a:avLst/>
            <a:gdLst>
              <a:gd name="T0" fmla="*/ 0 w 2375"/>
              <a:gd name="T1" fmla="*/ 1187 h 2375"/>
              <a:gd name="T2" fmla="*/ 0 w 2375"/>
              <a:gd name="T3" fmla="*/ 1187 h 2375"/>
              <a:gd name="T4" fmla="*/ 1187 w 2375"/>
              <a:gd name="T5" fmla="*/ 2374 h 2375"/>
              <a:gd name="T6" fmla="*/ 1187 w 2375"/>
              <a:gd name="T7" fmla="*/ 2374 h 2375"/>
              <a:gd name="T8" fmla="*/ 2374 w 2375"/>
              <a:gd name="T9" fmla="*/ 1187 h 2375"/>
              <a:gd name="T10" fmla="*/ 2374 w 2375"/>
              <a:gd name="T11" fmla="*/ 1187 h 2375"/>
              <a:gd name="T12" fmla="*/ 1187 w 2375"/>
              <a:gd name="T13" fmla="*/ 0 h 2375"/>
              <a:gd name="T14" fmla="*/ 1187 w 2375"/>
              <a:gd name="T15" fmla="*/ 0 h 2375"/>
              <a:gd name="T16" fmla="*/ 0 w 2375"/>
              <a:gd name="T17" fmla="*/ 1187 h 2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5" h="2375">
                <a:moveTo>
                  <a:pt x="0" y="1187"/>
                </a:moveTo>
                <a:lnTo>
                  <a:pt x="0" y="1187"/>
                </a:lnTo>
                <a:cubicBezTo>
                  <a:pt x="0" y="1842"/>
                  <a:pt x="532" y="2374"/>
                  <a:pt x="1187" y="2374"/>
                </a:cubicBezTo>
                <a:lnTo>
                  <a:pt x="1187" y="2374"/>
                </a:lnTo>
                <a:cubicBezTo>
                  <a:pt x="1842" y="2374"/>
                  <a:pt x="2374" y="1842"/>
                  <a:pt x="2374" y="1187"/>
                </a:cubicBezTo>
                <a:lnTo>
                  <a:pt x="2374" y="1187"/>
                </a:lnTo>
                <a:cubicBezTo>
                  <a:pt x="2374" y="531"/>
                  <a:pt x="1842" y="0"/>
                  <a:pt x="1187" y="0"/>
                </a:cubicBezTo>
                <a:lnTo>
                  <a:pt x="1187" y="0"/>
                </a:lnTo>
                <a:cubicBezTo>
                  <a:pt x="532" y="0"/>
                  <a:pt x="0" y="531"/>
                  <a:pt x="0" y="1187"/>
                </a:cubicBezTo>
              </a:path>
            </a:pathLst>
          </a:custGeom>
          <a:solidFill>
            <a:schemeClr val="accent3"/>
          </a:solidFill>
          <a:ln>
            <a:noFill/>
          </a:ln>
          <a:effectLst/>
        </p:spPr>
        <p:txBody>
          <a:bodyPr wrap="none" anchor="ctr"/>
          <a:lstStyle/>
          <a:p>
            <a:r>
              <a:rPr lang="en-US" dirty="0"/>
              <a:t>   9.   </a:t>
            </a:r>
          </a:p>
        </p:txBody>
      </p:sp>
      <p:sp>
        <p:nvSpPr>
          <p:cNvPr id="18" name="Freeform 14">
            <a:extLst>
              <a:ext uri="{FF2B5EF4-FFF2-40B4-BE49-F238E27FC236}">
                <a16:creationId xmlns:a16="http://schemas.microsoft.com/office/drawing/2014/main" id="{B5E20018-B0AB-CE1C-E8E1-8D429DA7267F}"/>
              </a:ext>
            </a:extLst>
          </p:cNvPr>
          <p:cNvSpPr>
            <a:spLocks noChangeArrowheads="1"/>
          </p:cNvSpPr>
          <p:nvPr/>
        </p:nvSpPr>
        <p:spPr bwMode="auto">
          <a:xfrm>
            <a:off x="11507628" y="10225741"/>
            <a:ext cx="1066013" cy="1066013"/>
          </a:xfrm>
          <a:custGeom>
            <a:avLst/>
            <a:gdLst>
              <a:gd name="T0" fmla="*/ 0 w 1005"/>
              <a:gd name="T1" fmla="*/ 502 h 1005"/>
              <a:gd name="T2" fmla="*/ 0 w 1005"/>
              <a:gd name="T3" fmla="*/ 502 h 1005"/>
              <a:gd name="T4" fmla="*/ 502 w 1005"/>
              <a:gd name="T5" fmla="*/ 1004 h 1005"/>
              <a:gd name="T6" fmla="*/ 502 w 1005"/>
              <a:gd name="T7" fmla="*/ 1004 h 1005"/>
              <a:gd name="T8" fmla="*/ 1004 w 1005"/>
              <a:gd name="T9" fmla="*/ 502 h 1005"/>
              <a:gd name="T10" fmla="*/ 1004 w 1005"/>
              <a:gd name="T11" fmla="*/ 502 h 1005"/>
              <a:gd name="T12" fmla="*/ 502 w 1005"/>
              <a:gd name="T13" fmla="*/ 0 h 1005"/>
              <a:gd name="T14" fmla="*/ 502 w 1005"/>
              <a:gd name="T15" fmla="*/ 0 h 1005"/>
              <a:gd name="T16" fmla="*/ 0 w 1005"/>
              <a:gd name="T17" fmla="*/ 502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5" h="1005">
                <a:moveTo>
                  <a:pt x="0" y="502"/>
                </a:moveTo>
                <a:lnTo>
                  <a:pt x="0" y="502"/>
                </a:lnTo>
                <a:cubicBezTo>
                  <a:pt x="0" y="780"/>
                  <a:pt x="225" y="1004"/>
                  <a:pt x="502" y="1004"/>
                </a:cubicBezTo>
                <a:lnTo>
                  <a:pt x="502" y="1004"/>
                </a:lnTo>
                <a:cubicBezTo>
                  <a:pt x="780" y="1004"/>
                  <a:pt x="1004" y="780"/>
                  <a:pt x="1004" y="502"/>
                </a:cubicBezTo>
                <a:lnTo>
                  <a:pt x="1004" y="502"/>
                </a:lnTo>
                <a:cubicBezTo>
                  <a:pt x="1004" y="224"/>
                  <a:pt x="780" y="0"/>
                  <a:pt x="502" y="0"/>
                </a:cubicBezTo>
                <a:lnTo>
                  <a:pt x="502" y="0"/>
                </a:lnTo>
                <a:cubicBezTo>
                  <a:pt x="225" y="0"/>
                  <a:pt x="0" y="224"/>
                  <a:pt x="0" y="502"/>
                </a:cubicBezTo>
              </a:path>
            </a:pathLst>
          </a:custGeom>
          <a:solidFill>
            <a:schemeClr val="accent2"/>
          </a:solidFill>
          <a:ln>
            <a:noFill/>
          </a:ln>
          <a:effectLst/>
        </p:spPr>
        <p:txBody>
          <a:bodyPr wrap="none" anchor="ctr"/>
          <a:lstStyle/>
          <a:p>
            <a:r>
              <a:rPr lang="en-US" dirty="0"/>
              <a:t>  10.</a:t>
            </a:r>
          </a:p>
        </p:txBody>
      </p:sp>
      <p:sp>
        <p:nvSpPr>
          <p:cNvPr id="19" name="Freeform 12">
            <a:extLst>
              <a:ext uri="{FF2B5EF4-FFF2-40B4-BE49-F238E27FC236}">
                <a16:creationId xmlns:a16="http://schemas.microsoft.com/office/drawing/2014/main" id="{7FB89931-1F0C-1408-ED09-1F885D9EC4F2}"/>
              </a:ext>
            </a:extLst>
          </p:cNvPr>
          <p:cNvSpPr>
            <a:spLocks noChangeArrowheads="1"/>
          </p:cNvSpPr>
          <p:nvPr/>
        </p:nvSpPr>
        <p:spPr bwMode="auto">
          <a:xfrm>
            <a:off x="11892344" y="11257609"/>
            <a:ext cx="1066013" cy="1045879"/>
          </a:xfrm>
          <a:custGeom>
            <a:avLst/>
            <a:gdLst>
              <a:gd name="T0" fmla="*/ 0 w 1395"/>
              <a:gd name="T1" fmla="*/ 698 h 1395"/>
              <a:gd name="T2" fmla="*/ 0 w 1395"/>
              <a:gd name="T3" fmla="*/ 698 h 1395"/>
              <a:gd name="T4" fmla="*/ 697 w 1395"/>
              <a:gd name="T5" fmla="*/ 1394 h 1395"/>
              <a:gd name="T6" fmla="*/ 697 w 1395"/>
              <a:gd name="T7" fmla="*/ 1394 h 1395"/>
              <a:gd name="T8" fmla="*/ 1394 w 1395"/>
              <a:gd name="T9" fmla="*/ 698 h 1395"/>
              <a:gd name="T10" fmla="*/ 1394 w 1395"/>
              <a:gd name="T11" fmla="*/ 698 h 1395"/>
              <a:gd name="T12" fmla="*/ 697 w 1395"/>
              <a:gd name="T13" fmla="*/ 0 h 1395"/>
              <a:gd name="T14" fmla="*/ 697 w 1395"/>
              <a:gd name="T15" fmla="*/ 0 h 1395"/>
              <a:gd name="T16" fmla="*/ 0 w 1395"/>
              <a:gd name="T17" fmla="*/ 698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5" h="1395">
                <a:moveTo>
                  <a:pt x="0" y="698"/>
                </a:moveTo>
                <a:lnTo>
                  <a:pt x="0" y="698"/>
                </a:lnTo>
                <a:cubicBezTo>
                  <a:pt x="0" y="1083"/>
                  <a:pt x="312" y="1394"/>
                  <a:pt x="697" y="1394"/>
                </a:cubicBezTo>
                <a:lnTo>
                  <a:pt x="697" y="1394"/>
                </a:lnTo>
                <a:cubicBezTo>
                  <a:pt x="1082" y="1394"/>
                  <a:pt x="1394" y="1083"/>
                  <a:pt x="1394" y="698"/>
                </a:cubicBezTo>
                <a:lnTo>
                  <a:pt x="1394" y="698"/>
                </a:lnTo>
                <a:cubicBezTo>
                  <a:pt x="1394" y="313"/>
                  <a:pt x="1082" y="0"/>
                  <a:pt x="697" y="0"/>
                </a:cubicBezTo>
                <a:lnTo>
                  <a:pt x="697" y="0"/>
                </a:lnTo>
                <a:cubicBezTo>
                  <a:pt x="312" y="0"/>
                  <a:pt x="0" y="313"/>
                  <a:pt x="0" y="698"/>
                </a:cubicBezTo>
              </a:path>
            </a:pathLst>
          </a:custGeom>
          <a:solidFill>
            <a:schemeClr val="accent1"/>
          </a:solidFill>
          <a:ln>
            <a:noFill/>
          </a:ln>
          <a:effectLst/>
        </p:spPr>
        <p:txBody>
          <a:bodyPr wrap="none" anchor="ctr"/>
          <a:lstStyle/>
          <a:p>
            <a:r>
              <a:rPr lang="en-US" dirty="0"/>
              <a:t>  11.</a:t>
            </a:r>
          </a:p>
        </p:txBody>
      </p:sp>
      <p:sp>
        <p:nvSpPr>
          <p:cNvPr id="20" name="CuadroTexto 708">
            <a:extLst>
              <a:ext uri="{FF2B5EF4-FFF2-40B4-BE49-F238E27FC236}">
                <a16:creationId xmlns:a16="http://schemas.microsoft.com/office/drawing/2014/main" id="{4AFE009A-0D0E-FCED-74B0-5CC6D464D36C}"/>
              </a:ext>
            </a:extLst>
          </p:cNvPr>
          <p:cNvSpPr txBox="1"/>
          <p:nvPr/>
        </p:nvSpPr>
        <p:spPr>
          <a:xfrm>
            <a:off x="4811379" y="5518091"/>
            <a:ext cx="6567431" cy="1815882"/>
          </a:xfrm>
          <a:prstGeom prst="rect">
            <a:avLst/>
          </a:prstGeom>
          <a:noFill/>
        </p:spPr>
        <p:txBody>
          <a:bodyPr wrap="square" rtlCol="0">
            <a:spAutoFit/>
          </a:bodyPr>
          <a:lstStyle/>
          <a:p>
            <a:r>
              <a:rPr lang="en-US" sz="2800" b="1" dirty="0">
                <a:latin typeface="Times New Roman" panose="02020603050405020304" pitchFamily="18" charset="0"/>
                <a:ea typeface="Lato Light" charset="0"/>
                <a:cs typeface="Times New Roman" panose="02020603050405020304" pitchFamily="18" charset="0"/>
              </a:rPr>
              <a:t>Inventory Management :-</a:t>
            </a:r>
          </a:p>
          <a:p>
            <a:r>
              <a:rPr lang="en-US" sz="2800" dirty="0">
                <a:latin typeface="Times New Roman" panose="02020603050405020304" pitchFamily="18" charset="0"/>
                <a:ea typeface="Lato Light" charset="0"/>
                <a:cs typeface="Times New Roman" panose="02020603050405020304" pitchFamily="18" charset="0"/>
              </a:rPr>
              <a:t>Demand Forecasting</a:t>
            </a:r>
          </a:p>
          <a:p>
            <a:r>
              <a:rPr lang="en-US" sz="2800" dirty="0">
                <a:latin typeface="Times New Roman" panose="02020603050405020304" pitchFamily="18" charset="0"/>
                <a:ea typeface="Lato Light" charset="0"/>
                <a:cs typeface="Times New Roman" panose="02020603050405020304" pitchFamily="18" charset="0"/>
              </a:rPr>
              <a:t>Inventory Levels</a:t>
            </a:r>
          </a:p>
          <a:p>
            <a:r>
              <a:rPr lang="en-US" sz="2800" dirty="0">
                <a:latin typeface="Times New Roman" panose="02020603050405020304" pitchFamily="18" charset="0"/>
                <a:ea typeface="Lato Light" charset="0"/>
                <a:cs typeface="Times New Roman" panose="02020603050405020304" pitchFamily="18" charset="0"/>
              </a:rPr>
              <a:t>Reorder Points</a:t>
            </a:r>
          </a:p>
        </p:txBody>
      </p:sp>
      <p:sp>
        <p:nvSpPr>
          <p:cNvPr id="21" name="CuadroTexto 708">
            <a:extLst>
              <a:ext uri="{FF2B5EF4-FFF2-40B4-BE49-F238E27FC236}">
                <a16:creationId xmlns:a16="http://schemas.microsoft.com/office/drawing/2014/main" id="{F99E6FC7-3DB1-FF4C-3EC5-4B1E6259A34D}"/>
              </a:ext>
            </a:extLst>
          </p:cNvPr>
          <p:cNvSpPr txBox="1"/>
          <p:nvPr/>
        </p:nvSpPr>
        <p:spPr>
          <a:xfrm>
            <a:off x="17985606" y="8891730"/>
            <a:ext cx="6567431" cy="1384995"/>
          </a:xfrm>
          <a:prstGeom prst="rect">
            <a:avLst/>
          </a:prstGeom>
          <a:noFill/>
        </p:spPr>
        <p:txBody>
          <a:bodyPr wrap="square" rtlCol="0">
            <a:spAutoFit/>
          </a:bodyPr>
          <a:lstStyle/>
          <a:p>
            <a:r>
              <a:rPr lang="en-US" sz="2800" b="1" dirty="0">
                <a:latin typeface="Times New Roman" panose="02020603050405020304" pitchFamily="18" charset="0"/>
                <a:ea typeface="Lato Light" charset="0"/>
                <a:cs typeface="Times New Roman" panose="02020603050405020304" pitchFamily="18" charset="0"/>
              </a:rPr>
              <a:t>Risk Management :-</a:t>
            </a:r>
          </a:p>
          <a:p>
            <a:r>
              <a:rPr lang="en-US" sz="2800" dirty="0">
                <a:latin typeface="Times New Roman" panose="02020603050405020304" pitchFamily="18" charset="0"/>
                <a:ea typeface="Lato Light" charset="0"/>
                <a:cs typeface="Times New Roman" panose="02020603050405020304" pitchFamily="18" charset="0"/>
              </a:rPr>
              <a:t>Supply Chain Risks</a:t>
            </a:r>
          </a:p>
          <a:p>
            <a:r>
              <a:rPr lang="en-US" sz="2800" dirty="0">
                <a:latin typeface="Times New Roman" panose="02020603050405020304" pitchFamily="18" charset="0"/>
                <a:ea typeface="Lato Light" charset="0"/>
                <a:cs typeface="Times New Roman" panose="02020603050405020304" pitchFamily="18" charset="0"/>
              </a:rPr>
              <a:t>Contingency Planning</a:t>
            </a:r>
          </a:p>
        </p:txBody>
      </p:sp>
      <p:sp>
        <p:nvSpPr>
          <p:cNvPr id="22" name="CuadroTexto 708">
            <a:extLst>
              <a:ext uri="{FF2B5EF4-FFF2-40B4-BE49-F238E27FC236}">
                <a16:creationId xmlns:a16="http://schemas.microsoft.com/office/drawing/2014/main" id="{3B2B9762-890B-DE66-AA01-A7FCBC623D9E}"/>
              </a:ext>
            </a:extLst>
          </p:cNvPr>
          <p:cNvSpPr txBox="1"/>
          <p:nvPr/>
        </p:nvSpPr>
        <p:spPr>
          <a:xfrm>
            <a:off x="679813" y="7871380"/>
            <a:ext cx="6166919" cy="1815882"/>
          </a:xfrm>
          <a:prstGeom prst="rect">
            <a:avLst/>
          </a:prstGeom>
          <a:noFill/>
        </p:spPr>
        <p:txBody>
          <a:bodyPr wrap="square" rtlCol="0">
            <a:spAutoFit/>
          </a:bodyPr>
          <a:lstStyle/>
          <a:p>
            <a:r>
              <a:rPr lang="en-US" sz="2800" b="1" dirty="0">
                <a:latin typeface="Times New Roman" panose="02020603050405020304" pitchFamily="18" charset="0"/>
                <a:ea typeface="Lato Light" charset="0"/>
                <a:cs typeface="Times New Roman" panose="02020603050405020304" pitchFamily="18" charset="0"/>
              </a:rPr>
              <a:t>Production Planning and Scheduling :-</a:t>
            </a:r>
          </a:p>
          <a:p>
            <a:r>
              <a:rPr lang="en-US" sz="2800" dirty="0">
                <a:latin typeface="Times New Roman" panose="02020603050405020304" pitchFamily="18" charset="0"/>
                <a:ea typeface="Lato Light" charset="0"/>
                <a:cs typeface="Times New Roman" panose="02020603050405020304" pitchFamily="18" charset="0"/>
              </a:rPr>
              <a:t>Capacity Planning</a:t>
            </a:r>
          </a:p>
          <a:p>
            <a:r>
              <a:rPr lang="en-US" sz="2800" dirty="0">
                <a:latin typeface="Times New Roman" panose="02020603050405020304" pitchFamily="18" charset="0"/>
                <a:ea typeface="Lato Light" charset="0"/>
                <a:cs typeface="Times New Roman" panose="02020603050405020304" pitchFamily="18" charset="0"/>
              </a:rPr>
              <a:t>Scheduling</a:t>
            </a:r>
          </a:p>
          <a:p>
            <a:r>
              <a:rPr lang="en-US" sz="2800" dirty="0">
                <a:latin typeface="Times New Roman" panose="02020603050405020304" pitchFamily="18" charset="0"/>
                <a:ea typeface="Lato Light" charset="0"/>
                <a:cs typeface="Times New Roman" panose="02020603050405020304" pitchFamily="18" charset="0"/>
              </a:rPr>
              <a:t>Lean Manufacturing</a:t>
            </a:r>
          </a:p>
        </p:txBody>
      </p:sp>
      <p:sp>
        <p:nvSpPr>
          <p:cNvPr id="23" name="CuadroTexto 708">
            <a:extLst>
              <a:ext uri="{FF2B5EF4-FFF2-40B4-BE49-F238E27FC236}">
                <a16:creationId xmlns:a16="http://schemas.microsoft.com/office/drawing/2014/main" id="{A7CE4D95-5763-2EFB-C604-DE87477F56C5}"/>
              </a:ext>
            </a:extLst>
          </p:cNvPr>
          <p:cNvSpPr txBox="1"/>
          <p:nvPr/>
        </p:nvSpPr>
        <p:spPr>
          <a:xfrm>
            <a:off x="14260258" y="6735506"/>
            <a:ext cx="6166919" cy="1815882"/>
          </a:xfrm>
          <a:prstGeom prst="rect">
            <a:avLst/>
          </a:prstGeom>
          <a:noFill/>
        </p:spPr>
        <p:txBody>
          <a:bodyPr wrap="square" rtlCol="0">
            <a:spAutoFit/>
          </a:bodyPr>
          <a:lstStyle/>
          <a:p>
            <a:r>
              <a:rPr lang="en-US" sz="2800" b="1" dirty="0">
                <a:latin typeface="Times New Roman" panose="02020603050405020304" pitchFamily="18" charset="0"/>
                <a:ea typeface="Lato Light" charset="0"/>
                <a:cs typeface="Times New Roman" panose="02020603050405020304" pitchFamily="18" charset="0"/>
              </a:rPr>
              <a:t>Supplier Relationship Management :-</a:t>
            </a:r>
          </a:p>
          <a:p>
            <a:r>
              <a:rPr lang="en-US" sz="2800" dirty="0">
                <a:latin typeface="Times New Roman" panose="02020603050405020304" pitchFamily="18" charset="0"/>
                <a:ea typeface="Lato Light" charset="0"/>
                <a:cs typeface="Times New Roman" panose="02020603050405020304" pitchFamily="18" charset="0"/>
              </a:rPr>
              <a:t>Communication</a:t>
            </a:r>
          </a:p>
          <a:p>
            <a:r>
              <a:rPr lang="en-US" sz="2800" dirty="0">
                <a:latin typeface="Times New Roman" panose="02020603050405020304" pitchFamily="18" charset="0"/>
                <a:ea typeface="Lato Light" charset="0"/>
                <a:cs typeface="Times New Roman" panose="02020603050405020304" pitchFamily="18" charset="0"/>
              </a:rPr>
              <a:t>Performance Evaluation</a:t>
            </a:r>
          </a:p>
          <a:p>
            <a:r>
              <a:rPr lang="en-US" sz="2800" dirty="0">
                <a:latin typeface="Times New Roman" panose="02020603050405020304" pitchFamily="18" charset="0"/>
                <a:ea typeface="Lato Light" charset="0"/>
                <a:cs typeface="Times New Roman" panose="02020603050405020304" pitchFamily="18" charset="0"/>
              </a:rPr>
              <a:t>Collaboration</a:t>
            </a:r>
          </a:p>
        </p:txBody>
      </p:sp>
      <p:sp>
        <p:nvSpPr>
          <p:cNvPr id="24" name="CuadroTexto 708">
            <a:extLst>
              <a:ext uri="{FF2B5EF4-FFF2-40B4-BE49-F238E27FC236}">
                <a16:creationId xmlns:a16="http://schemas.microsoft.com/office/drawing/2014/main" id="{7EE80976-29B2-8875-F4E6-E5804ADA7087}"/>
              </a:ext>
            </a:extLst>
          </p:cNvPr>
          <p:cNvSpPr txBox="1"/>
          <p:nvPr/>
        </p:nvSpPr>
        <p:spPr>
          <a:xfrm>
            <a:off x="16611148" y="10948440"/>
            <a:ext cx="6166919" cy="1384995"/>
          </a:xfrm>
          <a:prstGeom prst="rect">
            <a:avLst/>
          </a:prstGeom>
          <a:noFill/>
        </p:spPr>
        <p:txBody>
          <a:bodyPr wrap="square" rtlCol="0">
            <a:spAutoFit/>
          </a:bodyPr>
          <a:lstStyle/>
          <a:p>
            <a:r>
              <a:rPr lang="en-US" sz="2800" b="1" dirty="0">
                <a:latin typeface="Times New Roman" panose="02020603050405020304" pitchFamily="18" charset="0"/>
                <a:ea typeface="Lato Light" charset="0"/>
                <a:cs typeface="Times New Roman" panose="02020603050405020304" pitchFamily="18" charset="0"/>
              </a:rPr>
              <a:t>Technology and Automation :-</a:t>
            </a:r>
          </a:p>
          <a:p>
            <a:r>
              <a:rPr lang="en-US" sz="2800" dirty="0">
                <a:latin typeface="Times New Roman" panose="02020603050405020304" pitchFamily="18" charset="0"/>
                <a:ea typeface="Lato Light" charset="0"/>
                <a:cs typeface="Times New Roman" panose="02020603050405020304" pitchFamily="18" charset="0"/>
              </a:rPr>
              <a:t>Automation</a:t>
            </a:r>
          </a:p>
          <a:p>
            <a:r>
              <a:rPr lang="en-US" sz="2800" dirty="0">
                <a:latin typeface="Times New Roman" panose="02020603050405020304" pitchFamily="18" charset="0"/>
                <a:ea typeface="Lato Light" charset="0"/>
                <a:cs typeface="Times New Roman" panose="02020603050405020304" pitchFamily="18" charset="0"/>
              </a:rPr>
              <a:t>Data Analytics</a:t>
            </a:r>
          </a:p>
        </p:txBody>
      </p:sp>
      <p:sp>
        <p:nvSpPr>
          <p:cNvPr id="25" name="CuadroTexto 708">
            <a:extLst>
              <a:ext uri="{FF2B5EF4-FFF2-40B4-BE49-F238E27FC236}">
                <a16:creationId xmlns:a16="http://schemas.microsoft.com/office/drawing/2014/main" id="{DDDEA232-7FF6-2769-7E77-A8798464CF6E}"/>
              </a:ext>
            </a:extLst>
          </p:cNvPr>
          <p:cNvSpPr txBox="1"/>
          <p:nvPr/>
        </p:nvSpPr>
        <p:spPr>
          <a:xfrm>
            <a:off x="4716174" y="9850806"/>
            <a:ext cx="6166919" cy="1384995"/>
          </a:xfrm>
          <a:prstGeom prst="rect">
            <a:avLst/>
          </a:prstGeom>
          <a:noFill/>
        </p:spPr>
        <p:txBody>
          <a:bodyPr wrap="square" rtlCol="0">
            <a:spAutoFit/>
          </a:bodyPr>
          <a:lstStyle/>
          <a:p>
            <a:r>
              <a:rPr lang="en-US" sz="2800" b="1" dirty="0">
                <a:latin typeface="Times New Roman" panose="02020603050405020304" pitchFamily="18" charset="0"/>
                <a:ea typeface="Lato Light" charset="0"/>
                <a:cs typeface="Times New Roman" panose="02020603050405020304" pitchFamily="18" charset="0"/>
              </a:rPr>
              <a:t>Continuous Improvement :-</a:t>
            </a:r>
          </a:p>
          <a:p>
            <a:r>
              <a:rPr lang="en-US" sz="2800" dirty="0">
                <a:latin typeface="Times New Roman" panose="02020603050405020304" pitchFamily="18" charset="0"/>
                <a:ea typeface="Lato Light" charset="0"/>
                <a:cs typeface="Times New Roman" panose="02020603050405020304" pitchFamily="18" charset="0"/>
              </a:rPr>
              <a:t>Feedback Loop</a:t>
            </a:r>
          </a:p>
          <a:p>
            <a:r>
              <a:rPr lang="en-US" sz="2800" dirty="0">
                <a:latin typeface="Times New Roman" panose="02020603050405020304" pitchFamily="18" charset="0"/>
                <a:ea typeface="Lato Light" charset="0"/>
                <a:cs typeface="Times New Roman" panose="02020603050405020304" pitchFamily="18" charset="0"/>
              </a:rPr>
              <a:t>Innovation</a:t>
            </a:r>
          </a:p>
        </p:txBody>
      </p:sp>
      <p:sp>
        <p:nvSpPr>
          <p:cNvPr id="26" name="Line 1">
            <a:extLst>
              <a:ext uri="{FF2B5EF4-FFF2-40B4-BE49-F238E27FC236}">
                <a16:creationId xmlns:a16="http://schemas.microsoft.com/office/drawing/2014/main" id="{A1553FD9-7DE4-4788-F4C2-595C11F0AC2E}"/>
              </a:ext>
            </a:extLst>
          </p:cNvPr>
          <p:cNvSpPr>
            <a:spLocks noChangeShapeType="1"/>
          </p:cNvSpPr>
          <p:nvPr/>
        </p:nvSpPr>
        <p:spPr bwMode="auto">
          <a:xfrm>
            <a:off x="12415679" y="9687262"/>
            <a:ext cx="5481559" cy="20205"/>
          </a:xfrm>
          <a:prstGeom prst="line">
            <a:avLst/>
          </a:prstGeom>
          <a:noFill/>
          <a:ln w="720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27" name="Line 1">
            <a:extLst>
              <a:ext uri="{FF2B5EF4-FFF2-40B4-BE49-F238E27FC236}">
                <a16:creationId xmlns:a16="http://schemas.microsoft.com/office/drawing/2014/main" id="{F40A0425-C8CB-1224-BB1E-F413156DC437}"/>
              </a:ext>
            </a:extLst>
          </p:cNvPr>
          <p:cNvSpPr>
            <a:spLocks noChangeShapeType="1"/>
          </p:cNvSpPr>
          <p:nvPr/>
        </p:nvSpPr>
        <p:spPr bwMode="auto">
          <a:xfrm flipV="1">
            <a:off x="8308166" y="10811821"/>
            <a:ext cx="3090820" cy="4673"/>
          </a:xfrm>
          <a:prstGeom prst="line">
            <a:avLst/>
          </a:prstGeom>
          <a:noFill/>
          <a:ln w="720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29" name="TextBox 28">
            <a:extLst>
              <a:ext uri="{FF2B5EF4-FFF2-40B4-BE49-F238E27FC236}">
                <a16:creationId xmlns:a16="http://schemas.microsoft.com/office/drawing/2014/main" id="{3689320B-1AE1-39F4-EB03-EEB3E78FA83F}"/>
              </a:ext>
            </a:extLst>
          </p:cNvPr>
          <p:cNvSpPr txBox="1"/>
          <p:nvPr/>
        </p:nvSpPr>
        <p:spPr>
          <a:xfrm>
            <a:off x="422606" y="281295"/>
            <a:ext cx="12848252" cy="923330"/>
          </a:xfrm>
          <a:prstGeom prst="rect">
            <a:avLst/>
          </a:prstGeom>
          <a:noFill/>
        </p:spPr>
        <p:txBody>
          <a:bodyPr wrap="square">
            <a:spAutoFit/>
          </a:bodyPr>
          <a:lstStyle/>
          <a:p>
            <a:r>
              <a:rPr lang="en-US" sz="5400" b="1" dirty="0">
                <a:solidFill>
                  <a:schemeClr val="tx2"/>
                </a:solidFill>
                <a:latin typeface="Times New Roman" panose="02020603050405020304" pitchFamily="18" charset="0"/>
                <a:ea typeface="Montserrat Semi" charset="0"/>
                <a:cs typeface="Times New Roman" panose="02020603050405020304" pitchFamily="18" charset="0"/>
              </a:rPr>
              <a:t>Transformation process :-</a:t>
            </a:r>
          </a:p>
        </p:txBody>
      </p:sp>
    </p:spTree>
    <p:extLst>
      <p:ext uri="{BB962C8B-B14F-4D97-AF65-F5344CB8AC3E}">
        <p14:creationId xmlns:p14="http://schemas.microsoft.com/office/powerpoint/2010/main" val="1586396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6BBA-3ACF-F20D-C5AA-DA206D84B053}"/>
              </a:ext>
            </a:extLst>
          </p:cNvPr>
          <p:cNvSpPr>
            <a:spLocks noGrp="1"/>
          </p:cNvSpPr>
          <p:nvPr>
            <p:ph type="title"/>
          </p:nvPr>
        </p:nvSpPr>
        <p:spPr>
          <a:xfrm>
            <a:off x="6331461" y="547700"/>
            <a:ext cx="10743560" cy="2284880"/>
          </a:xfrm>
        </p:spPr>
        <p:txBody>
          <a:bodyPr/>
          <a:lstStyle/>
          <a:p>
            <a:r>
              <a:rPr lang="en-US" sz="9600" b="1" dirty="0">
                <a:latin typeface="Times New Roman" panose="02020603050405020304" pitchFamily="18" charset="0"/>
                <a:cs typeface="Times New Roman" panose="02020603050405020304" pitchFamily="18" charset="0"/>
              </a:rPr>
              <a:t> Finished Product :-</a:t>
            </a:r>
            <a:endParaRPr lang="en-IN"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19EDE34-07EF-5B96-FBC8-571CF2860966}"/>
              </a:ext>
            </a:extLst>
          </p:cNvPr>
          <p:cNvSpPr>
            <a:spLocks noGrp="1"/>
          </p:cNvSpPr>
          <p:nvPr>
            <p:ph type="sldNum" idx="12"/>
          </p:nvPr>
        </p:nvSpPr>
        <p:spPr/>
        <p:txBody>
          <a:bodyPr/>
          <a:lstStyle/>
          <a:p>
            <a:fld id="{445DBE95-6B94-FC4E-B043-24C0846949FF}" type="slidenum">
              <a:rPr lang="es-MX" altLang="es-ES_tradnl" smtClean="0"/>
              <a:pPr/>
              <a:t>7</a:t>
            </a:fld>
            <a:endParaRPr lang="es-MX" altLang="es-ES_tradnl"/>
          </a:p>
        </p:txBody>
      </p:sp>
      <p:sp>
        <p:nvSpPr>
          <p:cNvPr id="5" name="TextBox 4">
            <a:extLst>
              <a:ext uri="{FF2B5EF4-FFF2-40B4-BE49-F238E27FC236}">
                <a16:creationId xmlns:a16="http://schemas.microsoft.com/office/drawing/2014/main" id="{36630E16-807A-F5CC-39DD-DDA3CEDA7612}"/>
              </a:ext>
            </a:extLst>
          </p:cNvPr>
          <p:cNvSpPr txBox="1"/>
          <p:nvPr/>
        </p:nvSpPr>
        <p:spPr>
          <a:xfrm>
            <a:off x="754159" y="3420724"/>
            <a:ext cx="10743561" cy="6001643"/>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A finished product battery is the final result of a detailed manufacturing process, ensuring it performs well and lasts a long time. These batteries go through thorough testing to guarantee they are safe and efficient. Made from advanced materials and technology, they provide reliable power for many uses, from gadgets to industrial machines.</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The entire process from raw material preparation to the final product ready for shipment can take anywhere from 2 to 4 weeks, depending on the type of battery and the efficiency of the production line.</a:t>
            </a:r>
            <a:endParaRPr lang="en-IN" sz="3200" dirty="0">
              <a:latin typeface="Times New Roman" panose="02020603050405020304" pitchFamily="18" charset="0"/>
              <a:cs typeface="Times New Roman" panose="02020603050405020304" pitchFamily="18" charset="0"/>
            </a:endParaRPr>
          </a:p>
        </p:txBody>
      </p:sp>
      <p:sp>
        <p:nvSpPr>
          <p:cNvPr id="6" name="Freeform 1">
            <a:extLst>
              <a:ext uri="{FF2B5EF4-FFF2-40B4-BE49-F238E27FC236}">
                <a16:creationId xmlns:a16="http://schemas.microsoft.com/office/drawing/2014/main" id="{13C612C4-5246-2A2C-4770-3B3F12A6248F}"/>
              </a:ext>
            </a:extLst>
          </p:cNvPr>
          <p:cNvSpPr>
            <a:spLocks noChangeArrowheads="1"/>
          </p:cNvSpPr>
          <p:nvPr/>
        </p:nvSpPr>
        <p:spPr bwMode="auto">
          <a:xfrm>
            <a:off x="618866" y="9482015"/>
            <a:ext cx="23139918" cy="3024885"/>
          </a:xfrm>
          <a:custGeom>
            <a:avLst/>
            <a:gdLst>
              <a:gd name="T0" fmla="*/ 0 w 21048"/>
              <a:gd name="T1" fmla="*/ 3276 h 3277"/>
              <a:gd name="T2" fmla="*/ 0 w 21048"/>
              <a:gd name="T3" fmla="*/ 3276 h 3277"/>
              <a:gd name="T4" fmla="*/ 7401 w 21048"/>
              <a:gd name="T5" fmla="*/ 1212 h 3277"/>
              <a:gd name="T6" fmla="*/ 7401 w 21048"/>
              <a:gd name="T7" fmla="*/ 1212 h 3277"/>
              <a:gd name="T8" fmla="*/ 12301 w 21048"/>
              <a:gd name="T9" fmla="*/ 2828 h 3277"/>
              <a:gd name="T10" fmla="*/ 12301 w 21048"/>
              <a:gd name="T11" fmla="*/ 2828 h 3277"/>
              <a:gd name="T12" fmla="*/ 21047 w 21048"/>
              <a:gd name="T13" fmla="*/ 0 h 3277"/>
            </a:gdLst>
            <a:ahLst/>
            <a:cxnLst>
              <a:cxn ang="0">
                <a:pos x="T0" y="T1"/>
              </a:cxn>
              <a:cxn ang="0">
                <a:pos x="T2" y="T3"/>
              </a:cxn>
              <a:cxn ang="0">
                <a:pos x="T4" y="T5"/>
              </a:cxn>
              <a:cxn ang="0">
                <a:pos x="T6" y="T7"/>
              </a:cxn>
              <a:cxn ang="0">
                <a:pos x="T8" y="T9"/>
              </a:cxn>
              <a:cxn ang="0">
                <a:pos x="T10" y="T11"/>
              </a:cxn>
              <a:cxn ang="0">
                <a:pos x="T12" y="T13"/>
              </a:cxn>
            </a:cxnLst>
            <a:rect l="0" t="0" r="r" b="b"/>
            <a:pathLst>
              <a:path w="21048" h="3277">
                <a:moveTo>
                  <a:pt x="0" y="3276"/>
                </a:moveTo>
                <a:lnTo>
                  <a:pt x="0" y="3276"/>
                </a:lnTo>
                <a:cubicBezTo>
                  <a:pt x="1793" y="2105"/>
                  <a:pt x="4447" y="808"/>
                  <a:pt x="7401" y="1212"/>
                </a:cubicBezTo>
                <a:lnTo>
                  <a:pt x="7401" y="1212"/>
                </a:lnTo>
                <a:cubicBezTo>
                  <a:pt x="9535" y="1504"/>
                  <a:pt x="10331" y="2478"/>
                  <a:pt x="12301" y="2828"/>
                </a:cubicBezTo>
                <a:lnTo>
                  <a:pt x="12301" y="2828"/>
                </a:lnTo>
                <a:cubicBezTo>
                  <a:pt x="14186" y="3162"/>
                  <a:pt x="17033" y="2903"/>
                  <a:pt x="21047" y="0"/>
                </a:cubicBezTo>
              </a:path>
            </a:pathLst>
          </a:custGeom>
          <a:noFill/>
          <a:ln w="1905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Freeform 2">
            <a:extLst>
              <a:ext uri="{FF2B5EF4-FFF2-40B4-BE49-F238E27FC236}">
                <a16:creationId xmlns:a16="http://schemas.microsoft.com/office/drawing/2014/main" id="{9797ADD6-9007-77F0-393A-AA5B915D0BB8}"/>
              </a:ext>
            </a:extLst>
          </p:cNvPr>
          <p:cNvSpPr>
            <a:spLocks noChangeArrowheads="1"/>
          </p:cNvSpPr>
          <p:nvPr/>
        </p:nvSpPr>
        <p:spPr bwMode="auto">
          <a:xfrm>
            <a:off x="618866" y="9362719"/>
            <a:ext cx="22700396" cy="3144181"/>
          </a:xfrm>
          <a:custGeom>
            <a:avLst/>
            <a:gdLst>
              <a:gd name="T0" fmla="*/ 0 w 19750"/>
              <a:gd name="T1" fmla="*/ 2432 h 2792"/>
              <a:gd name="T2" fmla="*/ 0 w 19750"/>
              <a:gd name="T3" fmla="*/ 2432 h 2792"/>
              <a:gd name="T4" fmla="*/ 6608 w 19750"/>
              <a:gd name="T5" fmla="*/ 856 h 2792"/>
              <a:gd name="T6" fmla="*/ 6608 w 19750"/>
              <a:gd name="T7" fmla="*/ 856 h 2792"/>
              <a:gd name="T8" fmla="*/ 11509 w 19750"/>
              <a:gd name="T9" fmla="*/ 2472 h 2792"/>
              <a:gd name="T10" fmla="*/ 11509 w 19750"/>
              <a:gd name="T11" fmla="*/ 2472 h 2792"/>
              <a:gd name="T12" fmla="*/ 19749 w 19750"/>
              <a:gd name="T13" fmla="*/ 0 h 2792"/>
            </a:gdLst>
            <a:ahLst/>
            <a:cxnLst>
              <a:cxn ang="0">
                <a:pos x="T0" y="T1"/>
              </a:cxn>
              <a:cxn ang="0">
                <a:pos x="T2" y="T3"/>
              </a:cxn>
              <a:cxn ang="0">
                <a:pos x="T4" y="T5"/>
              </a:cxn>
              <a:cxn ang="0">
                <a:pos x="T6" y="T7"/>
              </a:cxn>
              <a:cxn ang="0">
                <a:pos x="T8" y="T9"/>
              </a:cxn>
              <a:cxn ang="0">
                <a:pos x="T10" y="T11"/>
              </a:cxn>
              <a:cxn ang="0">
                <a:pos x="T12" y="T13"/>
              </a:cxn>
            </a:cxnLst>
            <a:rect l="0" t="0" r="r" b="b"/>
            <a:pathLst>
              <a:path w="19750" h="2792">
                <a:moveTo>
                  <a:pt x="0" y="2432"/>
                </a:moveTo>
                <a:lnTo>
                  <a:pt x="0" y="2432"/>
                </a:lnTo>
                <a:cubicBezTo>
                  <a:pt x="1740" y="1423"/>
                  <a:pt x="4063" y="509"/>
                  <a:pt x="6608" y="856"/>
                </a:cubicBezTo>
                <a:lnTo>
                  <a:pt x="6608" y="856"/>
                </a:lnTo>
                <a:cubicBezTo>
                  <a:pt x="8743" y="1148"/>
                  <a:pt x="9539" y="2122"/>
                  <a:pt x="11509" y="2472"/>
                </a:cubicBezTo>
                <a:lnTo>
                  <a:pt x="11509" y="2472"/>
                </a:lnTo>
                <a:cubicBezTo>
                  <a:pt x="13313" y="2791"/>
                  <a:pt x="16000" y="2568"/>
                  <a:pt x="19749" y="0"/>
                </a:cubicBezTo>
              </a:path>
            </a:pathLst>
          </a:custGeom>
          <a:noFill/>
          <a:ln w="3312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pic>
        <p:nvPicPr>
          <p:cNvPr id="8" name="Picture 7" descr="A blue and black battery&#10;&#10;Description automatically generated">
            <a:extLst>
              <a:ext uri="{FF2B5EF4-FFF2-40B4-BE49-F238E27FC236}">
                <a16:creationId xmlns:a16="http://schemas.microsoft.com/office/drawing/2014/main" id="{F202E127-C2BA-4348-B460-8F5654234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342" y="4235512"/>
            <a:ext cx="5296159" cy="4196996"/>
          </a:xfrm>
          <a:prstGeom prst="rect">
            <a:avLst/>
          </a:prstGeom>
        </p:spPr>
      </p:pic>
      <p:pic>
        <p:nvPicPr>
          <p:cNvPr id="10" name="Picture 9" descr="Several batteries on a black surface&#10;&#10;Description automatically generated">
            <a:extLst>
              <a:ext uri="{FF2B5EF4-FFF2-40B4-BE49-F238E27FC236}">
                <a16:creationId xmlns:a16="http://schemas.microsoft.com/office/drawing/2014/main" id="{1B51E92C-7F47-9C55-2F2D-796A38BF08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804412" y="3830053"/>
            <a:ext cx="4514850" cy="5007914"/>
          </a:xfrm>
          <a:prstGeom prst="rect">
            <a:avLst/>
          </a:prstGeom>
        </p:spPr>
      </p:pic>
    </p:spTree>
    <p:extLst>
      <p:ext uri="{BB962C8B-B14F-4D97-AF65-F5344CB8AC3E}">
        <p14:creationId xmlns:p14="http://schemas.microsoft.com/office/powerpoint/2010/main" val="2824035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
          <p:cNvSpPr>
            <a:spLocks noChangeArrowheads="1"/>
          </p:cNvSpPr>
          <p:nvPr/>
        </p:nvSpPr>
        <p:spPr bwMode="auto">
          <a:xfrm>
            <a:off x="2000675" y="5413452"/>
            <a:ext cx="4075260" cy="1865514"/>
          </a:xfrm>
          <a:custGeom>
            <a:avLst/>
            <a:gdLst>
              <a:gd name="T0" fmla="*/ 3237 w 3238"/>
              <a:gd name="T1" fmla="*/ 1481 h 1482"/>
              <a:gd name="T2" fmla="*/ 3237 w 3238"/>
              <a:gd name="T3" fmla="*/ 1481 h 1482"/>
              <a:gd name="T4" fmla="*/ 1618 w 3238"/>
              <a:gd name="T5" fmla="*/ 0 h 1482"/>
              <a:gd name="T6" fmla="*/ 1618 w 3238"/>
              <a:gd name="T7" fmla="*/ 0 h 1482"/>
              <a:gd name="T8" fmla="*/ 0 w 3238"/>
              <a:gd name="T9" fmla="*/ 1481 h 1482"/>
              <a:gd name="T10" fmla="*/ 3237 w 3238"/>
              <a:gd name="T11" fmla="*/ 1481 h 1482"/>
            </a:gdLst>
            <a:ahLst/>
            <a:cxnLst>
              <a:cxn ang="0">
                <a:pos x="T0" y="T1"/>
              </a:cxn>
              <a:cxn ang="0">
                <a:pos x="T2" y="T3"/>
              </a:cxn>
              <a:cxn ang="0">
                <a:pos x="T4" y="T5"/>
              </a:cxn>
              <a:cxn ang="0">
                <a:pos x="T6" y="T7"/>
              </a:cxn>
              <a:cxn ang="0">
                <a:pos x="T8" y="T9"/>
              </a:cxn>
              <a:cxn ang="0">
                <a:pos x="T10" y="T11"/>
              </a:cxn>
            </a:cxnLst>
            <a:rect l="0" t="0" r="r" b="b"/>
            <a:pathLst>
              <a:path w="3238" h="1482">
                <a:moveTo>
                  <a:pt x="3237" y="1481"/>
                </a:moveTo>
                <a:lnTo>
                  <a:pt x="3237" y="1481"/>
                </a:lnTo>
                <a:cubicBezTo>
                  <a:pt x="3237" y="664"/>
                  <a:pt x="2512" y="0"/>
                  <a:pt x="1618" y="0"/>
                </a:cubicBezTo>
                <a:lnTo>
                  <a:pt x="1618" y="0"/>
                </a:lnTo>
                <a:cubicBezTo>
                  <a:pt x="724" y="0"/>
                  <a:pt x="0" y="664"/>
                  <a:pt x="0" y="1481"/>
                </a:cubicBezTo>
                <a:lnTo>
                  <a:pt x="3237" y="1481"/>
                </a:lnTo>
              </a:path>
            </a:pathLst>
          </a:custGeom>
          <a:solidFill>
            <a:schemeClr val="accent3"/>
          </a:solidFill>
          <a:ln>
            <a:noFill/>
          </a:ln>
          <a:effectLst/>
        </p:spPr>
        <p:txBody>
          <a:bodyPr wrap="none" anchor="ctr"/>
          <a:lstStyle/>
          <a:p>
            <a:r>
              <a:rPr lang="en-US" b="1" dirty="0"/>
              <a:t>         Packaging </a:t>
            </a:r>
          </a:p>
        </p:txBody>
      </p:sp>
      <p:sp>
        <p:nvSpPr>
          <p:cNvPr id="17" name="Freeform 2"/>
          <p:cNvSpPr>
            <a:spLocks noChangeArrowheads="1"/>
          </p:cNvSpPr>
          <p:nvPr/>
        </p:nvSpPr>
        <p:spPr bwMode="auto">
          <a:xfrm>
            <a:off x="6092591" y="7278966"/>
            <a:ext cx="4105796" cy="1865514"/>
          </a:xfrm>
          <a:custGeom>
            <a:avLst/>
            <a:gdLst>
              <a:gd name="T0" fmla="*/ 0 w 3238"/>
              <a:gd name="T1" fmla="*/ 0 h 1483"/>
              <a:gd name="T2" fmla="*/ 0 w 3238"/>
              <a:gd name="T3" fmla="*/ 0 h 1483"/>
              <a:gd name="T4" fmla="*/ 1618 w 3238"/>
              <a:gd name="T5" fmla="*/ 1482 h 1483"/>
              <a:gd name="T6" fmla="*/ 1618 w 3238"/>
              <a:gd name="T7" fmla="*/ 1482 h 1483"/>
              <a:gd name="T8" fmla="*/ 3237 w 3238"/>
              <a:gd name="T9" fmla="*/ 0 h 1483"/>
              <a:gd name="T10" fmla="*/ 0 w 3238"/>
              <a:gd name="T11" fmla="*/ 0 h 1483"/>
            </a:gdLst>
            <a:ahLst/>
            <a:cxnLst>
              <a:cxn ang="0">
                <a:pos x="T0" y="T1"/>
              </a:cxn>
              <a:cxn ang="0">
                <a:pos x="T2" y="T3"/>
              </a:cxn>
              <a:cxn ang="0">
                <a:pos x="T4" y="T5"/>
              </a:cxn>
              <a:cxn ang="0">
                <a:pos x="T6" y="T7"/>
              </a:cxn>
              <a:cxn ang="0">
                <a:pos x="T8" y="T9"/>
              </a:cxn>
              <a:cxn ang="0">
                <a:pos x="T10" y="T11"/>
              </a:cxn>
            </a:cxnLst>
            <a:rect l="0" t="0" r="r" b="b"/>
            <a:pathLst>
              <a:path w="3238" h="1483">
                <a:moveTo>
                  <a:pt x="0" y="0"/>
                </a:moveTo>
                <a:lnTo>
                  <a:pt x="0" y="0"/>
                </a:lnTo>
                <a:cubicBezTo>
                  <a:pt x="0" y="819"/>
                  <a:pt x="725" y="1482"/>
                  <a:pt x="1618" y="1482"/>
                </a:cubicBezTo>
                <a:lnTo>
                  <a:pt x="1618" y="1482"/>
                </a:lnTo>
                <a:cubicBezTo>
                  <a:pt x="2512" y="1482"/>
                  <a:pt x="3237" y="819"/>
                  <a:pt x="3237" y="0"/>
                </a:cubicBezTo>
                <a:lnTo>
                  <a:pt x="0" y="0"/>
                </a:lnTo>
              </a:path>
            </a:pathLst>
          </a:custGeom>
          <a:solidFill>
            <a:schemeClr val="accent2"/>
          </a:solidFill>
          <a:ln>
            <a:noFill/>
          </a:ln>
          <a:effectLst/>
        </p:spPr>
        <p:txBody>
          <a:bodyPr wrap="none" anchor="ctr"/>
          <a:lstStyle/>
          <a:p>
            <a:pPr algn="ctr"/>
            <a:r>
              <a:rPr lang="en-US" b="1" dirty="0"/>
              <a:t>Material </a:t>
            </a:r>
          </a:p>
          <a:p>
            <a:pPr algn="ctr"/>
            <a:r>
              <a:rPr lang="en-US" b="1" dirty="0"/>
              <a:t>Management</a:t>
            </a:r>
          </a:p>
        </p:txBody>
      </p:sp>
      <p:sp>
        <p:nvSpPr>
          <p:cNvPr id="18" name="Freeform 3"/>
          <p:cNvSpPr>
            <a:spLocks noChangeArrowheads="1"/>
          </p:cNvSpPr>
          <p:nvPr/>
        </p:nvSpPr>
        <p:spPr bwMode="auto">
          <a:xfrm>
            <a:off x="10170630" y="5373911"/>
            <a:ext cx="4075260" cy="1865514"/>
          </a:xfrm>
          <a:custGeom>
            <a:avLst/>
            <a:gdLst>
              <a:gd name="T0" fmla="*/ 3235 w 3236"/>
              <a:gd name="T1" fmla="*/ 1481 h 1482"/>
              <a:gd name="T2" fmla="*/ 3235 w 3236"/>
              <a:gd name="T3" fmla="*/ 1481 h 1482"/>
              <a:gd name="T4" fmla="*/ 1618 w 3236"/>
              <a:gd name="T5" fmla="*/ 0 h 1482"/>
              <a:gd name="T6" fmla="*/ 1618 w 3236"/>
              <a:gd name="T7" fmla="*/ 0 h 1482"/>
              <a:gd name="T8" fmla="*/ 0 w 3236"/>
              <a:gd name="T9" fmla="*/ 1481 h 1482"/>
              <a:gd name="T10" fmla="*/ 3235 w 3236"/>
              <a:gd name="T11" fmla="*/ 1481 h 1482"/>
            </a:gdLst>
            <a:ahLst/>
            <a:cxnLst>
              <a:cxn ang="0">
                <a:pos x="T0" y="T1"/>
              </a:cxn>
              <a:cxn ang="0">
                <a:pos x="T2" y="T3"/>
              </a:cxn>
              <a:cxn ang="0">
                <a:pos x="T4" y="T5"/>
              </a:cxn>
              <a:cxn ang="0">
                <a:pos x="T6" y="T7"/>
              </a:cxn>
              <a:cxn ang="0">
                <a:pos x="T8" y="T9"/>
              </a:cxn>
              <a:cxn ang="0">
                <a:pos x="T10" y="T11"/>
              </a:cxn>
            </a:cxnLst>
            <a:rect l="0" t="0" r="r" b="b"/>
            <a:pathLst>
              <a:path w="3236" h="1482">
                <a:moveTo>
                  <a:pt x="3235" y="1481"/>
                </a:moveTo>
                <a:lnTo>
                  <a:pt x="3235" y="1481"/>
                </a:lnTo>
                <a:cubicBezTo>
                  <a:pt x="3235" y="664"/>
                  <a:pt x="2511" y="0"/>
                  <a:pt x="1618" y="0"/>
                </a:cubicBezTo>
                <a:lnTo>
                  <a:pt x="1618" y="0"/>
                </a:lnTo>
                <a:cubicBezTo>
                  <a:pt x="724" y="0"/>
                  <a:pt x="0" y="664"/>
                  <a:pt x="0" y="1481"/>
                </a:cubicBezTo>
                <a:lnTo>
                  <a:pt x="3235" y="1481"/>
                </a:lnTo>
              </a:path>
            </a:pathLst>
          </a:custGeom>
          <a:solidFill>
            <a:schemeClr val="accent5"/>
          </a:solidFill>
          <a:ln>
            <a:noFill/>
          </a:ln>
          <a:effectLst/>
        </p:spPr>
        <p:txBody>
          <a:bodyPr wrap="none" anchor="ctr"/>
          <a:lstStyle/>
          <a:p>
            <a:r>
              <a:rPr lang="en-US" b="1" dirty="0"/>
              <a:t>       Warehousing</a:t>
            </a:r>
          </a:p>
        </p:txBody>
      </p:sp>
      <p:sp>
        <p:nvSpPr>
          <p:cNvPr id="19" name="Freeform 4"/>
          <p:cNvSpPr>
            <a:spLocks noChangeArrowheads="1"/>
          </p:cNvSpPr>
          <p:nvPr/>
        </p:nvSpPr>
        <p:spPr bwMode="auto">
          <a:xfrm>
            <a:off x="18321149" y="5413452"/>
            <a:ext cx="4075260" cy="1865514"/>
          </a:xfrm>
          <a:custGeom>
            <a:avLst/>
            <a:gdLst>
              <a:gd name="T0" fmla="*/ 3236 w 3237"/>
              <a:gd name="T1" fmla="*/ 1481 h 1482"/>
              <a:gd name="T2" fmla="*/ 3236 w 3237"/>
              <a:gd name="T3" fmla="*/ 1481 h 1482"/>
              <a:gd name="T4" fmla="*/ 1618 w 3237"/>
              <a:gd name="T5" fmla="*/ 0 h 1482"/>
              <a:gd name="T6" fmla="*/ 1618 w 3237"/>
              <a:gd name="T7" fmla="*/ 0 h 1482"/>
              <a:gd name="T8" fmla="*/ 0 w 3237"/>
              <a:gd name="T9" fmla="*/ 1481 h 1482"/>
              <a:gd name="T10" fmla="*/ 3236 w 3237"/>
              <a:gd name="T11" fmla="*/ 1481 h 1482"/>
            </a:gdLst>
            <a:ahLst/>
            <a:cxnLst>
              <a:cxn ang="0">
                <a:pos x="T0" y="T1"/>
              </a:cxn>
              <a:cxn ang="0">
                <a:pos x="T2" y="T3"/>
              </a:cxn>
              <a:cxn ang="0">
                <a:pos x="T4" y="T5"/>
              </a:cxn>
              <a:cxn ang="0">
                <a:pos x="T6" y="T7"/>
              </a:cxn>
              <a:cxn ang="0">
                <a:pos x="T8" y="T9"/>
              </a:cxn>
              <a:cxn ang="0">
                <a:pos x="T10" y="T11"/>
              </a:cxn>
            </a:cxnLst>
            <a:rect l="0" t="0" r="r" b="b"/>
            <a:pathLst>
              <a:path w="3237" h="1482">
                <a:moveTo>
                  <a:pt x="3236" y="1481"/>
                </a:moveTo>
                <a:lnTo>
                  <a:pt x="3236" y="1481"/>
                </a:lnTo>
                <a:cubicBezTo>
                  <a:pt x="3236" y="664"/>
                  <a:pt x="2512" y="0"/>
                  <a:pt x="1618" y="0"/>
                </a:cubicBezTo>
                <a:lnTo>
                  <a:pt x="1618" y="0"/>
                </a:lnTo>
                <a:cubicBezTo>
                  <a:pt x="724" y="0"/>
                  <a:pt x="0" y="664"/>
                  <a:pt x="0" y="1481"/>
                </a:cubicBezTo>
                <a:lnTo>
                  <a:pt x="3236" y="1481"/>
                </a:lnTo>
              </a:path>
            </a:pathLst>
          </a:custGeom>
          <a:solidFill>
            <a:schemeClr val="accent1"/>
          </a:solidFill>
          <a:ln>
            <a:noFill/>
          </a:ln>
          <a:effectLst/>
        </p:spPr>
        <p:txBody>
          <a:bodyPr wrap="none" anchor="ctr"/>
          <a:lstStyle/>
          <a:p>
            <a:r>
              <a:rPr lang="en-US" b="1" dirty="0"/>
              <a:t>         Inventory </a:t>
            </a:r>
          </a:p>
          <a:p>
            <a:r>
              <a:rPr lang="en-US" b="1" dirty="0"/>
              <a:t>       management</a:t>
            </a:r>
          </a:p>
        </p:txBody>
      </p:sp>
      <p:sp>
        <p:nvSpPr>
          <p:cNvPr id="28" name="Freeform 5"/>
          <p:cNvSpPr>
            <a:spLocks noChangeArrowheads="1"/>
          </p:cNvSpPr>
          <p:nvPr/>
        </p:nvSpPr>
        <p:spPr bwMode="auto">
          <a:xfrm>
            <a:off x="14259768" y="7278966"/>
            <a:ext cx="4075260" cy="1865514"/>
          </a:xfrm>
          <a:custGeom>
            <a:avLst/>
            <a:gdLst>
              <a:gd name="T0" fmla="*/ 0 w 3238"/>
              <a:gd name="T1" fmla="*/ 0 h 1483"/>
              <a:gd name="T2" fmla="*/ 0 w 3238"/>
              <a:gd name="T3" fmla="*/ 0 h 1483"/>
              <a:gd name="T4" fmla="*/ 1618 w 3238"/>
              <a:gd name="T5" fmla="*/ 1482 h 1483"/>
              <a:gd name="T6" fmla="*/ 1618 w 3238"/>
              <a:gd name="T7" fmla="*/ 1482 h 1483"/>
              <a:gd name="T8" fmla="*/ 3237 w 3238"/>
              <a:gd name="T9" fmla="*/ 0 h 1483"/>
              <a:gd name="T10" fmla="*/ 0 w 3238"/>
              <a:gd name="T11" fmla="*/ 0 h 1483"/>
            </a:gdLst>
            <a:ahLst/>
            <a:cxnLst>
              <a:cxn ang="0">
                <a:pos x="T0" y="T1"/>
              </a:cxn>
              <a:cxn ang="0">
                <a:pos x="T2" y="T3"/>
              </a:cxn>
              <a:cxn ang="0">
                <a:pos x="T4" y="T5"/>
              </a:cxn>
              <a:cxn ang="0">
                <a:pos x="T6" y="T7"/>
              </a:cxn>
              <a:cxn ang="0">
                <a:pos x="T8" y="T9"/>
              </a:cxn>
              <a:cxn ang="0">
                <a:pos x="T10" y="T11"/>
              </a:cxn>
            </a:cxnLst>
            <a:rect l="0" t="0" r="r" b="b"/>
            <a:pathLst>
              <a:path w="3238" h="1483">
                <a:moveTo>
                  <a:pt x="0" y="0"/>
                </a:moveTo>
                <a:lnTo>
                  <a:pt x="0" y="0"/>
                </a:lnTo>
                <a:cubicBezTo>
                  <a:pt x="0" y="819"/>
                  <a:pt x="724" y="1482"/>
                  <a:pt x="1618" y="1482"/>
                </a:cubicBezTo>
                <a:lnTo>
                  <a:pt x="1618" y="1482"/>
                </a:lnTo>
                <a:cubicBezTo>
                  <a:pt x="2512" y="1482"/>
                  <a:pt x="3237" y="819"/>
                  <a:pt x="3237" y="0"/>
                </a:cubicBezTo>
                <a:lnTo>
                  <a:pt x="0" y="0"/>
                </a:lnTo>
              </a:path>
            </a:pathLst>
          </a:custGeom>
          <a:solidFill>
            <a:schemeClr val="accent4"/>
          </a:solidFill>
          <a:ln>
            <a:noFill/>
          </a:ln>
          <a:effectLst/>
        </p:spPr>
        <p:txBody>
          <a:bodyPr wrap="none" anchor="ctr"/>
          <a:lstStyle/>
          <a:p>
            <a:r>
              <a:rPr lang="en-US" b="1" dirty="0"/>
              <a:t>     Transportation</a:t>
            </a:r>
          </a:p>
        </p:txBody>
      </p:sp>
      <p:sp>
        <p:nvSpPr>
          <p:cNvPr id="73" name="Line 50"/>
          <p:cNvSpPr>
            <a:spLocks noChangeShapeType="1"/>
          </p:cNvSpPr>
          <p:nvPr/>
        </p:nvSpPr>
        <p:spPr bwMode="auto">
          <a:xfrm>
            <a:off x="4004990" y="4556076"/>
            <a:ext cx="5554" cy="849477"/>
          </a:xfrm>
          <a:prstGeom prst="line">
            <a:avLst/>
          </a:prstGeom>
          <a:noFill/>
          <a:ln w="1116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4" name="Line 51"/>
          <p:cNvSpPr>
            <a:spLocks noChangeShapeType="1"/>
          </p:cNvSpPr>
          <p:nvPr/>
        </p:nvSpPr>
        <p:spPr bwMode="auto">
          <a:xfrm>
            <a:off x="8108009" y="9184021"/>
            <a:ext cx="5554" cy="938308"/>
          </a:xfrm>
          <a:prstGeom prst="line">
            <a:avLst/>
          </a:prstGeom>
          <a:noFill/>
          <a:ln w="1116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75" name="Line 52"/>
          <p:cNvSpPr>
            <a:spLocks noChangeShapeType="1"/>
          </p:cNvSpPr>
          <p:nvPr/>
        </p:nvSpPr>
        <p:spPr bwMode="auto">
          <a:xfrm>
            <a:off x="16302951" y="9144480"/>
            <a:ext cx="5554" cy="938308"/>
          </a:xfrm>
          <a:prstGeom prst="line">
            <a:avLst/>
          </a:prstGeom>
          <a:noFill/>
          <a:ln w="1116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76" name="Line 53"/>
          <p:cNvSpPr>
            <a:spLocks noChangeShapeType="1"/>
          </p:cNvSpPr>
          <p:nvPr/>
        </p:nvSpPr>
        <p:spPr bwMode="auto">
          <a:xfrm>
            <a:off x="20353225" y="4524434"/>
            <a:ext cx="5554" cy="849477"/>
          </a:xfrm>
          <a:prstGeom prst="line">
            <a:avLst/>
          </a:prstGeom>
          <a:noFill/>
          <a:ln w="1116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7" name="Line 54"/>
          <p:cNvSpPr>
            <a:spLocks noChangeShapeType="1"/>
          </p:cNvSpPr>
          <p:nvPr/>
        </p:nvSpPr>
        <p:spPr bwMode="auto">
          <a:xfrm>
            <a:off x="12173553" y="4484893"/>
            <a:ext cx="5554" cy="849477"/>
          </a:xfrm>
          <a:prstGeom prst="line">
            <a:avLst/>
          </a:prstGeom>
          <a:noFill/>
          <a:ln w="1116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426" name="CuadroTexto 425"/>
          <p:cNvSpPr txBox="1"/>
          <p:nvPr/>
        </p:nvSpPr>
        <p:spPr>
          <a:xfrm>
            <a:off x="1458192" y="3086056"/>
            <a:ext cx="5521106"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ea typeface="Lato" charset="0"/>
                <a:cs typeface="Times New Roman" panose="02020603050405020304" pitchFamily="18" charset="0"/>
              </a:rPr>
              <a:t>Protection and Compliance</a:t>
            </a:r>
          </a:p>
          <a:p>
            <a:pPr marL="457200" indent="-457200">
              <a:buFont typeface="Arial" panose="020B0604020202020204" pitchFamily="34" charset="0"/>
              <a:buChar char="•"/>
            </a:pPr>
            <a:r>
              <a:rPr lang="en-US" sz="3200" dirty="0">
                <a:latin typeface="Times New Roman" panose="02020603050405020304" pitchFamily="18" charset="0"/>
                <a:ea typeface="Lato" charset="0"/>
                <a:cs typeface="Times New Roman" panose="02020603050405020304" pitchFamily="18" charset="0"/>
              </a:rPr>
              <a:t>Automation and Inspection</a:t>
            </a:r>
          </a:p>
        </p:txBody>
      </p:sp>
      <p:sp>
        <p:nvSpPr>
          <p:cNvPr id="428" name="CuadroTexto 427"/>
          <p:cNvSpPr txBox="1"/>
          <p:nvPr/>
        </p:nvSpPr>
        <p:spPr>
          <a:xfrm>
            <a:off x="6092591" y="10174294"/>
            <a:ext cx="5098590"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ea typeface="Lato" charset="0"/>
                <a:cs typeface="Times New Roman" panose="02020603050405020304" pitchFamily="18" charset="0"/>
              </a:rPr>
              <a:t>Procurement and Storage</a:t>
            </a:r>
          </a:p>
          <a:p>
            <a:pPr marL="457200" indent="-457200">
              <a:buFont typeface="Arial" panose="020B0604020202020204" pitchFamily="34" charset="0"/>
              <a:buChar char="•"/>
            </a:pPr>
            <a:r>
              <a:rPr lang="en-US" sz="3200" dirty="0">
                <a:latin typeface="Times New Roman" panose="02020603050405020304" pitchFamily="18" charset="0"/>
                <a:ea typeface="Lato" charset="0"/>
                <a:cs typeface="Times New Roman" panose="02020603050405020304" pitchFamily="18" charset="0"/>
              </a:rPr>
              <a:t>Inventory Control</a:t>
            </a:r>
          </a:p>
        </p:txBody>
      </p:sp>
      <p:sp>
        <p:nvSpPr>
          <p:cNvPr id="429" name="CuadroTexto 428"/>
          <p:cNvSpPr txBox="1"/>
          <p:nvPr/>
        </p:nvSpPr>
        <p:spPr>
          <a:xfrm>
            <a:off x="14526033" y="9866517"/>
            <a:ext cx="4265820" cy="1569660"/>
          </a:xfrm>
          <a:prstGeom prst="rect">
            <a:avLst/>
          </a:prstGeom>
          <a:noFill/>
        </p:spPr>
        <p:txBody>
          <a:bodyPr wrap="square" rtlCol="0">
            <a:spAutoFit/>
          </a:bodyPr>
          <a:lstStyle/>
          <a:p>
            <a:pPr marL="457200" indent="-457200">
              <a:buFont typeface="Arial" panose="020B0604020202020204" pitchFamily="34" charset="0"/>
              <a:buChar char="•"/>
            </a:pPr>
            <a:endParaRPr lang="en-US" sz="3200" dirty="0">
              <a:latin typeface="Times New Roman" panose="02020603050405020304" pitchFamily="18" charset="0"/>
              <a:ea typeface="Lato"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ea typeface="Lato" charset="0"/>
                <a:cs typeface="Times New Roman" panose="02020603050405020304" pitchFamily="18" charset="0"/>
              </a:rPr>
              <a:t>Logistics and Safety</a:t>
            </a:r>
          </a:p>
          <a:p>
            <a:pPr marL="457200" indent="-457200">
              <a:buFont typeface="Arial" panose="020B0604020202020204" pitchFamily="34" charset="0"/>
              <a:buChar char="•"/>
            </a:pPr>
            <a:r>
              <a:rPr lang="en-US" sz="3200" dirty="0">
                <a:latin typeface="Times New Roman" panose="02020603050405020304" pitchFamily="18" charset="0"/>
                <a:ea typeface="Lato" charset="0"/>
                <a:cs typeface="Times New Roman" panose="02020603050405020304" pitchFamily="18" charset="0"/>
              </a:rPr>
              <a:t>Compliance</a:t>
            </a:r>
          </a:p>
        </p:txBody>
      </p:sp>
      <p:sp>
        <p:nvSpPr>
          <p:cNvPr id="430" name="CuadroTexto 429"/>
          <p:cNvSpPr txBox="1"/>
          <p:nvPr/>
        </p:nvSpPr>
        <p:spPr>
          <a:xfrm>
            <a:off x="18335028" y="3053068"/>
            <a:ext cx="4075260"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ea typeface="Lato" charset="0"/>
                <a:cs typeface="Times New Roman" panose="02020603050405020304" pitchFamily="18" charset="0"/>
              </a:rPr>
              <a:t>Demand forecasting</a:t>
            </a:r>
          </a:p>
          <a:p>
            <a:pPr marL="457200" indent="-457200">
              <a:buFont typeface="Arial" panose="020B0604020202020204" pitchFamily="34" charset="0"/>
              <a:buChar char="•"/>
            </a:pPr>
            <a:r>
              <a:rPr lang="en-US" sz="3200" dirty="0">
                <a:latin typeface="Times New Roman" panose="02020603050405020304" pitchFamily="18" charset="0"/>
                <a:ea typeface="Lato" charset="0"/>
                <a:cs typeface="Times New Roman" panose="02020603050405020304" pitchFamily="18" charset="0"/>
              </a:rPr>
              <a:t>Reorder systems</a:t>
            </a:r>
          </a:p>
        </p:txBody>
      </p:sp>
      <p:sp>
        <p:nvSpPr>
          <p:cNvPr id="4" name="CuadroTexto 428">
            <a:extLst>
              <a:ext uri="{FF2B5EF4-FFF2-40B4-BE49-F238E27FC236}">
                <a16:creationId xmlns:a16="http://schemas.microsoft.com/office/drawing/2014/main" id="{25C2E136-3669-D110-88E0-71983E09FDF9}"/>
              </a:ext>
            </a:extLst>
          </p:cNvPr>
          <p:cNvSpPr txBox="1"/>
          <p:nvPr/>
        </p:nvSpPr>
        <p:spPr>
          <a:xfrm>
            <a:off x="9703837" y="2538837"/>
            <a:ext cx="4822196" cy="1569660"/>
          </a:xfrm>
          <a:prstGeom prst="rect">
            <a:avLst/>
          </a:prstGeom>
          <a:noFill/>
        </p:spPr>
        <p:txBody>
          <a:bodyPr wrap="square" rtlCol="0">
            <a:spAutoFit/>
          </a:bodyPr>
          <a:lstStyle/>
          <a:p>
            <a:endParaRPr lang="en-US" sz="3200" dirty="0">
              <a:latin typeface="Times New Roman" panose="02020603050405020304" pitchFamily="18" charset="0"/>
              <a:ea typeface="Lato"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ea typeface="Lato" charset="0"/>
                <a:cs typeface="Times New Roman" panose="02020603050405020304" pitchFamily="18" charset="0"/>
              </a:rPr>
              <a:t>Organization and Safety</a:t>
            </a:r>
          </a:p>
          <a:p>
            <a:pPr marL="457200" indent="-457200">
              <a:buFont typeface="Arial" panose="020B0604020202020204" pitchFamily="34" charset="0"/>
              <a:buChar char="•"/>
            </a:pPr>
            <a:r>
              <a:rPr lang="en-US" sz="3200" dirty="0">
                <a:latin typeface="Times New Roman" panose="02020603050405020304" pitchFamily="18" charset="0"/>
                <a:ea typeface="Lato" charset="0"/>
                <a:cs typeface="Times New Roman" panose="02020603050405020304" pitchFamily="18" charset="0"/>
              </a:rPr>
              <a:t>Inventory management</a:t>
            </a:r>
          </a:p>
        </p:txBody>
      </p:sp>
    </p:spTree>
    <p:extLst>
      <p:ext uri="{BB962C8B-B14F-4D97-AF65-F5344CB8AC3E}">
        <p14:creationId xmlns:p14="http://schemas.microsoft.com/office/powerpoint/2010/main" val="1957958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
          <p:cNvSpPr>
            <a:spLocks noChangeArrowheads="1"/>
          </p:cNvSpPr>
          <p:nvPr/>
        </p:nvSpPr>
        <p:spPr bwMode="auto">
          <a:xfrm>
            <a:off x="618866" y="9482015"/>
            <a:ext cx="23139918" cy="3024885"/>
          </a:xfrm>
          <a:custGeom>
            <a:avLst/>
            <a:gdLst>
              <a:gd name="T0" fmla="*/ 0 w 21048"/>
              <a:gd name="T1" fmla="*/ 3276 h 3277"/>
              <a:gd name="T2" fmla="*/ 0 w 21048"/>
              <a:gd name="T3" fmla="*/ 3276 h 3277"/>
              <a:gd name="T4" fmla="*/ 7401 w 21048"/>
              <a:gd name="T5" fmla="*/ 1212 h 3277"/>
              <a:gd name="T6" fmla="*/ 7401 w 21048"/>
              <a:gd name="T7" fmla="*/ 1212 h 3277"/>
              <a:gd name="T8" fmla="*/ 12301 w 21048"/>
              <a:gd name="T9" fmla="*/ 2828 h 3277"/>
              <a:gd name="T10" fmla="*/ 12301 w 21048"/>
              <a:gd name="T11" fmla="*/ 2828 h 3277"/>
              <a:gd name="T12" fmla="*/ 21047 w 21048"/>
              <a:gd name="T13" fmla="*/ 0 h 3277"/>
            </a:gdLst>
            <a:ahLst/>
            <a:cxnLst>
              <a:cxn ang="0">
                <a:pos x="T0" y="T1"/>
              </a:cxn>
              <a:cxn ang="0">
                <a:pos x="T2" y="T3"/>
              </a:cxn>
              <a:cxn ang="0">
                <a:pos x="T4" y="T5"/>
              </a:cxn>
              <a:cxn ang="0">
                <a:pos x="T6" y="T7"/>
              </a:cxn>
              <a:cxn ang="0">
                <a:pos x="T8" y="T9"/>
              </a:cxn>
              <a:cxn ang="0">
                <a:pos x="T10" y="T11"/>
              </a:cxn>
              <a:cxn ang="0">
                <a:pos x="T12" y="T13"/>
              </a:cxn>
            </a:cxnLst>
            <a:rect l="0" t="0" r="r" b="b"/>
            <a:pathLst>
              <a:path w="21048" h="3277">
                <a:moveTo>
                  <a:pt x="0" y="3276"/>
                </a:moveTo>
                <a:lnTo>
                  <a:pt x="0" y="3276"/>
                </a:lnTo>
                <a:cubicBezTo>
                  <a:pt x="1793" y="2105"/>
                  <a:pt x="4447" y="808"/>
                  <a:pt x="7401" y="1212"/>
                </a:cubicBezTo>
                <a:lnTo>
                  <a:pt x="7401" y="1212"/>
                </a:lnTo>
                <a:cubicBezTo>
                  <a:pt x="9535" y="1504"/>
                  <a:pt x="10331" y="2478"/>
                  <a:pt x="12301" y="2828"/>
                </a:cubicBezTo>
                <a:lnTo>
                  <a:pt x="12301" y="2828"/>
                </a:lnTo>
                <a:cubicBezTo>
                  <a:pt x="14186" y="3162"/>
                  <a:pt x="17033" y="2903"/>
                  <a:pt x="21047" y="0"/>
                </a:cubicBezTo>
              </a:path>
            </a:pathLst>
          </a:custGeom>
          <a:noFill/>
          <a:ln w="1905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1" name="Freeform 2"/>
          <p:cNvSpPr>
            <a:spLocks noChangeArrowheads="1"/>
          </p:cNvSpPr>
          <p:nvPr/>
        </p:nvSpPr>
        <p:spPr bwMode="auto">
          <a:xfrm>
            <a:off x="618866" y="9362719"/>
            <a:ext cx="22700396" cy="3144181"/>
          </a:xfrm>
          <a:custGeom>
            <a:avLst/>
            <a:gdLst>
              <a:gd name="T0" fmla="*/ 0 w 19750"/>
              <a:gd name="T1" fmla="*/ 2432 h 2792"/>
              <a:gd name="T2" fmla="*/ 0 w 19750"/>
              <a:gd name="T3" fmla="*/ 2432 h 2792"/>
              <a:gd name="T4" fmla="*/ 6608 w 19750"/>
              <a:gd name="T5" fmla="*/ 856 h 2792"/>
              <a:gd name="T6" fmla="*/ 6608 w 19750"/>
              <a:gd name="T7" fmla="*/ 856 h 2792"/>
              <a:gd name="T8" fmla="*/ 11509 w 19750"/>
              <a:gd name="T9" fmla="*/ 2472 h 2792"/>
              <a:gd name="T10" fmla="*/ 11509 w 19750"/>
              <a:gd name="T11" fmla="*/ 2472 h 2792"/>
              <a:gd name="T12" fmla="*/ 19749 w 19750"/>
              <a:gd name="T13" fmla="*/ 0 h 2792"/>
            </a:gdLst>
            <a:ahLst/>
            <a:cxnLst>
              <a:cxn ang="0">
                <a:pos x="T0" y="T1"/>
              </a:cxn>
              <a:cxn ang="0">
                <a:pos x="T2" y="T3"/>
              </a:cxn>
              <a:cxn ang="0">
                <a:pos x="T4" y="T5"/>
              </a:cxn>
              <a:cxn ang="0">
                <a:pos x="T6" y="T7"/>
              </a:cxn>
              <a:cxn ang="0">
                <a:pos x="T8" y="T9"/>
              </a:cxn>
              <a:cxn ang="0">
                <a:pos x="T10" y="T11"/>
              </a:cxn>
              <a:cxn ang="0">
                <a:pos x="T12" y="T13"/>
              </a:cxn>
            </a:cxnLst>
            <a:rect l="0" t="0" r="r" b="b"/>
            <a:pathLst>
              <a:path w="19750" h="2792">
                <a:moveTo>
                  <a:pt x="0" y="2432"/>
                </a:moveTo>
                <a:lnTo>
                  <a:pt x="0" y="2432"/>
                </a:lnTo>
                <a:cubicBezTo>
                  <a:pt x="1740" y="1423"/>
                  <a:pt x="4063" y="509"/>
                  <a:pt x="6608" y="856"/>
                </a:cubicBezTo>
                <a:lnTo>
                  <a:pt x="6608" y="856"/>
                </a:lnTo>
                <a:cubicBezTo>
                  <a:pt x="8743" y="1148"/>
                  <a:pt x="9539" y="2122"/>
                  <a:pt x="11509" y="2472"/>
                </a:cubicBezTo>
                <a:lnTo>
                  <a:pt x="11509" y="2472"/>
                </a:lnTo>
                <a:cubicBezTo>
                  <a:pt x="13313" y="2791"/>
                  <a:pt x="16000" y="2568"/>
                  <a:pt x="19749" y="0"/>
                </a:cubicBezTo>
              </a:path>
            </a:pathLst>
          </a:custGeom>
          <a:noFill/>
          <a:ln w="3312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p>
        </p:txBody>
      </p:sp>
      <p:sp>
        <p:nvSpPr>
          <p:cNvPr id="3" name="TextBox 2">
            <a:extLst>
              <a:ext uri="{FF2B5EF4-FFF2-40B4-BE49-F238E27FC236}">
                <a16:creationId xmlns:a16="http://schemas.microsoft.com/office/drawing/2014/main" id="{2F0686A3-DADE-262A-82BA-BEFF4DB1DF05}"/>
              </a:ext>
            </a:extLst>
          </p:cNvPr>
          <p:cNvSpPr txBox="1"/>
          <p:nvPr/>
        </p:nvSpPr>
        <p:spPr>
          <a:xfrm>
            <a:off x="8215604" y="459340"/>
            <a:ext cx="6732037" cy="1446550"/>
          </a:xfrm>
          <a:prstGeom prst="rect">
            <a:avLst/>
          </a:prstGeom>
          <a:noFill/>
        </p:spPr>
        <p:txBody>
          <a:bodyPr wrap="square">
            <a:spAutoFit/>
          </a:bodyPr>
          <a:lstStyle/>
          <a:p>
            <a:r>
              <a:rPr lang="en-US" sz="8800" b="1" dirty="0">
                <a:solidFill>
                  <a:schemeClr val="tx2"/>
                </a:solidFill>
                <a:latin typeface="Times New Roman" panose="02020603050405020304" pitchFamily="18" charset="0"/>
                <a:ea typeface="Montserrat Semi" charset="0"/>
                <a:cs typeface="Times New Roman" panose="02020603050405020304" pitchFamily="18" charset="0"/>
              </a:rPr>
              <a:t>Conclusion :-</a:t>
            </a:r>
          </a:p>
        </p:txBody>
      </p:sp>
      <p:sp>
        <p:nvSpPr>
          <p:cNvPr id="5" name="TextBox 4">
            <a:extLst>
              <a:ext uri="{FF2B5EF4-FFF2-40B4-BE49-F238E27FC236}">
                <a16:creationId xmlns:a16="http://schemas.microsoft.com/office/drawing/2014/main" id="{0747A112-9760-6DC6-1E16-755E26F45517}"/>
              </a:ext>
            </a:extLst>
          </p:cNvPr>
          <p:cNvSpPr txBox="1"/>
          <p:nvPr/>
        </p:nvSpPr>
        <p:spPr>
          <a:xfrm>
            <a:off x="3769567" y="3346685"/>
            <a:ext cx="16123298" cy="4031873"/>
          </a:xfrm>
          <a:prstGeom prst="rect">
            <a:avLst/>
          </a:prstGeom>
          <a:noFill/>
        </p:spPr>
        <p:txBody>
          <a:bodyPr wrap="square">
            <a:spAutoFit/>
          </a:bodyPr>
          <a:lstStyle/>
          <a:p>
            <a:r>
              <a:rPr lang="en-US" sz="3200" dirty="0">
                <a:latin typeface="Times New Roman" panose="02020603050405020304" pitchFamily="18" charset="0"/>
                <a:ea typeface="Lato Light" charset="0"/>
                <a:cs typeface="Times New Roman" panose="02020603050405020304" pitchFamily="18" charset="0"/>
              </a:rPr>
              <a:t>Efficient battery production and supply chain management involve a comprehensive process encompassing raw material procurement, precise manufacturing techniques, stringent quality control, and strategic logistics. By sourcing high-quality materials, implementing automated and lean manufacturing processes, and maintaining robust inventory and supplier relationships, companies can ensure the production of reliable and safe batteries for various applications. Continuous improvement through innovation and sustainability practices, along with the use of advanced technologies, allows companies to stay competitive, meet market demands, and contribute positively to the environment.</a:t>
            </a:r>
          </a:p>
        </p:txBody>
      </p:sp>
    </p:spTree>
    <p:extLst>
      <p:ext uri="{BB962C8B-B14F-4D97-AF65-F5344CB8AC3E}">
        <p14:creationId xmlns:p14="http://schemas.microsoft.com/office/powerpoint/2010/main" val="2005849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NF - 31 Dark">
      <a:dk1>
        <a:srgbClr val="FFFFFF"/>
      </a:dk1>
      <a:lt1>
        <a:srgbClr val="FFFFFF"/>
      </a:lt1>
      <a:dk2>
        <a:srgbClr val="FFFFFF"/>
      </a:dk2>
      <a:lt2>
        <a:srgbClr val="364556"/>
      </a:lt2>
      <a:accent1>
        <a:srgbClr val="C6E06E"/>
      </a:accent1>
      <a:accent2>
        <a:srgbClr val="92C46D"/>
      </a:accent2>
      <a:accent3>
        <a:srgbClr val="267D7D"/>
      </a:accent3>
      <a:accent4>
        <a:srgbClr val="1B334E"/>
      </a:accent4>
      <a:accent5>
        <a:srgbClr val="C6E06E"/>
      </a:accent5>
      <a:accent6>
        <a:srgbClr val="92C46D"/>
      </a:accent6>
      <a:hlink>
        <a:srgbClr val="9FD368"/>
      </a:hlink>
      <a:folHlink>
        <a:srgbClr val="B26B0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87240</TotalTime>
  <Words>732</Words>
  <Application>Microsoft Office PowerPoint</Application>
  <PresentationFormat>Custom</PresentationFormat>
  <Paragraphs>142</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Lato</vt:lpstr>
      <vt:lpstr>Montserrat Light</vt:lpstr>
      <vt:lpstr>Montserrat Semi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 Finished Product :-</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Mayank Kumar(MBA-24)</cp:lastModifiedBy>
  <cp:revision>15742</cp:revision>
  <dcterms:created xsi:type="dcterms:W3CDTF">2014-11-12T21:47:38Z</dcterms:created>
  <dcterms:modified xsi:type="dcterms:W3CDTF">2024-07-29T09:43:32Z</dcterms:modified>
  <cp:category/>
</cp:coreProperties>
</file>