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9" r:id="rId4"/>
    <p:sldId id="304" r:id="rId5"/>
    <p:sldId id="285" r:id="rId6"/>
    <p:sldId id="324" r:id="rId7"/>
    <p:sldId id="274" r:id="rId8"/>
    <p:sldId id="275" r:id="rId9"/>
    <p:sldId id="260" r:id="rId10"/>
    <p:sldId id="262" r:id="rId11"/>
    <p:sldId id="267" r:id="rId12"/>
    <p:sldId id="318" r:id="rId13"/>
    <p:sldId id="266" r:id="rId14"/>
    <p:sldId id="276" r:id="rId16"/>
    <p:sldId id="268" r:id="rId17"/>
    <p:sldId id="278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015" y="871220"/>
            <a:ext cx="10344785" cy="3665220"/>
          </a:xfrm>
        </p:spPr>
        <p:txBody>
          <a:bodyPr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6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Independently Interpretable Lasso</a:t>
            </a:r>
            <a:endParaRPr lang="en-US" sz="6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>
          <a:xfrm>
            <a:off x="1837055" y="7247890"/>
            <a:ext cx="9218295" cy="24193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MODEL : Matrix Factorization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413125"/>
            <a:ext cx="10234295" cy="271462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Regularization Formulation for Matrix Factorization.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7585" y="773430"/>
            <a:ext cx="4034155" cy="2640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35" y="773430"/>
            <a:ext cx="5055870" cy="238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5" y="4060825"/>
            <a:ext cx="8441690" cy="70358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15" y="4902200"/>
            <a:ext cx="2486025" cy="1225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25" y="4995545"/>
            <a:ext cx="2286635" cy="1039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MODEL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9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 is a monotonically increasing function of the absolute correlation.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9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particular, when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strongly correlated, the squared error does not change under the condition that p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+ p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constant, but the penalty X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|p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||p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| strongly induces either p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= 0 or p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= 0.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9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 the contrary, if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R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uncorrelated, i.e., X</a:t>
            </a:r>
            <a:r>
              <a:rPr 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jk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small.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9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penalty of selecting both pj and pk is negligible and the same applies for q.</a:t>
            </a:r>
            <a:endParaRPr lang="en-US" sz="245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609600" y="902970"/>
          <a:ext cx="10507980" cy="268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05"/>
                <a:gridCol w="1724660"/>
                <a:gridCol w="2101850"/>
                <a:gridCol w="2101215"/>
                <a:gridCol w="2101850"/>
              </a:tblGrid>
              <a:tr h="384175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RATINGS BEFORE IILASSO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RATING</a:t>
                      </a:r>
                      <a:endParaRPr lang="en-US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2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3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4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sz="1800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2</a:t>
                      </a:r>
                      <a:endParaRPr lang="en-US" sz="1800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3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4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5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13"/>
          <p:cNvGraphicFramePr/>
          <p:nvPr>
            <p:ph sz="half" idx="2"/>
          </p:nvPr>
        </p:nvGraphicFramePr>
        <p:xfrm>
          <a:off x="609600" y="3780790"/>
          <a:ext cx="10507980" cy="268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10"/>
                <a:gridCol w="1710055"/>
                <a:gridCol w="2101850"/>
                <a:gridCol w="2101215"/>
                <a:gridCol w="2101850"/>
              </a:tblGrid>
              <a:tr h="384175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RATINGS AFTER IILASSO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RATING</a:t>
                      </a:r>
                      <a:endParaRPr lang="en-US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2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3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USER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4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(4.77)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 (3.18)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(0.96)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(1.12)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sz="1800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2</a:t>
                      </a:r>
                      <a:endParaRPr lang="en-US" sz="1800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 (2.24)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 (1.52)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(0.64)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(0.71)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3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(1.21)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 (1.54)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(5.19)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(5.16)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4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(0.88)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(1.13)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 (3.90)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 (3.87)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MOVIE</a:t>
                      </a:r>
                      <a:r>
                        <a:rPr lang="en-US" baseline="-250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5</a:t>
                      </a:r>
                      <a:endParaRPr lang="en-US" baseline="-2500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 (-0.04)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(0.68)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(4.78)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 (4.71)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72115" cy="571500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1750"/>
          </a:p>
          <a:p>
            <a:pPr marL="0" indent="0" algn="ctr">
              <a:lnSpc>
                <a:spcPct val="150000"/>
              </a:lnSpc>
              <a:buNone/>
            </a:pPr>
            <a:endParaRPr lang="en-US" sz="2800"/>
          </a:p>
        </p:txBody>
      </p:sp>
      <p:sp>
        <p:nvSpPr>
          <p:cNvPr id="5" name="Content Placeholder 4"/>
          <p:cNvSpPr/>
          <p:nvPr>
            <p:ph sz="half" idx="2"/>
          </p:nvPr>
        </p:nvSpPr>
        <p:spPr>
          <a:xfrm>
            <a:off x="609600" y="1030605"/>
            <a:ext cx="10972800" cy="5097145"/>
          </a:xfrm>
        </p:spPr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IILasso efficiency is better than all other efficiencies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Since we are considering correlation among variables in the regularization term.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RMS error for the taken example using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Lasso: 1.83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Ridge: 2.44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ULasso: 3.51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IILasso: 0.93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Increment of efficiency using IILasso is 41%.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142230" cy="5133975"/>
          </a:xfrm>
        </p:spPr>
        <p:txBody>
          <a:bodyPr/>
          <a:p>
            <a:pPr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IILasso could construct accurate models with a few variables.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IILasso reduces correlations among the active variables.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graph shows that on the same no. Of iterations, IILasso produces the least cost among all.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1830" y="1492250"/>
            <a:ext cx="6188075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Collaborative filtering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the task of making automatic predictions about the interests of a user by collecting taste information from many users.</a:t>
            </a:r>
            <a:endParaRPr lang="en-US" sz="245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Identification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control, one would like to fit a discrete-time linear time-invariant state-space model. </a:t>
            </a:r>
            <a:endParaRPr lang="en-US" sz="245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Netflix prize</a:t>
            </a:r>
            <a:endParaRPr lang="en-US" sz="245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-3175" y="-4445"/>
            <a:ext cx="12195810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common approach for high dimensional regression is Sparse Regularization as Lasso(least absolute shrinkage and selection operator).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performs both parameter estimation and features selections simultaneously.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Advantages: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offers interpretable results by identifying informative variables.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can effectively avoid overfitting by discarding redundant variables.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Disadvantages: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performance of sparse regularization is guaranteed only under “small correlation” that is the features are not much correlated with each other.</a:t>
            </a:r>
            <a:endParaRPr lang="en-US" sz="245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Decomposability: When the features are highly correlated each coefficient cannot be seen as an independent variable contribution so that the model is no longer easy to interpret.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SOLUTION OF CORRELATION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133975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Selecting several correlated variables results in worse generalization error because the redundant representation tends to give overfitting.</a:t>
            </a:r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SOUTION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Either select all correlated variables or not select at all.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Elastic Net, Pairwise Elastic Net and Trace Lasso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Advantage: Give better generalization error.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Disadvantage: This strategy makes it hard to interpret the model because many correlated variables are incorporated into the final model.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 OF CORRELATION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Partially select correlated variables.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Uncorrelated Lasso, Exclusive Group Lasso and Independently Interpretable Lasso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Uncorrelated Lasso: A model with uncorrelated variables to obtain decomposability but it tends to select “negatively” correlated variables.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Exclusive Group Lasso: Group variable whose correlation is beyond the threshold might produce unstable results.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Independently Interpretable Lasso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does an efficient variable selection.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does not select negatively correlated variables.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free from a specific preprocessing such as grouping.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More aggressively induce the sparsity of the active variables and reduce the correlations among them. 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Hence, independently interpret the effects of active variables in the output model, and the generalization performance is also much improved.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achieves the sign consistency under a milder condition than Lasso.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Estimation error almost achieves minimax optimal rate and gives better performance than Lasso in some situations.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Every local optimal solution achieves the same statistical error rate as the global optimal solution.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It is almost minimax optimal though the objective function is not necessarily convex for the sake of better statistical properties.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FORMATION</a:t>
            </a:r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67035" cy="4953000"/>
          </a:xfrm>
        </p:spPr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Linear model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 = Xβ + ϵ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to predict 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Where ϵ is noise and β is the regression coefficient.</a:t>
            </a:r>
            <a:endParaRPr 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Lasso solves:</a:t>
            </a:r>
            <a:endParaRPr 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Where λ &gt; 0 is a regularization parameter.</a:t>
            </a:r>
            <a:r>
              <a:rPr lang="en-US" sz="245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Since the last penalty term induces the sparsity of estimated values, the output model contains few variables and hence is tractable.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Lasso can select correlated variables especially for a small λ resulting in worse interpretability and poor generalization error.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50235" y="2406015"/>
            <a:ext cx="4165600" cy="673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91470" cy="4953000"/>
          </a:xfrm>
        </p:spPr>
        <p:txBody>
          <a:bodyPr/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ULasso Regularization Formulation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New Regularization Formulation(IILasso)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sz="245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 α &gt; 0 is a regularization parameter.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X is a monotonically increasing function of the absolute correlation.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3355" y="3863975"/>
            <a:ext cx="7620635" cy="93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1349"/>
          <a:stretch>
            <a:fillRect/>
          </a:stretch>
        </p:blipFill>
        <p:spPr>
          <a:xfrm>
            <a:off x="1443355" y="2220595"/>
            <a:ext cx="5158740" cy="932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4886</Words>
  <Application>WPS Presentation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Independently Interpretable Lasso</vt:lpstr>
      <vt:lpstr>INTRODUCTION</vt:lpstr>
      <vt:lpstr>INTRODUCTION</vt:lpstr>
      <vt:lpstr>SOLUTION OF CORRELATION</vt:lpstr>
      <vt:lpstr>PowerPoint 演示文稿</vt:lpstr>
      <vt:lpstr>Independently Interpretable Lasso</vt:lpstr>
      <vt:lpstr>ADVANTAGES</vt:lpstr>
      <vt:lpstr>FORMATION</vt:lpstr>
      <vt:lpstr>FORMATION</vt:lpstr>
      <vt:lpstr>MODEL : Matrix Factorization</vt:lpstr>
      <vt:lpstr>MODEL</vt:lpstr>
      <vt:lpstr>SOLUTION</vt:lpstr>
      <vt:lpstr>RESULT</vt:lpstr>
      <vt:lpstr>CONCLUSION</vt:lpstr>
      <vt:lpstr>APPLICATION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Potassium Chloride</dc:title>
  <dc:creator/>
  <cp:lastModifiedBy>intel</cp:lastModifiedBy>
  <cp:revision>11</cp:revision>
  <dcterms:created xsi:type="dcterms:W3CDTF">2020-05-11T12:55:00Z</dcterms:created>
  <dcterms:modified xsi:type="dcterms:W3CDTF">2020-05-30T07:09:05Z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