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A76EC1-C4DB-4EB5-8B31-DB0B3FC7F54E}"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785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76EC1-C4DB-4EB5-8B31-DB0B3FC7F54E}"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119730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76EC1-C4DB-4EB5-8B31-DB0B3FC7F54E}"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393007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76EC1-C4DB-4EB5-8B31-DB0B3FC7F54E}"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294423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A76EC1-C4DB-4EB5-8B31-DB0B3FC7F54E}"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273226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A76EC1-C4DB-4EB5-8B31-DB0B3FC7F54E}"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211640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A76EC1-C4DB-4EB5-8B31-DB0B3FC7F54E}"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210313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A76EC1-C4DB-4EB5-8B31-DB0B3FC7F54E}"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123626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76EC1-C4DB-4EB5-8B31-DB0B3FC7F54E}"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7777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6EC1-C4DB-4EB5-8B31-DB0B3FC7F54E}"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58795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A76EC1-C4DB-4EB5-8B31-DB0B3FC7F54E}"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DD470-E6D1-4DB7-92B4-25692084DA61}" type="slidenum">
              <a:rPr lang="en-IN" smtClean="0"/>
              <a:t>‹#›</a:t>
            </a:fld>
            <a:endParaRPr lang="en-IN"/>
          </a:p>
        </p:txBody>
      </p:sp>
    </p:spTree>
    <p:extLst>
      <p:ext uri="{BB962C8B-B14F-4D97-AF65-F5344CB8AC3E}">
        <p14:creationId xmlns:p14="http://schemas.microsoft.com/office/powerpoint/2010/main" val="132695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76EC1-C4DB-4EB5-8B31-DB0B3FC7F54E}" type="datetimeFigureOut">
              <a:rPr lang="en-IN" smtClean="0"/>
              <a:t>08-04-2025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DD470-E6D1-4DB7-92B4-25692084DA61}" type="slidenum">
              <a:rPr lang="en-IN" smtClean="0"/>
              <a:t>‹#›</a:t>
            </a:fld>
            <a:endParaRPr lang="en-IN"/>
          </a:p>
        </p:txBody>
      </p:sp>
    </p:spTree>
    <p:extLst>
      <p:ext uri="{BB962C8B-B14F-4D97-AF65-F5344CB8AC3E}">
        <p14:creationId xmlns:p14="http://schemas.microsoft.com/office/powerpoint/2010/main" val="342617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85" y="180754"/>
            <a:ext cx="10845209" cy="5632311"/>
          </a:xfrm>
          <a:prstGeom prst="rect">
            <a:avLst/>
          </a:prstGeom>
        </p:spPr>
        <p:txBody>
          <a:bodyPr wrap="square">
            <a:spAutoFit/>
          </a:bodyPr>
          <a:lstStyle/>
          <a:p>
            <a:r>
              <a:rPr lang="en-US" sz="2400" b="1" dirty="0" smtClean="0"/>
              <a:t>Abstract:</a:t>
            </a:r>
          </a:p>
          <a:p>
            <a:r>
              <a:rPr lang="en-US" sz="2400" dirty="0" smtClean="0"/>
              <a:t>The </a:t>
            </a:r>
            <a:r>
              <a:rPr lang="en-US" sz="2400" b="1" dirty="0" smtClean="0"/>
              <a:t>Hospital Patient Management System</a:t>
            </a:r>
            <a:r>
              <a:rPr lang="en-US" sz="2400" dirty="0" smtClean="0"/>
              <a:t> is a project aimed at managing the patients admitted to a hospital. The system ensures that patients are prioritized based on the severity of their condition, using data structures such as </a:t>
            </a:r>
            <a:r>
              <a:rPr lang="en-US" sz="2400" b="1" dirty="0" smtClean="0"/>
              <a:t>Queue</a:t>
            </a:r>
            <a:r>
              <a:rPr lang="en-US" sz="2400" dirty="0" smtClean="0"/>
              <a:t>, </a:t>
            </a:r>
            <a:r>
              <a:rPr lang="en-US" sz="2400" b="1" dirty="0" smtClean="0"/>
              <a:t>Linked List</a:t>
            </a:r>
            <a:r>
              <a:rPr lang="en-US" sz="2400" dirty="0" smtClean="0"/>
              <a:t>, and </a:t>
            </a:r>
            <a:r>
              <a:rPr lang="en-US" sz="2400" b="1" dirty="0" smtClean="0"/>
              <a:t>Heap Tree</a:t>
            </a:r>
            <a:r>
              <a:rPr lang="en-US" sz="2400" dirty="0" smtClean="0"/>
              <a:t> to efficiently manage patient records. The </a:t>
            </a:r>
            <a:r>
              <a:rPr lang="en-US" sz="2400" b="1" dirty="0" smtClean="0"/>
              <a:t>Queue</a:t>
            </a:r>
            <a:r>
              <a:rPr lang="en-US" sz="2400" dirty="0" smtClean="0"/>
              <a:t> is utilized to manage the order in which patients are admitted to the hospital. The </a:t>
            </a:r>
            <a:r>
              <a:rPr lang="en-US" sz="2400" b="1" dirty="0" smtClean="0"/>
              <a:t>Linked List</a:t>
            </a:r>
            <a:r>
              <a:rPr lang="en-US" sz="2400" dirty="0" smtClean="0"/>
              <a:t> structure is used to store patient data dynamically, allowing easy insertion and deletion of patient records. The </a:t>
            </a:r>
            <a:r>
              <a:rPr lang="en-US" sz="2400" b="1" dirty="0" smtClean="0"/>
              <a:t>Heap Tree</a:t>
            </a:r>
            <a:r>
              <a:rPr lang="en-US" sz="2400" dirty="0" smtClean="0"/>
              <a:t> is used to handle patients based on their condition’s priority.</a:t>
            </a:r>
          </a:p>
          <a:p>
            <a:r>
              <a:rPr lang="en-US" sz="2400" dirty="0" smtClean="0"/>
              <a:t>In this system:</a:t>
            </a:r>
          </a:p>
          <a:p>
            <a:pPr>
              <a:buFont typeface="Arial" panose="020B0604020202020204" pitchFamily="34" charset="0"/>
              <a:buChar char="•"/>
            </a:pPr>
            <a:r>
              <a:rPr lang="en-US" sz="2400" dirty="0" smtClean="0"/>
              <a:t>Patients with </a:t>
            </a:r>
            <a:r>
              <a:rPr lang="en-US" sz="2400" b="1" dirty="0" smtClean="0"/>
              <a:t>Critical</a:t>
            </a:r>
            <a:r>
              <a:rPr lang="en-US" sz="2400" dirty="0" smtClean="0"/>
              <a:t> conditions are given the highest priority, followed by those with </a:t>
            </a:r>
            <a:r>
              <a:rPr lang="en-US" sz="2400" b="1" dirty="0" smtClean="0"/>
              <a:t>Emergency</a:t>
            </a:r>
            <a:r>
              <a:rPr lang="en-US" sz="2400" dirty="0" smtClean="0"/>
              <a:t> conditions, and finally, </a:t>
            </a:r>
            <a:r>
              <a:rPr lang="en-US" sz="2400" b="1" dirty="0" smtClean="0"/>
              <a:t>Normal</a:t>
            </a:r>
            <a:r>
              <a:rPr lang="en-US" sz="2400" dirty="0" smtClean="0"/>
              <a:t> patients.</a:t>
            </a:r>
          </a:p>
          <a:p>
            <a:pPr>
              <a:buFont typeface="Arial" panose="020B0604020202020204" pitchFamily="34" charset="0"/>
              <a:buChar char="•"/>
            </a:pPr>
            <a:r>
              <a:rPr lang="en-US" sz="2400" dirty="0" smtClean="0"/>
              <a:t>The </a:t>
            </a:r>
            <a:r>
              <a:rPr lang="en-US" sz="2400" b="1" dirty="0" smtClean="0"/>
              <a:t>Queue</a:t>
            </a:r>
            <a:r>
              <a:rPr lang="en-US" sz="2400" dirty="0" smtClean="0"/>
              <a:t> ensures that patients are processed in the order they are admitted.</a:t>
            </a:r>
          </a:p>
          <a:p>
            <a:pPr>
              <a:buFont typeface="Arial" panose="020B0604020202020204" pitchFamily="34" charset="0"/>
              <a:buChar char="•"/>
            </a:pPr>
            <a:r>
              <a:rPr lang="en-US" sz="2400" dirty="0" smtClean="0"/>
              <a:t>The </a:t>
            </a:r>
            <a:r>
              <a:rPr lang="en-US" sz="2400" b="1" dirty="0" smtClean="0"/>
              <a:t>Heap Tree (Min-Heap)</a:t>
            </a:r>
            <a:r>
              <a:rPr lang="en-US" sz="2400" dirty="0" smtClean="0"/>
              <a:t> helps in prioritizing treatment based on their condition.</a:t>
            </a:r>
          </a:p>
          <a:p>
            <a:r>
              <a:rPr lang="en-US" sz="2400" dirty="0" smtClean="0"/>
              <a:t>This system improves hospital efficiency by organizing patients in an optimal manner and ensuring that the most critical patients are treated first.</a:t>
            </a:r>
            <a:endParaRPr lang="en-US" sz="2400" dirty="0"/>
          </a:p>
        </p:txBody>
      </p:sp>
    </p:spTree>
    <p:extLst>
      <p:ext uri="{BB962C8B-B14F-4D97-AF65-F5344CB8AC3E}">
        <p14:creationId xmlns:p14="http://schemas.microsoft.com/office/powerpoint/2010/main" val="222155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057321" cy="5262979"/>
          </a:xfrm>
          <a:prstGeom prst="rect">
            <a:avLst/>
          </a:prstGeom>
        </p:spPr>
        <p:txBody>
          <a:bodyPr wrap="square">
            <a:spAutoFit/>
          </a:bodyPr>
          <a:lstStyle/>
          <a:p>
            <a:r>
              <a:rPr lang="en-US" sz="2400" b="1" dirty="0" smtClean="0"/>
              <a:t>Project Report:</a:t>
            </a:r>
          </a:p>
          <a:p>
            <a:r>
              <a:rPr lang="en-US" sz="2400" b="1" dirty="0" smtClean="0"/>
              <a:t>1. Introduction:</a:t>
            </a:r>
          </a:p>
          <a:p>
            <a:r>
              <a:rPr lang="en-US" sz="2400" dirty="0" smtClean="0"/>
              <a:t>The </a:t>
            </a:r>
            <a:r>
              <a:rPr lang="en-US" sz="2400" b="1" dirty="0" smtClean="0"/>
              <a:t>Hospital Patient Management System</a:t>
            </a:r>
            <a:r>
              <a:rPr lang="en-US" sz="2400" dirty="0" smtClean="0"/>
              <a:t> is developed to address the issue of managing patient data in hospitals in an efficient and organized manner. The system uses different data structures like </a:t>
            </a:r>
            <a:r>
              <a:rPr lang="en-US" sz="2400" b="1" dirty="0" smtClean="0"/>
              <a:t>Queue</a:t>
            </a:r>
            <a:r>
              <a:rPr lang="en-US" sz="2400" dirty="0" smtClean="0"/>
              <a:t>, </a:t>
            </a:r>
            <a:r>
              <a:rPr lang="en-US" sz="2400" b="1" dirty="0" smtClean="0"/>
              <a:t>Linked List</a:t>
            </a:r>
            <a:r>
              <a:rPr lang="en-US" sz="2400" dirty="0" smtClean="0"/>
              <a:t>, and </a:t>
            </a:r>
            <a:r>
              <a:rPr lang="en-US" sz="2400" b="1" dirty="0" smtClean="0"/>
              <a:t>Heap Tree</a:t>
            </a:r>
            <a:r>
              <a:rPr lang="en-US" sz="2400" dirty="0" smtClean="0"/>
              <a:t> to streamline patient admission, prioritization, and processing. This system is useful in situations where multiple patients require treatment simultaneously, and there is a need for prioritizing the most critical cases.</a:t>
            </a:r>
          </a:p>
          <a:p>
            <a:r>
              <a:rPr lang="en-US" sz="2400" b="1" dirty="0" smtClean="0"/>
              <a:t>2. Problem Statement:</a:t>
            </a:r>
          </a:p>
          <a:p>
            <a:r>
              <a:rPr lang="en-US" sz="2400" dirty="0" smtClean="0"/>
              <a:t>In a hospital environment, especially in an emergency department, managing patient records and determining the order of treatment can be overwhelming. Without proper prioritization, critical patients may be delayed, leading to adverse outcomes. This system aims to:</a:t>
            </a:r>
          </a:p>
          <a:p>
            <a:pPr>
              <a:buFont typeface="Arial" panose="020B0604020202020204" pitchFamily="34" charset="0"/>
              <a:buChar char="•"/>
            </a:pPr>
            <a:r>
              <a:rPr lang="en-US" sz="2400" dirty="0" smtClean="0"/>
              <a:t>Automate patient admission.</a:t>
            </a:r>
          </a:p>
          <a:p>
            <a:pPr>
              <a:buFont typeface="Arial" panose="020B0604020202020204" pitchFamily="34" charset="0"/>
              <a:buChar char="•"/>
            </a:pPr>
            <a:r>
              <a:rPr lang="en-US" sz="2400" dirty="0" smtClean="0"/>
              <a:t>Prioritize patients based on the severity of their condition.</a:t>
            </a:r>
          </a:p>
          <a:p>
            <a:pPr>
              <a:buFont typeface="Arial" panose="020B0604020202020204" pitchFamily="34" charset="0"/>
              <a:buChar char="•"/>
            </a:pPr>
            <a:r>
              <a:rPr lang="en-US" sz="2400" dirty="0" smtClean="0"/>
              <a:t>Ensure proper management of the hospital's waiting list</a:t>
            </a:r>
            <a:r>
              <a:rPr lang="en-US" dirty="0" smtClean="0"/>
              <a:t>.</a:t>
            </a:r>
            <a:endParaRPr lang="en-US" dirty="0"/>
          </a:p>
        </p:txBody>
      </p:sp>
    </p:spTree>
    <p:extLst>
      <p:ext uri="{BB962C8B-B14F-4D97-AF65-F5344CB8AC3E}">
        <p14:creationId xmlns:p14="http://schemas.microsoft.com/office/powerpoint/2010/main" val="164891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1855302" cy="9510296"/>
          </a:xfrm>
          <a:prstGeom prst="rect">
            <a:avLst/>
          </a:prstGeom>
        </p:spPr>
        <p:txBody>
          <a:bodyPr wrap="square">
            <a:spAutoFit/>
          </a:bodyPr>
          <a:lstStyle/>
          <a:p>
            <a:r>
              <a:rPr lang="en-US" sz="2400" b="1" dirty="0" smtClean="0"/>
              <a:t>3. Objective:</a:t>
            </a:r>
          </a:p>
          <a:p>
            <a:pPr>
              <a:buFont typeface="Arial" panose="020B0604020202020204" pitchFamily="34" charset="0"/>
              <a:buChar char="•"/>
            </a:pPr>
            <a:r>
              <a:rPr lang="en-US" sz="2400" dirty="0" smtClean="0"/>
              <a:t>To design and implement a </a:t>
            </a:r>
            <a:r>
              <a:rPr lang="en-US" sz="2400" b="1" dirty="0" smtClean="0"/>
              <a:t>Hospital Patient Management System</a:t>
            </a:r>
            <a:r>
              <a:rPr lang="en-US" sz="2400" dirty="0" smtClean="0"/>
              <a:t> that uses advanced data structures (Queue, Linked List, and Heap Tree).</a:t>
            </a:r>
          </a:p>
          <a:p>
            <a:pPr>
              <a:buFont typeface="Arial" panose="020B0604020202020204" pitchFamily="34" charset="0"/>
              <a:buChar char="•"/>
            </a:pPr>
            <a:r>
              <a:rPr lang="en-US" sz="2400" dirty="0" smtClean="0"/>
              <a:t>To prioritize patients based on the severity of their condition (Critical &gt; Emergency &gt; Normal).</a:t>
            </a:r>
          </a:p>
          <a:p>
            <a:pPr>
              <a:buFont typeface="Arial" panose="020B0604020202020204" pitchFamily="34" charset="0"/>
              <a:buChar char="•"/>
            </a:pPr>
            <a:r>
              <a:rPr lang="en-US" sz="2400" dirty="0" smtClean="0"/>
              <a:t>To handle patient data dynamically and efficiently.</a:t>
            </a:r>
          </a:p>
          <a:p>
            <a:r>
              <a:rPr lang="en-US" sz="2400" b="1" dirty="0" smtClean="0"/>
              <a:t>4. Methodology:</a:t>
            </a:r>
          </a:p>
          <a:p>
            <a:r>
              <a:rPr lang="en-US" sz="2400" dirty="0" smtClean="0"/>
              <a:t>The design of the system involves the following steps:</a:t>
            </a:r>
          </a:p>
          <a:p>
            <a:pPr>
              <a:buFont typeface="+mj-lt"/>
              <a:buAutoNum type="arabicPeriod"/>
            </a:pPr>
            <a:r>
              <a:rPr lang="en-US" sz="2400" b="1" dirty="0" smtClean="0"/>
              <a:t>Queue</a:t>
            </a:r>
            <a:r>
              <a:rPr lang="en-US" sz="2400" dirty="0" smtClean="0"/>
              <a:t> is used for managing the incoming patients to simulate patient admission in the hospital.</a:t>
            </a:r>
          </a:p>
          <a:p>
            <a:pPr>
              <a:buFont typeface="+mj-lt"/>
              <a:buAutoNum type="arabicPeriod"/>
            </a:pPr>
            <a:r>
              <a:rPr lang="en-US" sz="2400" b="1" dirty="0" smtClean="0"/>
              <a:t>Linked List</a:t>
            </a:r>
            <a:r>
              <a:rPr lang="en-US" sz="2400" dirty="0" smtClean="0"/>
              <a:t> stores patient details, which include patient ID, name, condition, and contact information. This allows dynamic management of records.</a:t>
            </a:r>
          </a:p>
          <a:p>
            <a:r>
              <a:rPr lang="en-US" sz="2400" b="1" dirty="0" smtClean="0"/>
              <a:t>Heap Tree</a:t>
            </a:r>
            <a:r>
              <a:rPr lang="en-US" sz="2400" dirty="0" smtClean="0"/>
              <a:t> (Min-Heap) is used for prioritizing patients based on their condition. The higher priority patients (e.g., Critical patients) are processed first.                                                       </a:t>
            </a:r>
            <a:br>
              <a:rPr lang="en-US" sz="2400" dirty="0" smtClean="0"/>
            </a:br>
            <a:r>
              <a:rPr lang="en-US" sz="2400" dirty="0" smtClean="0"/>
              <a:t/>
            </a:r>
            <a:br>
              <a:rPr lang="en-US" sz="2400" dirty="0" smtClean="0"/>
            </a:br>
            <a:r>
              <a:rPr lang="en-US" sz="2400" dirty="0" smtClean="0"/>
              <a:t/>
            </a:r>
            <a:br>
              <a:rPr lang="en-US" sz="24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82526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0484" cy="6278642"/>
          </a:xfrm>
          <a:prstGeom prst="rect">
            <a:avLst/>
          </a:prstGeom>
        </p:spPr>
        <p:txBody>
          <a:bodyPr wrap="square">
            <a:spAutoFit/>
          </a:bodyPr>
          <a:lstStyle/>
          <a:p>
            <a:r>
              <a:rPr lang="en-US" sz="2400" b="1" dirty="0" smtClean="0"/>
              <a:t>Flowchart:</a:t>
            </a:r>
          </a:p>
          <a:p>
            <a:pPr>
              <a:buFont typeface="+mj-lt"/>
              <a:buAutoNum type="arabicPeriod"/>
            </a:pPr>
            <a:r>
              <a:rPr lang="en-US" sz="2400" b="1" dirty="0" smtClean="0"/>
              <a:t>Queue Operations</a:t>
            </a:r>
            <a:r>
              <a:rPr lang="en-US" sz="2400" dirty="0" smtClean="0"/>
              <a:t>: When a patient arrives, they are </a:t>
            </a:r>
            <a:r>
              <a:rPr lang="en-US" sz="2400" dirty="0" err="1" smtClean="0"/>
              <a:t>enqueued</a:t>
            </a:r>
            <a:r>
              <a:rPr lang="en-US" sz="2400" dirty="0" smtClean="0"/>
              <a:t>. When a patient is treated, they are </a:t>
            </a:r>
            <a:r>
              <a:rPr lang="en-US" sz="2400" dirty="0" err="1" smtClean="0"/>
              <a:t>dequeued</a:t>
            </a:r>
            <a:r>
              <a:rPr lang="en-US" sz="2400" dirty="0" smtClean="0"/>
              <a:t>.</a:t>
            </a:r>
          </a:p>
          <a:p>
            <a:pPr>
              <a:buFont typeface="+mj-lt"/>
              <a:buAutoNum type="arabicPeriod"/>
            </a:pPr>
            <a:r>
              <a:rPr lang="en-US" sz="2400" b="1" dirty="0" smtClean="0"/>
              <a:t>Heap Tree Operations</a:t>
            </a:r>
            <a:r>
              <a:rPr lang="en-US" sz="2400" dirty="0" smtClean="0"/>
              <a:t>: Patients are added to the heap based on their condition priority. The heap ensures that the patient with the highest priority is treated first.</a:t>
            </a:r>
          </a:p>
          <a:p>
            <a:pPr>
              <a:buFont typeface="+mj-lt"/>
              <a:buAutoNum type="arabicPeriod"/>
            </a:pPr>
            <a:r>
              <a:rPr lang="en-US" sz="2400" b="1" dirty="0" smtClean="0"/>
              <a:t>Linked List Operations</a:t>
            </a:r>
            <a:r>
              <a:rPr lang="en-US" sz="2400" dirty="0" smtClean="0"/>
              <a:t>: Every patient admitted to the hospital is added to the linked list for storage and easy access.</a:t>
            </a:r>
          </a:p>
          <a:p>
            <a:r>
              <a:rPr lang="en-US" sz="2400" b="1" dirty="0" smtClean="0"/>
              <a:t>. System Design:</a:t>
            </a:r>
          </a:p>
          <a:p>
            <a:r>
              <a:rPr lang="en-US" sz="2400" dirty="0" smtClean="0"/>
              <a:t>The system is designed using the following data structures:</a:t>
            </a:r>
          </a:p>
          <a:p>
            <a:r>
              <a:rPr lang="en-US" sz="2400" b="1" dirty="0" smtClean="0"/>
              <a:t>Queue</a:t>
            </a:r>
            <a:r>
              <a:rPr lang="en-US" sz="2400" dirty="0" smtClean="0"/>
              <a:t>: A first-in-first-out (FIFO) structure is used to manage patients waiting for treatment.</a:t>
            </a:r>
          </a:p>
          <a:p>
            <a:r>
              <a:rPr lang="en-US" sz="2400" b="1" dirty="0" smtClean="0"/>
              <a:t>Linked List</a:t>
            </a:r>
            <a:r>
              <a:rPr lang="en-US" sz="2400" dirty="0" smtClean="0"/>
              <a:t>: Each node contains patient details (ID, name, condition, priority).</a:t>
            </a:r>
          </a:p>
          <a:p>
            <a:r>
              <a:rPr lang="en-US" sz="2400" b="1" dirty="0" smtClean="0"/>
              <a:t>Heap Tree</a:t>
            </a:r>
            <a:r>
              <a:rPr lang="en-US" sz="2400" dirty="0" smtClean="0"/>
              <a:t>: A min-heap structure that ensures the patient with the highest priority (Critical) is treated first.</a:t>
            </a:r>
          </a:p>
          <a:p>
            <a:r>
              <a:rPr lang="en-US" sz="2400" dirty="0" smtClean="0"/>
              <a:t>The </a:t>
            </a:r>
            <a:r>
              <a:rPr lang="en-US" sz="2400" b="1" dirty="0" smtClean="0"/>
              <a:t>Heap Tree</a:t>
            </a:r>
            <a:r>
              <a:rPr lang="en-US" sz="2400" dirty="0" smtClean="0"/>
              <a:t> is implemented to sort the patients based on their condition. The tree ensures that once the treatment of the highest priority patient is completed, the next highest priority patient is processed next.</a:t>
            </a:r>
          </a:p>
          <a:p>
            <a:endParaRPr lang="en-US" dirty="0"/>
          </a:p>
        </p:txBody>
      </p:sp>
    </p:spTree>
    <p:extLst>
      <p:ext uri="{BB962C8B-B14F-4D97-AF65-F5344CB8AC3E}">
        <p14:creationId xmlns:p14="http://schemas.microsoft.com/office/powerpoint/2010/main" val="32956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5934903" cy="5973009"/>
          </a:xfrm>
          <a:prstGeom prst="rect">
            <a:avLst/>
          </a:prstGeom>
        </p:spPr>
      </p:pic>
      <p:pic>
        <p:nvPicPr>
          <p:cNvPr id="3" name="Picture 2"/>
          <p:cNvPicPr>
            <a:picLocks noChangeAspect="1"/>
          </p:cNvPicPr>
          <p:nvPr/>
        </p:nvPicPr>
        <p:blipFill>
          <a:blip r:embed="rId3"/>
          <a:stretch>
            <a:fillRect/>
          </a:stretch>
        </p:blipFill>
        <p:spPr>
          <a:xfrm>
            <a:off x="5934903" y="0"/>
            <a:ext cx="5963482" cy="5973009"/>
          </a:xfrm>
          <a:prstGeom prst="rect">
            <a:avLst/>
          </a:prstGeom>
        </p:spPr>
      </p:pic>
    </p:spTree>
    <p:extLst>
      <p:ext uri="{BB962C8B-B14F-4D97-AF65-F5344CB8AC3E}">
        <p14:creationId xmlns:p14="http://schemas.microsoft.com/office/powerpoint/2010/main" val="404863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5725324" cy="6953693"/>
          </a:xfrm>
          <a:prstGeom prst="rect">
            <a:avLst/>
          </a:prstGeom>
        </p:spPr>
      </p:pic>
      <p:pic>
        <p:nvPicPr>
          <p:cNvPr id="3" name="Picture 2"/>
          <p:cNvPicPr>
            <a:picLocks noChangeAspect="1"/>
          </p:cNvPicPr>
          <p:nvPr/>
        </p:nvPicPr>
        <p:blipFill>
          <a:blip r:embed="rId3"/>
          <a:stretch>
            <a:fillRect/>
          </a:stretch>
        </p:blipFill>
        <p:spPr>
          <a:xfrm>
            <a:off x="5725324" y="0"/>
            <a:ext cx="6466676" cy="6953692"/>
          </a:xfrm>
          <a:prstGeom prst="rect">
            <a:avLst/>
          </a:prstGeom>
        </p:spPr>
      </p:pic>
    </p:spTree>
    <p:extLst>
      <p:ext uri="{BB962C8B-B14F-4D97-AF65-F5344CB8AC3E}">
        <p14:creationId xmlns:p14="http://schemas.microsoft.com/office/powerpoint/2010/main" val="300171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5763429" cy="6858000"/>
          </a:xfrm>
          <a:prstGeom prst="rect">
            <a:avLst/>
          </a:prstGeom>
        </p:spPr>
      </p:pic>
      <p:pic>
        <p:nvPicPr>
          <p:cNvPr id="3" name="Picture 2"/>
          <p:cNvPicPr>
            <a:picLocks noChangeAspect="1"/>
          </p:cNvPicPr>
          <p:nvPr/>
        </p:nvPicPr>
        <p:blipFill>
          <a:blip r:embed="rId3"/>
          <a:stretch>
            <a:fillRect/>
          </a:stretch>
        </p:blipFill>
        <p:spPr>
          <a:xfrm>
            <a:off x="5763429" y="0"/>
            <a:ext cx="6428571" cy="3038899"/>
          </a:xfrm>
          <a:prstGeom prst="rect">
            <a:avLst/>
          </a:prstGeom>
        </p:spPr>
      </p:pic>
    </p:spTree>
    <p:extLst>
      <p:ext uri="{BB962C8B-B14F-4D97-AF65-F5344CB8AC3E}">
        <p14:creationId xmlns:p14="http://schemas.microsoft.com/office/powerpoint/2010/main" val="150378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659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created xsi:type="dcterms:W3CDTF">2025-04-08T04:40:19Z</dcterms:created>
  <dcterms:modified xsi:type="dcterms:W3CDTF">2025-04-08T04:55:09Z</dcterms:modified>
</cp:coreProperties>
</file>