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C768F6-D8FB-4652-B35E-2DB45FB46DC5}">
  <a:tblStyle styleId="{35C768F6-D8FB-4652-B35E-2DB45FB46D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473b0562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473b0562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73b056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73b056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473b0562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473b0562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473b056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473b056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473b056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473b056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73b056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73b056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73b0562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73b0562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73b056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73b056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a3d64450b_2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3d64450b_2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473b0562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473b0562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73b056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73b056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473b056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473b056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Mayank7832/Typing-Speed-Tes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pygame.org/" TargetMode="External"/><Relationship Id="rId4" Type="http://schemas.openxmlformats.org/officeDocument/2006/relationships/hyperlink" Target="https://realpython.com/python-number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984500"/>
            <a:ext cx="8520600" cy="1370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100"/>
              <a:t>Speed Typing Test</a:t>
            </a:r>
            <a:endParaRPr sz="5100"/>
          </a:p>
        </p:txBody>
      </p:sp>
      <p:sp>
        <p:nvSpPr>
          <p:cNvPr id="129" name="Google Shape;129;p13"/>
          <p:cNvSpPr txBox="1"/>
          <p:nvPr>
            <p:ph idx="1" type="subTitle"/>
          </p:nvPr>
        </p:nvSpPr>
        <p:spPr>
          <a:xfrm>
            <a:off x="5256025" y="3202625"/>
            <a:ext cx="4179300" cy="11955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2720"/>
              <a:t>Done by:- </a:t>
            </a:r>
            <a:endParaRPr sz="2720"/>
          </a:p>
          <a:p>
            <a:pPr indent="0" lvl="0" marL="0" rtl="0" algn="ctr">
              <a:spcBef>
                <a:spcPts val="0"/>
              </a:spcBef>
              <a:spcAft>
                <a:spcPts val="0"/>
              </a:spcAft>
              <a:buNone/>
            </a:pPr>
            <a:r>
              <a:rPr lang="en" sz="2720"/>
              <a:t>Chaitanya 1911005</a:t>
            </a:r>
            <a:endParaRPr sz="2720"/>
          </a:p>
          <a:p>
            <a:pPr indent="0" lvl="0" marL="0" rtl="0" algn="ctr">
              <a:spcBef>
                <a:spcPts val="0"/>
              </a:spcBef>
              <a:spcAft>
                <a:spcPts val="0"/>
              </a:spcAft>
              <a:buNone/>
            </a:pPr>
            <a:r>
              <a:rPr lang="en" sz="2720"/>
              <a:t>Mayank 1911006</a:t>
            </a:r>
            <a:endParaRPr sz="2720"/>
          </a:p>
          <a:p>
            <a:pPr indent="0" lvl="0" marL="0" rtl="0" algn="ctr">
              <a:spcBef>
                <a:spcPts val="0"/>
              </a:spcBef>
              <a:spcAft>
                <a:spcPts val="0"/>
              </a:spcAft>
              <a:buNone/>
            </a:pPr>
            <a:r>
              <a:rPr lang="en" sz="2720"/>
              <a:t>Ishit 1911010</a:t>
            </a:r>
            <a:endParaRPr sz="27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361925" y="2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pic>
        <p:nvPicPr>
          <p:cNvPr id="181" name="Google Shape;181;p22"/>
          <p:cNvPicPr preferRelativeResize="0"/>
          <p:nvPr/>
        </p:nvPicPr>
        <p:blipFill>
          <a:blip r:embed="rId3">
            <a:alphaModFix/>
          </a:blip>
          <a:stretch>
            <a:fillRect/>
          </a:stretch>
        </p:blipFill>
        <p:spPr>
          <a:xfrm>
            <a:off x="1579150" y="592700"/>
            <a:ext cx="5899226" cy="4266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214325" y="214325"/>
            <a:ext cx="8110500" cy="9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187" name="Google Shape;187;p23"/>
          <p:cNvPicPr preferRelativeResize="0"/>
          <p:nvPr/>
        </p:nvPicPr>
        <p:blipFill>
          <a:blip r:embed="rId3">
            <a:alphaModFix/>
          </a:blip>
          <a:stretch>
            <a:fillRect/>
          </a:stretch>
        </p:blipFill>
        <p:spPr>
          <a:xfrm>
            <a:off x="1488900" y="891100"/>
            <a:ext cx="6068426" cy="3971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214325" y="214325"/>
            <a:ext cx="8110500" cy="103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193" name="Google Shape;193;p24"/>
          <p:cNvPicPr preferRelativeResize="0"/>
          <p:nvPr/>
        </p:nvPicPr>
        <p:blipFill>
          <a:blip r:embed="rId3">
            <a:alphaModFix/>
          </a:blip>
          <a:stretch>
            <a:fillRect/>
          </a:stretch>
        </p:blipFill>
        <p:spPr>
          <a:xfrm>
            <a:off x="1477625" y="688050"/>
            <a:ext cx="6181226" cy="4105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19150" y="876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Link</a:t>
            </a:r>
            <a:endParaRPr/>
          </a:p>
        </p:txBody>
      </p:sp>
      <p:sp>
        <p:nvSpPr>
          <p:cNvPr id="199" name="Google Shape;199;p25"/>
          <p:cNvSpPr txBox="1"/>
          <p:nvPr>
            <p:ph idx="1" type="body"/>
          </p:nvPr>
        </p:nvSpPr>
        <p:spPr>
          <a:xfrm>
            <a:off x="819150" y="2021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https://github.com/Mayank7832/Typing-Speed-Test.git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latin typeface="Times New Roman"/>
                <a:ea typeface="Times New Roman"/>
                <a:cs typeface="Times New Roman"/>
                <a:sym typeface="Times New Roman"/>
              </a:rPr>
              <a:t>Problem Definition</a:t>
            </a:r>
            <a:endParaRPr sz="3320">
              <a:latin typeface="Times New Roman"/>
              <a:ea typeface="Times New Roman"/>
              <a:cs typeface="Times New Roman"/>
              <a:sym typeface="Times New Roman"/>
            </a:endParaRPr>
          </a:p>
        </p:txBody>
      </p:sp>
      <p:sp>
        <p:nvSpPr>
          <p:cNvPr id="135" name="Google Shape;135;p14"/>
          <p:cNvSpPr txBox="1"/>
          <p:nvPr>
            <p:ph idx="1" type="body"/>
          </p:nvPr>
        </p:nvSpPr>
        <p:spPr>
          <a:xfrm>
            <a:off x="311700" y="1436575"/>
            <a:ext cx="8520600" cy="3112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Typing </a:t>
            </a:r>
            <a:r>
              <a:rPr lang="en" sz="1600">
                <a:solidFill>
                  <a:srgbClr val="333333"/>
                </a:solidFill>
                <a:highlight>
                  <a:srgbClr val="FFFFFF"/>
                </a:highlight>
                <a:latin typeface="Times New Roman"/>
                <a:ea typeface="Times New Roman"/>
                <a:cs typeface="Times New Roman"/>
                <a:sym typeface="Times New Roman"/>
              </a:rPr>
              <a:t>speed test is </a:t>
            </a:r>
            <a:r>
              <a:rPr lang="en" sz="1600">
                <a:solidFill>
                  <a:srgbClr val="333333"/>
                </a:solidFill>
                <a:highlight>
                  <a:srgbClr val="FFFFFF"/>
                </a:highlight>
                <a:latin typeface="Times New Roman"/>
                <a:ea typeface="Times New Roman"/>
                <a:cs typeface="Times New Roman"/>
                <a:sym typeface="Times New Roman"/>
              </a:rPr>
              <a:t>a desktop based GUI application where user can test their typing speed and improve their speed.</a:t>
            </a:r>
            <a:endParaRPr sz="1600">
              <a:solidFill>
                <a:srgbClr val="333333"/>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333333"/>
              </a:buClr>
              <a:buSzPts val="1600"/>
              <a:buFont typeface="Times New Roman"/>
              <a:buChar char="●"/>
            </a:pPr>
            <a:r>
              <a:rPr lang="en" sz="1350">
                <a:solidFill>
                  <a:srgbClr val="333333"/>
                </a:solidFill>
                <a:highlight>
                  <a:srgbClr val="FFFFFF"/>
                </a:highlight>
                <a:latin typeface="Times New Roman"/>
                <a:ea typeface="Times New Roman"/>
                <a:cs typeface="Times New Roman"/>
                <a:sym typeface="Times New Roman"/>
              </a:rPr>
              <a:t> </a:t>
            </a:r>
            <a:r>
              <a:rPr lang="en" sz="1500">
                <a:solidFill>
                  <a:srgbClr val="40424E"/>
                </a:solidFill>
                <a:highlight>
                  <a:srgbClr val="FFFFFF"/>
                </a:highlight>
                <a:latin typeface="Times New Roman"/>
                <a:ea typeface="Times New Roman"/>
                <a:cs typeface="Times New Roman"/>
                <a:sym typeface="Times New Roman"/>
              </a:rPr>
              <a:t>We have created a typing game that presents a simple typing challenge , where user can the performance of his typing speed by Words Per Minute (WPM) and the accuracy of the typed characters.</a:t>
            </a:r>
            <a:endParaRPr sz="1500">
              <a:solidFill>
                <a:srgbClr val="40424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40424E"/>
              </a:buClr>
              <a:buSzPts val="2000"/>
              <a:buFont typeface="Times New Roman"/>
              <a:buChar char="●"/>
            </a:pPr>
            <a:r>
              <a:rPr lang="en" sz="1600">
                <a:solidFill>
                  <a:srgbClr val="2F2F2F"/>
                </a:solidFill>
                <a:highlight>
                  <a:srgbClr val="FFFFFF"/>
                </a:highlight>
                <a:latin typeface="Times New Roman"/>
                <a:ea typeface="Times New Roman"/>
                <a:cs typeface="Times New Roman"/>
                <a:sym typeface="Times New Roman"/>
              </a:rPr>
              <a:t>This project is useful and helpful for those people who are not good at typing, they can practice their speed and become good at it.</a:t>
            </a:r>
            <a:endParaRPr sz="2000">
              <a:solidFill>
                <a:srgbClr val="40424E"/>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300">
              <a:solidFill>
                <a:srgbClr val="40424E"/>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914400" rtl="0" algn="l">
              <a:spcBef>
                <a:spcPts val="0"/>
              </a:spcBef>
              <a:spcAft>
                <a:spcPts val="0"/>
              </a:spcAft>
              <a:buSzPts val="1500"/>
              <a:buChar char="●"/>
            </a:pPr>
            <a:r>
              <a:rPr lang="en" sz="1500"/>
              <a:t>Smooth UI/UX for users.</a:t>
            </a:r>
            <a:endParaRPr sz="1500"/>
          </a:p>
          <a:p>
            <a:pPr indent="-323850" lvl="0" marL="914400" rtl="0" algn="l">
              <a:spcBef>
                <a:spcPts val="0"/>
              </a:spcBef>
              <a:spcAft>
                <a:spcPts val="0"/>
              </a:spcAft>
              <a:buSzPts val="1500"/>
              <a:buChar char="●"/>
            </a:pPr>
            <a:r>
              <a:rPr lang="en" sz="1500"/>
              <a:t>Displaying time that the user has taken to complete the test.</a:t>
            </a:r>
            <a:endParaRPr sz="1500"/>
          </a:p>
          <a:p>
            <a:pPr indent="-323850" lvl="0" marL="914400" rtl="0" algn="l">
              <a:spcBef>
                <a:spcPts val="0"/>
              </a:spcBef>
              <a:spcAft>
                <a:spcPts val="0"/>
              </a:spcAft>
              <a:buSzPts val="1500"/>
              <a:buChar char="●"/>
            </a:pPr>
            <a:r>
              <a:rPr lang="en" sz="1500"/>
              <a:t>Displaying accuracy and word per minute (wpm) so that user can see the performance of his speed</a:t>
            </a:r>
            <a:endParaRPr sz="1500"/>
          </a:p>
          <a:p>
            <a:pPr indent="-323850" lvl="0" marL="914400" rtl="0" algn="l">
              <a:spcBef>
                <a:spcPts val="0"/>
              </a:spcBef>
              <a:spcAft>
                <a:spcPts val="0"/>
              </a:spcAft>
              <a:buSzPts val="1500"/>
              <a:buChar char="●"/>
            </a:pPr>
            <a:r>
              <a:rPr lang="en" sz="1500"/>
              <a:t>Users can re apply for the test by clicking the reset button.</a:t>
            </a:r>
            <a:endParaRPr sz="1500"/>
          </a:p>
          <a:p>
            <a:pPr indent="0" lvl="0" marL="9144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Functionalities</a:t>
            </a:r>
            <a:endParaRPr/>
          </a:p>
        </p:txBody>
      </p:sp>
      <p:sp>
        <p:nvSpPr>
          <p:cNvPr id="147" name="Google Shape;147;p16"/>
          <p:cNvSpPr txBox="1"/>
          <p:nvPr>
            <p:ph idx="1" type="body"/>
          </p:nvPr>
        </p:nvSpPr>
        <p:spPr>
          <a:xfrm>
            <a:off x="819150" y="1748350"/>
            <a:ext cx="7505700" cy="26904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rgbClr val="2F2F2F"/>
              </a:buClr>
              <a:buSzPct val="100000"/>
              <a:buFont typeface="Times New Roman"/>
              <a:buChar char="●"/>
            </a:pPr>
            <a:r>
              <a:rPr lang="en" sz="1500">
                <a:solidFill>
                  <a:srgbClr val="2F2F2F"/>
                </a:solidFill>
                <a:highlight>
                  <a:srgbClr val="FFFFFF"/>
                </a:highlight>
                <a:latin typeface="Times New Roman"/>
                <a:ea typeface="Times New Roman"/>
                <a:cs typeface="Times New Roman"/>
                <a:sym typeface="Times New Roman"/>
              </a:rPr>
              <a:t>The draw_text() technique for Game class is a helper function work that will draw the content on the screen.</a:t>
            </a:r>
            <a:endParaRPr sz="1500">
              <a:solidFill>
                <a:srgbClr val="2F2F2F"/>
              </a:solidFill>
              <a:highlight>
                <a:srgbClr val="FFFFFF"/>
              </a:highlight>
              <a:latin typeface="Times New Roman"/>
              <a:ea typeface="Times New Roman"/>
              <a:cs typeface="Times New Roman"/>
              <a:sym typeface="Times New Roman"/>
            </a:endParaRPr>
          </a:p>
          <a:p>
            <a:pPr indent="-316706" lvl="0" marL="457200" rtl="0" algn="l">
              <a:spcBef>
                <a:spcPts val="0"/>
              </a:spcBef>
              <a:spcAft>
                <a:spcPts val="0"/>
              </a:spcAft>
              <a:buClr>
                <a:srgbClr val="2F2F2F"/>
              </a:buClr>
              <a:buSzPct val="100000"/>
              <a:buFont typeface="Times New Roman"/>
              <a:buChar char="●"/>
            </a:pPr>
            <a:r>
              <a:rPr lang="en" sz="1500">
                <a:solidFill>
                  <a:srgbClr val="2F2F2F"/>
                </a:solidFill>
                <a:highlight>
                  <a:srgbClr val="FFFFFF"/>
                </a:highlight>
                <a:latin typeface="Times New Roman"/>
                <a:ea typeface="Times New Roman"/>
                <a:cs typeface="Times New Roman"/>
                <a:sym typeface="Times New Roman"/>
              </a:rPr>
              <a:t>The get_sentence() technique will open up the file and return an irregular sentence from the rundown. We split the entire string with a newline character.</a:t>
            </a:r>
            <a:endParaRPr sz="1500">
              <a:solidFill>
                <a:srgbClr val="2F2F2F"/>
              </a:solidFill>
              <a:highlight>
                <a:srgbClr val="FFFFFF"/>
              </a:highlight>
              <a:latin typeface="Times New Roman"/>
              <a:ea typeface="Times New Roman"/>
              <a:cs typeface="Times New Roman"/>
              <a:sym typeface="Times New Roman"/>
            </a:endParaRPr>
          </a:p>
          <a:p>
            <a:pPr indent="-316706" lvl="0" marL="457200" rtl="0" algn="l">
              <a:spcBef>
                <a:spcPts val="0"/>
              </a:spcBef>
              <a:spcAft>
                <a:spcPts val="0"/>
              </a:spcAft>
              <a:buClr>
                <a:srgbClr val="2F2F2F"/>
              </a:buClr>
              <a:buSzPct val="100000"/>
              <a:buFont typeface="Times New Roman"/>
              <a:buChar char="●"/>
            </a:pPr>
            <a:r>
              <a:rPr lang="en" sz="1500">
                <a:solidFill>
                  <a:srgbClr val="2F2F2F"/>
                </a:solidFill>
                <a:highlight>
                  <a:srgbClr val="FFFFFF"/>
                </a:highlight>
                <a:latin typeface="Times New Roman"/>
                <a:ea typeface="Times New Roman"/>
                <a:cs typeface="Times New Roman"/>
                <a:sym typeface="Times New Roman"/>
              </a:rPr>
              <a:t>The show_results() technique is where we calculate the speed of the user’s typing. The time begins when the user clicks on the input box and when the user hits the return key "Enter" at that point we play out the distinction and calculate time in seconds.</a:t>
            </a:r>
            <a:endParaRPr sz="1500">
              <a:solidFill>
                <a:srgbClr val="2F2F2F"/>
              </a:solidFill>
              <a:highlight>
                <a:srgbClr val="FFFFFF"/>
              </a:highlight>
              <a:latin typeface="Times New Roman"/>
              <a:ea typeface="Times New Roman"/>
              <a:cs typeface="Times New Roman"/>
              <a:sym typeface="Times New Roman"/>
            </a:endParaRPr>
          </a:p>
          <a:p>
            <a:pPr indent="-316706" lvl="0" marL="457200" rtl="0" algn="l">
              <a:spcBef>
                <a:spcPts val="0"/>
              </a:spcBef>
              <a:spcAft>
                <a:spcPts val="0"/>
              </a:spcAft>
              <a:buClr>
                <a:srgbClr val="2F2F2F"/>
              </a:buClr>
              <a:buSzPct val="100000"/>
              <a:buFont typeface="Times New Roman"/>
              <a:buChar char="●"/>
            </a:pPr>
            <a:r>
              <a:rPr lang="en" sz="1500">
                <a:solidFill>
                  <a:srgbClr val="2F2F2F"/>
                </a:solidFill>
                <a:highlight>
                  <a:srgbClr val="FFFFFF"/>
                </a:highlight>
                <a:latin typeface="Times New Roman"/>
                <a:ea typeface="Times New Roman"/>
                <a:cs typeface="Times New Roman"/>
                <a:sym typeface="Times New Roman"/>
              </a:rPr>
              <a:t>The run() method-This is the primary strategy for our group that will deal with all the events/occasions. We call the reset_game() strategy at the beginning of this technique which resets all the variables.</a:t>
            </a:r>
            <a:endParaRPr sz="1500">
              <a:solidFill>
                <a:srgbClr val="2F2F2F"/>
              </a:solidFill>
              <a:highlight>
                <a:srgbClr val="FFFFFF"/>
              </a:highlight>
              <a:latin typeface="Times New Roman"/>
              <a:ea typeface="Times New Roman"/>
              <a:cs typeface="Times New Roman"/>
              <a:sym typeface="Times New Roman"/>
            </a:endParaRPr>
          </a:p>
          <a:p>
            <a:pPr indent="-316706" lvl="0" marL="457200" rtl="0" algn="l">
              <a:spcBef>
                <a:spcPts val="0"/>
              </a:spcBef>
              <a:spcAft>
                <a:spcPts val="0"/>
              </a:spcAft>
              <a:buClr>
                <a:srgbClr val="2F2F2F"/>
              </a:buClr>
              <a:buSzPct val="100000"/>
              <a:buFont typeface="Times New Roman"/>
              <a:buChar char="●"/>
            </a:pPr>
            <a:r>
              <a:rPr lang="en" sz="1500">
                <a:solidFill>
                  <a:srgbClr val="2F2F2F"/>
                </a:solidFill>
                <a:highlight>
                  <a:srgbClr val="FFFFFF"/>
                </a:highlight>
                <a:latin typeface="Times New Roman"/>
                <a:ea typeface="Times New Roman"/>
                <a:cs typeface="Times New Roman"/>
                <a:sym typeface="Times New Roman"/>
              </a:rPr>
              <a:t>The reset_game() method resets all variables so we can begin testing our typing speed again.</a:t>
            </a:r>
            <a:endParaRPr sz="1500">
              <a:solidFill>
                <a:srgbClr val="2F2F2F"/>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1938850"/>
            <a:ext cx="7505700" cy="126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300"/>
              <a:t>Component Diagram</a:t>
            </a:r>
            <a:endParaRPr sz="4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8"/>
          <p:cNvPicPr preferRelativeResize="0"/>
          <p:nvPr/>
        </p:nvPicPr>
        <p:blipFill>
          <a:blip r:embed="rId3">
            <a:alphaModFix/>
          </a:blip>
          <a:stretch>
            <a:fillRect/>
          </a:stretch>
        </p:blipFill>
        <p:spPr>
          <a:xfrm>
            <a:off x="2049375" y="0"/>
            <a:ext cx="5093250" cy="501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API/Package </a:t>
            </a:r>
            <a:endParaRPr/>
          </a:p>
        </p:txBody>
      </p:sp>
      <p:sp>
        <p:nvSpPr>
          <p:cNvPr id="163" name="Google Shape;163;p19"/>
          <p:cNvSpPr txBox="1"/>
          <p:nvPr>
            <p:ph idx="1" type="body"/>
          </p:nvPr>
        </p:nvSpPr>
        <p:spPr>
          <a:xfrm>
            <a:off x="819150" y="1697750"/>
            <a:ext cx="7505700" cy="2741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rgbClr val="2F2F2F"/>
                </a:solidFill>
              </a:rPr>
              <a:t>Follo</a:t>
            </a:r>
            <a:r>
              <a:rPr lang="en">
                <a:solidFill>
                  <a:srgbClr val="2F2F2F"/>
                </a:solidFill>
              </a:rPr>
              <a:t>wing are the API and package used in this project:</a:t>
            </a:r>
            <a:endParaRPr>
              <a:solidFill>
                <a:srgbClr val="2F2F2F"/>
              </a:solidFill>
            </a:endParaRPr>
          </a:p>
          <a:p>
            <a:pPr indent="-317500" lvl="0" marL="457200" rtl="0" algn="l">
              <a:spcBef>
                <a:spcPts val="1200"/>
              </a:spcBef>
              <a:spcAft>
                <a:spcPts val="0"/>
              </a:spcAft>
              <a:buClr>
                <a:srgbClr val="2F2F2F"/>
              </a:buClr>
              <a:buSzPts val="1400"/>
              <a:buChar char="●"/>
            </a:pPr>
            <a:r>
              <a:rPr b="1" lang="en" sz="1400" u="sng">
                <a:solidFill>
                  <a:srgbClr val="2F2F2F"/>
                </a:solidFill>
              </a:rPr>
              <a:t>Pygame:</a:t>
            </a:r>
            <a:r>
              <a:rPr lang="en" sz="1400">
                <a:solidFill>
                  <a:srgbClr val="2F2F2F"/>
                </a:solidFill>
              </a:rPr>
              <a:t> </a:t>
            </a:r>
            <a:r>
              <a:rPr lang="en" sz="1400">
                <a:solidFill>
                  <a:srgbClr val="2F2F2F"/>
                </a:solidFill>
                <a:highlight>
                  <a:srgbClr val="FDFDFD"/>
                </a:highlight>
                <a:uFill>
                  <a:noFill/>
                </a:uFill>
                <a:hlinkClick r:id="rId3">
                  <a:extLst>
                    <a:ext uri="{A12FA001-AC4F-418D-AE19-62706E023703}">
                      <ahyp:hlinkClr val="tx"/>
                    </a:ext>
                  </a:extLst>
                </a:hlinkClick>
              </a:rPr>
              <a:t>pygame</a:t>
            </a:r>
            <a:r>
              <a:rPr lang="en" sz="1400">
                <a:solidFill>
                  <a:srgbClr val="2F2F2F"/>
                </a:solidFill>
                <a:highlight>
                  <a:srgbClr val="FDFDFD"/>
                </a:highlight>
              </a:rPr>
              <a:t> is a free and open-source cross-platform library for the development of </a:t>
            </a:r>
            <a:r>
              <a:rPr lang="en" sz="1400">
                <a:solidFill>
                  <a:srgbClr val="2F2F2F"/>
                </a:solidFill>
                <a:highlight>
                  <a:srgbClr val="FDFDFD"/>
                </a:highlight>
              </a:rPr>
              <a:t>multimedia </a:t>
            </a:r>
            <a:r>
              <a:rPr lang="en" sz="1400">
                <a:solidFill>
                  <a:srgbClr val="2F2F2F"/>
                </a:solidFill>
                <a:highlight>
                  <a:srgbClr val="FDFDFD"/>
                </a:highlight>
              </a:rPr>
              <a:t>applications like video games using Python. </a:t>
            </a:r>
            <a:endParaRPr sz="1400">
              <a:solidFill>
                <a:srgbClr val="2F2F2F"/>
              </a:solidFill>
              <a:highlight>
                <a:srgbClr val="FDFDFD"/>
              </a:highlight>
            </a:endParaRPr>
          </a:p>
          <a:p>
            <a:pPr indent="-317500" lvl="0" marL="457200" rtl="0" algn="l">
              <a:spcBef>
                <a:spcPts val="1000"/>
              </a:spcBef>
              <a:spcAft>
                <a:spcPts val="0"/>
              </a:spcAft>
              <a:buClr>
                <a:srgbClr val="2F2F2F"/>
              </a:buClr>
              <a:buSzPts val="1400"/>
              <a:buChar char="●"/>
            </a:pPr>
            <a:r>
              <a:rPr b="1" lang="en" sz="1400" u="sng">
                <a:solidFill>
                  <a:srgbClr val="2F2F2F"/>
                </a:solidFill>
              </a:rPr>
              <a:t>Time:</a:t>
            </a:r>
            <a:r>
              <a:rPr lang="en" sz="1400">
                <a:solidFill>
                  <a:srgbClr val="2F2F2F"/>
                </a:solidFill>
              </a:rPr>
              <a:t> </a:t>
            </a:r>
            <a:r>
              <a:rPr lang="en" sz="1400">
                <a:solidFill>
                  <a:srgbClr val="2F2F2F"/>
                </a:solidFill>
                <a:highlight>
                  <a:srgbClr val="FFFFFF"/>
                </a:highlight>
              </a:rPr>
              <a:t>The Python time module provides many ways of representing time in code, such as objects, </a:t>
            </a:r>
            <a:r>
              <a:rPr lang="en" sz="1400">
                <a:solidFill>
                  <a:srgbClr val="2F2F2F"/>
                </a:solidFill>
                <a:highlight>
                  <a:srgbClr val="FFFFFF"/>
                </a:highlight>
                <a:uFill>
                  <a:noFill/>
                </a:uFill>
                <a:hlinkClick r:id="rId4">
                  <a:extLst>
                    <a:ext uri="{A12FA001-AC4F-418D-AE19-62706E023703}">
                      <ahyp:hlinkClr val="tx"/>
                    </a:ext>
                  </a:extLst>
                </a:hlinkClick>
              </a:rPr>
              <a:t>numbers</a:t>
            </a:r>
            <a:r>
              <a:rPr lang="en" sz="1400">
                <a:solidFill>
                  <a:srgbClr val="2F2F2F"/>
                </a:solidFill>
                <a:highlight>
                  <a:srgbClr val="FFFFFF"/>
                </a:highlight>
              </a:rPr>
              <a:t>, and strings. It also provides functionality other than representing time, like waiting during code execution and measuring the efficiency of your code.</a:t>
            </a:r>
            <a:endParaRPr sz="1400">
              <a:solidFill>
                <a:srgbClr val="2F2F2F"/>
              </a:solidFill>
              <a:highlight>
                <a:srgbClr val="FFFFFF"/>
              </a:highlight>
            </a:endParaRPr>
          </a:p>
          <a:p>
            <a:pPr indent="-317500" lvl="0" marL="457200" rtl="0" algn="l">
              <a:spcBef>
                <a:spcPts val="1000"/>
              </a:spcBef>
              <a:spcAft>
                <a:spcPts val="1000"/>
              </a:spcAft>
              <a:buClr>
                <a:srgbClr val="2F2F2F"/>
              </a:buClr>
              <a:buSzPts val="1400"/>
              <a:buChar char="●"/>
            </a:pPr>
            <a:r>
              <a:rPr b="1" lang="en" sz="1400" u="sng">
                <a:solidFill>
                  <a:srgbClr val="2F2F2F"/>
                </a:solidFill>
              </a:rPr>
              <a:t>Random: </a:t>
            </a:r>
            <a:r>
              <a:rPr lang="en" sz="1400">
                <a:solidFill>
                  <a:srgbClr val="2F2F2F"/>
                </a:solidFill>
                <a:highlight>
                  <a:srgbClr val="FFFFFF"/>
                </a:highlight>
              </a:rPr>
              <a:t>The </a:t>
            </a:r>
            <a:r>
              <a:rPr lang="en" sz="1400">
                <a:solidFill>
                  <a:srgbClr val="2F2F2F"/>
                </a:solidFill>
                <a:highlight>
                  <a:srgbClr val="F2F2F2"/>
                </a:highlight>
              </a:rPr>
              <a:t>random</a:t>
            </a:r>
            <a:r>
              <a:rPr lang="en" sz="1400">
                <a:solidFill>
                  <a:srgbClr val="2F2F2F"/>
                </a:solidFill>
                <a:highlight>
                  <a:srgbClr val="FFFFFF"/>
                </a:highlight>
              </a:rPr>
              <a:t> module is a built-in module to generate the pseudo-random variables. It can be used perform some action randomly such as to get a random number, selecting a random elements from a list, shuffle elements randomly, etc.</a:t>
            </a:r>
            <a:endParaRPr sz="1400">
              <a:solidFill>
                <a:srgbClr val="2F2F2F"/>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Difficulties faced:</a:t>
            </a:r>
            <a:endParaRPr/>
          </a:p>
        </p:txBody>
      </p:sp>
      <p:sp>
        <p:nvSpPr>
          <p:cNvPr id="169" name="Google Shape;169;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tried to implement GUI using tkinter but the code was considerably sizeable which could be avoided using pygame </a:t>
            </a:r>
            <a:r>
              <a:rPr lang="en" sz="1500"/>
              <a:t>so we </a:t>
            </a:r>
            <a:r>
              <a:rPr lang="en" sz="1500"/>
              <a:t>used pygame for GUI.</a:t>
            </a:r>
            <a:endParaRPr sz="1500"/>
          </a:p>
          <a:p>
            <a:pPr indent="-323850" lvl="0" marL="457200" rtl="0" algn="l">
              <a:spcBef>
                <a:spcPts val="1000"/>
              </a:spcBef>
              <a:spcAft>
                <a:spcPts val="1000"/>
              </a:spcAft>
              <a:buSzPts val="1500"/>
              <a:buChar char="●"/>
            </a:pPr>
            <a:r>
              <a:rPr lang="en" sz="1500"/>
              <a:t>As we all were new to pygame we faced all of the difficulties for layouting the components of GUI,placing them in the proper place.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 Table</a:t>
            </a:r>
            <a:endParaRPr/>
          </a:p>
        </p:txBody>
      </p:sp>
      <p:graphicFrame>
        <p:nvGraphicFramePr>
          <p:cNvPr id="175" name="Google Shape;175;p21"/>
          <p:cNvGraphicFramePr/>
          <p:nvPr/>
        </p:nvGraphicFramePr>
        <p:xfrm>
          <a:off x="952500" y="1619250"/>
          <a:ext cx="3000000" cy="3000000"/>
        </p:xfrm>
        <a:graphic>
          <a:graphicData uri="http://schemas.openxmlformats.org/drawingml/2006/table">
            <a:tbl>
              <a:tblPr>
                <a:noFill/>
                <a:tableStyleId>{35C768F6-D8FB-4652-B35E-2DB45FB46DC5}</a:tableStyleId>
              </a:tblPr>
              <a:tblGrid>
                <a:gridCol w="2413000"/>
                <a:gridCol w="2413000"/>
                <a:gridCol w="2413000"/>
              </a:tblGrid>
              <a:tr h="415450">
                <a:tc>
                  <a:txBody>
                    <a:bodyPr/>
                    <a:lstStyle/>
                    <a:p>
                      <a:pPr indent="0" lvl="0" marL="0" rtl="0" algn="l">
                        <a:spcBef>
                          <a:spcPts val="0"/>
                        </a:spcBef>
                        <a:spcAft>
                          <a:spcPts val="0"/>
                        </a:spcAft>
                        <a:buNone/>
                      </a:pPr>
                      <a:r>
                        <a:rPr lang="en"/>
                        <a:t>Activity</a:t>
                      </a:r>
                      <a:endParaRPr/>
                    </a:p>
                  </a:txBody>
                  <a:tcPr marT="91425" marB="91425" marR="91425" marL="91425"/>
                </a:tc>
                <a:tc>
                  <a:txBody>
                    <a:bodyPr/>
                    <a:lstStyle/>
                    <a:p>
                      <a:pPr indent="0" lvl="0" marL="0" rtl="0" algn="l">
                        <a:spcBef>
                          <a:spcPts val="0"/>
                        </a:spcBef>
                        <a:spcAft>
                          <a:spcPts val="0"/>
                        </a:spcAft>
                        <a:buNone/>
                      </a:pPr>
                      <a:r>
                        <a:rPr lang="en"/>
                        <a:t>Performed by</a:t>
                      </a:r>
                      <a:endParaRPr/>
                    </a:p>
                  </a:txBody>
                  <a:tcPr marT="91425" marB="91425" marR="91425" marL="91425"/>
                </a:tc>
                <a:tc>
                  <a:txBody>
                    <a:bodyPr/>
                    <a:lstStyle/>
                    <a:p>
                      <a:pPr indent="0" lvl="0" marL="0" rtl="0" algn="l">
                        <a:spcBef>
                          <a:spcPts val="0"/>
                        </a:spcBef>
                        <a:spcAft>
                          <a:spcPts val="0"/>
                        </a:spcAft>
                        <a:buNone/>
                      </a:pPr>
                      <a:r>
                        <a:rPr lang="en"/>
                        <a:t>Role</a:t>
                      </a:r>
                      <a:endParaRPr/>
                    </a:p>
                  </a:txBody>
                  <a:tcPr marT="91425" marB="91425" marR="91425" marL="91425"/>
                </a:tc>
              </a:tr>
              <a:tr h="415450">
                <a:tc>
                  <a:txBody>
                    <a:bodyPr/>
                    <a:lstStyle/>
                    <a:p>
                      <a:pPr indent="0" lvl="0" marL="0" rtl="0" algn="l">
                        <a:spcBef>
                          <a:spcPts val="0"/>
                        </a:spcBef>
                        <a:spcAft>
                          <a:spcPts val="0"/>
                        </a:spcAft>
                        <a:buNone/>
                      </a:pPr>
                      <a:r>
                        <a:rPr lang="en"/>
                        <a:t>GUI design</a:t>
                      </a:r>
                      <a:endParaRPr/>
                    </a:p>
                  </a:txBody>
                  <a:tcPr marT="91425" marB="91425" marR="91425" marL="91425"/>
                </a:tc>
                <a:tc>
                  <a:txBody>
                    <a:bodyPr/>
                    <a:lstStyle/>
                    <a:p>
                      <a:pPr indent="0" lvl="0" marL="0" rtl="0" algn="l">
                        <a:spcBef>
                          <a:spcPts val="0"/>
                        </a:spcBef>
                        <a:spcAft>
                          <a:spcPts val="0"/>
                        </a:spcAft>
                        <a:buNone/>
                      </a:pPr>
                      <a:r>
                        <a:rPr lang="en"/>
                        <a:t>Ishit and Chaitanya</a:t>
                      </a:r>
                      <a:endParaRPr/>
                    </a:p>
                  </a:txBody>
                  <a:tcPr marT="91425" marB="91425" marR="91425" marL="91425"/>
                </a:tc>
                <a:tc>
                  <a:txBody>
                    <a:bodyPr/>
                    <a:lstStyle/>
                    <a:p>
                      <a:pPr indent="0" lvl="0" marL="0" rtl="0" algn="l">
                        <a:spcBef>
                          <a:spcPts val="0"/>
                        </a:spcBef>
                        <a:spcAft>
                          <a:spcPts val="0"/>
                        </a:spcAft>
                        <a:buNone/>
                      </a:pPr>
                      <a:r>
                        <a:rPr lang="en"/>
                        <a:t>Analysing the layout of the project.</a:t>
                      </a:r>
                      <a:endParaRPr/>
                    </a:p>
                  </a:txBody>
                  <a:tcPr marT="91425" marB="91425" marR="91425" marL="91425"/>
                </a:tc>
              </a:tr>
              <a:tr h="415450">
                <a:tc>
                  <a:txBody>
                    <a:bodyPr/>
                    <a:lstStyle/>
                    <a:p>
                      <a:pPr indent="0" lvl="0" marL="0" rtl="0" algn="l">
                        <a:spcBef>
                          <a:spcPts val="0"/>
                        </a:spcBef>
                        <a:spcAft>
                          <a:spcPts val="0"/>
                        </a:spcAft>
                        <a:buNone/>
                      </a:pPr>
                      <a:r>
                        <a:rPr lang="en"/>
                        <a:t>GUI coding</a:t>
                      </a:r>
                      <a:endParaRPr/>
                    </a:p>
                  </a:txBody>
                  <a:tcPr marT="91425" marB="91425" marR="91425" marL="91425"/>
                </a:tc>
                <a:tc>
                  <a:txBody>
                    <a:bodyPr/>
                    <a:lstStyle/>
                    <a:p>
                      <a:pPr indent="0" lvl="0" marL="0" rtl="0" algn="l">
                        <a:spcBef>
                          <a:spcPts val="0"/>
                        </a:spcBef>
                        <a:spcAft>
                          <a:spcPts val="0"/>
                        </a:spcAft>
                        <a:buNone/>
                      </a:pPr>
                      <a:r>
                        <a:rPr lang="en"/>
                        <a:t>Chaitanya</a:t>
                      </a:r>
                      <a:endParaRPr/>
                    </a:p>
                  </a:txBody>
                  <a:tcPr marT="91425" marB="91425" marR="91425" marL="91425"/>
                </a:tc>
                <a:tc>
                  <a:txBody>
                    <a:bodyPr/>
                    <a:lstStyle/>
                    <a:p>
                      <a:pPr indent="0" lvl="0" marL="0" rtl="0" algn="l">
                        <a:spcBef>
                          <a:spcPts val="0"/>
                        </a:spcBef>
                        <a:spcAft>
                          <a:spcPts val="0"/>
                        </a:spcAft>
                        <a:buNone/>
                      </a:pPr>
                      <a:r>
                        <a:rPr lang="en"/>
                        <a:t>Implementing the GUI components</a:t>
                      </a:r>
                      <a:endParaRPr/>
                    </a:p>
                  </a:txBody>
                  <a:tcPr marT="91425" marB="91425" marR="91425" marL="91425"/>
                </a:tc>
              </a:tr>
              <a:tr h="415450">
                <a:tc>
                  <a:txBody>
                    <a:bodyPr/>
                    <a:lstStyle/>
                    <a:p>
                      <a:pPr indent="0" lvl="0" marL="0" rtl="0" algn="l">
                        <a:spcBef>
                          <a:spcPts val="0"/>
                        </a:spcBef>
                        <a:spcAft>
                          <a:spcPts val="0"/>
                        </a:spcAft>
                        <a:buNone/>
                      </a:pPr>
                      <a:r>
                        <a:rPr lang="en"/>
                        <a:t>Functions Implemented</a:t>
                      </a:r>
                      <a:endParaRPr/>
                    </a:p>
                  </a:txBody>
                  <a:tcPr marT="91425" marB="91425" marR="91425" marL="91425"/>
                </a:tc>
                <a:tc>
                  <a:txBody>
                    <a:bodyPr/>
                    <a:lstStyle/>
                    <a:p>
                      <a:pPr indent="0" lvl="0" marL="0" rtl="0" algn="l">
                        <a:spcBef>
                          <a:spcPts val="0"/>
                        </a:spcBef>
                        <a:spcAft>
                          <a:spcPts val="0"/>
                        </a:spcAft>
                        <a:buNone/>
                      </a:pPr>
                      <a:r>
                        <a:rPr lang="en"/>
                        <a:t>Mayank and Ishit</a:t>
                      </a:r>
                      <a:endParaRPr/>
                    </a:p>
                  </a:txBody>
                  <a:tcPr marT="91425" marB="91425" marR="91425" marL="91425"/>
                </a:tc>
                <a:tc>
                  <a:txBody>
                    <a:bodyPr/>
                    <a:lstStyle/>
                    <a:p>
                      <a:pPr indent="0" lvl="0" marL="0" rtl="0" algn="l">
                        <a:spcBef>
                          <a:spcPts val="0"/>
                        </a:spcBef>
                        <a:spcAft>
                          <a:spcPts val="0"/>
                        </a:spcAft>
                        <a:buNone/>
                      </a:pPr>
                      <a:r>
                        <a:rPr lang="en"/>
                        <a:t>Taking input and calculating speed, accuracy, time, etc</a:t>
                      </a:r>
                      <a:endParaRPr/>
                    </a:p>
                  </a:txBody>
                  <a:tcPr marT="91425" marB="91425" marR="91425" marL="91425"/>
                </a:tc>
              </a:tr>
              <a:tr h="399500">
                <a:tc>
                  <a:txBody>
                    <a:bodyPr/>
                    <a:lstStyle/>
                    <a:p>
                      <a:pPr indent="0" lvl="0" marL="0" rtl="0" algn="l">
                        <a:spcBef>
                          <a:spcPts val="0"/>
                        </a:spcBef>
                        <a:spcAft>
                          <a:spcPts val="0"/>
                        </a:spcAft>
                        <a:buNone/>
                      </a:pPr>
                      <a:r>
                        <a:rPr lang="en"/>
                        <a:t>Testing and error fixing</a:t>
                      </a:r>
                      <a:endParaRPr/>
                    </a:p>
                  </a:txBody>
                  <a:tcPr marT="91425" marB="91425" marR="91425" marL="91425"/>
                </a:tc>
                <a:tc>
                  <a:txBody>
                    <a:bodyPr/>
                    <a:lstStyle/>
                    <a:p>
                      <a:pPr indent="0" lvl="0" marL="0" rtl="0" algn="l">
                        <a:spcBef>
                          <a:spcPts val="0"/>
                        </a:spcBef>
                        <a:spcAft>
                          <a:spcPts val="0"/>
                        </a:spcAft>
                        <a:buNone/>
                      </a:pPr>
                      <a:r>
                        <a:rPr lang="en"/>
                        <a:t>Chaitanya and Mayank</a:t>
                      </a:r>
                      <a:endParaRPr/>
                    </a:p>
                  </a:txBody>
                  <a:tcPr marT="91425" marB="91425" marR="91425" marL="91425"/>
                </a:tc>
                <a:tc>
                  <a:txBody>
                    <a:bodyPr/>
                    <a:lstStyle/>
                    <a:p>
                      <a:pPr indent="0" lvl="0" marL="0" rtl="0" algn="l">
                        <a:spcBef>
                          <a:spcPts val="0"/>
                        </a:spcBef>
                        <a:spcAft>
                          <a:spcPts val="0"/>
                        </a:spcAft>
                        <a:buNone/>
                      </a:pPr>
                      <a:r>
                        <a:rPr lang="en"/>
                        <a:t>Fixing all the errors.</a:t>
                      </a:r>
                      <a:endParaRPr/>
                    </a:p>
                  </a:txBody>
                  <a:tcPr marT="91425" marB="91425" marR="91425" marL="91425"/>
                </a:tc>
              </a:tr>
              <a:tr h="399500">
                <a:tc>
                  <a:txBody>
                    <a:bodyPr/>
                    <a:lstStyle/>
                    <a:p>
                      <a:pPr indent="0" lvl="0" marL="0" rtl="0" algn="l">
                        <a:spcBef>
                          <a:spcPts val="0"/>
                        </a:spcBef>
                        <a:spcAft>
                          <a:spcPts val="0"/>
                        </a:spcAft>
                        <a:buNone/>
                      </a:pPr>
                      <a:r>
                        <a:rPr lang="en"/>
                        <a:t>Presentation and report </a:t>
                      </a:r>
                      <a:endParaRPr/>
                    </a:p>
                  </a:txBody>
                  <a:tcPr marT="91425" marB="91425" marR="91425" marL="91425"/>
                </a:tc>
                <a:tc>
                  <a:txBody>
                    <a:bodyPr/>
                    <a:lstStyle/>
                    <a:p>
                      <a:pPr indent="0" lvl="0" marL="0" rtl="0" algn="l">
                        <a:spcBef>
                          <a:spcPts val="0"/>
                        </a:spcBef>
                        <a:spcAft>
                          <a:spcPts val="0"/>
                        </a:spcAft>
                        <a:buNone/>
                      </a:pPr>
                      <a:r>
                        <a:rPr lang="en"/>
                        <a:t>Mayank and Ishit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