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70" r:id="rId9"/>
    <p:sldId id="262" r:id="rId10"/>
    <p:sldId id="263" r:id="rId11"/>
    <p:sldId id="264" r:id="rId12"/>
    <p:sldId id="266" r:id="rId13"/>
    <p:sldId id="265" r:id="rId14"/>
    <p:sldId id="268" r:id="rId15"/>
    <p:sldId id="271" r:id="rId16"/>
    <p:sldId id="272" r:id="rId17"/>
    <p:sldId id="273" r:id="rId18"/>
    <p:sldId id="274" r:id="rId19"/>
    <p:sldId id="275" r:id="rId20"/>
    <p:sldId id="276" r:id="rId21"/>
    <p:sldId id="277" r:id="rId22"/>
    <p:sldId id="278" r:id="rId23"/>
    <p:sldId id="27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29897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8957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9063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47966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9141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749952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724191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19110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90195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10312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8ABAD-5718-4501-AF13-E3F426CC4C62}"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96278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8ABAD-5718-4501-AF13-E3F426CC4C62}"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20023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8ABAD-5718-4501-AF13-E3F426CC4C62}"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44716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8ABAD-5718-4501-AF13-E3F426CC4C62}"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1473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D8ABAD-5718-4501-AF13-E3F426CC4C62}"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420823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8ABAD-5718-4501-AF13-E3F426CC4C62}"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46403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D8ABAD-5718-4501-AF13-E3F426CC4C62}" type="datetimeFigureOut">
              <a:rPr lang="en-US" smtClean="0"/>
              <a:t>4/30/2023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967030-B675-4BC0-AFBA-A7C9CD86650C}" type="slidenum">
              <a:rPr lang="en-US" smtClean="0"/>
              <a:t>‹#›</a:t>
            </a:fld>
            <a:endParaRPr lang="en-US"/>
          </a:p>
        </p:txBody>
      </p:sp>
    </p:spTree>
    <p:extLst>
      <p:ext uri="{BB962C8B-B14F-4D97-AF65-F5344CB8AC3E}">
        <p14:creationId xmlns:p14="http://schemas.microsoft.com/office/powerpoint/2010/main" val="3598115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8692-62AB-76C8-FE29-58575B54DA04}"/>
              </a:ext>
            </a:extLst>
          </p:cNvPr>
          <p:cNvSpPr>
            <a:spLocks noGrp="1"/>
          </p:cNvSpPr>
          <p:nvPr>
            <p:ph type="ctrTitle"/>
          </p:nvPr>
        </p:nvSpPr>
        <p:spPr>
          <a:xfrm>
            <a:off x="1269077" y="1400958"/>
            <a:ext cx="7766936" cy="1646302"/>
          </a:xfrm>
        </p:spPr>
        <p:txBody>
          <a:bodyPr/>
          <a:lstStyle/>
          <a:p>
            <a:pPr algn="ctr"/>
            <a:r>
              <a:rPr lang="en-US" sz="4400" dirty="0">
                <a:solidFill>
                  <a:srgbClr val="002060"/>
                </a:solidFill>
                <a:latin typeface="Bahnschrift SemiBold SemiConden" panose="020B0502040204020203" pitchFamily="34" charset="0"/>
              </a:rPr>
              <a:t>Theme: Environment</a:t>
            </a:r>
            <a:br>
              <a:rPr lang="en-US" dirty="0">
                <a:solidFill>
                  <a:srgbClr val="002060"/>
                </a:solidFill>
              </a:rPr>
            </a:br>
            <a:endParaRPr lang="en-US" dirty="0">
              <a:solidFill>
                <a:srgbClr val="002060"/>
              </a:solidFill>
            </a:endParaRPr>
          </a:p>
        </p:txBody>
      </p:sp>
      <p:sp>
        <p:nvSpPr>
          <p:cNvPr id="3" name="Subtitle 2">
            <a:extLst>
              <a:ext uri="{FF2B5EF4-FFF2-40B4-BE49-F238E27FC236}">
                <a16:creationId xmlns:a16="http://schemas.microsoft.com/office/drawing/2014/main" id="{BE1C9FA0-588D-13CB-4AB7-2310A7A527AD}"/>
              </a:ext>
            </a:extLst>
          </p:cNvPr>
          <p:cNvSpPr>
            <a:spLocks noGrp="1"/>
          </p:cNvSpPr>
          <p:nvPr>
            <p:ph type="subTitle" idx="1"/>
          </p:nvPr>
        </p:nvSpPr>
        <p:spPr/>
        <p:txBody>
          <a:bodyPr>
            <a:normAutofit lnSpcReduction="10000"/>
          </a:bodyPr>
          <a:lstStyle/>
          <a:p>
            <a:r>
              <a:rPr lang="en-US" dirty="0"/>
              <a:t>By:</a:t>
            </a:r>
          </a:p>
          <a:p>
            <a:r>
              <a:rPr lang="en-US" dirty="0"/>
              <a:t>Mayank Bansal</a:t>
            </a:r>
          </a:p>
          <a:p>
            <a:r>
              <a:rPr lang="en-US" dirty="0"/>
              <a:t>224161006</a:t>
            </a:r>
          </a:p>
        </p:txBody>
      </p:sp>
      <p:sp>
        <p:nvSpPr>
          <p:cNvPr id="7" name="TextBox 6">
            <a:extLst>
              <a:ext uri="{FF2B5EF4-FFF2-40B4-BE49-F238E27FC236}">
                <a16:creationId xmlns:a16="http://schemas.microsoft.com/office/drawing/2014/main" id="{F8BF61B3-FE5E-B0FF-3F18-777FD1E22745}"/>
              </a:ext>
            </a:extLst>
          </p:cNvPr>
          <p:cNvSpPr txBox="1"/>
          <p:nvPr/>
        </p:nvSpPr>
        <p:spPr>
          <a:xfrm>
            <a:off x="1190885" y="134933"/>
            <a:ext cx="8083118" cy="923330"/>
          </a:xfrm>
          <a:prstGeom prst="rect">
            <a:avLst/>
          </a:prstGeom>
          <a:noFill/>
        </p:spPr>
        <p:txBody>
          <a:bodyPr wrap="square">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hnschrift" panose="020B0502040204020203" pitchFamily="34" charset="0"/>
              </a:rPr>
              <a:t>Data Visualization Lab</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hnschrift" panose="020B0502040204020203" pitchFamily="34" charset="0"/>
            </a:endParaRPr>
          </a:p>
        </p:txBody>
      </p:sp>
    </p:spTree>
    <p:extLst>
      <p:ext uri="{BB962C8B-B14F-4D97-AF65-F5344CB8AC3E}">
        <p14:creationId xmlns:p14="http://schemas.microsoft.com/office/powerpoint/2010/main" val="94943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4346A-8962-E2A5-72F2-697AD0FC406C}"/>
              </a:ext>
            </a:extLst>
          </p:cNvPr>
          <p:cNvSpPr>
            <a:spLocks noGrp="1"/>
          </p:cNvSpPr>
          <p:nvPr>
            <p:ph idx="1"/>
          </p:nvPr>
        </p:nvSpPr>
        <p:spPr>
          <a:xfrm>
            <a:off x="700780" y="1066434"/>
            <a:ext cx="8596668" cy="3880773"/>
          </a:xfrm>
        </p:spPr>
        <p:txBody>
          <a:bodyPr/>
          <a:lstStyle/>
          <a:p>
            <a:r>
              <a:rPr lang="en-US" dirty="0">
                <a:solidFill>
                  <a:schemeClr val="tx1">
                    <a:lumMod val="95000"/>
                    <a:lumOff val="5000"/>
                  </a:schemeClr>
                </a:solidFill>
                <a:latin typeface="Arial Narrow" panose="020B0606020202030204" pitchFamily="34" charset="0"/>
              </a:rPr>
              <a:t>Using the above plots, we get the insights on distribution of rainfall across the country. Using this we can draw out the plans for Water Management for Low rainfall receiving states and Flood Management in areas with heavier rainfall.</a:t>
            </a:r>
          </a:p>
          <a:p>
            <a:r>
              <a:rPr lang="en-US" dirty="0">
                <a:solidFill>
                  <a:schemeClr val="tx1">
                    <a:lumMod val="95000"/>
                    <a:lumOff val="5000"/>
                  </a:schemeClr>
                </a:solidFill>
                <a:latin typeface="Arial Narrow" panose="020B0606020202030204" pitchFamily="34" charset="0"/>
              </a:rPr>
              <a:t>We can also see variation in the Vegetation, Soil Patterns, Agriculture Practices in different regions with varying rainfall.</a:t>
            </a:r>
          </a:p>
          <a:p>
            <a:r>
              <a:rPr lang="en-US" dirty="0">
                <a:solidFill>
                  <a:schemeClr val="tx1">
                    <a:lumMod val="95000"/>
                    <a:lumOff val="5000"/>
                  </a:schemeClr>
                </a:solidFill>
                <a:latin typeface="Arial Narrow" panose="020B0606020202030204" pitchFamily="34" charset="0"/>
              </a:rPr>
              <a:t>Although this data is helpful in visualizing the current scenario of Rainfall and Monsoon in different regions of the country, it doesn’t really give any insight on the change in Rainfall Patterns over the years and the impact of Climate Change on it. For that we use time based visualization.</a:t>
            </a:r>
          </a:p>
        </p:txBody>
      </p:sp>
    </p:spTree>
    <p:extLst>
      <p:ext uri="{BB962C8B-B14F-4D97-AF65-F5344CB8AC3E}">
        <p14:creationId xmlns:p14="http://schemas.microsoft.com/office/powerpoint/2010/main" val="241917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DF4C20-7219-B8AC-87DB-1987EE3AF192}"/>
              </a:ext>
            </a:extLst>
          </p:cNvPr>
          <p:cNvPicPr>
            <a:picLocks noGrp="1" noChangeAspect="1"/>
          </p:cNvPicPr>
          <p:nvPr>
            <p:ph idx="1"/>
          </p:nvPr>
        </p:nvPicPr>
        <p:blipFill>
          <a:blip r:embed="rId2"/>
          <a:stretch>
            <a:fillRect/>
          </a:stretch>
        </p:blipFill>
        <p:spPr>
          <a:xfrm>
            <a:off x="430732" y="124401"/>
            <a:ext cx="10306525" cy="3826276"/>
          </a:xfrm>
        </p:spPr>
      </p:pic>
      <p:sp>
        <p:nvSpPr>
          <p:cNvPr id="6" name="TextBox 5">
            <a:extLst>
              <a:ext uri="{FF2B5EF4-FFF2-40B4-BE49-F238E27FC236}">
                <a16:creationId xmlns:a16="http://schemas.microsoft.com/office/drawing/2014/main" id="{F5577692-6D3F-3A74-BEEF-1A6CD285C8AE}"/>
              </a:ext>
            </a:extLst>
          </p:cNvPr>
          <p:cNvSpPr txBox="1"/>
          <p:nvPr/>
        </p:nvSpPr>
        <p:spPr>
          <a:xfrm>
            <a:off x="906585" y="4148276"/>
            <a:ext cx="9830672" cy="2308324"/>
          </a:xfrm>
          <a:prstGeom prst="rect">
            <a:avLst/>
          </a:prstGeom>
          <a:noFill/>
        </p:spPr>
        <p:txBody>
          <a:bodyPr wrap="square" rtlCol="0">
            <a:spAutoFit/>
          </a:bodyPr>
          <a:lstStyle/>
          <a:p>
            <a:r>
              <a:rPr lang="en-US" dirty="0">
                <a:latin typeface="Bahnschrift Light Condensed" panose="020B0502040204020203" pitchFamily="34" charset="0"/>
              </a:rPr>
              <a:t>The above plot shows the Annual Rainfall variation over the years, we can draw some insights from this regarding the changes in rainfall in recent years. As we can see from the slides that Quantity of the rainfall has been decreasing recently which is a cause of concern. </a:t>
            </a:r>
          </a:p>
          <a:p>
            <a:endParaRPr lang="en-US" dirty="0">
              <a:latin typeface="Bahnschrift Light Condensed" panose="020B0502040204020203" pitchFamily="34" charset="0"/>
            </a:endParaRPr>
          </a:p>
          <a:p>
            <a:r>
              <a:rPr lang="en-US" dirty="0">
                <a:latin typeface="Bahnschrift Light Condensed" panose="020B0502040204020203" pitchFamily="34" charset="0"/>
              </a:rPr>
              <a:t>Although we promised to relate it to climate change, but our exploration lead to the discovery that Climate Change although is an important factor but it is not the only factor and there are dozens of other factors including wind conditions, ocean currents </a:t>
            </a:r>
            <a:r>
              <a:rPr lang="en-US" dirty="0" err="1">
                <a:latin typeface="Bahnschrift Light Condensed" panose="020B0502040204020203" pitchFamily="34" charset="0"/>
              </a:rPr>
              <a:t>etc</a:t>
            </a:r>
            <a:r>
              <a:rPr lang="en-US" dirty="0">
                <a:latin typeface="Bahnschrift Light Condensed" panose="020B0502040204020203" pitchFamily="34" charset="0"/>
              </a:rPr>
              <a:t> which affect the rainfall in India. But because we couldn’t explore those other factors we cannot really say we know the reason for the effect on rainfall. </a:t>
            </a:r>
          </a:p>
        </p:txBody>
      </p:sp>
    </p:spTree>
    <p:extLst>
      <p:ext uri="{BB962C8B-B14F-4D97-AF65-F5344CB8AC3E}">
        <p14:creationId xmlns:p14="http://schemas.microsoft.com/office/powerpoint/2010/main" val="227134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0FAE8F-596B-1ED8-2646-EE88541B0260}"/>
              </a:ext>
            </a:extLst>
          </p:cNvPr>
          <p:cNvPicPr>
            <a:picLocks noGrp="1" noChangeAspect="1"/>
          </p:cNvPicPr>
          <p:nvPr>
            <p:ph idx="1"/>
          </p:nvPr>
        </p:nvPicPr>
        <p:blipFill>
          <a:blip r:embed="rId2"/>
          <a:stretch>
            <a:fillRect/>
          </a:stretch>
        </p:blipFill>
        <p:spPr>
          <a:xfrm>
            <a:off x="250536" y="412796"/>
            <a:ext cx="6009587" cy="3429000"/>
          </a:xfrm>
        </p:spPr>
      </p:pic>
      <p:pic>
        <p:nvPicPr>
          <p:cNvPr id="7" name="Picture 6">
            <a:extLst>
              <a:ext uri="{FF2B5EF4-FFF2-40B4-BE49-F238E27FC236}">
                <a16:creationId xmlns:a16="http://schemas.microsoft.com/office/drawing/2014/main" id="{5C44CE29-D99D-B49A-01D6-66FC69089706}"/>
              </a:ext>
            </a:extLst>
          </p:cNvPr>
          <p:cNvPicPr>
            <a:picLocks noChangeAspect="1"/>
          </p:cNvPicPr>
          <p:nvPr/>
        </p:nvPicPr>
        <p:blipFill>
          <a:blip r:embed="rId3"/>
          <a:stretch>
            <a:fillRect/>
          </a:stretch>
        </p:blipFill>
        <p:spPr>
          <a:xfrm>
            <a:off x="6330594" y="438196"/>
            <a:ext cx="5861406" cy="6419804"/>
          </a:xfrm>
          <a:prstGeom prst="rect">
            <a:avLst/>
          </a:prstGeom>
        </p:spPr>
      </p:pic>
      <p:sp>
        <p:nvSpPr>
          <p:cNvPr id="8" name="TextBox 7">
            <a:extLst>
              <a:ext uri="{FF2B5EF4-FFF2-40B4-BE49-F238E27FC236}">
                <a16:creationId xmlns:a16="http://schemas.microsoft.com/office/drawing/2014/main" id="{B25EE517-46AF-ED28-2221-A8A0A8A15EB8}"/>
              </a:ext>
            </a:extLst>
          </p:cNvPr>
          <p:cNvSpPr txBox="1"/>
          <p:nvPr/>
        </p:nvSpPr>
        <p:spPr>
          <a:xfrm>
            <a:off x="250536" y="4298462"/>
            <a:ext cx="584546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Light Condensed" panose="020B0502040204020203" pitchFamily="34" charset="0"/>
              </a:rPr>
              <a:t>The monthly distribution of the rainfall and Rainfall distribution region wise can be related with Agricultural Practices in different regions in the country.</a:t>
            </a:r>
          </a:p>
        </p:txBody>
      </p:sp>
    </p:spTree>
    <p:extLst>
      <p:ext uri="{BB962C8B-B14F-4D97-AF65-F5344CB8AC3E}">
        <p14:creationId xmlns:p14="http://schemas.microsoft.com/office/powerpoint/2010/main" val="258024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8329-D34C-28A9-5364-9A625BF01F3D}"/>
              </a:ext>
            </a:extLst>
          </p:cNvPr>
          <p:cNvSpPr>
            <a:spLocks noGrp="1"/>
          </p:cNvSpPr>
          <p:nvPr>
            <p:ph type="title"/>
          </p:nvPr>
        </p:nvSpPr>
        <p:spPr/>
        <p:txBody>
          <a:bodyPr/>
          <a:lstStyle/>
          <a:p>
            <a:pPr algn="ctr"/>
            <a:r>
              <a:rPr lang="en-US" dirty="0">
                <a:solidFill>
                  <a:schemeClr val="tx1">
                    <a:lumMod val="95000"/>
                    <a:lumOff val="5000"/>
                  </a:schemeClr>
                </a:solidFill>
                <a:latin typeface="Bahnschrift SemiBold SemiConden" panose="020B0502040204020203" pitchFamily="34" charset="0"/>
              </a:rPr>
              <a:t>Impact of Rainfall on Agriculture</a:t>
            </a:r>
          </a:p>
        </p:txBody>
      </p:sp>
      <p:sp>
        <p:nvSpPr>
          <p:cNvPr id="3" name="Content Placeholder 2">
            <a:extLst>
              <a:ext uri="{FF2B5EF4-FFF2-40B4-BE49-F238E27FC236}">
                <a16:creationId xmlns:a16="http://schemas.microsoft.com/office/drawing/2014/main" id="{8376DBB0-156C-3A57-7442-2ABA2AA3F49C}"/>
              </a:ext>
            </a:extLst>
          </p:cNvPr>
          <p:cNvSpPr>
            <a:spLocks noGrp="1"/>
          </p:cNvSpPr>
          <p:nvPr>
            <p:ph idx="1"/>
          </p:nvPr>
        </p:nvSpPr>
        <p:spPr/>
        <p:txBody>
          <a:bodyPr/>
          <a:lstStyle/>
          <a:p>
            <a:r>
              <a:rPr lang="en-US" dirty="0">
                <a:solidFill>
                  <a:schemeClr val="tx1">
                    <a:lumMod val="95000"/>
                    <a:lumOff val="5000"/>
                  </a:schemeClr>
                </a:solidFill>
                <a:latin typeface="Arial Narrow" panose="020B0606020202030204" pitchFamily="34" charset="0"/>
              </a:rPr>
              <a:t>As we know that Indian Economy is still largely depends on Agriculture, and Rainfall Impacts Agriculture in India to a very large extent. </a:t>
            </a:r>
          </a:p>
          <a:p>
            <a:r>
              <a:rPr lang="en-US" dirty="0">
                <a:solidFill>
                  <a:schemeClr val="tx1">
                    <a:lumMod val="95000"/>
                    <a:lumOff val="5000"/>
                  </a:schemeClr>
                </a:solidFill>
                <a:latin typeface="Arial Narrow" panose="020B0606020202030204" pitchFamily="34" charset="0"/>
              </a:rPr>
              <a:t>In general rainfall and rainfall for agriculture is very different. Timely arrival of Monsoon has always been considered a boon for Indian Farmers. </a:t>
            </a:r>
          </a:p>
          <a:p>
            <a:r>
              <a:rPr lang="en-US" dirty="0">
                <a:solidFill>
                  <a:schemeClr val="tx1">
                    <a:lumMod val="95000"/>
                    <a:lumOff val="5000"/>
                  </a:schemeClr>
                </a:solidFill>
                <a:latin typeface="Arial Narrow" panose="020B0606020202030204" pitchFamily="34" charset="0"/>
              </a:rPr>
              <a:t>In recent years there has been a delay in monsoon due to various Ocean phenomena getting disturbed due to Global Warming that impacts the timely arrival of monsoon in India.</a:t>
            </a:r>
          </a:p>
          <a:p>
            <a:r>
              <a:rPr lang="en-US" dirty="0">
                <a:solidFill>
                  <a:schemeClr val="tx1">
                    <a:lumMod val="95000"/>
                    <a:lumOff val="5000"/>
                  </a:schemeClr>
                </a:solidFill>
                <a:latin typeface="Arial Narrow" panose="020B0606020202030204" pitchFamily="34" charset="0"/>
              </a:rPr>
              <a:t>We have not been able to do that as rainfall is a complex phenomenon that we cannot predict. Thus, we have assumed rainfall to be a constant given and we will see how our agriculture goes around it.</a:t>
            </a:r>
          </a:p>
          <a:p>
            <a:r>
              <a:rPr lang="en-US" dirty="0">
                <a:solidFill>
                  <a:schemeClr val="tx1">
                    <a:lumMod val="95000"/>
                    <a:lumOff val="5000"/>
                  </a:schemeClr>
                </a:solidFill>
                <a:latin typeface="Arial Narrow" panose="020B0606020202030204" pitchFamily="34" charset="0"/>
              </a:rPr>
              <a:t>We have consider “Paddy” as the crop of concern as it is a water intensive crop and is heavily reliant on rainfall.</a:t>
            </a:r>
          </a:p>
        </p:txBody>
      </p:sp>
    </p:spTree>
    <p:extLst>
      <p:ext uri="{BB962C8B-B14F-4D97-AF65-F5344CB8AC3E}">
        <p14:creationId xmlns:p14="http://schemas.microsoft.com/office/powerpoint/2010/main" val="108450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A078-0544-02A0-C90E-1C3CE6822C1C}"/>
              </a:ext>
            </a:extLst>
          </p:cNvPr>
          <p:cNvSpPr>
            <a:spLocks noGrp="1"/>
          </p:cNvSpPr>
          <p:nvPr>
            <p:ph type="title"/>
          </p:nvPr>
        </p:nvSpPr>
        <p:spPr>
          <a:xfrm>
            <a:off x="972609" y="156238"/>
            <a:ext cx="8596668" cy="1320800"/>
          </a:xfrm>
          <a:noFill/>
        </p:spPr>
        <p:txBody>
          <a:bodyPr/>
          <a:lstStyle/>
          <a:p>
            <a:pPr algn="ctr"/>
            <a:r>
              <a:rPr lang="en-US" dirty="0">
                <a:solidFill>
                  <a:schemeClr val="tx1"/>
                </a:solidFill>
                <a:latin typeface="Bahnschrift SemiBold Condensed" panose="020B0502040204020203" pitchFamily="34" charset="0"/>
              </a:rPr>
              <a:t>Rice Production in India</a:t>
            </a:r>
          </a:p>
        </p:txBody>
      </p:sp>
      <p:pic>
        <p:nvPicPr>
          <p:cNvPr id="5" name="Content Placeholder 4">
            <a:extLst>
              <a:ext uri="{FF2B5EF4-FFF2-40B4-BE49-F238E27FC236}">
                <a16:creationId xmlns:a16="http://schemas.microsoft.com/office/drawing/2014/main" id="{D26C6495-AD79-0463-4CDE-1FC04BE547FB}"/>
              </a:ext>
            </a:extLst>
          </p:cNvPr>
          <p:cNvPicPr>
            <a:picLocks noGrp="1" noChangeAspect="1"/>
          </p:cNvPicPr>
          <p:nvPr>
            <p:ph idx="1"/>
          </p:nvPr>
        </p:nvPicPr>
        <p:blipFill>
          <a:blip r:embed="rId2"/>
          <a:stretch>
            <a:fillRect/>
          </a:stretch>
        </p:blipFill>
        <p:spPr>
          <a:xfrm>
            <a:off x="5270943" y="920827"/>
            <a:ext cx="6840425" cy="5851448"/>
          </a:xfrm>
          <a:noFill/>
        </p:spPr>
      </p:pic>
      <p:sp>
        <p:nvSpPr>
          <p:cNvPr id="6" name="TextBox 5">
            <a:extLst>
              <a:ext uri="{FF2B5EF4-FFF2-40B4-BE49-F238E27FC236}">
                <a16:creationId xmlns:a16="http://schemas.microsoft.com/office/drawing/2014/main" id="{A2572762-CB8E-C579-5D39-A259D2CDC75E}"/>
              </a:ext>
            </a:extLst>
          </p:cNvPr>
          <p:cNvSpPr txBox="1"/>
          <p:nvPr/>
        </p:nvSpPr>
        <p:spPr>
          <a:xfrm>
            <a:off x="328474" y="1589103"/>
            <a:ext cx="4598633" cy="332398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We can see from the map, Punjab, UP, West Bengal, Andhra Pradesh, Odisha, Tamil Nadu seem to be the highest producers of Rice</a:t>
            </a:r>
          </a:p>
          <a:p>
            <a:pPr marL="285750" indent="-285750">
              <a:buFont typeface="Wingdings" panose="05000000000000000000" pitchFamily="2" charset="2"/>
              <a:buChar char="Ø"/>
            </a:pPr>
            <a:r>
              <a:rPr lang="en-US" dirty="0">
                <a:latin typeface="Arial Narrow" panose="020B0606020202030204" pitchFamily="34" charset="0"/>
              </a:rPr>
              <a:t>But not all of these states are high rainfall receiving states, thus are relying a lot on other water resources, mostly underwater reserves.</a:t>
            </a:r>
          </a:p>
          <a:p>
            <a:pPr marL="285750" indent="-285750">
              <a:buFont typeface="Wingdings" panose="05000000000000000000" pitchFamily="2" charset="2"/>
              <a:buChar char="Ø"/>
            </a:pPr>
            <a:r>
              <a:rPr lang="en-US" dirty="0">
                <a:latin typeface="Arial Narrow" panose="020B0606020202030204" pitchFamily="34" charset="0"/>
              </a:rPr>
              <a:t>This is something of a concern as this is not a part of Sustainable Agriculture.</a:t>
            </a:r>
          </a:p>
          <a:p>
            <a:pPr marL="285750" indent="-285750">
              <a:buFont typeface="Wingdings" panose="05000000000000000000" pitchFamily="2" charset="2"/>
              <a:buChar char="Ø"/>
            </a:pPr>
            <a:r>
              <a:rPr lang="en-US" dirty="0">
                <a:latin typeface="Arial Narrow" panose="020B0606020202030204" pitchFamily="34" charset="0"/>
              </a:rPr>
              <a:t>Let’s see some example as a Case Study. </a:t>
            </a:r>
          </a:p>
          <a:p>
            <a:pPr marL="285750" indent="-285750">
              <a:buFont typeface="Wingdings" panose="05000000000000000000" pitchFamily="2" charset="2"/>
              <a:buChar char="Ø"/>
            </a:pPr>
            <a:endParaRPr lang="en-US" sz="1600" dirty="0">
              <a:latin typeface="Arial Narrow" panose="020B0606020202030204" pitchFamily="34" charset="0"/>
            </a:endParaRPr>
          </a:p>
          <a:p>
            <a:endParaRPr lang="en-US" sz="1600" dirty="0">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355825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4D17-CAA1-55C8-7155-43956037436A}"/>
              </a:ext>
            </a:extLst>
          </p:cNvPr>
          <p:cNvSpPr>
            <a:spLocks noGrp="1"/>
          </p:cNvSpPr>
          <p:nvPr>
            <p:ph type="title"/>
          </p:nvPr>
        </p:nvSpPr>
        <p:spPr>
          <a:xfrm>
            <a:off x="677334" y="0"/>
            <a:ext cx="8596668" cy="1320800"/>
          </a:xfrm>
        </p:spPr>
        <p:txBody>
          <a:bodyPr/>
          <a:lstStyle/>
          <a:p>
            <a:pPr algn="ctr"/>
            <a:r>
              <a:rPr lang="en-US" dirty="0">
                <a:solidFill>
                  <a:schemeClr val="tx1"/>
                </a:solidFill>
                <a:latin typeface="Bahnschrift SemiBold Condensed" panose="020B0502040204020203" pitchFamily="34" charset="0"/>
              </a:rPr>
              <a:t>Case 1 : Punjab</a:t>
            </a:r>
          </a:p>
        </p:txBody>
      </p:sp>
      <p:pic>
        <p:nvPicPr>
          <p:cNvPr id="9" name="Content Placeholder 8">
            <a:extLst>
              <a:ext uri="{FF2B5EF4-FFF2-40B4-BE49-F238E27FC236}">
                <a16:creationId xmlns:a16="http://schemas.microsoft.com/office/drawing/2014/main" id="{8C212F9D-AF24-153B-2409-BDD19B1DB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0774" y="838702"/>
            <a:ext cx="7501226" cy="6019298"/>
          </a:xfrm>
        </p:spPr>
      </p:pic>
      <p:sp>
        <p:nvSpPr>
          <p:cNvPr id="10" name="TextBox 9">
            <a:extLst>
              <a:ext uri="{FF2B5EF4-FFF2-40B4-BE49-F238E27FC236}">
                <a16:creationId xmlns:a16="http://schemas.microsoft.com/office/drawing/2014/main" id="{670998BE-93D6-E0F9-7474-AF33607946E3}"/>
              </a:ext>
            </a:extLst>
          </p:cNvPr>
          <p:cNvSpPr txBox="1"/>
          <p:nvPr/>
        </p:nvSpPr>
        <p:spPr>
          <a:xfrm>
            <a:off x="161925" y="1152525"/>
            <a:ext cx="431482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Punjab is the bread bowl of India and it has been instrumental in providing the food security to India by leading the efforts of Green Revolution</a:t>
            </a:r>
          </a:p>
          <a:p>
            <a:pPr marL="285750" indent="-285750">
              <a:buFont typeface="Wingdings" panose="05000000000000000000" pitchFamily="2" charset="2"/>
              <a:buChar char="Ø"/>
            </a:pPr>
            <a:r>
              <a:rPr lang="en-US" dirty="0">
                <a:latin typeface="Arial Narrow" panose="020B0606020202030204" pitchFamily="34" charset="0"/>
              </a:rPr>
              <a:t>But the times have changed and so has the needs of country, but Punjab is still living in the era of Green Revolution</a:t>
            </a:r>
          </a:p>
          <a:p>
            <a:pPr marL="285750" indent="-285750">
              <a:buFont typeface="Wingdings" panose="05000000000000000000" pitchFamily="2" charset="2"/>
              <a:buChar char="Ø"/>
            </a:pPr>
            <a:r>
              <a:rPr lang="en-US" dirty="0">
                <a:latin typeface="Arial Narrow" panose="020B0606020202030204" pitchFamily="34" charset="0"/>
              </a:rPr>
              <a:t>As we can see that the rice production in Punjab is staying consistently high even though rainfall received is declining.</a:t>
            </a:r>
          </a:p>
          <a:p>
            <a:pPr marL="285750" indent="-285750">
              <a:buFont typeface="Wingdings" panose="05000000000000000000" pitchFamily="2" charset="2"/>
              <a:buChar char="Ø"/>
            </a:pPr>
            <a:r>
              <a:rPr lang="en-US" dirty="0">
                <a:latin typeface="Arial Narrow" panose="020B0606020202030204" pitchFamily="34" charset="0"/>
              </a:rPr>
              <a:t>This means Punjab is using other water resources, which is not good and Policymakers should encourage low water intensive crops in this state.</a:t>
            </a:r>
          </a:p>
        </p:txBody>
      </p:sp>
    </p:spTree>
    <p:extLst>
      <p:ext uri="{BB962C8B-B14F-4D97-AF65-F5344CB8AC3E}">
        <p14:creationId xmlns:p14="http://schemas.microsoft.com/office/powerpoint/2010/main" val="3886352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61CB-A329-F4BC-82C8-EE2133FB438E}"/>
              </a:ext>
            </a:extLst>
          </p:cNvPr>
          <p:cNvSpPr>
            <a:spLocks noGrp="1"/>
          </p:cNvSpPr>
          <p:nvPr>
            <p:ph type="title"/>
          </p:nvPr>
        </p:nvSpPr>
        <p:spPr/>
        <p:txBody>
          <a:bodyPr/>
          <a:lstStyle/>
          <a:p>
            <a:pPr algn="ctr"/>
            <a:r>
              <a:rPr lang="en-US" dirty="0">
                <a:solidFill>
                  <a:schemeClr val="tx1"/>
                </a:solidFill>
                <a:latin typeface="Bahnschrift SemiBold Condensed" panose="020B0502040204020203" pitchFamily="34" charset="0"/>
              </a:rPr>
              <a:t>Case 2: West Bengal</a:t>
            </a:r>
          </a:p>
        </p:txBody>
      </p:sp>
      <p:pic>
        <p:nvPicPr>
          <p:cNvPr id="11" name="Content Placeholder 10">
            <a:extLst>
              <a:ext uri="{FF2B5EF4-FFF2-40B4-BE49-F238E27FC236}">
                <a16:creationId xmlns:a16="http://schemas.microsoft.com/office/drawing/2014/main" id="{AB6B08F0-B945-6295-1367-F4EDF7346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08" y="1299127"/>
            <a:ext cx="6896692" cy="5558873"/>
          </a:xfrm>
        </p:spPr>
      </p:pic>
      <p:sp>
        <p:nvSpPr>
          <p:cNvPr id="12" name="TextBox 11">
            <a:extLst>
              <a:ext uri="{FF2B5EF4-FFF2-40B4-BE49-F238E27FC236}">
                <a16:creationId xmlns:a16="http://schemas.microsoft.com/office/drawing/2014/main" id="{51B6E403-E969-DE43-FD62-DA2940EDD91C}"/>
              </a:ext>
            </a:extLst>
          </p:cNvPr>
          <p:cNvSpPr txBox="1"/>
          <p:nvPr/>
        </p:nvSpPr>
        <p:spPr>
          <a:xfrm>
            <a:off x="228600" y="1600200"/>
            <a:ext cx="4505325"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This is a better case than Punjab.</a:t>
            </a:r>
          </a:p>
          <a:p>
            <a:pPr marL="285750" indent="-285750">
              <a:buFont typeface="Wingdings" panose="05000000000000000000" pitchFamily="2" charset="2"/>
              <a:buChar char="Ø"/>
            </a:pPr>
            <a:r>
              <a:rPr lang="en-US" dirty="0">
                <a:latin typeface="Arial Narrow" panose="020B0606020202030204" pitchFamily="34" charset="0"/>
              </a:rPr>
              <a:t>Overall production is less than Punjab, but the rice production is somewhat following the rainfall.</a:t>
            </a:r>
          </a:p>
          <a:p>
            <a:pPr marL="285750" indent="-285750">
              <a:buFont typeface="Wingdings" panose="05000000000000000000" pitchFamily="2" charset="2"/>
              <a:buChar char="Ø"/>
            </a:pPr>
            <a:r>
              <a:rPr lang="en-US" dirty="0">
                <a:latin typeface="Arial Narrow" panose="020B0606020202030204" pitchFamily="34" charset="0"/>
              </a:rPr>
              <a:t>This is much better way to implement the paddy farming, which might not be the best for economic gains but somewhat good for Ecological gains</a:t>
            </a:r>
          </a:p>
        </p:txBody>
      </p:sp>
    </p:spTree>
    <p:extLst>
      <p:ext uri="{BB962C8B-B14F-4D97-AF65-F5344CB8AC3E}">
        <p14:creationId xmlns:p14="http://schemas.microsoft.com/office/powerpoint/2010/main" val="93802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A393-56F2-ACB5-BE13-B1C2981D948B}"/>
              </a:ext>
            </a:extLst>
          </p:cNvPr>
          <p:cNvSpPr>
            <a:spLocks noGrp="1"/>
          </p:cNvSpPr>
          <p:nvPr>
            <p:ph type="title"/>
          </p:nvPr>
        </p:nvSpPr>
        <p:spPr/>
        <p:txBody>
          <a:bodyPr/>
          <a:lstStyle/>
          <a:p>
            <a:pPr algn="ctr"/>
            <a:r>
              <a:rPr lang="en-US" dirty="0">
                <a:solidFill>
                  <a:schemeClr val="tx1"/>
                </a:solidFill>
                <a:latin typeface="Bahnschrift SemiBold Condensed" panose="020B0502040204020203" pitchFamily="34" charset="0"/>
              </a:rPr>
              <a:t>Climate Change: The Big One </a:t>
            </a:r>
          </a:p>
        </p:txBody>
      </p:sp>
      <p:sp>
        <p:nvSpPr>
          <p:cNvPr id="3" name="Content Placeholder 2">
            <a:extLst>
              <a:ext uri="{FF2B5EF4-FFF2-40B4-BE49-F238E27FC236}">
                <a16:creationId xmlns:a16="http://schemas.microsoft.com/office/drawing/2014/main" id="{459E2B76-9B2A-F53A-7AAB-1F046194F7B3}"/>
              </a:ext>
            </a:extLst>
          </p:cNvPr>
          <p:cNvSpPr>
            <a:spLocks noGrp="1"/>
          </p:cNvSpPr>
          <p:nvPr>
            <p:ph idx="1"/>
          </p:nvPr>
        </p:nvSpPr>
        <p:spPr/>
        <p:txBody>
          <a:bodyPr/>
          <a:lstStyle/>
          <a:p>
            <a:r>
              <a:rPr lang="en-US" dirty="0">
                <a:solidFill>
                  <a:schemeClr val="tx1"/>
                </a:solidFill>
                <a:latin typeface="Arial Narrow" panose="020B0606020202030204" pitchFamily="34" charset="0"/>
              </a:rPr>
              <a:t>Climate Change is the big talk of today in every International Conference or any Multilateral Agreements among the countries.</a:t>
            </a:r>
          </a:p>
          <a:p>
            <a:r>
              <a:rPr lang="en-US" dirty="0">
                <a:solidFill>
                  <a:schemeClr val="tx1"/>
                </a:solidFill>
                <a:latin typeface="Arial Narrow" panose="020B0606020202030204" pitchFamily="34" charset="0"/>
              </a:rPr>
              <a:t>As per Paris Agreement of 2015, we are supposed to keep this rise in Temperature to with 2 degrees of pre-industrialization era, but with recent trends and current scenario it seems we are going to overshoot that threshold.</a:t>
            </a:r>
          </a:p>
          <a:p>
            <a:r>
              <a:rPr lang="en-US" dirty="0">
                <a:solidFill>
                  <a:schemeClr val="tx1"/>
                </a:solidFill>
                <a:latin typeface="Arial Narrow" panose="020B0606020202030204" pitchFamily="34" charset="0"/>
              </a:rPr>
              <a:t>We will study the Climate Change with Indian Perspective here. </a:t>
            </a:r>
          </a:p>
        </p:txBody>
      </p:sp>
    </p:spTree>
    <p:extLst>
      <p:ext uri="{BB962C8B-B14F-4D97-AF65-F5344CB8AC3E}">
        <p14:creationId xmlns:p14="http://schemas.microsoft.com/office/powerpoint/2010/main" val="267334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53A0-28C7-74AC-0946-01E894752607}"/>
              </a:ext>
            </a:extLst>
          </p:cNvPr>
          <p:cNvSpPr>
            <a:spLocks noGrp="1"/>
          </p:cNvSpPr>
          <p:nvPr>
            <p:ph type="title"/>
          </p:nvPr>
        </p:nvSpPr>
        <p:spPr>
          <a:xfrm>
            <a:off x="1086909" y="0"/>
            <a:ext cx="8596668" cy="1320800"/>
          </a:xfrm>
        </p:spPr>
        <p:txBody>
          <a:bodyPr/>
          <a:lstStyle/>
          <a:p>
            <a:pPr algn="ctr"/>
            <a:r>
              <a:rPr lang="en-US" dirty="0">
                <a:solidFill>
                  <a:schemeClr val="tx1"/>
                </a:solidFill>
                <a:latin typeface="Bahnschrift SemiBold Condensed" panose="020B0502040204020203" pitchFamily="34" charset="0"/>
              </a:rPr>
              <a:t>Climate Change’s Affect in Indian Subcontinent</a:t>
            </a:r>
          </a:p>
        </p:txBody>
      </p:sp>
      <p:pic>
        <p:nvPicPr>
          <p:cNvPr id="5" name="Content Placeholder 4">
            <a:extLst>
              <a:ext uri="{FF2B5EF4-FFF2-40B4-BE49-F238E27FC236}">
                <a16:creationId xmlns:a16="http://schemas.microsoft.com/office/drawing/2014/main" id="{6AEF9773-5E1F-84E4-372A-999FCEA7593F}"/>
              </a:ext>
            </a:extLst>
          </p:cNvPr>
          <p:cNvPicPr>
            <a:picLocks noGrp="1" noChangeAspect="1"/>
          </p:cNvPicPr>
          <p:nvPr>
            <p:ph idx="1"/>
          </p:nvPr>
        </p:nvPicPr>
        <p:blipFill>
          <a:blip r:embed="rId2"/>
          <a:stretch>
            <a:fillRect/>
          </a:stretch>
        </p:blipFill>
        <p:spPr>
          <a:xfrm>
            <a:off x="5362540" y="775511"/>
            <a:ext cx="6829460" cy="6082489"/>
          </a:xfrm>
        </p:spPr>
      </p:pic>
      <p:sp>
        <p:nvSpPr>
          <p:cNvPr id="6" name="TextBox 5">
            <a:extLst>
              <a:ext uri="{FF2B5EF4-FFF2-40B4-BE49-F238E27FC236}">
                <a16:creationId xmlns:a16="http://schemas.microsoft.com/office/drawing/2014/main" id="{1210D401-9B7C-08C3-F231-7619B6FBB2ED}"/>
              </a:ext>
            </a:extLst>
          </p:cNvPr>
          <p:cNvSpPr txBox="1"/>
          <p:nvPr/>
        </p:nvSpPr>
        <p:spPr>
          <a:xfrm>
            <a:off x="295275" y="1320800"/>
            <a:ext cx="474345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The map shows the effect of Climate Change in different regions of the country.</a:t>
            </a:r>
          </a:p>
          <a:p>
            <a:pPr marL="285750" indent="-285750">
              <a:buFont typeface="Wingdings" panose="05000000000000000000" pitchFamily="2" charset="2"/>
              <a:buChar char="Ø"/>
            </a:pPr>
            <a:r>
              <a:rPr lang="en-US" dirty="0">
                <a:latin typeface="Arial Narrow" panose="020B0606020202030204" pitchFamily="34" charset="0"/>
              </a:rPr>
              <a:t>The most affected parts are coastal regions and some Northern region of Himachal and Uttarakhand.</a:t>
            </a:r>
          </a:p>
          <a:p>
            <a:pPr marL="285750" indent="-285750">
              <a:buFont typeface="Wingdings" panose="05000000000000000000" pitchFamily="2" charset="2"/>
              <a:buChar char="Ø"/>
            </a:pPr>
            <a:r>
              <a:rPr lang="en-US" dirty="0">
                <a:latin typeface="Arial Narrow" panose="020B0606020202030204" pitchFamily="34" charset="0"/>
              </a:rPr>
              <a:t>This plot has been using Mean Temperature Change in last 10 years.</a:t>
            </a:r>
          </a:p>
        </p:txBody>
      </p:sp>
    </p:spTree>
    <p:extLst>
      <p:ext uri="{BB962C8B-B14F-4D97-AF65-F5344CB8AC3E}">
        <p14:creationId xmlns:p14="http://schemas.microsoft.com/office/powerpoint/2010/main" val="198104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F592C0E-89C0-1DA6-9986-7A5611DDD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200400"/>
            <a:ext cx="6096000" cy="3657600"/>
          </a:xfrm>
        </p:spPr>
      </p:pic>
      <p:pic>
        <p:nvPicPr>
          <p:cNvPr id="11" name="Picture 10">
            <a:extLst>
              <a:ext uri="{FF2B5EF4-FFF2-40B4-BE49-F238E27FC236}">
                <a16:creationId xmlns:a16="http://schemas.microsoft.com/office/drawing/2014/main" id="{9966E9F3-28BC-661A-7CAC-74C29621F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96000" cy="3735705"/>
          </a:xfrm>
          <a:prstGeom prst="rect">
            <a:avLst/>
          </a:prstGeom>
        </p:spPr>
      </p:pic>
      <p:sp useBgFill="1">
        <p:nvSpPr>
          <p:cNvPr id="12" name="TextBox 11">
            <a:extLst>
              <a:ext uri="{FF2B5EF4-FFF2-40B4-BE49-F238E27FC236}">
                <a16:creationId xmlns:a16="http://schemas.microsoft.com/office/drawing/2014/main" id="{B9585A3A-F02E-EC86-16FB-7E4C955732F7}"/>
              </a:ext>
            </a:extLst>
          </p:cNvPr>
          <p:cNvSpPr txBox="1"/>
          <p:nvPr/>
        </p:nvSpPr>
        <p:spPr>
          <a:xfrm>
            <a:off x="6648450" y="1052066"/>
            <a:ext cx="5210175" cy="1077218"/>
          </a:xfrm>
          <a:prstGeom prst="rect">
            <a:avLst/>
          </a:prstGeom>
        </p:spPr>
        <p:txBody>
          <a:bodyPr wrap="square" rtlCol="0">
            <a:spAutoFit/>
          </a:bodyPr>
          <a:lstStyle/>
          <a:p>
            <a:r>
              <a:rPr lang="en-US" sz="3200" dirty="0">
                <a:latin typeface="Bahnschrift SemiBold SemiConden" panose="020B0502040204020203" pitchFamily="34" charset="0"/>
              </a:rPr>
              <a:t>Effects of Temperature Change in different regions</a:t>
            </a:r>
          </a:p>
        </p:txBody>
      </p:sp>
      <p:sp>
        <p:nvSpPr>
          <p:cNvPr id="13" name="TextBox 12">
            <a:extLst>
              <a:ext uri="{FF2B5EF4-FFF2-40B4-BE49-F238E27FC236}">
                <a16:creationId xmlns:a16="http://schemas.microsoft.com/office/drawing/2014/main" id="{922D2BE3-CC5F-032E-14CD-4F1DAB0E6EDC}"/>
              </a:ext>
            </a:extLst>
          </p:cNvPr>
          <p:cNvSpPr txBox="1"/>
          <p:nvPr/>
        </p:nvSpPr>
        <p:spPr>
          <a:xfrm>
            <a:off x="428625" y="4086225"/>
            <a:ext cx="5257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Here we can see that Island regions and some of the mountain states of Himalayas are most affected by Climate Change</a:t>
            </a:r>
          </a:p>
          <a:p>
            <a:endParaRPr lang="en-US" dirty="0">
              <a:latin typeface="Arial Narrow" panose="020B0606020202030204" pitchFamily="34" charset="0"/>
            </a:endParaRPr>
          </a:p>
        </p:txBody>
      </p:sp>
    </p:spTree>
    <p:extLst>
      <p:ext uri="{BB962C8B-B14F-4D97-AF65-F5344CB8AC3E}">
        <p14:creationId xmlns:p14="http://schemas.microsoft.com/office/powerpoint/2010/main" val="358961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2AD6-1477-3F1A-AA41-715F8F0B384B}"/>
              </a:ext>
            </a:extLst>
          </p:cNvPr>
          <p:cNvSpPr>
            <a:spLocks noGrp="1"/>
          </p:cNvSpPr>
          <p:nvPr>
            <p:ph type="title"/>
          </p:nvPr>
        </p:nvSpPr>
        <p:spPr/>
        <p:txBody>
          <a:bodyPr>
            <a:normAutofit/>
          </a:bodyPr>
          <a:lstStyle/>
          <a:p>
            <a:pPr algn="ctr"/>
            <a:r>
              <a:rPr lang="en-US" sz="4400" dirty="0">
                <a:solidFill>
                  <a:schemeClr val="tx2"/>
                </a:solidFill>
                <a:latin typeface="Impact" panose="020B0806030902050204" pitchFamily="34" charset="0"/>
              </a:rPr>
              <a:t>Why Do We Care?</a:t>
            </a:r>
          </a:p>
        </p:txBody>
      </p:sp>
      <p:sp>
        <p:nvSpPr>
          <p:cNvPr id="3" name="Content Placeholder 2">
            <a:extLst>
              <a:ext uri="{FF2B5EF4-FFF2-40B4-BE49-F238E27FC236}">
                <a16:creationId xmlns:a16="http://schemas.microsoft.com/office/drawing/2014/main" id="{5F3C1EA4-6A3F-CF54-25F2-1F12BF003FC6}"/>
              </a:ext>
            </a:extLst>
          </p:cNvPr>
          <p:cNvSpPr>
            <a:spLocks noGrp="1"/>
          </p:cNvSpPr>
          <p:nvPr>
            <p:ph idx="1"/>
          </p:nvPr>
        </p:nvSpPr>
        <p:spPr/>
        <p:txBody>
          <a:bodyPr>
            <a:normAutofit/>
          </a:bodyPr>
          <a:lstStyle/>
          <a:p>
            <a:pPr marL="0" indent="0">
              <a:buNone/>
            </a:pPr>
            <a:endParaRPr lang="en-US" sz="1600" dirty="0">
              <a:solidFill>
                <a:schemeClr val="tx1"/>
              </a:solidFill>
              <a:latin typeface="Arial Narrow" panose="020B0606020202030204" pitchFamily="34" charset="0"/>
            </a:endParaRPr>
          </a:p>
          <a:p>
            <a:r>
              <a:rPr lang="en-US" sz="1600" dirty="0">
                <a:solidFill>
                  <a:schemeClr val="tx1"/>
                </a:solidFill>
                <a:latin typeface="Arial Narrow" panose="020B0606020202030204" pitchFamily="34" charset="0"/>
              </a:rPr>
              <a:t>India is still mostly an Agrarian Economy and relies heavily on the Rainfall for production in that sector.</a:t>
            </a:r>
          </a:p>
          <a:p>
            <a:r>
              <a:rPr lang="en-US" sz="1600" dirty="0">
                <a:solidFill>
                  <a:schemeClr val="tx1"/>
                </a:solidFill>
                <a:latin typeface="Arial Narrow" panose="020B0606020202030204" pitchFamily="34" charset="0"/>
              </a:rPr>
              <a:t> As per the Article 21 of Indian Constitution, every person has the “Right To Live”, which includes access to Clean air and Water, so we need to ensure that people have that in plenty.</a:t>
            </a:r>
          </a:p>
          <a:p>
            <a:r>
              <a:rPr lang="en-US" sz="1600" dirty="0">
                <a:solidFill>
                  <a:schemeClr val="tx1"/>
                </a:solidFill>
                <a:latin typeface="Arial Narrow" panose="020B0606020202030204" pitchFamily="34" charset="0"/>
              </a:rPr>
              <a:t>India has agreed to adopt UN’s 2030 Agenda for Sustainable Development, which includes 17 Sustainable Development Goals to develop India in a Sustainable Manner which means – “Fulfilling the needs of Today without Sacrificing the needs of tomorrow”.</a:t>
            </a:r>
          </a:p>
          <a:p>
            <a:r>
              <a:rPr lang="en-US" sz="1600" dirty="0">
                <a:solidFill>
                  <a:schemeClr val="tx1"/>
                </a:solidFill>
                <a:latin typeface="Arial Narrow" panose="020B0606020202030204" pitchFamily="34" charset="0"/>
              </a:rPr>
              <a:t>Apart from all this, we as living beings are a part of the environment, taking all the resources we need to survive, so its our duty as the Superior Species to take care of the environment, as we our not the owners of the environment but the borrowers.</a:t>
            </a:r>
          </a:p>
        </p:txBody>
      </p:sp>
    </p:spTree>
    <p:extLst>
      <p:ext uri="{BB962C8B-B14F-4D97-AF65-F5344CB8AC3E}">
        <p14:creationId xmlns:p14="http://schemas.microsoft.com/office/powerpoint/2010/main" val="382956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AE7E-88FD-8D7D-DCFB-68F65E2F3AF6}"/>
              </a:ext>
            </a:extLst>
          </p:cNvPr>
          <p:cNvSpPr>
            <a:spLocks noGrp="1"/>
          </p:cNvSpPr>
          <p:nvPr>
            <p:ph type="title"/>
          </p:nvPr>
        </p:nvSpPr>
        <p:spPr>
          <a:xfrm>
            <a:off x="934509" y="-76200"/>
            <a:ext cx="8596668" cy="1320800"/>
          </a:xfrm>
        </p:spPr>
        <p:txBody>
          <a:bodyPr/>
          <a:lstStyle/>
          <a:p>
            <a:pPr algn="ctr"/>
            <a:r>
              <a:rPr lang="en-US" dirty="0">
                <a:solidFill>
                  <a:schemeClr val="tx1"/>
                </a:solidFill>
                <a:latin typeface="Bahnschrift SemiBold Condensed" panose="020B0502040204020203" pitchFamily="34" charset="0"/>
              </a:rPr>
              <a:t>Climate Change Trends over the Years</a:t>
            </a:r>
          </a:p>
        </p:txBody>
      </p:sp>
      <p:pic>
        <p:nvPicPr>
          <p:cNvPr id="5" name="Content Placeholder 4">
            <a:extLst>
              <a:ext uri="{FF2B5EF4-FFF2-40B4-BE49-F238E27FC236}">
                <a16:creationId xmlns:a16="http://schemas.microsoft.com/office/drawing/2014/main" id="{CA865B62-1F01-3C2D-885A-8CFFCC9DB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14680"/>
            <a:ext cx="6801802" cy="4081082"/>
          </a:xfrm>
        </p:spPr>
      </p:pic>
      <p:pic>
        <p:nvPicPr>
          <p:cNvPr id="7" name="Picture 6">
            <a:extLst>
              <a:ext uri="{FF2B5EF4-FFF2-40B4-BE49-F238E27FC236}">
                <a16:creationId xmlns:a16="http://schemas.microsoft.com/office/drawing/2014/main" id="{B4D9F813-26D7-B242-FD39-454CB06A8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654" y="2776918"/>
            <a:ext cx="5265045" cy="4081082"/>
          </a:xfrm>
          <a:prstGeom prst="rect">
            <a:avLst/>
          </a:prstGeom>
        </p:spPr>
      </p:pic>
      <p:sp>
        <p:nvSpPr>
          <p:cNvPr id="8" name="TextBox 7">
            <a:extLst>
              <a:ext uri="{FF2B5EF4-FFF2-40B4-BE49-F238E27FC236}">
                <a16:creationId xmlns:a16="http://schemas.microsoft.com/office/drawing/2014/main" id="{E6D46F30-AF97-E4C7-4219-FCAE01914A65}"/>
              </a:ext>
            </a:extLst>
          </p:cNvPr>
          <p:cNvSpPr txBox="1"/>
          <p:nvPr/>
        </p:nvSpPr>
        <p:spPr>
          <a:xfrm>
            <a:off x="523875" y="4991100"/>
            <a:ext cx="5953125" cy="923330"/>
          </a:xfrm>
          <a:prstGeom prst="rect">
            <a:avLst/>
          </a:prstGeom>
          <a:noFill/>
        </p:spPr>
        <p:txBody>
          <a:bodyPr wrap="square" rtlCol="0">
            <a:spAutoFit/>
          </a:bodyPr>
          <a:lstStyle/>
          <a:p>
            <a:r>
              <a:rPr lang="en-US" dirty="0">
                <a:latin typeface="Arial Narrow" panose="020B0606020202030204" pitchFamily="34" charset="0"/>
              </a:rPr>
              <a:t>We can see from these trends that, there has been a rising trend in Temperature Change in India in last few years, which is not a good outlook on Environment aspect of India.</a:t>
            </a:r>
          </a:p>
        </p:txBody>
      </p:sp>
    </p:spTree>
    <p:extLst>
      <p:ext uri="{BB962C8B-B14F-4D97-AF65-F5344CB8AC3E}">
        <p14:creationId xmlns:p14="http://schemas.microsoft.com/office/powerpoint/2010/main" val="628183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4CDC-19A7-2C91-CBC0-3C95693E4DEC}"/>
              </a:ext>
            </a:extLst>
          </p:cNvPr>
          <p:cNvSpPr>
            <a:spLocks noGrp="1"/>
          </p:cNvSpPr>
          <p:nvPr>
            <p:ph type="title"/>
          </p:nvPr>
        </p:nvSpPr>
        <p:spPr/>
        <p:txBody>
          <a:bodyPr/>
          <a:lstStyle/>
          <a:p>
            <a:pPr algn="ctr"/>
            <a:r>
              <a:rPr lang="en-US" dirty="0">
                <a:solidFill>
                  <a:schemeClr val="tx1"/>
                </a:solidFill>
                <a:latin typeface="Bahnschrift SemiBold Condensed" panose="020B0502040204020203" pitchFamily="34" charset="0"/>
              </a:rPr>
              <a:t>Carbon Emissions: The Main Culprit</a:t>
            </a:r>
          </a:p>
        </p:txBody>
      </p:sp>
      <p:sp>
        <p:nvSpPr>
          <p:cNvPr id="3" name="Content Placeholder 2">
            <a:extLst>
              <a:ext uri="{FF2B5EF4-FFF2-40B4-BE49-F238E27FC236}">
                <a16:creationId xmlns:a16="http://schemas.microsoft.com/office/drawing/2014/main" id="{7D9D97CA-FB7C-EB04-B8BF-BB40000F50D7}"/>
              </a:ext>
            </a:extLst>
          </p:cNvPr>
          <p:cNvSpPr>
            <a:spLocks noGrp="1"/>
          </p:cNvSpPr>
          <p:nvPr>
            <p:ph idx="1"/>
          </p:nvPr>
        </p:nvSpPr>
        <p:spPr/>
        <p:txBody>
          <a:bodyPr/>
          <a:lstStyle/>
          <a:p>
            <a:r>
              <a:rPr lang="en-US" dirty="0">
                <a:solidFill>
                  <a:schemeClr val="tx1"/>
                </a:solidFill>
                <a:latin typeface="Arial Narrow" panose="020B0606020202030204" pitchFamily="34" charset="0"/>
              </a:rPr>
              <a:t>Carbon Emissions is the number one reason for Climate Change. This is why all the steps in curbing rising temperature include some sort of Carbon removal from the environment, either through Carbon Capture or through less emissions.</a:t>
            </a:r>
          </a:p>
          <a:p>
            <a:r>
              <a:rPr lang="en-US" dirty="0">
                <a:solidFill>
                  <a:schemeClr val="tx1"/>
                </a:solidFill>
                <a:latin typeface="Arial Narrow" panose="020B0606020202030204" pitchFamily="34" charset="0"/>
              </a:rPr>
              <a:t>We compute the GHG (Green House Gases) in the unit of CO2 Equivalent, which is responsible for trapping heat and warming the environment.</a:t>
            </a:r>
          </a:p>
          <a:p>
            <a:r>
              <a:rPr lang="en-US" dirty="0">
                <a:solidFill>
                  <a:schemeClr val="tx1"/>
                </a:solidFill>
                <a:latin typeface="Arial Narrow" panose="020B0606020202030204" pitchFamily="34" charset="0"/>
              </a:rPr>
              <a:t>Although we noticed that in State’s perspective, temperature change and Carbon Emissions were not always correlated. That might be because the emissions doesn’t affect “Temperature Change” in that particular region per say.</a:t>
            </a:r>
          </a:p>
          <a:p>
            <a:endParaRPr lang="en-US"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37698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34A4-1563-FB11-2126-729D1EEA7450}"/>
              </a:ext>
            </a:extLst>
          </p:cNvPr>
          <p:cNvSpPr>
            <a:spLocks noGrp="1"/>
          </p:cNvSpPr>
          <p:nvPr>
            <p:ph type="title"/>
          </p:nvPr>
        </p:nvSpPr>
        <p:spPr>
          <a:xfrm>
            <a:off x="1296459" y="-76200"/>
            <a:ext cx="8596668" cy="1320800"/>
          </a:xfrm>
        </p:spPr>
        <p:txBody>
          <a:bodyPr/>
          <a:lstStyle/>
          <a:p>
            <a:pPr algn="ctr"/>
            <a:r>
              <a:rPr lang="en-US" dirty="0">
                <a:solidFill>
                  <a:schemeClr val="tx1"/>
                </a:solidFill>
                <a:latin typeface="Bahnschrift SemiBold Condensed" panose="020B0502040204020203" pitchFamily="34" charset="0"/>
              </a:rPr>
              <a:t>Carbon Emissions in India</a:t>
            </a:r>
          </a:p>
        </p:txBody>
      </p:sp>
      <p:pic>
        <p:nvPicPr>
          <p:cNvPr id="5" name="Content Placeholder 4">
            <a:extLst>
              <a:ext uri="{FF2B5EF4-FFF2-40B4-BE49-F238E27FC236}">
                <a16:creationId xmlns:a16="http://schemas.microsoft.com/office/drawing/2014/main" id="{7C667FEE-6BE1-3B79-D709-F722FA3C1157}"/>
              </a:ext>
            </a:extLst>
          </p:cNvPr>
          <p:cNvPicPr>
            <a:picLocks noGrp="1" noChangeAspect="1"/>
          </p:cNvPicPr>
          <p:nvPr>
            <p:ph idx="1"/>
          </p:nvPr>
        </p:nvPicPr>
        <p:blipFill>
          <a:blip r:embed="rId2"/>
          <a:stretch>
            <a:fillRect/>
          </a:stretch>
        </p:blipFill>
        <p:spPr>
          <a:xfrm>
            <a:off x="5314950" y="544157"/>
            <a:ext cx="6877050" cy="6313843"/>
          </a:xfrm>
        </p:spPr>
      </p:pic>
      <p:sp>
        <p:nvSpPr>
          <p:cNvPr id="7" name="TextBox 6">
            <a:extLst>
              <a:ext uri="{FF2B5EF4-FFF2-40B4-BE49-F238E27FC236}">
                <a16:creationId xmlns:a16="http://schemas.microsoft.com/office/drawing/2014/main" id="{68AB4FF0-D1E4-B451-9E99-AEBA78895AA6}"/>
              </a:ext>
            </a:extLst>
          </p:cNvPr>
          <p:cNvSpPr txBox="1"/>
          <p:nvPr/>
        </p:nvSpPr>
        <p:spPr>
          <a:xfrm>
            <a:off x="209550" y="1143000"/>
            <a:ext cx="476250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As we can see from the map, that most of the culprit of high emissions are states with Industries powered by Coal and other non renewable sources.</a:t>
            </a:r>
          </a:p>
          <a:p>
            <a:pPr marL="285750" indent="-285750">
              <a:buFont typeface="Wingdings" panose="05000000000000000000" pitchFamily="2" charset="2"/>
              <a:buChar char="Ø"/>
            </a:pPr>
            <a:r>
              <a:rPr lang="en-US" dirty="0">
                <a:latin typeface="Arial Narrow" panose="020B0606020202030204" pitchFamily="34" charset="0"/>
              </a:rPr>
              <a:t>But as we have seen from the above plot of temperature change, there are some mismatches</a:t>
            </a:r>
          </a:p>
          <a:p>
            <a:pPr marL="285750" indent="-285750">
              <a:buFont typeface="Wingdings" panose="05000000000000000000" pitchFamily="2" charset="2"/>
              <a:buChar char="Ø"/>
            </a:pPr>
            <a:r>
              <a:rPr lang="en-US" dirty="0">
                <a:latin typeface="Arial Narrow" panose="020B0606020202030204" pitchFamily="34" charset="0"/>
              </a:rPr>
              <a:t>E.g. States Himachal and Uttarakhand have very less emissions but are highly affected by the temperature change.</a:t>
            </a:r>
          </a:p>
          <a:p>
            <a:pPr marL="285750" indent="-285750">
              <a:buFont typeface="Wingdings" panose="05000000000000000000" pitchFamily="2" charset="2"/>
              <a:buChar char="Ø"/>
            </a:pPr>
            <a:r>
              <a:rPr lang="en-US" dirty="0">
                <a:latin typeface="Arial Narrow" panose="020B0606020202030204" pitchFamily="34" charset="0"/>
              </a:rPr>
              <a:t>This is how the general environment problems are, where cause is happening somewhere but its effect is seen in other places as well, in this case even more so.</a:t>
            </a:r>
          </a:p>
          <a:p>
            <a:pPr marL="285750" indent="-285750">
              <a:buFont typeface="Wingdings" panose="05000000000000000000" pitchFamily="2" charset="2"/>
              <a:buChar char="Ø"/>
            </a:pPr>
            <a:r>
              <a:rPr lang="en-US" dirty="0">
                <a:latin typeface="Arial Narrow" panose="020B0606020202030204" pitchFamily="34" charset="0"/>
              </a:rPr>
              <a:t>These are the regions with high biodiversity and vegetation to capture some Carbon as well so we need to protect it.</a:t>
            </a:r>
          </a:p>
        </p:txBody>
      </p:sp>
    </p:spTree>
    <p:extLst>
      <p:ext uri="{BB962C8B-B14F-4D97-AF65-F5344CB8AC3E}">
        <p14:creationId xmlns:p14="http://schemas.microsoft.com/office/powerpoint/2010/main" val="1527600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743-14C9-C002-13C4-665D916E0BFC}"/>
              </a:ext>
            </a:extLst>
          </p:cNvPr>
          <p:cNvSpPr>
            <a:spLocks noGrp="1"/>
          </p:cNvSpPr>
          <p:nvPr>
            <p:ph type="title"/>
          </p:nvPr>
        </p:nvSpPr>
        <p:spPr/>
        <p:txBody>
          <a:bodyPr/>
          <a:lstStyle/>
          <a:p>
            <a:pPr algn="ctr"/>
            <a:r>
              <a:rPr lang="en-US" dirty="0">
                <a:solidFill>
                  <a:schemeClr val="tx1"/>
                </a:solidFill>
                <a:latin typeface="Bahnschrift SemiBold Condensed" panose="020B0502040204020203" pitchFamily="34" charset="0"/>
              </a:rPr>
              <a:t>Conclusion</a:t>
            </a:r>
          </a:p>
        </p:txBody>
      </p:sp>
      <p:sp>
        <p:nvSpPr>
          <p:cNvPr id="3" name="Content Placeholder 2">
            <a:extLst>
              <a:ext uri="{FF2B5EF4-FFF2-40B4-BE49-F238E27FC236}">
                <a16:creationId xmlns:a16="http://schemas.microsoft.com/office/drawing/2014/main" id="{C6B7C0BD-E9E1-F787-85A3-E682B5C4840F}"/>
              </a:ext>
            </a:extLst>
          </p:cNvPr>
          <p:cNvSpPr>
            <a:spLocks noGrp="1"/>
          </p:cNvSpPr>
          <p:nvPr>
            <p:ph idx="1"/>
          </p:nvPr>
        </p:nvSpPr>
        <p:spPr/>
        <p:txBody>
          <a:bodyPr/>
          <a:lstStyle/>
          <a:p>
            <a:r>
              <a:rPr lang="en-US" dirty="0">
                <a:solidFill>
                  <a:schemeClr val="tx1"/>
                </a:solidFill>
                <a:latin typeface="Arial Narrow" panose="020B0606020202030204" pitchFamily="34" charset="0"/>
              </a:rPr>
              <a:t>We tried to come up with some interesting stories and insights based on the data given and collected data from various sources.</a:t>
            </a:r>
          </a:p>
          <a:p>
            <a:r>
              <a:rPr lang="en-US" dirty="0">
                <a:solidFill>
                  <a:schemeClr val="tx1"/>
                </a:solidFill>
                <a:latin typeface="Arial Narrow" panose="020B0606020202030204" pitchFamily="34" charset="0"/>
              </a:rPr>
              <a:t>Although we are all aware of the problem of the environment, but we tried to bring the problem forward with the help of some visuals which might help in better understanding to a layman.</a:t>
            </a:r>
          </a:p>
          <a:p>
            <a:r>
              <a:rPr lang="en-US" dirty="0">
                <a:solidFill>
                  <a:schemeClr val="tx1"/>
                </a:solidFill>
                <a:latin typeface="Arial Narrow" panose="020B0606020202030204" pitchFamily="34" charset="0"/>
              </a:rPr>
              <a:t>Further Exploration is possible in this theme, as this is a very dynamic field and there can be different perspective to see the problem, we tried to do that in our simplistic way.</a:t>
            </a:r>
          </a:p>
        </p:txBody>
      </p:sp>
    </p:spTree>
    <p:extLst>
      <p:ext uri="{BB962C8B-B14F-4D97-AF65-F5344CB8AC3E}">
        <p14:creationId xmlns:p14="http://schemas.microsoft.com/office/powerpoint/2010/main" val="4047678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6EFB-55B9-1763-5A9F-6B74408184D6}"/>
              </a:ext>
            </a:extLst>
          </p:cNvPr>
          <p:cNvSpPr>
            <a:spLocks noGrp="1"/>
          </p:cNvSpPr>
          <p:nvPr>
            <p:ph type="title"/>
          </p:nvPr>
        </p:nvSpPr>
        <p:spPr>
          <a:xfrm>
            <a:off x="864903" y="2688493"/>
            <a:ext cx="8596668" cy="1320800"/>
          </a:xfrm>
        </p:spPr>
        <p:txBody>
          <a:bodyPr/>
          <a:lstStyle/>
          <a:p>
            <a:pPr algn="ctr"/>
            <a:r>
              <a:rPr lang="en-US" dirty="0">
                <a:latin typeface="Impact" panose="020B0806030902050204" pitchFamily="34" charset="0"/>
              </a:rPr>
              <a:t>Thank You</a:t>
            </a:r>
          </a:p>
        </p:txBody>
      </p:sp>
    </p:spTree>
    <p:extLst>
      <p:ext uri="{BB962C8B-B14F-4D97-AF65-F5344CB8AC3E}">
        <p14:creationId xmlns:p14="http://schemas.microsoft.com/office/powerpoint/2010/main" val="67288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2B9A-D329-9D60-7CBF-32E556DD0B5E}"/>
              </a:ext>
            </a:extLst>
          </p:cNvPr>
          <p:cNvSpPr>
            <a:spLocks noGrp="1"/>
          </p:cNvSpPr>
          <p:nvPr>
            <p:ph type="title"/>
          </p:nvPr>
        </p:nvSpPr>
        <p:spPr/>
        <p:txBody>
          <a:bodyPr/>
          <a:lstStyle/>
          <a:p>
            <a:pPr algn="ctr"/>
            <a:r>
              <a:rPr lang="en-US" dirty="0">
                <a:solidFill>
                  <a:schemeClr val="tx1"/>
                </a:solidFill>
                <a:latin typeface="Bahnschrift SemiBold SemiConden" panose="020B0502040204020203" pitchFamily="34" charset="0"/>
              </a:rPr>
              <a:t>Data Sets</a:t>
            </a:r>
            <a:br>
              <a:rPr lang="en-US" dirty="0">
                <a:solidFill>
                  <a:schemeClr val="tx1"/>
                </a:solidFill>
                <a:latin typeface="Bahnschrift SemiBold SemiConden" panose="020B0502040204020203" pitchFamily="34" charset="0"/>
              </a:rPr>
            </a:br>
            <a:endParaRPr lang="en-US" dirty="0">
              <a:solidFill>
                <a:schemeClr val="tx1"/>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74920A39-A743-8DD7-BCBF-C41A16E74683}"/>
              </a:ext>
            </a:extLst>
          </p:cNvPr>
          <p:cNvSpPr>
            <a:spLocks noGrp="1"/>
          </p:cNvSpPr>
          <p:nvPr>
            <p:ph idx="1"/>
          </p:nvPr>
        </p:nvSpPr>
        <p:spPr>
          <a:xfrm>
            <a:off x="677334" y="2160589"/>
            <a:ext cx="8596668" cy="1320801"/>
          </a:xfrm>
        </p:spPr>
        <p:txBody>
          <a:bodyPr>
            <a:normAutofit/>
          </a:bodyPr>
          <a:lstStyle/>
          <a:p>
            <a:pPr marL="0" indent="0">
              <a:buNone/>
            </a:pPr>
            <a:r>
              <a:rPr lang="en-US" sz="2000" dirty="0">
                <a:solidFill>
                  <a:schemeClr val="tx1"/>
                </a:solidFill>
                <a:latin typeface="Bahnschrift Light Condensed" panose="020B0502040204020203" pitchFamily="34" charset="0"/>
              </a:rPr>
              <a:t>We have used a combination of given datasets as well as some additional datasets taken from authentic sources such as Government Websites and Surveys. </a:t>
            </a:r>
          </a:p>
          <a:p>
            <a:pPr marL="0" indent="0">
              <a:buNone/>
            </a:pPr>
            <a:r>
              <a:rPr lang="en-US" sz="2000" dirty="0">
                <a:solidFill>
                  <a:schemeClr val="tx1"/>
                </a:solidFill>
                <a:latin typeface="Bahnschrift Light Condensed" panose="020B0502040204020203" pitchFamily="34" charset="0"/>
              </a:rPr>
              <a:t>Following are the datasets that have been used:-</a:t>
            </a:r>
          </a:p>
          <a:p>
            <a:pPr marL="0" indent="0">
              <a:buNone/>
            </a:pPr>
            <a:endParaRPr lang="en-US" sz="2000" dirty="0">
              <a:latin typeface="Arial Rounded MT Bold" panose="020F0704030504030204" pitchFamily="34" charset="0"/>
            </a:endParaRPr>
          </a:p>
        </p:txBody>
      </p:sp>
      <p:sp>
        <p:nvSpPr>
          <p:cNvPr id="4" name="TextBox 3">
            <a:extLst>
              <a:ext uri="{FF2B5EF4-FFF2-40B4-BE49-F238E27FC236}">
                <a16:creationId xmlns:a16="http://schemas.microsoft.com/office/drawing/2014/main" id="{A9DC08A2-05EF-2357-3A95-C2AB47C56BCB}"/>
              </a:ext>
            </a:extLst>
          </p:cNvPr>
          <p:cNvSpPr txBox="1"/>
          <p:nvPr/>
        </p:nvSpPr>
        <p:spPr>
          <a:xfrm>
            <a:off x="764795" y="3870664"/>
            <a:ext cx="8421746" cy="2185214"/>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Narrow" panose="020B0606020202030204" pitchFamily="34" charset="0"/>
              </a:rPr>
              <a:t>Given Datasets:</a:t>
            </a:r>
          </a:p>
          <a:p>
            <a:pPr marL="742950" lvl="1" indent="-285750">
              <a:buFont typeface="Arial" panose="020B0604020202020204" pitchFamily="34" charset="0"/>
              <a:buChar char="•"/>
            </a:pPr>
            <a:r>
              <a:rPr lang="en-US" sz="1600" dirty="0">
                <a:latin typeface="Arial Narrow" panose="020B0606020202030204" pitchFamily="34" charset="0"/>
              </a:rPr>
              <a:t>Rainfall Distribution (Yearly)</a:t>
            </a:r>
          </a:p>
          <a:p>
            <a:pPr marL="742950" lvl="1" indent="-285750">
              <a:buFont typeface="Arial" panose="020B0604020202020204" pitchFamily="34" charset="0"/>
              <a:buChar char="•"/>
            </a:pPr>
            <a:r>
              <a:rPr lang="en-US" sz="1600" dirty="0">
                <a:latin typeface="Arial Narrow" panose="020B0606020202030204" pitchFamily="34" charset="0"/>
              </a:rPr>
              <a:t>Rainfall Distribution (District wise)</a:t>
            </a:r>
          </a:p>
          <a:p>
            <a:pPr marL="285750" indent="-285750">
              <a:buFont typeface="Arial" panose="020B0604020202020204" pitchFamily="34" charset="0"/>
              <a:buChar char="•"/>
            </a:pPr>
            <a:r>
              <a:rPr lang="en-US" sz="2000" b="1" dirty="0">
                <a:latin typeface="Arial Narrow" panose="020B0606020202030204" pitchFamily="34" charset="0"/>
              </a:rPr>
              <a:t>Extra Data Sets Used:</a:t>
            </a:r>
          </a:p>
          <a:p>
            <a:pPr marL="742950" lvl="1" indent="-285750">
              <a:buFont typeface="Arial" panose="020B0604020202020204" pitchFamily="34" charset="0"/>
              <a:buChar char="•"/>
            </a:pPr>
            <a:r>
              <a:rPr lang="en-US" sz="1600" dirty="0">
                <a:latin typeface="Arial Narrow" panose="020B0606020202030204" pitchFamily="34" charset="0"/>
              </a:rPr>
              <a:t>Agriculture Production</a:t>
            </a:r>
          </a:p>
          <a:p>
            <a:pPr marL="742950" lvl="1" indent="-285750">
              <a:buFont typeface="Arial" panose="020B0604020202020204" pitchFamily="34" charset="0"/>
              <a:buChar char="•"/>
            </a:pPr>
            <a:r>
              <a:rPr lang="en-US" sz="1600" dirty="0">
                <a:latin typeface="Arial Narrow" panose="020B0606020202030204" pitchFamily="34" charset="0"/>
              </a:rPr>
              <a:t>Carbon Emissions</a:t>
            </a:r>
          </a:p>
          <a:p>
            <a:pPr marL="742950" lvl="1" indent="-285750">
              <a:buFont typeface="Arial" panose="020B0604020202020204" pitchFamily="34" charset="0"/>
              <a:buChar char="•"/>
            </a:pPr>
            <a:r>
              <a:rPr lang="en-US" sz="1600" dirty="0">
                <a:latin typeface="Arial Narrow" panose="020B0606020202030204" pitchFamily="34" charset="0"/>
              </a:rPr>
              <a:t>Climate Change</a:t>
            </a:r>
          </a:p>
          <a:p>
            <a:pPr marL="742950" lvl="1" indent="-285750">
              <a:buFont typeface="Arial" panose="020B0604020202020204" pitchFamily="34" charset="0"/>
              <a:buChar char="•"/>
            </a:pPr>
            <a:endParaRPr lang="en-US" sz="1600" dirty="0">
              <a:latin typeface="Arial Narrow" panose="020B0606020202030204" pitchFamily="34" charset="0"/>
            </a:endParaRPr>
          </a:p>
        </p:txBody>
      </p:sp>
    </p:spTree>
    <p:extLst>
      <p:ext uri="{BB962C8B-B14F-4D97-AF65-F5344CB8AC3E}">
        <p14:creationId xmlns:p14="http://schemas.microsoft.com/office/powerpoint/2010/main" val="201662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9082-6376-6DA1-E4F8-C62B74698588}"/>
              </a:ext>
            </a:extLst>
          </p:cNvPr>
          <p:cNvSpPr>
            <a:spLocks noGrp="1"/>
          </p:cNvSpPr>
          <p:nvPr>
            <p:ph type="title"/>
          </p:nvPr>
        </p:nvSpPr>
        <p:spPr/>
        <p:txBody>
          <a:bodyPr/>
          <a:lstStyle/>
          <a:p>
            <a:pPr algn="ctr"/>
            <a:r>
              <a:rPr lang="en-US" dirty="0">
                <a:solidFill>
                  <a:schemeClr val="tx1"/>
                </a:solidFill>
                <a:latin typeface="Bahnschrift SemiBold SemiConden" panose="020B0502040204020203" pitchFamily="34" charset="0"/>
              </a:rPr>
              <a:t>Role of Additional Datasets in the Overall Picture</a:t>
            </a:r>
          </a:p>
        </p:txBody>
      </p:sp>
      <p:sp>
        <p:nvSpPr>
          <p:cNvPr id="3" name="Content Placeholder 2">
            <a:extLst>
              <a:ext uri="{FF2B5EF4-FFF2-40B4-BE49-F238E27FC236}">
                <a16:creationId xmlns:a16="http://schemas.microsoft.com/office/drawing/2014/main" id="{1EBF2AB0-D541-F1AE-E557-EBE234EDAD23}"/>
              </a:ext>
            </a:extLst>
          </p:cNvPr>
          <p:cNvSpPr>
            <a:spLocks noGrp="1"/>
          </p:cNvSpPr>
          <p:nvPr>
            <p:ph idx="1"/>
          </p:nvPr>
        </p:nvSpPr>
        <p:spPr/>
        <p:txBody>
          <a:bodyPr>
            <a:normAutofit lnSpcReduction="10000"/>
          </a:bodyPr>
          <a:lstStyle/>
          <a:p>
            <a:r>
              <a:rPr lang="en-US" sz="2400" b="1" u="sng" dirty="0">
                <a:solidFill>
                  <a:schemeClr val="tx1"/>
                </a:solidFill>
                <a:latin typeface="Arial Narrow" panose="020B0606020202030204" pitchFamily="34" charset="0"/>
              </a:rPr>
              <a:t>Climate Change </a:t>
            </a:r>
            <a:r>
              <a:rPr lang="en-US" sz="2400" dirty="0">
                <a:latin typeface="Arial Narrow" panose="020B0606020202030204" pitchFamily="34" charset="0"/>
              </a:rPr>
              <a:t>– </a:t>
            </a:r>
            <a:r>
              <a:rPr lang="en-US" dirty="0">
                <a:solidFill>
                  <a:schemeClr val="tx1"/>
                </a:solidFill>
                <a:latin typeface="Arial Narrow" panose="020B0606020202030204" pitchFamily="34" charset="0"/>
              </a:rPr>
              <a:t>We cannot talk about environment without talking about Global Warming and climate change. This has been the biggest concern and we will use this dataset to see its impact on India’s Environmental Picture.</a:t>
            </a:r>
          </a:p>
          <a:p>
            <a:r>
              <a:rPr lang="en-US" sz="2400" b="1" u="sng" dirty="0">
                <a:solidFill>
                  <a:schemeClr val="tx1"/>
                </a:solidFill>
                <a:latin typeface="Arial Narrow" panose="020B0606020202030204" pitchFamily="34" charset="0"/>
              </a:rPr>
              <a:t>Carbon Emissions -  </a:t>
            </a:r>
            <a:r>
              <a:rPr lang="en-US" dirty="0">
                <a:solidFill>
                  <a:schemeClr val="tx1"/>
                </a:solidFill>
                <a:latin typeface="Arial Narrow" panose="020B0606020202030204" pitchFamily="34" charset="0"/>
              </a:rPr>
              <a:t>India has signed various International Treaties and Agreements to curb the carbon emissions which is the major contributor in deterioration of our Environment. We will use this data to see how sustainable is India’s Development Story has been and how are we handling that.</a:t>
            </a:r>
          </a:p>
          <a:p>
            <a:r>
              <a:rPr lang="en-US" sz="2400" b="1" u="sng" dirty="0">
                <a:solidFill>
                  <a:schemeClr val="tx1"/>
                </a:solidFill>
                <a:latin typeface="Arial Narrow" panose="020B0606020202030204" pitchFamily="34" charset="0"/>
              </a:rPr>
              <a:t>Agriculture – </a:t>
            </a:r>
            <a:r>
              <a:rPr lang="en-US" dirty="0">
                <a:solidFill>
                  <a:schemeClr val="tx1"/>
                </a:solidFill>
                <a:latin typeface="Arial Narrow" panose="020B0606020202030204" pitchFamily="34" charset="0"/>
              </a:rPr>
              <a:t>A country where more than half of the population still rely of Agriculture as primary income, we need to see how the changes in the environment impacts that.</a:t>
            </a:r>
          </a:p>
          <a:p>
            <a:r>
              <a:rPr lang="en-US" sz="2400" b="1" u="sng" dirty="0">
                <a:solidFill>
                  <a:schemeClr val="tx1"/>
                </a:solidFill>
                <a:latin typeface="Arial Narrow" panose="020B0606020202030204" pitchFamily="34" charset="0"/>
              </a:rPr>
              <a:t>Forest and Natural Vegetation – </a:t>
            </a:r>
            <a:r>
              <a:rPr lang="en-US" dirty="0">
                <a:solidFill>
                  <a:schemeClr val="tx1"/>
                </a:solidFill>
                <a:latin typeface="Arial Narrow" panose="020B0606020202030204" pitchFamily="34" charset="0"/>
              </a:rPr>
              <a:t>Our forests are our natural defense from various calamities along with being the lungs for our environment. We will the impact on and of this on overall Environmental Picture of India</a:t>
            </a:r>
            <a:endParaRPr lang="en-US" sz="2400" b="1" u="sng" dirty="0">
              <a:solidFill>
                <a:schemeClr val="tx1"/>
              </a:solidFill>
              <a:latin typeface="Arial Narrow" panose="020B0606020202030204" pitchFamily="34" charset="0"/>
            </a:endParaRPr>
          </a:p>
          <a:p>
            <a:endParaRPr lang="en-US" sz="2400" b="1" u="sng" dirty="0">
              <a:solidFill>
                <a:schemeClr val="tx1"/>
              </a:solidFill>
              <a:latin typeface="Arial Narrow" panose="020B0606020202030204" pitchFamily="34" charset="0"/>
            </a:endParaRPr>
          </a:p>
          <a:p>
            <a:endParaRPr lang="en-US" sz="2400" dirty="0">
              <a:latin typeface="Arial Narrow" panose="020B0606020202030204" pitchFamily="34" charset="0"/>
            </a:endParaRPr>
          </a:p>
        </p:txBody>
      </p:sp>
    </p:spTree>
    <p:extLst>
      <p:ext uri="{BB962C8B-B14F-4D97-AF65-F5344CB8AC3E}">
        <p14:creationId xmlns:p14="http://schemas.microsoft.com/office/powerpoint/2010/main" val="130144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C8C8-3D4D-EC6C-7FD9-C9D704F378F3}"/>
              </a:ext>
            </a:extLst>
          </p:cNvPr>
          <p:cNvSpPr>
            <a:spLocks noGrp="1"/>
          </p:cNvSpPr>
          <p:nvPr>
            <p:ph type="title"/>
          </p:nvPr>
        </p:nvSpPr>
        <p:spPr/>
        <p:txBody>
          <a:bodyPr/>
          <a:lstStyle/>
          <a:p>
            <a:pPr algn="ctr"/>
            <a:r>
              <a:rPr lang="en-US" dirty="0">
                <a:solidFill>
                  <a:schemeClr val="tx1"/>
                </a:solidFill>
                <a:latin typeface="Bahnschrift SemiBold SemiConden" panose="020B0502040204020203" pitchFamily="34" charset="0"/>
              </a:rPr>
              <a:t>What is the Story?</a:t>
            </a:r>
          </a:p>
        </p:txBody>
      </p:sp>
      <p:sp>
        <p:nvSpPr>
          <p:cNvPr id="3" name="Content Placeholder 2">
            <a:extLst>
              <a:ext uri="{FF2B5EF4-FFF2-40B4-BE49-F238E27FC236}">
                <a16:creationId xmlns:a16="http://schemas.microsoft.com/office/drawing/2014/main" id="{CD0FAAC7-0255-3084-9ECE-A839D81C00F3}"/>
              </a:ext>
            </a:extLst>
          </p:cNvPr>
          <p:cNvSpPr>
            <a:spLocks noGrp="1"/>
          </p:cNvSpPr>
          <p:nvPr>
            <p:ph idx="1"/>
          </p:nvPr>
        </p:nvSpPr>
        <p:spPr/>
        <p:txBody>
          <a:bodyPr/>
          <a:lstStyle/>
          <a:p>
            <a:r>
              <a:rPr lang="en-US" dirty="0">
                <a:solidFill>
                  <a:schemeClr val="tx1"/>
                </a:solidFill>
                <a:latin typeface="Arial Narrow" panose="020B0606020202030204" pitchFamily="34" charset="0"/>
              </a:rPr>
              <a:t>Environment is a complex combination of different aspects we have all around us and all them interact with each other and are affected by each other.</a:t>
            </a:r>
          </a:p>
          <a:p>
            <a:r>
              <a:rPr lang="en-US" dirty="0">
                <a:solidFill>
                  <a:schemeClr val="tx1"/>
                </a:solidFill>
                <a:latin typeface="Arial Narrow" panose="020B0606020202030204" pitchFamily="34" charset="0"/>
              </a:rPr>
              <a:t>We have tried to give respect to each of these aspects to give as good a picture we can about the Environmental Story of our country</a:t>
            </a:r>
          </a:p>
          <a:p>
            <a:r>
              <a:rPr lang="en-US" dirty="0">
                <a:solidFill>
                  <a:schemeClr val="tx1"/>
                </a:solidFill>
                <a:latin typeface="Arial Narrow" panose="020B0606020202030204" pitchFamily="34" charset="0"/>
              </a:rPr>
              <a:t>Rainfall and Agriculture are the two characters working together in one half of the story telling us the picture on the ground.</a:t>
            </a:r>
          </a:p>
          <a:p>
            <a:r>
              <a:rPr lang="en-US" dirty="0">
                <a:solidFill>
                  <a:schemeClr val="tx1"/>
                </a:solidFill>
                <a:latin typeface="Arial Narrow" panose="020B0606020202030204" pitchFamily="34" charset="0"/>
              </a:rPr>
              <a:t>Climate Change and Carbon Emissions are other two characters which tells us the story of the future and big picture.</a:t>
            </a:r>
            <a:endParaRPr lang="en-US" dirty="0">
              <a:latin typeface="Arial Narrow" panose="020B0606020202030204" pitchFamily="34" charset="0"/>
            </a:endParaRPr>
          </a:p>
        </p:txBody>
      </p:sp>
    </p:spTree>
    <p:extLst>
      <p:ext uri="{BB962C8B-B14F-4D97-AF65-F5344CB8AC3E}">
        <p14:creationId xmlns:p14="http://schemas.microsoft.com/office/powerpoint/2010/main" val="19193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BB22-3413-7EA3-CC75-1659BE4DDABB}"/>
              </a:ext>
            </a:extLst>
          </p:cNvPr>
          <p:cNvSpPr>
            <a:spLocks noGrp="1"/>
          </p:cNvSpPr>
          <p:nvPr>
            <p:ph type="title"/>
          </p:nvPr>
        </p:nvSpPr>
        <p:spPr/>
        <p:txBody>
          <a:bodyPr/>
          <a:lstStyle/>
          <a:p>
            <a:pPr algn="ctr"/>
            <a:r>
              <a:rPr lang="en-US" dirty="0">
                <a:solidFill>
                  <a:schemeClr val="tx1"/>
                </a:solidFill>
                <a:latin typeface="Bahnschrift SemiBold SemiConden" panose="020B0502040204020203" pitchFamily="34" charset="0"/>
              </a:rPr>
              <a:t>Rainfall</a:t>
            </a:r>
          </a:p>
        </p:txBody>
      </p:sp>
      <p:sp>
        <p:nvSpPr>
          <p:cNvPr id="3" name="Content Placeholder 2">
            <a:extLst>
              <a:ext uri="{FF2B5EF4-FFF2-40B4-BE49-F238E27FC236}">
                <a16:creationId xmlns:a16="http://schemas.microsoft.com/office/drawing/2014/main" id="{7B7CB8BE-7CB1-4842-0568-DB663A8BCBA6}"/>
              </a:ext>
            </a:extLst>
          </p:cNvPr>
          <p:cNvSpPr>
            <a:spLocks noGrp="1"/>
          </p:cNvSpPr>
          <p:nvPr>
            <p:ph idx="1"/>
          </p:nvPr>
        </p:nvSpPr>
        <p:spPr/>
        <p:txBody>
          <a:bodyPr/>
          <a:lstStyle/>
          <a:p>
            <a:r>
              <a:rPr lang="en-US" dirty="0">
                <a:solidFill>
                  <a:schemeClr val="tx1"/>
                </a:solidFill>
                <a:latin typeface="Arial Narrow" panose="020B0606020202030204" pitchFamily="34" charset="0"/>
              </a:rPr>
              <a:t>India has been very lucky in terms of rainfall. Our Monsoon is a unique phenomenon that happens only in India and this is why in almost parts of the country people are dependent on the rainfall directly or indirectly through Rain fed rivers.</a:t>
            </a:r>
          </a:p>
          <a:p>
            <a:r>
              <a:rPr lang="en-US" dirty="0">
                <a:solidFill>
                  <a:schemeClr val="tx1"/>
                </a:solidFill>
                <a:latin typeface="Arial Narrow" panose="020B0606020202030204" pitchFamily="34" charset="0"/>
              </a:rPr>
              <a:t>Although rainfall distribution is not uniform and different regions receive different amounts of rain and most of the regions have adapted themselves to that.</a:t>
            </a:r>
          </a:p>
          <a:p>
            <a:r>
              <a:rPr lang="en-US" dirty="0">
                <a:solidFill>
                  <a:schemeClr val="tx1"/>
                </a:solidFill>
                <a:latin typeface="Arial Narrow" panose="020B0606020202030204" pitchFamily="34" charset="0"/>
              </a:rPr>
              <a:t>But in recent years there has been a decrease in overall rainfall received and this has affected different regions in different ways.</a:t>
            </a:r>
          </a:p>
          <a:p>
            <a:r>
              <a:rPr lang="en-US" dirty="0">
                <a:solidFill>
                  <a:schemeClr val="tx1"/>
                </a:solidFill>
                <a:latin typeface="Arial Narrow" panose="020B0606020202030204" pitchFamily="34" charset="0"/>
              </a:rPr>
              <a:t>Agriculture is the main character which is heavily affected by the rains. Although use of alternate sources of water have somehow led to decline in this dependency in some states which is “Not Good” in Environmentalist sense. </a:t>
            </a:r>
          </a:p>
          <a:p>
            <a:r>
              <a:rPr lang="en-US" dirty="0">
                <a:solidFill>
                  <a:schemeClr val="tx1"/>
                </a:solidFill>
                <a:latin typeface="Arial Narrow" panose="020B0606020202030204" pitchFamily="34" charset="0"/>
              </a:rPr>
              <a:t>Let’s Look at some visuals!!</a:t>
            </a:r>
          </a:p>
        </p:txBody>
      </p:sp>
    </p:spTree>
    <p:extLst>
      <p:ext uri="{BB962C8B-B14F-4D97-AF65-F5344CB8AC3E}">
        <p14:creationId xmlns:p14="http://schemas.microsoft.com/office/powerpoint/2010/main" val="72406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FC67DB-8D09-0B28-445A-B2CF3F1A4504}"/>
              </a:ext>
            </a:extLst>
          </p:cNvPr>
          <p:cNvPicPr>
            <a:picLocks noGrp="1" noChangeAspect="1"/>
          </p:cNvPicPr>
          <p:nvPr>
            <p:ph idx="1"/>
          </p:nvPr>
        </p:nvPicPr>
        <p:blipFill>
          <a:blip r:embed="rId2"/>
          <a:stretch>
            <a:fillRect/>
          </a:stretch>
        </p:blipFill>
        <p:spPr>
          <a:xfrm>
            <a:off x="1146699" y="309832"/>
            <a:ext cx="9898602" cy="6433868"/>
          </a:xfrm>
        </p:spPr>
      </p:pic>
      <p:sp>
        <p:nvSpPr>
          <p:cNvPr id="2" name="Title 1">
            <a:extLst>
              <a:ext uri="{FF2B5EF4-FFF2-40B4-BE49-F238E27FC236}">
                <a16:creationId xmlns:a16="http://schemas.microsoft.com/office/drawing/2014/main" id="{FBEC4BB2-E2FC-BC07-22A0-DF0D1D2BAC2D}"/>
              </a:ext>
            </a:extLst>
          </p:cNvPr>
          <p:cNvSpPr>
            <a:spLocks noGrp="1"/>
          </p:cNvSpPr>
          <p:nvPr>
            <p:ph type="title"/>
          </p:nvPr>
        </p:nvSpPr>
        <p:spPr>
          <a:xfrm>
            <a:off x="1991784" y="762000"/>
            <a:ext cx="8596668" cy="1320800"/>
          </a:xfrm>
        </p:spPr>
        <p:txBody>
          <a:bodyPr/>
          <a:lstStyle/>
          <a:p>
            <a:pPr algn="ctr"/>
            <a:r>
              <a:rPr lang="en-US" dirty="0">
                <a:solidFill>
                  <a:schemeClr val="tx1">
                    <a:lumMod val="95000"/>
                    <a:lumOff val="5000"/>
                  </a:schemeClr>
                </a:solidFill>
                <a:latin typeface="Bahnschrift Light Condensed" panose="020B0502040204020203" pitchFamily="34" charset="0"/>
              </a:rPr>
              <a:t>Rainfall Distribution </a:t>
            </a:r>
          </a:p>
        </p:txBody>
      </p:sp>
    </p:spTree>
    <p:extLst>
      <p:ext uri="{BB962C8B-B14F-4D97-AF65-F5344CB8AC3E}">
        <p14:creationId xmlns:p14="http://schemas.microsoft.com/office/powerpoint/2010/main" val="182377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7052-F601-01BA-1859-39268D219B84}"/>
              </a:ext>
            </a:extLst>
          </p:cNvPr>
          <p:cNvSpPr>
            <a:spLocks noGrp="1"/>
          </p:cNvSpPr>
          <p:nvPr>
            <p:ph type="title"/>
          </p:nvPr>
        </p:nvSpPr>
        <p:spPr>
          <a:xfrm>
            <a:off x="1963209" y="130021"/>
            <a:ext cx="8596668" cy="1320800"/>
          </a:xfrm>
        </p:spPr>
        <p:txBody>
          <a:bodyPr/>
          <a:lstStyle/>
          <a:p>
            <a:pPr algn="ctr"/>
            <a:r>
              <a:rPr lang="en-US" dirty="0">
                <a:solidFill>
                  <a:schemeClr val="tx1"/>
                </a:solidFill>
                <a:latin typeface="Bahnschrift SemiBold Condensed" panose="020B0502040204020203" pitchFamily="34" charset="0"/>
              </a:rPr>
              <a:t>Rainfall Distribution</a:t>
            </a:r>
          </a:p>
        </p:txBody>
      </p:sp>
      <p:pic>
        <p:nvPicPr>
          <p:cNvPr id="7" name="Content Placeholder 6">
            <a:extLst>
              <a:ext uri="{FF2B5EF4-FFF2-40B4-BE49-F238E27FC236}">
                <a16:creationId xmlns:a16="http://schemas.microsoft.com/office/drawing/2014/main" id="{219AEE34-8BE4-9650-2935-BC6336145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328" y="644843"/>
            <a:ext cx="7547672" cy="6213157"/>
          </a:xfrm>
        </p:spPr>
      </p:pic>
      <p:sp>
        <p:nvSpPr>
          <p:cNvPr id="9" name="TextBox 8">
            <a:extLst>
              <a:ext uri="{FF2B5EF4-FFF2-40B4-BE49-F238E27FC236}">
                <a16:creationId xmlns:a16="http://schemas.microsoft.com/office/drawing/2014/main" id="{A63EFC15-FEE4-EB11-8FA2-48D072FA3FCB}"/>
              </a:ext>
            </a:extLst>
          </p:cNvPr>
          <p:cNvSpPr txBox="1"/>
          <p:nvPr/>
        </p:nvSpPr>
        <p:spPr>
          <a:xfrm>
            <a:off x="292963" y="1450821"/>
            <a:ext cx="411923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Narrow" panose="020B0606020202030204" pitchFamily="34" charset="0"/>
              </a:rPr>
              <a:t>As expected the North Eastern States receive the maximum rainfall.</a:t>
            </a:r>
          </a:p>
          <a:p>
            <a:pPr marL="285750" indent="-285750">
              <a:buFont typeface="Wingdings" panose="05000000000000000000" pitchFamily="2" charset="2"/>
              <a:buChar char="Ø"/>
            </a:pPr>
            <a:r>
              <a:rPr lang="en-US" dirty="0">
                <a:latin typeface="Arial Narrow" panose="020B0606020202030204" pitchFamily="34" charset="0"/>
              </a:rPr>
              <a:t>We also see Kerala, Bihar also getting a lot of rain and we know that these are flood prone areas because of the rivers flowing through these states</a:t>
            </a:r>
          </a:p>
          <a:p>
            <a:pPr marL="285750" indent="-285750">
              <a:buFont typeface="Wingdings" panose="05000000000000000000" pitchFamily="2" charset="2"/>
              <a:buChar char="Ø"/>
            </a:pPr>
            <a:r>
              <a:rPr lang="en-US" dirty="0">
                <a:latin typeface="Arial Narrow" panose="020B0606020202030204" pitchFamily="34" charset="0"/>
              </a:rPr>
              <a:t>Gujarat, Rajasthan are on the lesser side of rain receiving spectrum. </a:t>
            </a:r>
          </a:p>
        </p:txBody>
      </p:sp>
    </p:spTree>
    <p:extLst>
      <p:ext uri="{BB962C8B-B14F-4D97-AF65-F5344CB8AC3E}">
        <p14:creationId xmlns:p14="http://schemas.microsoft.com/office/powerpoint/2010/main" val="194873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7082-10A1-0A86-15FD-7BBC2DAD42DD}"/>
              </a:ext>
            </a:extLst>
          </p:cNvPr>
          <p:cNvSpPr>
            <a:spLocks noGrp="1"/>
          </p:cNvSpPr>
          <p:nvPr>
            <p:ph type="title"/>
          </p:nvPr>
        </p:nvSpPr>
        <p:spPr>
          <a:xfrm>
            <a:off x="1520805" y="494653"/>
            <a:ext cx="8596668" cy="1320800"/>
          </a:xfrm>
        </p:spPr>
        <p:txBody>
          <a:bodyPr/>
          <a:lstStyle/>
          <a:p>
            <a:pPr algn="ctr"/>
            <a:r>
              <a:rPr lang="en-US" dirty="0">
                <a:solidFill>
                  <a:schemeClr val="tx1">
                    <a:lumMod val="95000"/>
                    <a:lumOff val="5000"/>
                  </a:schemeClr>
                </a:solidFill>
                <a:latin typeface="Bahnschrift SemiBold SemiConden" panose="020B0502040204020203" pitchFamily="34" charset="0"/>
              </a:rPr>
              <a:t>Cumulative Rainfall Data</a:t>
            </a:r>
          </a:p>
        </p:txBody>
      </p:sp>
      <p:pic>
        <p:nvPicPr>
          <p:cNvPr id="5" name="Content Placeholder 4">
            <a:extLst>
              <a:ext uri="{FF2B5EF4-FFF2-40B4-BE49-F238E27FC236}">
                <a16:creationId xmlns:a16="http://schemas.microsoft.com/office/drawing/2014/main" id="{A556DB4F-E42C-CCEB-1847-276459C87C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072" y="2256033"/>
            <a:ext cx="4600596" cy="4230507"/>
          </a:xfrm>
        </p:spPr>
      </p:pic>
      <p:pic>
        <p:nvPicPr>
          <p:cNvPr id="7" name="Picture 6">
            <a:extLst>
              <a:ext uri="{FF2B5EF4-FFF2-40B4-BE49-F238E27FC236}">
                <a16:creationId xmlns:a16="http://schemas.microsoft.com/office/drawing/2014/main" id="{A3501CE1-4DC2-7FDA-FEF5-8DE0A49DA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52" y="2598058"/>
            <a:ext cx="6526104" cy="3546456"/>
          </a:xfrm>
          <a:prstGeom prst="rect">
            <a:avLst/>
          </a:prstGeom>
        </p:spPr>
      </p:pic>
    </p:spTree>
    <p:extLst>
      <p:ext uri="{BB962C8B-B14F-4D97-AF65-F5344CB8AC3E}">
        <p14:creationId xmlns:p14="http://schemas.microsoft.com/office/powerpoint/2010/main" val="2890197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543</TotalTime>
  <Words>1888</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Arial Narrow</vt:lpstr>
      <vt:lpstr>Arial Rounded MT Bold</vt:lpstr>
      <vt:lpstr>Bahnschrift</vt:lpstr>
      <vt:lpstr>Bahnschrift Light Condensed</vt:lpstr>
      <vt:lpstr>Bahnschrift SemiBold Condensed</vt:lpstr>
      <vt:lpstr>Bahnschrift SemiBold SemiConden</vt:lpstr>
      <vt:lpstr>Impact</vt:lpstr>
      <vt:lpstr>Trebuchet MS</vt:lpstr>
      <vt:lpstr>Wingdings</vt:lpstr>
      <vt:lpstr>Wingdings 3</vt:lpstr>
      <vt:lpstr>Facet</vt:lpstr>
      <vt:lpstr>Theme: Environment </vt:lpstr>
      <vt:lpstr>Why Do We Care?</vt:lpstr>
      <vt:lpstr>Data Sets </vt:lpstr>
      <vt:lpstr>Role of Additional Datasets in the Overall Picture</vt:lpstr>
      <vt:lpstr>What is the Story?</vt:lpstr>
      <vt:lpstr>Rainfall</vt:lpstr>
      <vt:lpstr>Rainfall Distribution </vt:lpstr>
      <vt:lpstr>Rainfall Distribution</vt:lpstr>
      <vt:lpstr>Cumulative Rainfall Data</vt:lpstr>
      <vt:lpstr>PowerPoint Presentation</vt:lpstr>
      <vt:lpstr>PowerPoint Presentation</vt:lpstr>
      <vt:lpstr>PowerPoint Presentation</vt:lpstr>
      <vt:lpstr>Impact of Rainfall on Agriculture</vt:lpstr>
      <vt:lpstr>Rice Production in India</vt:lpstr>
      <vt:lpstr>Case 1 : Punjab</vt:lpstr>
      <vt:lpstr>Case 2: West Bengal</vt:lpstr>
      <vt:lpstr>Climate Change: The Big One </vt:lpstr>
      <vt:lpstr>Climate Change’s Affect in Indian Subcontinent</vt:lpstr>
      <vt:lpstr>PowerPoint Presentation</vt:lpstr>
      <vt:lpstr>Climate Change Trends over the Years</vt:lpstr>
      <vt:lpstr>Carbon Emissions: The Main Culprit</vt:lpstr>
      <vt:lpstr>Carbon Emissions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Environment </dc:title>
  <dc:creator>Mayank Bansal</dc:creator>
  <cp:lastModifiedBy>Mayank Bansal</cp:lastModifiedBy>
  <cp:revision>7</cp:revision>
  <dcterms:created xsi:type="dcterms:W3CDTF">2023-04-15T11:43:48Z</dcterms:created>
  <dcterms:modified xsi:type="dcterms:W3CDTF">2023-04-29T21:25:26Z</dcterms:modified>
</cp:coreProperties>
</file>