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71" r:id="rId2"/>
    <p:sldId id="300" r:id="rId3"/>
    <p:sldId id="276" r:id="rId4"/>
    <p:sldId id="277" r:id="rId5"/>
    <p:sldId id="292" r:id="rId6"/>
    <p:sldId id="293" r:id="rId7"/>
    <p:sldId id="272" r:id="rId8"/>
    <p:sldId id="275" r:id="rId9"/>
    <p:sldId id="296" r:id="rId10"/>
    <p:sldId id="302" r:id="rId11"/>
    <p:sldId id="301" r:id="rId12"/>
    <p:sldId id="299" r:id="rId13"/>
    <p:sldId id="295" r:id="rId14"/>
    <p:sldId id="256" r:id="rId15"/>
    <p:sldId id="294" r:id="rId16"/>
    <p:sldId id="298"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57" r:id="rId60"/>
    <p:sldId id="258" r:id="rId61"/>
    <p:sldId id="260" r:id="rId62"/>
    <p:sldId id="261" r:id="rId63"/>
    <p:sldId id="264" r:id="rId64"/>
    <p:sldId id="267" r:id="rId65"/>
    <p:sldId id="268" r:id="rId66"/>
    <p:sldId id="265" r:id="rId67"/>
    <p:sldId id="266" r:id="rId68"/>
    <p:sldId id="269" r:id="rId69"/>
    <p:sldId id="270" r:id="rId70"/>
    <p:sldId id="263" r:id="rId71"/>
    <p:sldId id="259" r:id="rId72"/>
    <p:sldId id="262"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E"/>
    <a:srgbClr val="B3EBFF"/>
    <a:srgbClr val="EFFBFF"/>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09" autoAdjust="0"/>
    <p:restoredTop sz="94495" autoAdjust="0"/>
  </p:normalViewPr>
  <p:slideViewPr>
    <p:cSldViewPr>
      <p:cViewPr varScale="1">
        <p:scale>
          <a:sx n="87" d="100"/>
          <a:sy n="87" d="100"/>
        </p:scale>
        <p:origin x="9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A04AD2-49A2-4367-991C-27098F7A5049}" type="datetimeFigureOut">
              <a:rPr lang="en-US" smtClean="0"/>
              <a:pPr/>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93DCA-59C6-4CD9-8BD9-C9E6DE3E3ACF}" type="slidenum">
              <a:rPr lang="en-US" smtClean="0"/>
              <a:pPr/>
              <a:t>‹#›</a:t>
            </a:fld>
            <a:endParaRPr lang="en-US"/>
          </a:p>
        </p:txBody>
      </p:sp>
    </p:spTree>
    <p:extLst>
      <p:ext uri="{BB962C8B-B14F-4D97-AF65-F5344CB8AC3E}">
        <p14:creationId xmlns:p14="http://schemas.microsoft.com/office/powerpoint/2010/main" val="203408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93DCA-59C6-4CD9-8BD9-C9E6DE3E3ACF}" type="slidenum">
              <a:rPr lang="en-US" smtClean="0"/>
              <a:pPr/>
              <a:t>18</a:t>
            </a:fld>
            <a:endParaRPr lang="en-US"/>
          </a:p>
        </p:txBody>
      </p:sp>
    </p:spTree>
    <p:extLst>
      <p:ext uri="{BB962C8B-B14F-4D97-AF65-F5344CB8AC3E}">
        <p14:creationId xmlns:p14="http://schemas.microsoft.com/office/powerpoint/2010/main" val="113784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93DCA-59C6-4CD9-8BD9-C9E6DE3E3ACF}" type="slidenum">
              <a:rPr lang="en-US" smtClean="0"/>
              <a:pPr/>
              <a:t>32</a:t>
            </a:fld>
            <a:endParaRPr lang="en-US"/>
          </a:p>
        </p:txBody>
      </p:sp>
    </p:spTree>
    <p:extLst>
      <p:ext uri="{BB962C8B-B14F-4D97-AF65-F5344CB8AC3E}">
        <p14:creationId xmlns:p14="http://schemas.microsoft.com/office/powerpoint/2010/main" val="54783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93DCA-59C6-4CD9-8BD9-C9E6DE3E3ACF}" type="slidenum">
              <a:rPr lang="en-US" smtClean="0"/>
              <a:pPr/>
              <a:t>46</a:t>
            </a:fld>
            <a:endParaRPr lang="en-US"/>
          </a:p>
        </p:txBody>
      </p:sp>
    </p:spTree>
    <p:extLst>
      <p:ext uri="{BB962C8B-B14F-4D97-AF65-F5344CB8AC3E}">
        <p14:creationId xmlns:p14="http://schemas.microsoft.com/office/powerpoint/2010/main" val="200666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93DCA-59C6-4CD9-8BD9-C9E6DE3E3ACF}" type="slidenum">
              <a:rPr lang="en-US" smtClean="0"/>
              <a:pPr/>
              <a:t>60</a:t>
            </a:fld>
            <a:endParaRPr lang="en-US"/>
          </a:p>
        </p:txBody>
      </p:sp>
    </p:spTree>
    <p:extLst>
      <p:ext uri="{BB962C8B-B14F-4D97-AF65-F5344CB8AC3E}">
        <p14:creationId xmlns:p14="http://schemas.microsoft.com/office/powerpoint/2010/main" val="113660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229B14-8C1F-4D6B-915C-BE67163B4188}"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29B14-8C1F-4D6B-915C-BE67163B4188}"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29B14-8C1F-4D6B-915C-BE67163B4188}"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29B14-8C1F-4D6B-915C-BE67163B4188}"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29B14-8C1F-4D6B-915C-BE67163B4188}"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229B14-8C1F-4D6B-915C-BE67163B4188}"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229B14-8C1F-4D6B-915C-BE67163B4188}"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229B14-8C1F-4D6B-915C-BE67163B4188}"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29B14-8C1F-4D6B-915C-BE67163B4188}"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29B14-8C1F-4D6B-915C-BE67163B4188}"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29B14-8C1F-4D6B-915C-BE67163B4188}"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BAA9E-7637-4643-80F6-BDB65A1A43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29B14-8C1F-4D6B-915C-BE67163B4188}"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BAA9E-7637-4643-80F6-BDB65A1A43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jpeg"/><Relationship Id="rId7"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jpeg"/><Relationship Id="rId7"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30.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30.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1.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30.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1.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6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1.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1.png"/><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1.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30.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1.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6" name="Group 5">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7"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8"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9" name="Straight Connector 8">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2" name="TextBox 11"/>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5" name="TextBox 14"/>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6" name="TextBox 15"/>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sp>
        <p:nvSpPr>
          <p:cNvPr id="24" name="TextBox 23"/>
          <p:cNvSpPr txBox="1"/>
          <p:nvPr/>
        </p:nvSpPr>
        <p:spPr>
          <a:xfrm>
            <a:off x="5075038" y="1752600"/>
            <a:ext cx="3838344" cy="3477875"/>
          </a:xfrm>
          <a:prstGeom prst="rect">
            <a:avLst/>
          </a:prstGeom>
          <a:noFill/>
        </p:spPr>
        <p:txBody>
          <a:bodyPr wrap="square" rtlCol="0">
            <a:spAutoFit/>
          </a:bodyPr>
          <a:lstStyle/>
          <a:p>
            <a:pPr algn="ctr"/>
            <a:r>
              <a:rPr lang="en-US" sz="2000" dirty="0" smtClean="0">
                <a:solidFill>
                  <a:srgbClr val="FFC000"/>
                </a:solidFill>
                <a:latin typeface="Andalus" pitchFamily="18" charset="-78"/>
                <a:cs typeface="Andalus" pitchFamily="18" charset="-78"/>
              </a:rPr>
              <a:t>We </a:t>
            </a:r>
            <a:r>
              <a:rPr lang="en-US" sz="2000" dirty="0" smtClean="0">
                <a:solidFill>
                  <a:srgbClr val="FFC000"/>
                </a:solidFill>
                <a:latin typeface="Andalus" pitchFamily="18" charset="-78"/>
                <a:cs typeface="Andalus" pitchFamily="18" charset="-78"/>
              </a:rPr>
              <a:t>create shapes.</a:t>
            </a:r>
          </a:p>
          <a:p>
            <a:pPr algn="ctr"/>
            <a:r>
              <a:rPr lang="en-US" sz="2000" dirty="0" smtClean="0">
                <a:solidFill>
                  <a:srgbClr val="FFC000"/>
                </a:solidFill>
                <a:latin typeface="Andalus" pitchFamily="18" charset="-78"/>
                <a:cs typeface="Andalus" pitchFamily="18" charset="-78"/>
              </a:rPr>
              <a:t>Your body is your Temple </a:t>
            </a:r>
          </a:p>
          <a:p>
            <a:pPr algn="ctr"/>
            <a:r>
              <a:rPr lang="en-US" sz="2000" dirty="0" smtClean="0">
                <a:solidFill>
                  <a:srgbClr val="FFC000"/>
                </a:solidFill>
                <a:latin typeface="Andalus" pitchFamily="18" charset="-78"/>
                <a:cs typeface="Andalus" pitchFamily="18" charset="-78"/>
              </a:rPr>
              <a:t>and needs to be tended to in the best manner possible.</a:t>
            </a:r>
          </a:p>
          <a:p>
            <a:pPr algn="ctr"/>
            <a:r>
              <a:rPr lang="en-US" sz="2000" dirty="0" smtClean="0">
                <a:solidFill>
                  <a:srgbClr val="FFC000"/>
                </a:solidFill>
                <a:latin typeface="Andalus" pitchFamily="18" charset="-78"/>
                <a:cs typeface="Andalus" pitchFamily="18" charset="-78"/>
              </a:rPr>
              <a:t>It is the finest and most valuable instrument ever created </a:t>
            </a:r>
          </a:p>
          <a:p>
            <a:pPr algn="ctr"/>
            <a:r>
              <a:rPr lang="en-US" sz="2000" dirty="0" smtClean="0">
                <a:solidFill>
                  <a:srgbClr val="FFC000"/>
                </a:solidFill>
                <a:latin typeface="Andalus" pitchFamily="18" charset="-78"/>
                <a:cs typeface="Andalus" pitchFamily="18" charset="-78"/>
              </a:rPr>
              <a:t>but it also has to be harmonize with the inner you.</a:t>
            </a:r>
          </a:p>
          <a:p>
            <a:pPr algn="ctr"/>
            <a:r>
              <a:rPr lang="en-US" sz="2000" dirty="0" smtClean="0">
                <a:solidFill>
                  <a:srgbClr val="FFC000"/>
                </a:solidFill>
                <a:latin typeface="Andalus" pitchFamily="18" charset="-78"/>
                <a:cs typeface="Andalus" pitchFamily="18" charset="-78"/>
              </a:rPr>
              <a:t> We believe in exercise </a:t>
            </a:r>
          </a:p>
          <a:p>
            <a:pPr algn="ctr"/>
            <a:r>
              <a:rPr lang="en-US" sz="2000" dirty="0" smtClean="0">
                <a:solidFill>
                  <a:srgbClr val="FFC000"/>
                </a:solidFill>
                <a:latin typeface="Andalus" pitchFamily="18" charset="-78"/>
                <a:cs typeface="Andalus" pitchFamily="18" charset="-78"/>
              </a:rPr>
              <a:t>that shapes and </a:t>
            </a:r>
          </a:p>
          <a:p>
            <a:pPr algn="ctr"/>
            <a:r>
              <a:rPr lang="en-US" sz="2000" dirty="0" smtClean="0">
                <a:solidFill>
                  <a:srgbClr val="FFC000"/>
                </a:solidFill>
                <a:latin typeface="Andalus" pitchFamily="18" charset="-78"/>
                <a:cs typeface="Andalus" pitchFamily="18" charset="-78"/>
              </a:rPr>
              <a:t>strengthens body and soul.</a:t>
            </a:r>
          </a:p>
        </p:txBody>
      </p:sp>
      <p:cxnSp>
        <p:nvCxnSpPr>
          <p:cNvPr id="25" name="Straight Connector 2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Picture 5" descr="C:\Users\ADMIN\Downloads\exercise101-removebg-preview (1).png"/>
          <p:cNvPicPr>
            <a:picLocks noChangeAspect="1" noChangeArrowheads="1"/>
          </p:cNvPicPr>
          <p:nvPr/>
        </p:nvPicPr>
        <p:blipFill rotWithShape="1">
          <a:blip r:embed="rId3">
            <a:extLst>
              <a:ext uri="{28A0092B-C50C-407E-A947-70E740481C1C}">
                <a14:useLocalDpi xmlns:a14="http://schemas.microsoft.com/office/drawing/2010/main" val="0"/>
              </a:ext>
            </a:extLst>
          </a:blip>
          <a:srcRect t="17754" b="21015"/>
          <a:stretch/>
        </p:blipFill>
        <p:spPr bwMode="auto">
          <a:xfrm>
            <a:off x="188994" y="1895475"/>
            <a:ext cx="5226690"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37"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1859606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5" name="Straight Connector 1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 xmlns:a16="http://schemas.microsoft.com/office/drawing/2014/main" id="{F71B15F3-D8D7-4050-91DB-5EF8791EA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57" y="1416966"/>
            <a:ext cx="3798881" cy="4723362"/>
          </a:xfrm>
          <a:prstGeom prst="rect">
            <a:avLst/>
          </a:prstGeom>
        </p:spPr>
      </p:pic>
      <p:sp>
        <p:nvSpPr>
          <p:cNvPr id="23" name="Rectangle 22">
            <a:extLst>
              <a:ext uri="{FF2B5EF4-FFF2-40B4-BE49-F238E27FC236}">
                <a16:creationId xmlns="" xmlns:a16="http://schemas.microsoft.com/office/drawing/2014/main" id="{BD1D618E-9A90-4F37-958E-44403EFB7AAD}"/>
              </a:ext>
            </a:extLst>
          </p:cNvPr>
          <p:cNvSpPr/>
          <p:nvPr/>
        </p:nvSpPr>
        <p:spPr>
          <a:xfrm>
            <a:off x="2875942" y="1539971"/>
            <a:ext cx="3579005" cy="331124"/>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rgbClr val="FFFF00"/>
                </a:solidFill>
                <a:latin typeface="Gabriola" panose="04040605051002020D02" pitchFamily="82" charset="0"/>
              </a:rPr>
              <a:t>Aijan</a:t>
            </a:r>
            <a:r>
              <a:rPr lang="en-US" sz="2000" dirty="0" smtClean="0">
                <a:solidFill>
                  <a:srgbClr val="FFFF00"/>
                </a:solidFill>
                <a:latin typeface="Gabriola" panose="04040605051002020D02" pitchFamily="82" charset="0"/>
              </a:rPr>
              <a:t> </a:t>
            </a:r>
            <a:r>
              <a:rPr lang="en-US" sz="2000" dirty="0" err="1" smtClean="0">
                <a:solidFill>
                  <a:srgbClr val="FFFF00"/>
                </a:solidFill>
                <a:latin typeface="Gabriola" panose="04040605051002020D02" pitchFamily="82" charset="0"/>
              </a:rPr>
              <a:t>Kadiwal</a:t>
            </a:r>
            <a:endParaRPr lang="en-US" sz="2000" dirty="0">
              <a:solidFill>
                <a:srgbClr val="FFFF00"/>
              </a:solidFill>
              <a:latin typeface="Gabriola" panose="04040605051002020D02" pitchFamily="82" charset="0"/>
            </a:endParaRPr>
          </a:p>
        </p:txBody>
      </p:sp>
      <p:sp>
        <p:nvSpPr>
          <p:cNvPr id="24" name="TextBox 23">
            <a:extLst>
              <a:ext uri="{FF2B5EF4-FFF2-40B4-BE49-F238E27FC236}">
                <a16:creationId xmlns="" xmlns:a16="http://schemas.microsoft.com/office/drawing/2014/main" id="{037DD420-E37F-41BB-B970-7B2D6ABF78C9}"/>
              </a:ext>
            </a:extLst>
          </p:cNvPr>
          <p:cNvSpPr txBox="1"/>
          <p:nvPr/>
        </p:nvSpPr>
        <p:spPr>
          <a:xfrm>
            <a:off x="4982966" y="1546556"/>
            <a:ext cx="1313180" cy="338554"/>
          </a:xfrm>
          <a:prstGeom prst="rect">
            <a:avLst/>
          </a:prstGeom>
          <a:noFill/>
        </p:spPr>
        <p:txBody>
          <a:bodyPr wrap="non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97 </a:t>
            </a:r>
            <a:r>
              <a:rPr lang="en-US" sz="1600" dirty="0">
                <a:solidFill>
                  <a:schemeClr val="bg1"/>
                </a:solidFill>
                <a:latin typeface="Times New Roman" panose="02020603050405020304" pitchFamily="18" charset="0"/>
                <a:cs typeface="Times New Roman" panose="02020603050405020304" pitchFamily="18" charset="0"/>
              </a:rPr>
              <a:t>kg – </a:t>
            </a:r>
            <a:r>
              <a:rPr lang="en-US" sz="1600" dirty="0" smtClean="0">
                <a:solidFill>
                  <a:schemeClr val="bg1"/>
                </a:solidFill>
                <a:latin typeface="Times New Roman" panose="02020603050405020304" pitchFamily="18" charset="0"/>
                <a:cs typeface="Times New Roman" panose="02020603050405020304" pitchFamily="18" charset="0"/>
              </a:rPr>
              <a:t>83 </a:t>
            </a:r>
            <a:r>
              <a:rPr lang="en-US" sz="1600" dirty="0">
                <a:solidFill>
                  <a:schemeClr val="bg1"/>
                </a:solidFill>
                <a:latin typeface="Times New Roman" panose="02020603050405020304" pitchFamily="18" charset="0"/>
                <a:cs typeface="Times New Roman" panose="02020603050405020304" pitchFamily="18" charset="0"/>
              </a:rPr>
              <a:t>kg</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 xmlns:a16="http://schemas.microsoft.com/office/drawing/2014/main" id="{A56E9591-3252-4559-9B50-2725603B4B89}"/>
              </a:ext>
            </a:extLst>
          </p:cNvPr>
          <p:cNvSpPr/>
          <p:nvPr/>
        </p:nvSpPr>
        <p:spPr>
          <a:xfrm>
            <a:off x="2875942" y="5360762"/>
            <a:ext cx="3579005" cy="600662"/>
          </a:xfrm>
          <a:prstGeom prst="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Gabriola" panose="04040605051002020D02" pitchFamily="82" charset="0"/>
            </a:endParaRPr>
          </a:p>
        </p:txBody>
      </p:sp>
      <p:grpSp>
        <p:nvGrpSpPr>
          <p:cNvPr id="26" name="Group 25">
            <a:extLst>
              <a:ext uri="{FF2B5EF4-FFF2-40B4-BE49-F238E27FC236}">
                <a16:creationId xmlns="" xmlns:a16="http://schemas.microsoft.com/office/drawing/2014/main" id="{AE889832-2CAC-4C7B-A6DB-F6580AFCB3E4}"/>
              </a:ext>
            </a:extLst>
          </p:cNvPr>
          <p:cNvGrpSpPr/>
          <p:nvPr/>
        </p:nvGrpSpPr>
        <p:grpSpPr>
          <a:xfrm>
            <a:off x="4852965" y="5140507"/>
            <a:ext cx="1572775" cy="820917"/>
            <a:chOff x="-162019" y="211931"/>
            <a:chExt cx="2213535" cy="849112"/>
          </a:xfrm>
        </p:grpSpPr>
        <p:sp>
          <p:nvSpPr>
            <p:cNvPr id="27" name="TextBox 37">
              <a:extLst>
                <a:ext uri="{FF2B5EF4-FFF2-40B4-BE49-F238E27FC236}">
                  <a16:creationId xmlns="" xmlns:a16="http://schemas.microsoft.com/office/drawing/2014/main" id="{FAC86944-4386-45B8-980E-0891BB8CD4D6}"/>
                </a:ext>
              </a:extLst>
            </p:cNvPr>
            <p:cNvSpPr txBox="1"/>
            <p:nvPr/>
          </p:nvSpPr>
          <p:spPr>
            <a:xfrm>
              <a:off x="-162019" y="211931"/>
              <a:ext cx="2213535" cy="795868"/>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bg1"/>
                  </a:solidFill>
                  <a:latin typeface="Lucida Handwriting" pitchFamily="66" charset="0"/>
                </a:rPr>
                <a:t> </a:t>
              </a:r>
              <a:r>
                <a:rPr lang="en-US" sz="2000" b="1" dirty="0">
                  <a:solidFill>
                    <a:srgbClr val="FFC000"/>
                  </a:solidFill>
                  <a:latin typeface="Rage Italic" pitchFamily="66" charset="0"/>
                  <a:cs typeface="Latha" pitchFamily="2"/>
                </a:rPr>
                <a:t>I</a:t>
              </a:r>
              <a:r>
                <a:rPr lang="en-US" sz="1200" b="1" dirty="0">
                  <a:solidFill>
                    <a:srgbClr val="FFC000"/>
                  </a:solidFill>
                  <a:latin typeface="Baskerville Old Face" pitchFamily="18" charset="0"/>
                </a:rPr>
                <a:t>CON</a:t>
              </a:r>
              <a:r>
                <a:rPr lang="en-US" sz="1400" b="1" dirty="0">
                  <a:solidFill>
                    <a:srgbClr val="FFC000"/>
                  </a:solidFill>
                  <a:latin typeface="Baskerville Old Face" pitchFamily="18" charset="0"/>
                </a:rPr>
                <a:t> </a:t>
              </a:r>
              <a:r>
                <a:rPr lang="en-US" sz="2400" dirty="0">
                  <a:solidFill>
                    <a:srgbClr val="FFC000"/>
                  </a:solidFill>
                  <a:latin typeface="Lucida Handwriting" pitchFamily="66" charset="0"/>
                </a:rPr>
                <a:t>F</a:t>
              </a:r>
              <a:r>
                <a:rPr lang="en-US" dirty="0">
                  <a:solidFill>
                    <a:srgbClr val="FFC000"/>
                  </a:solidFill>
                  <a:latin typeface="Baskerville Old Face" pitchFamily="18" charset="0"/>
                </a:rPr>
                <a:t>itness</a:t>
              </a:r>
              <a:endParaRPr lang="en-US" b="1" dirty="0">
                <a:solidFill>
                  <a:srgbClr val="FFC000"/>
                </a:solidFill>
                <a:latin typeface="Baskerville Old Face" pitchFamily="18" charset="0"/>
              </a:endParaRPr>
            </a:p>
          </p:txBody>
        </p:sp>
        <p:sp>
          <p:nvSpPr>
            <p:cNvPr id="28" name="TextBox 38">
              <a:extLst>
                <a:ext uri="{FF2B5EF4-FFF2-40B4-BE49-F238E27FC236}">
                  <a16:creationId xmlns="" xmlns:a16="http://schemas.microsoft.com/office/drawing/2014/main" id="{5820685D-1F95-48AE-8AED-0894653DB580}"/>
                </a:ext>
              </a:extLst>
            </p:cNvPr>
            <p:cNvSpPr txBox="1"/>
            <p:nvPr/>
          </p:nvSpPr>
          <p:spPr>
            <a:xfrm>
              <a:off x="383822" y="838200"/>
              <a:ext cx="1667693" cy="2228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C000"/>
                  </a:solidFill>
                </a:rPr>
                <a:t>The Brilliance in  Fitness</a:t>
              </a:r>
            </a:p>
          </p:txBody>
        </p:sp>
        <p:cxnSp>
          <p:nvCxnSpPr>
            <p:cNvPr id="29" name="Straight Connector 28">
              <a:extLst>
                <a:ext uri="{FF2B5EF4-FFF2-40B4-BE49-F238E27FC236}">
                  <a16:creationId xmlns="" xmlns:a16="http://schemas.microsoft.com/office/drawing/2014/main" id="{0E8012C7-A0E8-4747-9350-74778E6146F4}"/>
                </a:ext>
              </a:extLst>
            </p:cNvPr>
            <p:cNvCxnSpPr>
              <a:cxnSpLocks/>
            </p:cNvCxnSpPr>
            <p:nvPr/>
          </p:nvCxnSpPr>
          <p:spPr>
            <a:xfrm>
              <a:off x="206970" y="838200"/>
              <a:ext cx="1711566"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 xmlns:a16="http://schemas.microsoft.com/office/drawing/2014/main" id="{03E25408-9FD9-43EB-B897-3D8B1FECB4FD}"/>
                </a:ext>
              </a:extLst>
            </p:cNvPr>
            <p:cNvSpPr/>
            <p:nvPr/>
          </p:nvSpPr>
          <p:spPr>
            <a:xfrm flipV="1">
              <a:off x="351648" y="515242"/>
              <a:ext cx="64345" cy="472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grpSp>
      <p:pic>
        <p:nvPicPr>
          <p:cNvPr id="31" name="Picture 3" descr="C:\Users\ADMIN\Desktop\6396b96b-aff6-46ee-a0f8-e4d67a7c239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44" t="11086" r="53376" b="3469"/>
          <a:stretch/>
        </p:blipFill>
        <p:spPr bwMode="auto">
          <a:xfrm rot="21008625">
            <a:off x="3145238" y="2275595"/>
            <a:ext cx="1578878" cy="321185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ADMIN\Desktop\6396b96b-aff6-46ee-a0f8-e4d67a7c239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940" t="3578" r="3697" b="11105"/>
          <a:stretch/>
        </p:blipFill>
        <p:spPr bwMode="auto">
          <a:xfrm rot="21034928">
            <a:off x="4523526" y="2022413"/>
            <a:ext cx="1647154" cy="320613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p:cNvCxnSpPr/>
          <p:nvPr/>
        </p:nvCxnSpPr>
        <p:spPr>
          <a:xfrm>
            <a:off x="4340531" y="2164164"/>
            <a:ext cx="512434" cy="318389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76766" y="1900900"/>
            <a:ext cx="512434" cy="318389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75683" y="2427034"/>
            <a:ext cx="546696" cy="317185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64925" y="1914792"/>
            <a:ext cx="3011841" cy="51224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411621" y="5084798"/>
            <a:ext cx="2963149" cy="51408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A1527C57-1F75-48DC-864C-014C16A684DC}"/>
              </a:ext>
            </a:extLst>
          </p:cNvPr>
          <p:cNvSpPr/>
          <p:nvPr/>
        </p:nvSpPr>
        <p:spPr>
          <a:xfrm>
            <a:off x="2875942" y="4534355"/>
            <a:ext cx="3557326" cy="600662"/>
          </a:xfrm>
          <a:prstGeom prst="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Segoe Script" pitchFamily="34" charset="0"/>
                <a:cs typeface="Times New Roman" panose="02020603050405020304" pitchFamily="18" charset="0"/>
              </a:rPr>
              <a:t>“ </a:t>
            </a:r>
            <a:r>
              <a:rPr lang="en-US" sz="1600" dirty="0" smtClean="0">
                <a:solidFill>
                  <a:schemeClr val="tx1"/>
                </a:solidFill>
                <a:latin typeface="Segoe Script" pitchFamily="34" charset="0"/>
                <a:cs typeface="Times New Roman" panose="02020603050405020304" pitchFamily="18" charset="0"/>
              </a:rPr>
              <a:t>Believe </a:t>
            </a:r>
          </a:p>
          <a:p>
            <a:pPr algn="ctr"/>
            <a:r>
              <a:rPr lang="en-US" sz="1600" dirty="0" smtClean="0">
                <a:solidFill>
                  <a:schemeClr val="tx1"/>
                </a:solidFill>
                <a:latin typeface="Segoe Script" pitchFamily="34" charset="0"/>
                <a:cs typeface="Times New Roman" panose="02020603050405020304" pitchFamily="18" charset="0"/>
              </a:rPr>
              <a:t>You Can and You Will </a:t>
            </a:r>
            <a:r>
              <a:rPr lang="en-US" sz="1600" dirty="0" smtClean="0">
                <a:solidFill>
                  <a:schemeClr val="bg1"/>
                </a:solidFill>
                <a:latin typeface="Segoe Script" pitchFamily="34" charset="0"/>
                <a:cs typeface="Times New Roman" panose="02020603050405020304" pitchFamily="18" charset="0"/>
              </a:rPr>
              <a:t>“</a:t>
            </a:r>
            <a:endParaRPr lang="en-US" sz="1600" dirty="0">
              <a:solidFill>
                <a:schemeClr val="bg1"/>
              </a:solidFill>
              <a:latin typeface="Segoe Script" pitchFamily="34" charset="0"/>
              <a:cs typeface="Times New Roman" panose="02020603050405020304" pitchFamily="18" charset="0"/>
            </a:endParaRPr>
          </a:p>
        </p:txBody>
      </p:sp>
      <p:cxnSp>
        <p:nvCxnSpPr>
          <p:cNvPr id="39" name="Straight Connector 38"/>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rotWithShape="1">
          <a:blip r:embed="rId5"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41" name="Picture 2" descr="C:\Users\icon fitness\Desktop\New folder\instragram.jpe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
        <p:nvSpPr>
          <p:cNvPr id="43" name="Half Frame 42"/>
          <p:cNvSpPr/>
          <p:nvPr/>
        </p:nvSpPr>
        <p:spPr>
          <a:xfrm rot="18928824">
            <a:off x="533400" y="3499835"/>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Half Frame 43"/>
          <p:cNvSpPr/>
          <p:nvPr/>
        </p:nvSpPr>
        <p:spPr>
          <a:xfrm rot="8040189">
            <a:off x="8226933" y="3502533"/>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379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3" name="Group 2">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4"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5"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6" name="Straight Connector 5">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8" name="TextBox 7"/>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9" name="TextBox 8"/>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0" name="TextBox 9"/>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3" name="Straight Connector 12"/>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22" name="Picture 2" descr="C:\Users\icon fitness\Desktop\New folder\instragram.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
        <p:nvSpPr>
          <p:cNvPr id="24" name="Half Frame 23"/>
          <p:cNvSpPr/>
          <p:nvPr/>
        </p:nvSpPr>
        <p:spPr>
          <a:xfrm rot="18928824">
            <a:off x="533400" y="3499835"/>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lf Frame 24"/>
          <p:cNvSpPr/>
          <p:nvPr/>
        </p:nvSpPr>
        <p:spPr>
          <a:xfrm rot="8040189">
            <a:off x="8226933" y="3502533"/>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Picture 25">
            <a:extLst>
              <a:ext uri="{FF2B5EF4-FFF2-40B4-BE49-F238E27FC236}">
                <a16:creationId xmlns:a16="http://schemas.microsoft.com/office/drawing/2014/main" xmlns="" id="{F71B15F3-D8D7-4050-91DB-5EF8791EA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538" y="1372638"/>
            <a:ext cx="3837903" cy="4723362"/>
          </a:xfrm>
          <a:prstGeom prst="rect">
            <a:avLst/>
          </a:prstGeom>
        </p:spPr>
      </p:pic>
      <p:sp>
        <p:nvSpPr>
          <p:cNvPr id="27" name="Rectangle 26">
            <a:extLst>
              <a:ext uri="{FF2B5EF4-FFF2-40B4-BE49-F238E27FC236}">
                <a16:creationId xmlns:a16="http://schemas.microsoft.com/office/drawing/2014/main" xmlns="" id="{BD1D618E-9A90-4F37-958E-44403EFB7AAD}"/>
              </a:ext>
            </a:extLst>
          </p:cNvPr>
          <p:cNvSpPr/>
          <p:nvPr/>
        </p:nvSpPr>
        <p:spPr>
          <a:xfrm>
            <a:off x="2720518" y="1495643"/>
            <a:ext cx="3655125" cy="344384"/>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rgbClr val="FFFF00"/>
                </a:solidFill>
                <a:latin typeface="Gabriola" panose="04040605051002020D02" pitchFamily="82" charset="0"/>
              </a:rPr>
              <a:t>Shabana</a:t>
            </a:r>
            <a:endParaRPr lang="en-US" sz="2000" dirty="0">
              <a:solidFill>
                <a:srgbClr val="FFFF00"/>
              </a:solidFill>
              <a:latin typeface="Gabriola" panose="04040605051002020D02" pitchFamily="82" charset="0"/>
            </a:endParaRPr>
          </a:p>
        </p:txBody>
      </p:sp>
      <p:pic>
        <p:nvPicPr>
          <p:cNvPr id="28" name="Picture 2" descr="C:\Users\ADMIN\Desktop\46402c00-787f-435b-b267-d3f069d44c4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3538" y="1871715"/>
            <a:ext cx="1563665" cy="330661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xmlns="" id="{9C4145CC-158E-405F-B808-30E49489DD71}"/>
              </a:ext>
            </a:extLst>
          </p:cNvPr>
          <p:cNvSpPr txBox="1"/>
          <p:nvPr/>
        </p:nvSpPr>
        <p:spPr>
          <a:xfrm>
            <a:off x="4958635" y="1495643"/>
            <a:ext cx="1313180" cy="338554"/>
          </a:xfrm>
          <a:prstGeom prst="rect">
            <a:avLst/>
          </a:prstGeom>
          <a:noFill/>
        </p:spPr>
        <p:txBody>
          <a:bodyPr wrap="non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77 </a:t>
            </a:r>
            <a:r>
              <a:rPr lang="en-US" sz="1600" dirty="0">
                <a:solidFill>
                  <a:schemeClr val="bg1"/>
                </a:solidFill>
                <a:latin typeface="Times New Roman" panose="02020603050405020304" pitchFamily="18" charset="0"/>
                <a:cs typeface="Times New Roman" panose="02020603050405020304" pitchFamily="18" charset="0"/>
              </a:rPr>
              <a:t>kg – </a:t>
            </a:r>
            <a:r>
              <a:rPr lang="en-US" sz="1600" dirty="0" smtClean="0">
                <a:solidFill>
                  <a:schemeClr val="bg1"/>
                </a:solidFill>
                <a:latin typeface="Times New Roman" panose="02020603050405020304" pitchFamily="18" charset="0"/>
                <a:cs typeface="Times New Roman" panose="02020603050405020304" pitchFamily="18" charset="0"/>
              </a:rPr>
              <a:t>65 </a:t>
            </a:r>
            <a:r>
              <a:rPr lang="en-US" sz="1600" dirty="0">
                <a:solidFill>
                  <a:schemeClr val="bg1"/>
                </a:solidFill>
                <a:latin typeface="Times New Roman" panose="02020603050405020304" pitchFamily="18" charset="0"/>
                <a:cs typeface="Times New Roman" panose="02020603050405020304" pitchFamily="18" charset="0"/>
              </a:rPr>
              <a:t>kg</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30" name="Picture 3" descr="C:\Users\ADMIN\Desktop\fb7dff84-cf68-49df-8b71-0a70daf006a7.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376" t="11037" b="9916"/>
          <a:stretch/>
        </p:blipFill>
        <p:spPr bwMode="auto">
          <a:xfrm>
            <a:off x="4489556" y="1871268"/>
            <a:ext cx="1649654" cy="3307063"/>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xmlns="" id="{88BE42E2-0EE3-4CAA-A839-2C6B3A12D18F}"/>
              </a:ext>
            </a:extLst>
          </p:cNvPr>
          <p:cNvSpPr/>
          <p:nvPr/>
        </p:nvSpPr>
        <p:spPr>
          <a:xfrm>
            <a:off x="2712049" y="4434511"/>
            <a:ext cx="3637179" cy="648697"/>
          </a:xfrm>
          <a:prstGeom prst="rect">
            <a:avLst/>
          </a:prstGeom>
          <a:solidFill>
            <a:srgbClr val="00B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I am </a:t>
            </a:r>
            <a:r>
              <a:rPr lang="en-US" dirty="0" smtClean="0">
                <a:solidFill>
                  <a:srgbClr val="FFFF00"/>
                </a:solidFill>
                <a:latin typeface="Times New Roman" panose="02020603050405020304" pitchFamily="18" charset="0"/>
                <a:cs typeface="Times New Roman" panose="02020603050405020304" pitchFamily="18" charset="0"/>
              </a:rPr>
              <a:t>Proud</a:t>
            </a:r>
            <a:r>
              <a:rPr lang="en-US" dirty="0" smtClean="0">
                <a:solidFill>
                  <a:schemeClr val="tx1"/>
                </a:solidFill>
                <a:latin typeface="Times New Roman" panose="02020603050405020304" pitchFamily="18" charset="0"/>
                <a:cs typeface="Times New Roman" panose="02020603050405020304" pitchFamily="18" charset="0"/>
              </a:rPr>
              <a:t> </a:t>
            </a:r>
          </a:p>
          <a:p>
            <a:pPr algn="ctr"/>
            <a:r>
              <a:rPr lang="en-US" sz="1600" dirty="0" smtClean="0">
                <a:solidFill>
                  <a:schemeClr val="bg1"/>
                </a:solidFill>
                <a:latin typeface="Times New Roman" panose="02020603050405020304" pitchFamily="18" charset="0"/>
                <a:cs typeface="Times New Roman" panose="02020603050405020304" pitchFamily="18" charset="0"/>
              </a:rPr>
              <a:t>On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rgbClr val="FFFF00"/>
                </a:solidFill>
                <a:latin typeface="Times New Roman" panose="02020603050405020304" pitchFamily="18" charset="0"/>
                <a:cs typeface="Times New Roman" panose="02020603050405020304" pitchFamily="18" charset="0"/>
              </a:rPr>
              <a:t>Myself,</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For </a:t>
            </a:r>
            <a:r>
              <a:rPr lang="en-US" sz="1600" dirty="0" smtClean="0">
                <a:solidFill>
                  <a:srgbClr val="FFFF00"/>
                </a:solidFill>
                <a:latin typeface="Times New Roman" panose="02020603050405020304" pitchFamily="18" charset="0"/>
                <a:cs typeface="Times New Roman" panose="02020603050405020304" pitchFamily="18" charset="0"/>
              </a:rPr>
              <a:t>Myself,</a:t>
            </a:r>
            <a:r>
              <a:rPr lang="en-US" sz="1600" dirty="0">
                <a:solidFill>
                  <a:srgbClr val="FFFF00"/>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By </a:t>
            </a:r>
            <a:r>
              <a:rPr lang="en-US" sz="1600" dirty="0" smtClean="0">
                <a:solidFill>
                  <a:srgbClr val="FFFF00"/>
                </a:solidFill>
                <a:latin typeface="Times New Roman" panose="02020603050405020304" pitchFamily="18" charset="0"/>
                <a:cs typeface="Times New Roman" panose="02020603050405020304" pitchFamily="18" charset="0"/>
              </a:rPr>
              <a:t>Myself …</a:t>
            </a:r>
            <a:endParaRPr lang="en-US" sz="1600" dirty="0">
              <a:solidFill>
                <a:srgbClr val="FFFF00"/>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xmlns="" id="{1D4D66B7-6A45-40AA-970C-77785FC4D108}"/>
              </a:ext>
            </a:extLst>
          </p:cNvPr>
          <p:cNvSpPr/>
          <p:nvPr/>
        </p:nvSpPr>
        <p:spPr>
          <a:xfrm>
            <a:off x="2667129" y="5335422"/>
            <a:ext cx="3706813" cy="600662"/>
          </a:xfrm>
          <a:prstGeom prst="rect">
            <a:avLst/>
          </a:prstGeom>
          <a:solidFill>
            <a:srgbClr val="00B05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Gabriola" panose="04040605051002020D02" pitchFamily="82" charset="0"/>
            </a:endParaRPr>
          </a:p>
        </p:txBody>
      </p:sp>
      <p:grpSp>
        <p:nvGrpSpPr>
          <p:cNvPr id="33" name="Group 32">
            <a:extLst>
              <a:ext uri="{FF2B5EF4-FFF2-40B4-BE49-F238E27FC236}">
                <a16:creationId xmlns:a16="http://schemas.microsoft.com/office/drawing/2014/main" xmlns="" id="{450EC27C-D0B0-41C8-8ED3-DAD206E3FBA5}"/>
              </a:ext>
            </a:extLst>
          </p:cNvPr>
          <p:cNvGrpSpPr/>
          <p:nvPr/>
        </p:nvGrpSpPr>
        <p:grpSpPr>
          <a:xfrm>
            <a:off x="4629296" y="5115167"/>
            <a:ext cx="1572775" cy="820917"/>
            <a:chOff x="-162019" y="211931"/>
            <a:chExt cx="2213535" cy="849112"/>
          </a:xfrm>
        </p:grpSpPr>
        <p:sp>
          <p:nvSpPr>
            <p:cNvPr id="34" name="TextBox 37">
              <a:extLst>
                <a:ext uri="{FF2B5EF4-FFF2-40B4-BE49-F238E27FC236}">
                  <a16:creationId xmlns:a16="http://schemas.microsoft.com/office/drawing/2014/main" xmlns="" id="{FCC83F6D-BDE4-486D-A6FA-BBB6DA2E2F4C}"/>
                </a:ext>
              </a:extLst>
            </p:cNvPr>
            <p:cNvSpPr txBox="1"/>
            <p:nvPr/>
          </p:nvSpPr>
          <p:spPr>
            <a:xfrm>
              <a:off x="-162019" y="211931"/>
              <a:ext cx="2213535" cy="795868"/>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bg1"/>
                  </a:solidFill>
                  <a:latin typeface="Lucida Handwriting" pitchFamily="66" charset="0"/>
                </a:rPr>
                <a:t> </a:t>
              </a:r>
              <a:r>
                <a:rPr lang="en-US" sz="2000" b="1" dirty="0">
                  <a:solidFill>
                    <a:srgbClr val="FFC000"/>
                  </a:solidFill>
                  <a:latin typeface="Rage Italic" pitchFamily="66" charset="0"/>
                  <a:cs typeface="Latha" pitchFamily="2"/>
                </a:rPr>
                <a:t>I</a:t>
              </a:r>
              <a:r>
                <a:rPr lang="en-US" sz="1200" b="1" dirty="0">
                  <a:solidFill>
                    <a:srgbClr val="FFC000"/>
                  </a:solidFill>
                  <a:latin typeface="Baskerville Old Face" pitchFamily="18" charset="0"/>
                </a:rPr>
                <a:t>CON</a:t>
              </a:r>
              <a:r>
                <a:rPr lang="en-US" sz="1400" b="1" dirty="0">
                  <a:solidFill>
                    <a:srgbClr val="FFC000"/>
                  </a:solidFill>
                  <a:latin typeface="Baskerville Old Face" pitchFamily="18" charset="0"/>
                </a:rPr>
                <a:t> </a:t>
              </a:r>
              <a:r>
                <a:rPr lang="en-US" sz="2400" dirty="0">
                  <a:solidFill>
                    <a:srgbClr val="FFC000"/>
                  </a:solidFill>
                  <a:latin typeface="Lucida Handwriting" pitchFamily="66" charset="0"/>
                </a:rPr>
                <a:t>F</a:t>
              </a:r>
              <a:r>
                <a:rPr lang="en-US" dirty="0">
                  <a:solidFill>
                    <a:srgbClr val="FFC000"/>
                  </a:solidFill>
                  <a:latin typeface="Baskerville Old Face" pitchFamily="18" charset="0"/>
                </a:rPr>
                <a:t>itness</a:t>
              </a:r>
              <a:endParaRPr lang="en-US" b="1" dirty="0">
                <a:solidFill>
                  <a:srgbClr val="FFC000"/>
                </a:solidFill>
                <a:latin typeface="Baskerville Old Face" pitchFamily="18" charset="0"/>
              </a:endParaRPr>
            </a:p>
          </p:txBody>
        </p:sp>
        <p:sp>
          <p:nvSpPr>
            <p:cNvPr id="35" name="TextBox 38">
              <a:extLst>
                <a:ext uri="{FF2B5EF4-FFF2-40B4-BE49-F238E27FC236}">
                  <a16:creationId xmlns:a16="http://schemas.microsoft.com/office/drawing/2014/main" xmlns="" id="{A453D277-7506-4C16-95BA-9C4526FFDA64}"/>
                </a:ext>
              </a:extLst>
            </p:cNvPr>
            <p:cNvSpPr txBox="1"/>
            <p:nvPr/>
          </p:nvSpPr>
          <p:spPr>
            <a:xfrm>
              <a:off x="383822" y="838200"/>
              <a:ext cx="1667693" cy="2228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C000"/>
                  </a:solidFill>
                </a:rPr>
                <a:t>The Brilliance in  Fitness</a:t>
              </a:r>
            </a:p>
          </p:txBody>
        </p:sp>
        <p:cxnSp>
          <p:nvCxnSpPr>
            <p:cNvPr id="36" name="Straight Connector 35">
              <a:extLst>
                <a:ext uri="{FF2B5EF4-FFF2-40B4-BE49-F238E27FC236}">
                  <a16:creationId xmlns:a16="http://schemas.microsoft.com/office/drawing/2014/main" xmlns="" id="{D3C4CDA9-0B7E-48C5-A9ED-95DC252A3784}"/>
                </a:ext>
              </a:extLst>
            </p:cNvPr>
            <p:cNvCxnSpPr>
              <a:cxnSpLocks/>
            </p:cNvCxnSpPr>
            <p:nvPr/>
          </p:nvCxnSpPr>
          <p:spPr>
            <a:xfrm>
              <a:off x="206970" y="838200"/>
              <a:ext cx="1711566"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xmlns="" id="{35B08C6F-4EA9-4920-B32C-A6D8F472C83C}"/>
                </a:ext>
              </a:extLst>
            </p:cNvPr>
            <p:cNvSpPr/>
            <p:nvPr/>
          </p:nvSpPr>
          <p:spPr>
            <a:xfrm flipV="1">
              <a:off x="351648" y="515242"/>
              <a:ext cx="64345" cy="472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grpSp>
    </p:spTree>
    <p:extLst>
      <p:ext uri="{BB962C8B-B14F-4D97-AF65-F5344CB8AC3E}">
        <p14:creationId xmlns:p14="http://schemas.microsoft.com/office/powerpoint/2010/main" val="676012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6" name="Group 5">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7"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8"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9" name="Straight Connector 8">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2" name="TextBox 11"/>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5" name="TextBox 14"/>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6" name="TextBox 15"/>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25" name="Straight Connector 2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23" name="Picture 2" descr="C:\Users\icon fitness\Desktop\New folder\instragram.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
        <p:nvSpPr>
          <p:cNvPr id="26" name="Half Frame 25"/>
          <p:cNvSpPr/>
          <p:nvPr/>
        </p:nvSpPr>
        <p:spPr>
          <a:xfrm rot="18928824">
            <a:off x="533400" y="3499835"/>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Half Frame 31"/>
          <p:cNvSpPr/>
          <p:nvPr/>
        </p:nvSpPr>
        <p:spPr>
          <a:xfrm rot="8040189">
            <a:off x="8226933" y="3502533"/>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32">
            <a:extLst>
              <a:ext uri="{FF2B5EF4-FFF2-40B4-BE49-F238E27FC236}">
                <a16:creationId xmlns:a16="http://schemas.microsoft.com/office/drawing/2014/main" xmlns="" id="{F71B15F3-D8D7-4050-91DB-5EF8791EA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861" y="1371600"/>
            <a:ext cx="3798881" cy="4723362"/>
          </a:xfrm>
          <a:prstGeom prst="rect">
            <a:avLst/>
          </a:prstGeom>
        </p:spPr>
      </p:pic>
      <p:sp>
        <p:nvSpPr>
          <p:cNvPr id="34" name="Rectangle 33">
            <a:extLst>
              <a:ext uri="{FF2B5EF4-FFF2-40B4-BE49-F238E27FC236}">
                <a16:creationId xmlns:a16="http://schemas.microsoft.com/office/drawing/2014/main" xmlns="" id="{BD1D618E-9A90-4F37-958E-44403EFB7AAD}"/>
              </a:ext>
            </a:extLst>
          </p:cNvPr>
          <p:cNvSpPr/>
          <p:nvPr/>
        </p:nvSpPr>
        <p:spPr>
          <a:xfrm>
            <a:off x="2909878" y="1494605"/>
            <a:ext cx="3692480" cy="344384"/>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00"/>
                </a:solidFill>
                <a:latin typeface="Gabriola" panose="04040605051002020D02" pitchFamily="82" charset="0"/>
              </a:rPr>
              <a:t>Supriya Nair</a:t>
            </a:r>
            <a:endParaRPr lang="en-US" sz="2000" dirty="0">
              <a:solidFill>
                <a:srgbClr val="FFFF00"/>
              </a:solidFill>
              <a:latin typeface="Gabriola" panose="04040605051002020D02" pitchFamily="82" charset="0"/>
            </a:endParaRPr>
          </a:p>
        </p:txBody>
      </p:sp>
      <p:pic>
        <p:nvPicPr>
          <p:cNvPr id="35" name="Picture 2" descr="C:\Users\ADMIN\Desktop\bb3f564e-7859-432c-8553-1f305ff38a7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6424" t="11869" r="14612"/>
          <a:stretch/>
        </p:blipFill>
        <p:spPr bwMode="auto">
          <a:xfrm>
            <a:off x="3271599" y="1910017"/>
            <a:ext cx="1133854" cy="3252836"/>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xmlns="" id="{D6E245A3-B0EB-4413-9F62-85FBCFEECFC6}"/>
              </a:ext>
            </a:extLst>
          </p:cNvPr>
          <p:cNvSpPr/>
          <p:nvPr/>
        </p:nvSpPr>
        <p:spPr>
          <a:xfrm>
            <a:off x="2909877" y="5296723"/>
            <a:ext cx="3692481" cy="600662"/>
          </a:xfrm>
          <a:prstGeom prst="rect">
            <a:avLst/>
          </a:prstGeom>
          <a:solidFill>
            <a:schemeClr val="accent3">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Gabriola" panose="04040605051002020D02" pitchFamily="82" charset="0"/>
            </a:endParaRPr>
          </a:p>
        </p:txBody>
      </p:sp>
      <p:grpSp>
        <p:nvGrpSpPr>
          <p:cNvPr id="37" name="Group 36">
            <a:extLst>
              <a:ext uri="{FF2B5EF4-FFF2-40B4-BE49-F238E27FC236}">
                <a16:creationId xmlns:a16="http://schemas.microsoft.com/office/drawing/2014/main" xmlns="" id="{85D9517F-FBE3-44B8-9BA6-B8FF6E34DB29}"/>
              </a:ext>
            </a:extLst>
          </p:cNvPr>
          <p:cNvGrpSpPr/>
          <p:nvPr/>
        </p:nvGrpSpPr>
        <p:grpSpPr>
          <a:xfrm>
            <a:off x="4884838" y="5062847"/>
            <a:ext cx="1572775" cy="820917"/>
            <a:chOff x="-162019" y="211931"/>
            <a:chExt cx="2213535" cy="849112"/>
          </a:xfrm>
        </p:grpSpPr>
        <p:sp>
          <p:nvSpPr>
            <p:cNvPr id="38" name="TextBox 37">
              <a:extLst>
                <a:ext uri="{FF2B5EF4-FFF2-40B4-BE49-F238E27FC236}">
                  <a16:creationId xmlns:a16="http://schemas.microsoft.com/office/drawing/2014/main" xmlns="" id="{52D383E4-3847-44EF-9F55-E3DE684A2769}"/>
                </a:ext>
              </a:extLst>
            </p:cNvPr>
            <p:cNvSpPr txBox="1"/>
            <p:nvPr/>
          </p:nvSpPr>
          <p:spPr>
            <a:xfrm>
              <a:off x="-162019" y="211931"/>
              <a:ext cx="2213535" cy="795868"/>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bg1"/>
                  </a:solidFill>
                  <a:latin typeface="Lucida Handwriting" pitchFamily="66" charset="0"/>
                </a:rPr>
                <a:t> </a:t>
              </a:r>
              <a:r>
                <a:rPr lang="en-US" sz="2000" b="1" dirty="0">
                  <a:solidFill>
                    <a:schemeClr val="bg1"/>
                  </a:solidFill>
                  <a:latin typeface="Rage Italic" pitchFamily="66" charset="0"/>
                  <a:cs typeface="Latha" pitchFamily="2"/>
                </a:rPr>
                <a:t>I</a:t>
              </a:r>
              <a:r>
                <a:rPr lang="en-US" sz="1200" b="1" dirty="0">
                  <a:solidFill>
                    <a:schemeClr val="bg1"/>
                  </a:solidFill>
                  <a:latin typeface="Baskerville Old Face" pitchFamily="18" charset="0"/>
                </a:rPr>
                <a:t>CON</a:t>
              </a:r>
              <a:r>
                <a:rPr lang="en-US" sz="1400" b="1" dirty="0">
                  <a:solidFill>
                    <a:schemeClr val="bg1"/>
                  </a:solidFill>
                  <a:latin typeface="Baskerville Old Face" pitchFamily="18" charset="0"/>
                </a:rPr>
                <a:t> </a:t>
              </a:r>
              <a:r>
                <a:rPr lang="en-US" sz="2400" dirty="0">
                  <a:solidFill>
                    <a:schemeClr val="bg1"/>
                  </a:solidFill>
                  <a:latin typeface="Lucida Handwriting" pitchFamily="66" charset="0"/>
                </a:rPr>
                <a:t>F</a:t>
              </a:r>
              <a:r>
                <a:rPr lang="en-US" dirty="0">
                  <a:solidFill>
                    <a:schemeClr val="bg1"/>
                  </a:solidFill>
                  <a:latin typeface="Baskerville Old Face" pitchFamily="18" charset="0"/>
                </a:rPr>
                <a:t>itness</a:t>
              </a:r>
              <a:endParaRPr lang="en-US" b="1" dirty="0">
                <a:solidFill>
                  <a:schemeClr val="bg1"/>
                </a:solidFill>
                <a:latin typeface="Baskerville Old Face" pitchFamily="18" charset="0"/>
              </a:endParaRPr>
            </a:p>
          </p:txBody>
        </p:sp>
        <p:sp>
          <p:nvSpPr>
            <p:cNvPr id="39" name="TextBox 38">
              <a:extLst>
                <a:ext uri="{FF2B5EF4-FFF2-40B4-BE49-F238E27FC236}">
                  <a16:creationId xmlns:a16="http://schemas.microsoft.com/office/drawing/2014/main" xmlns="" id="{4A7C1A44-B714-4794-A901-CFFF1BA9180E}"/>
                </a:ext>
              </a:extLst>
            </p:cNvPr>
            <p:cNvSpPr txBox="1"/>
            <p:nvPr/>
          </p:nvSpPr>
          <p:spPr>
            <a:xfrm>
              <a:off x="383822" y="838200"/>
              <a:ext cx="1667693" cy="2228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1"/>
                  </a:solidFill>
                </a:rPr>
                <a:t>The Brilliance in  Fitness</a:t>
              </a:r>
            </a:p>
          </p:txBody>
        </p:sp>
        <p:cxnSp>
          <p:nvCxnSpPr>
            <p:cNvPr id="40" name="Straight Connector 39">
              <a:extLst>
                <a:ext uri="{FF2B5EF4-FFF2-40B4-BE49-F238E27FC236}">
                  <a16:creationId xmlns:a16="http://schemas.microsoft.com/office/drawing/2014/main" xmlns="" id="{145F25F7-CB20-4010-94D8-E68660D51EE6}"/>
                </a:ext>
              </a:extLst>
            </p:cNvPr>
            <p:cNvCxnSpPr>
              <a:cxnSpLocks/>
            </p:cNvCxnSpPr>
            <p:nvPr/>
          </p:nvCxnSpPr>
          <p:spPr>
            <a:xfrm>
              <a:off x="206970" y="838200"/>
              <a:ext cx="17115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xmlns="" id="{14357562-2702-4F1F-A275-B567BA6FACD9}"/>
                </a:ext>
              </a:extLst>
            </p:cNvPr>
            <p:cNvSpPr/>
            <p:nvPr/>
          </p:nvSpPr>
          <p:spPr>
            <a:xfrm flipV="1">
              <a:off x="351648" y="515242"/>
              <a:ext cx="64345" cy="47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grpSp>
      <p:pic>
        <p:nvPicPr>
          <p:cNvPr id="42" name="Picture 4" descr="C:\Users\ADMIN\Desktop\1ffb9a9b-b056-4c33-8afe-530b0476d759.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543" t="5520" r="11569" b="2470"/>
          <a:stretch/>
        </p:blipFill>
        <p:spPr bwMode="auto">
          <a:xfrm>
            <a:off x="4745484" y="1894289"/>
            <a:ext cx="1377478" cy="3284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88BE42E2-0EE3-4CAA-A839-2C6B3A12D18F}"/>
              </a:ext>
            </a:extLst>
          </p:cNvPr>
          <p:cNvSpPr/>
          <p:nvPr/>
        </p:nvSpPr>
        <p:spPr>
          <a:xfrm>
            <a:off x="2909878" y="4407460"/>
            <a:ext cx="3692482" cy="606022"/>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Times New Roman" panose="02020603050405020304" pitchFamily="18" charset="0"/>
                <a:cs typeface="Times New Roman" panose="02020603050405020304" pitchFamily="18" charset="0"/>
              </a:rPr>
              <a:t>“ Success is not an Activity</a:t>
            </a:r>
          </a:p>
          <a:p>
            <a:pPr algn="ctr"/>
            <a:r>
              <a:rPr lang="en-US" sz="2000" dirty="0" smtClean="0">
                <a:solidFill>
                  <a:schemeClr val="bg1"/>
                </a:solidFill>
                <a:latin typeface="Times New Roman" panose="02020603050405020304" pitchFamily="18" charset="0"/>
                <a:cs typeface="Times New Roman" panose="02020603050405020304" pitchFamily="18" charset="0"/>
              </a:rPr>
              <a:t>But a Process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xmlns="" id="{4A01E57A-6033-4F77-B5B1-348C525BCA3F}"/>
              </a:ext>
            </a:extLst>
          </p:cNvPr>
          <p:cNvSpPr txBox="1"/>
          <p:nvPr/>
        </p:nvSpPr>
        <p:spPr>
          <a:xfrm>
            <a:off x="5114970" y="1522556"/>
            <a:ext cx="1364476" cy="338554"/>
          </a:xfrm>
          <a:prstGeom prst="rect">
            <a:avLst/>
          </a:prstGeom>
          <a:noFill/>
        </p:spPr>
        <p:txBody>
          <a:bodyPr wrap="non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77.5kg </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71kg</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45" name="Picture 44">
            <a:extLst>
              <a:ext uri="{FF2B5EF4-FFF2-40B4-BE49-F238E27FC236}">
                <a16:creationId xmlns:a16="http://schemas.microsoft.com/office/drawing/2014/main" xmlns="" id="{5E200D63-C5E2-4603-994D-45ED5CD9F990}"/>
              </a:ext>
            </a:extLst>
          </p:cNvPr>
          <p:cNvPicPr>
            <a:picLocks noChangeAspect="1"/>
          </p:cNvPicPr>
          <p:nvPr/>
        </p:nvPicPr>
        <p:blipFill rotWithShape="1">
          <a:blip r:embed="rId8">
            <a:extLst>
              <a:ext uri="{28A0092B-C50C-407E-A947-70E740481C1C}">
                <a14:useLocalDpi xmlns:a14="http://schemas.microsoft.com/office/drawing/2010/main" val="0"/>
              </a:ext>
            </a:extLst>
          </a:blip>
          <a:srcRect l="7023" t="25176" r="6764" b="32414"/>
          <a:stretch/>
        </p:blipFill>
        <p:spPr>
          <a:xfrm rot="20472374">
            <a:off x="3159887" y="5226451"/>
            <a:ext cx="960994" cy="512119"/>
          </a:xfrm>
          <a:prstGeom prst="rect">
            <a:avLst/>
          </a:prstGeom>
        </p:spPr>
      </p:pic>
    </p:spTree>
    <p:extLst>
      <p:ext uri="{BB962C8B-B14F-4D97-AF65-F5344CB8AC3E}">
        <p14:creationId xmlns:p14="http://schemas.microsoft.com/office/powerpoint/2010/main" val="4019058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6" name="Group 5">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7"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8"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9" name="Straight Connector 8">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2" name="TextBox 11"/>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5" name="TextBox 14"/>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6" name="TextBox 15"/>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25" name="Straight Connector 2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23" name="Picture 2" descr="C:\Users\icon fitness\Desktop\New folder\instragram.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
        <p:nvSpPr>
          <p:cNvPr id="26" name="Half Frame 25"/>
          <p:cNvSpPr/>
          <p:nvPr/>
        </p:nvSpPr>
        <p:spPr>
          <a:xfrm rot="18928824">
            <a:off x="533400" y="3499835"/>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Half Frame 31"/>
          <p:cNvSpPr/>
          <p:nvPr/>
        </p:nvSpPr>
        <p:spPr>
          <a:xfrm rot="8040189">
            <a:off x="8226933" y="3502533"/>
            <a:ext cx="381000" cy="381000"/>
          </a:xfrm>
          <a:prstGeom prst="halfFram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32">
            <a:extLst>
              <a:ext uri="{FF2B5EF4-FFF2-40B4-BE49-F238E27FC236}">
                <a16:creationId xmlns:a16="http://schemas.microsoft.com/office/drawing/2014/main" xmlns="" id="{F71B15F3-D8D7-4050-91DB-5EF8791EA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889" y="1385536"/>
            <a:ext cx="3798881" cy="4723362"/>
          </a:xfrm>
          <a:prstGeom prst="rect">
            <a:avLst/>
          </a:prstGeom>
        </p:spPr>
      </p:pic>
      <p:sp>
        <p:nvSpPr>
          <p:cNvPr id="34" name="Rectangle 33">
            <a:extLst>
              <a:ext uri="{FF2B5EF4-FFF2-40B4-BE49-F238E27FC236}">
                <a16:creationId xmlns:a16="http://schemas.microsoft.com/office/drawing/2014/main" xmlns="" id="{BD1D618E-9A90-4F37-958E-44403EFB7AAD}"/>
              </a:ext>
            </a:extLst>
          </p:cNvPr>
          <p:cNvSpPr/>
          <p:nvPr/>
        </p:nvSpPr>
        <p:spPr>
          <a:xfrm>
            <a:off x="2812272" y="1508541"/>
            <a:ext cx="3692481" cy="344384"/>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Gabriola" panose="04040605051002020D02" pitchFamily="82" charset="0"/>
              </a:rPr>
              <a:t>Mitesh Thakkar</a:t>
            </a:r>
          </a:p>
        </p:txBody>
      </p:sp>
      <p:pic>
        <p:nvPicPr>
          <p:cNvPr id="35" name="Picture 2" descr="C:\Users\icon fitness\Desktop\4f133f45-f5aa-4b8d-b689-ec806b6789ee.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9878"/>
          <a:stretch/>
        </p:blipFill>
        <p:spPr bwMode="auto">
          <a:xfrm>
            <a:off x="2962454" y="1990591"/>
            <a:ext cx="1734112" cy="253630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36" name="Picture 3" descr="C:\Users\icon fitness\Desktop\7d0bd1bf-b8ee-42bd-aa51-aeb5e31a557e.jpg"/>
          <p:cNvPicPr>
            <a:picLocks noChangeAspect="1" noChangeArrowheads="1"/>
          </p:cNvPicPr>
          <p:nvPr/>
        </p:nvPicPr>
        <p:blipFill rotWithShape="1">
          <a:blip r:embed="rId7">
            <a:extLst>
              <a:ext uri="{28A0092B-C50C-407E-A947-70E740481C1C}">
                <a14:useLocalDpi xmlns:a14="http://schemas.microsoft.com/office/drawing/2010/main" val="0"/>
              </a:ext>
            </a:extLst>
          </a:blip>
          <a:srcRect l="39705" t="17948" r="22688" b="37165"/>
          <a:stretch/>
        </p:blipFill>
        <p:spPr bwMode="auto">
          <a:xfrm>
            <a:off x="4785753" y="1990591"/>
            <a:ext cx="1611424" cy="253630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xmlns="" id="{73C6FB9B-B2AB-4C12-8862-827162DF6707}"/>
              </a:ext>
            </a:extLst>
          </p:cNvPr>
          <p:cNvSpPr/>
          <p:nvPr/>
        </p:nvSpPr>
        <p:spPr>
          <a:xfrm>
            <a:off x="2812272" y="4672909"/>
            <a:ext cx="3692481" cy="518626"/>
          </a:xfrm>
          <a:prstGeom prst="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Addicted to </a:t>
            </a:r>
            <a:r>
              <a:rPr lang="en-US" sz="2000" dirty="0">
                <a:solidFill>
                  <a:schemeClr val="bg1"/>
                </a:solidFill>
                <a:latin typeface="Times New Roman" panose="02020603050405020304" pitchFamily="18" charset="0"/>
                <a:cs typeface="Times New Roman" panose="02020603050405020304" pitchFamily="18" charset="0"/>
              </a:rPr>
              <a:t>getting Stronger”</a:t>
            </a:r>
          </a:p>
        </p:txBody>
      </p:sp>
      <p:sp>
        <p:nvSpPr>
          <p:cNvPr id="38" name="Rectangle 37">
            <a:extLst>
              <a:ext uri="{FF2B5EF4-FFF2-40B4-BE49-F238E27FC236}">
                <a16:creationId xmlns:a16="http://schemas.microsoft.com/office/drawing/2014/main" xmlns="" id="{6070FA69-CB11-4113-8FC0-60CF0E534ACA}"/>
              </a:ext>
            </a:extLst>
          </p:cNvPr>
          <p:cNvSpPr/>
          <p:nvPr/>
        </p:nvSpPr>
        <p:spPr>
          <a:xfrm>
            <a:off x="2812272" y="5337731"/>
            <a:ext cx="3692481" cy="600662"/>
          </a:xfrm>
          <a:prstGeom prst="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Gabriola" panose="04040605051002020D02" pitchFamily="82" charset="0"/>
            </a:endParaRPr>
          </a:p>
        </p:txBody>
      </p:sp>
      <p:pic>
        <p:nvPicPr>
          <p:cNvPr id="39" name="Picture 38">
            <a:extLst>
              <a:ext uri="{FF2B5EF4-FFF2-40B4-BE49-F238E27FC236}">
                <a16:creationId xmlns:a16="http://schemas.microsoft.com/office/drawing/2014/main" xmlns="" id="{9E0279C0-0B7F-465E-967E-AE2F61AF58DF}"/>
              </a:ext>
            </a:extLst>
          </p:cNvPr>
          <p:cNvPicPr>
            <a:picLocks noChangeAspect="1"/>
          </p:cNvPicPr>
          <p:nvPr/>
        </p:nvPicPr>
        <p:blipFill rotWithShape="1">
          <a:blip r:embed="rId8">
            <a:extLst>
              <a:ext uri="{28A0092B-C50C-407E-A947-70E740481C1C}">
                <a14:useLocalDpi xmlns:a14="http://schemas.microsoft.com/office/drawing/2010/main" val="0"/>
              </a:ext>
            </a:extLst>
          </a:blip>
          <a:srcRect l="7023" t="25176" r="6764" b="32414"/>
          <a:stretch/>
        </p:blipFill>
        <p:spPr>
          <a:xfrm rot="20472374">
            <a:off x="2967292" y="5357146"/>
            <a:ext cx="696583" cy="371213"/>
          </a:xfrm>
          <a:prstGeom prst="rect">
            <a:avLst/>
          </a:prstGeom>
        </p:spPr>
      </p:pic>
      <p:grpSp>
        <p:nvGrpSpPr>
          <p:cNvPr id="40" name="Group 39">
            <a:extLst>
              <a:ext uri="{FF2B5EF4-FFF2-40B4-BE49-F238E27FC236}">
                <a16:creationId xmlns:a16="http://schemas.microsoft.com/office/drawing/2014/main" xmlns="" id="{6BB1E29D-6C0F-4EB4-B51A-14D36FCC163F}"/>
              </a:ext>
            </a:extLst>
          </p:cNvPr>
          <p:cNvGrpSpPr/>
          <p:nvPr/>
        </p:nvGrpSpPr>
        <p:grpSpPr>
          <a:xfrm>
            <a:off x="4828025" y="5105400"/>
            <a:ext cx="1572775" cy="820917"/>
            <a:chOff x="-162019" y="211931"/>
            <a:chExt cx="2213535" cy="849112"/>
          </a:xfrm>
        </p:grpSpPr>
        <p:sp>
          <p:nvSpPr>
            <p:cNvPr id="41" name="TextBox 37">
              <a:extLst>
                <a:ext uri="{FF2B5EF4-FFF2-40B4-BE49-F238E27FC236}">
                  <a16:creationId xmlns:a16="http://schemas.microsoft.com/office/drawing/2014/main" xmlns="" id="{DCFFF826-446D-4EF1-BC3C-B6FE886BE931}"/>
                </a:ext>
              </a:extLst>
            </p:cNvPr>
            <p:cNvSpPr txBox="1"/>
            <p:nvPr/>
          </p:nvSpPr>
          <p:spPr>
            <a:xfrm>
              <a:off x="-162019" y="211931"/>
              <a:ext cx="2213535" cy="795868"/>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bg1"/>
                  </a:solidFill>
                  <a:latin typeface="Lucida Handwriting" pitchFamily="66" charset="0"/>
                </a:rPr>
                <a:t> </a:t>
              </a:r>
              <a:r>
                <a:rPr lang="en-US" sz="2000" b="1" dirty="0">
                  <a:solidFill>
                    <a:srgbClr val="FFC000"/>
                  </a:solidFill>
                  <a:latin typeface="Rage Italic" pitchFamily="66" charset="0"/>
                  <a:cs typeface="Latha" pitchFamily="2"/>
                </a:rPr>
                <a:t>I</a:t>
              </a:r>
              <a:r>
                <a:rPr lang="en-US" sz="1200" b="1" dirty="0">
                  <a:solidFill>
                    <a:srgbClr val="FFC000"/>
                  </a:solidFill>
                  <a:latin typeface="Baskerville Old Face" pitchFamily="18" charset="0"/>
                </a:rPr>
                <a:t>CON</a:t>
              </a:r>
              <a:r>
                <a:rPr lang="en-US" sz="1400" b="1" dirty="0">
                  <a:solidFill>
                    <a:srgbClr val="FFC000"/>
                  </a:solidFill>
                  <a:latin typeface="Baskerville Old Face" pitchFamily="18" charset="0"/>
                </a:rPr>
                <a:t> </a:t>
              </a:r>
              <a:r>
                <a:rPr lang="en-US" sz="2400" dirty="0">
                  <a:solidFill>
                    <a:srgbClr val="FFC000"/>
                  </a:solidFill>
                  <a:latin typeface="Lucida Handwriting" pitchFamily="66" charset="0"/>
                </a:rPr>
                <a:t>F</a:t>
              </a:r>
              <a:r>
                <a:rPr lang="en-US" dirty="0">
                  <a:solidFill>
                    <a:srgbClr val="FFC000"/>
                  </a:solidFill>
                  <a:latin typeface="Baskerville Old Face" pitchFamily="18" charset="0"/>
                </a:rPr>
                <a:t>itness</a:t>
              </a:r>
              <a:endParaRPr lang="en-US" b="1" dirty="0">
                <a:solidFill>
                  <a:srgbClr val="FFC000"/>
                </a:solidFill>
                <a:latin typeface="Baskerville Old Face" pitchFamily="18" charset="0"/>
              </a:endParaRPr>
            </a:p>
          </p:txBody>
        </p:sp>
        <p:sp>
          <p:nvSpPr>
            <p:cNvPr id="42" name="TextBox 38">
              <a:extLst>
                <a:ext uri="{FF2B5EF4-FFF2-40B4-BE49-F238E27FC236}">
                  <a16:creationId xmlns:a16="http://schemas.microsoft.com/office/drawing/2014/main" xmlns="" id="{7A5C7A8E-F19C-4719-AF64-97C87BB5A4A3}"/>
                </a:ext>
              </a:extLst>
            </p:cNvPr>
            <p:cNvSpPr txBox="1"/>
            <p:nvPr/>
          </p:nvSpPr>
          <p:spPr>
            <a:xfrm>
              <a:off x="383822" y="838200"/>
              <a:ext cx="1667693" cy="2228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C000"/>
                  </a:solidFill>
                </a:rPr>
                <a:t>The Brilliance in  Fitness</a:t>
              </a:r>
            </a:p>
          </p:txBody>
        </p:sp>
        <p:cxnSp>
          <p:nvCxnSpPr>
            <p:cNvPr id="43" name="Straight Connector 42">
              <a:extLst>
                <a:ext uri="{FF2B5EF4-FFF2-40B4-BE49-F238E27FC236}">
                  <a16:creationId xmlns:a16="http://schemas.microsoft.com/office/drawing/2014/main" xmlns="" id="{47150E6A-8078-4754-9277-58346878FE92}"/>
                </a:ext>
              </a:extLst>
            </p:cNvPr>
            <p:cNvCxnSpPr>
              <a:cxnSpLocks/>
            </p:cNvCxnSpPr>
            <p:nvPr/>
          </p:nvCxnSpPr>
          <p:spPr>
            <a:xfrm>
              <a:off x="206970" y="838200"/>
              <a:ext cx="1711566"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xmlns="" id="{0C1C47A1-798C-4DDB-9B5A-8761E713E03E}"/>
                </a:ext>
              </a:extLst>
            </p:cNvPr>
            <p:cNvSpPr/>
            <p:nvPr/>
          </p:nvSpPr>
          <p:spPr>
            <a:xfrm flipV="1">
              <a:off x="351648" y="515242"/>
              <a:ext cx="64345" cy="472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grpSp>
    </p:spTree>
    <p:extLst>
      <p:ext uri="{BB962C8B-B14F-4D97-AF65-F5344CB8AC3E}">
        <p14:creationId xmlns:p14="http://schemas.microsoft.com/office/powerpoint/2010/main" val="2838691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58" name="Oval 57"/>
          <p:cNvSpPr/>
          <p:nvPr/>
        </p:nvSpPr>
        <p:spPr>
          <a:xfrm>
            <a:off x="85344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83820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58" name="Oval 57"/>
          <p:cNvSpPr/>
          <p:nvPr/>
        </p:nvSpPr>
        <p:spPr>
          <a:xfrm>
            <a:off x="85344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83820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extLst>
      <p:ext uri="{BB962C8B-B14F-4D97-AF65-F5344CB8AC3E}">
        <p14:creationId xmlns:p14="http://schemas.microsoft.com/office/powerpoint/2010/main" val="209470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58" name="Oval 57"/>
          <p:cNvSpPr/>
          <p:nvPr/>
        </p:nvSpPr>
        <p:spPr>
          <a:xfrm>
            <a:off x="85344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83820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extLst>
      <p:ext uri="{BB962C8B-B14F-4D97-AF65-F5344CB8AC3E}">
        <p14:creationId xmlns:p14="http://schemas.microsoft.com/office/powerpoint/2010/main" val="2684432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9" name="Oval 4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TextBox 49"/>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51" name="Straight Connector 50"/>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51"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53" name="Picture 52"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54" name="Picture 53"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5" name="Picture 54"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6" name="Straight Connector 55"/>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4" name="TextBox 63"/>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5" name="TextBox 64"/>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6" name="Straight Connector 65"/>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78" name="Oval 77"/>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86106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ndalus" pitchFamily="18" charset="-78"/>
                <a:cs typeface="Andalus" pitchFamily="18" charset="-78"/>
              </a:rPr>
              <a:t>We create shapes</a:t>
            </a:r>
          </a:p>
          <a:p>
            <a:pPr algn="ctr"/>
            <a:r>
              <a:rPr lang="en-US" dirty="0" smtClean="0">
                <a:solidFill>
                  <a:srgbClr val="0070C0"/>
                </a:solidFill>
                <a:latin typeface="Andalus" pitchFamily="18" charset="-78"/>
                <a:cs typeface="Andalus" pitchFamily="18" charset="-78"/>
              </a:rPr>
              <a:t>Your body is your Temple and needs </a:t>
            </a:r>
          </a:p>
          <a:p>
            <a:pPr algn="ctr"/>
            <a:r>
              <a:rPr lang="en-US" dirty="0" smtClean="0">
                <a:solidFill>
                  <a:srgbClr val="0070C0"/>
                </a:solidFill>
                <a:latin typeface="Andalus" pitchFamily="18" charset="-78"/>
                <a:cs typeface="Andalus" pitchFamily="18" charset="-78"/>
              </a:rPr>
              <a:t>to be tended to in the best manner possible.</a:t>
            </a:r>
          </a:p>
          <a:p>
            <a:pPr algn="ctr"/>
            <a:r>
              <a:rPr lang="en-US" dirty="0" smtClean="0">
                <a:solidFill>
                  <a:srgbClr val="0070C0"/>
                </a:solidFill>
                <a:latin typeface="Andalus" pitchFamily="18" charset="-78"/>
                <a:cs typeface="Andalus" pitchFamily="18" charset="-78"/>
              </a:rPr>
              <a:t>It is the finest and most valuable instrument ever created but it also has to be harmonize with the inner you. We believe in exercise that shapes and strengthens body and soul.</a:t>
            </a:r>
          </a:p>
        </p:txBody>
      </p:sp>
    </p:spTree>
    <p:extLst>
      <p:ext uri="{BB962C8B-B14F-4D97-AF65-F5344CB8AC3E}">
        <p14:creationId xmlns:p14="http://schemas.microsoft.com/office/powerpoint/2010/main" val="2627509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7" name="Oval 4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TextBox 4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9" name="Straight Connector 4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0" name="Picture 4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51" name="Picture 5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52" name="Picture 5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53" name="Picture 5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54" name="Straight Connector 5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0" name="TextBox 59"/>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1" name="TextBox 60"/>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4" name="Straight Connector 63"/>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Picture1.jpg"/>
          <p:cNvPicPr>
            <a:picLocks noChangeAspect="1"/>
          </p:cNvPicPr>
          <p:nvPr/>
        </p:nvPicPr>
        <p:blipFill>
          <a:blip r:embed="rId7"/>
          <a:srcRect l="980"/>
          <a:stretch>
            <a:fillRect/>
          </a:stretch>
        </p:blipFill>
        <p:spPr>
          <a:xfrm>
            <a:off x="1219200" y="2206822"/>
            <a:ext cx="6717792" cy="2669978"/>
          </a:xfrm>
          <a:prstGeom prst="rect">
            <a:avLst/>
          </a:prstGeom>
        </p:spPr>
      </p:pic>
      <p:sp>
        <p:nvSpPr>
          <p:cNvPr id="77" name="Oval 76"/>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88392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106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extLst>
      <p:ext uri="{BB962C8B-B14F-4D97-AF65-F5344CB8AC3E}">
        <p14:creationId xmlns:p14="http://schemas.microsoft.com/office/powerpoint/2010/main" val="2573675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Picture1.jpg"/>
          <p:cNvPicPr>
            <a:picLocks noChangeAspect="1"/>
          </p:cNvPicPr>
          <p:nvPr/>
        </p:nvPicPr>
        <p:blipFill>
          <a:blip r:embed="rId2"/>
          <a:srcRect l="980"/>
          <a:stretch>
            <a:fillRect/>
          </a:stretch>
        </p:blipFill>
        <p:spPr>
          <a:xfrm>
            <a:off x="1219200" y="2206822"/>
            <a:ext cx="6717792" cy="2669978"/>
          </a:xfrm>
          <a:prstGeom prst="rect">
            <a:avLst/>
          </a:prstGeom>
        </p:spPr>
      </p:pic>
      <p:pic>
        <p:nvPicPr>
          <p:cNvPr id="29" name="Picture 28"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30" name="Picture 29"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31" name="Picture 30"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32" name="Picture 31" descr="download (1).png"/>
          <p:cNvPicPr>
            <a:picLocks noChangeAspect="1"/>
          </p:cNvPicPr>
          <p:nvPr/>
        </p:nvPicPr>
        <p:blipFill>
          <a:blip r:embed="rId6"/>
          <a:srcRect r="9833"/>
          <a:stretch>
            <a:fillRect/>
          </a:stretch>
        </p:blipFill>
        <p:spPr>
          <a:xfrm>
            <a:off x="7367057" y="76200"/>
            <a:ext cx="252943" cy="247661"/>
          </a:xfrm>
          <a:prstGeom prst="rect">
            <a:avLst/>
          </a:prstGeom>
        </p:spPr>
      </p:pic>
      <p:sp>
        <p:nvSpPr>
          <p:cNvPr id="43" name="Rounded Rectangle 4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400" y="1749623"/>
            <a:ext cx="8162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51" name="Rounded Rectangle 50"/>
          <p:cNvSpPr/>
          <p:nvPr/>
        </p:nvSpPr>
        <p:spPr>
          <a:xfrm>
            <a:off x="3581400" y="1600200"/>
            <a:ext cx="1524000" cy="14478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561902" y="1948190"/>
            <a:ext cx="1646605"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Cardio Vascular Training</a:t>
            </a:r>
            <a:endParaRPr lang="en-US" sz="1100" dirty="0">
              <a:solidFill>
                <a:srgbClr val="002060"/>
              </a:solidFill>
              <a:latin typeface="Andalus" pitchFamily="18" charset="-78"/>
              <a:cs typeface="Andalus" pitchFamily="18" charset="-78"/>
            </a:endParaRPr>
          </a:p>
        </p:txBody>
      </p:sp>
      <p:sp>
        <p:nvSpPr>
          <p:cNvPr id="53" name="TextBox 52"/>
          <p:cNvSpPr txBox="1"/>
          <p:nvPr/>
        </p:nvSpPr>
        <p:spPr>
          <a:xfrm>
            <a:off x="3561902" y="2133600"/>
            <a:ext cx="1417376"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Weight Loss Training</a:t>
            </a:r>
            <a:endParaRPr lang="en-US" sz="1100" dirty="0">
              <a:solidFill>
                <a:srgbClr val="002060"/>
              </a:solidFill>
              <a:latin typeface="Andalus" pitchFamily="18" charset="-78"/>
              <a:cs typeface="Andalus" pitchFamily="18" charset="-78"/>
            </a:endParaRPr>
          </a:p>
        </p:txBody>
      </p:sp>
      <p:sp>
        <p:nvSpPr>
          <p:cNvPr id="54" name="TextBox 53"/>
          <p:cNvSpPr txBox="1"/>
          <p:nvPr/>
        </p:nvSpPr>
        <p:spPr>
          <a:xfrm>
            <a:off x="3561902" y="1752600"/>
            <a:ext cx="12105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Strength Training</a:t>
            </a:r>
            <a:endParaRPr lang="en-US" sz="1100" dirty="0">
              <a:solidFill>
                <a:srgbClr val="002060"/>
              </a:solidFill>
              <a:latin typeface="Andalus" pitchFamily="18" charset="-78"/>
              <a:cs typeface="Andalus" pitchFamily="18" charset="-78"/>
            </a:endParaRPr>
          </a:p>
        </p:txBody>
      </p:sp>
      <p:sp>
        <p:nvSpPr>
          <p:cNvPr id="55" name="TextBox 54"/>
          <p:cNvSpPr txBox="1"/>
          <p:nvPr/>
        </p:nvSpPr>
        <p:spPr>
          <a:xfrm>
            <a:off x="3575012" y="2329190"/>
            <a:ext cx="1207382"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Personal Training</a:t>
            </a:r>
            <a:endParaRPr lang="en-US" sz="1100" dirty="0">
              <a:solidFill>
                <a:srgbClr val="002060"/>
              </a:solidFill>
              <a:latin typeface="Andalus" pitchFamily="18" charset="-78"/>
              <a:cs typeface="Andalus" pitchFamily="18" charset="-78"/>
            </a:endParaRPr>
          </a:p>
        </p:txBody>
      </p:sp>
      <p:sp>
        <p:nvSpPr>
          <p:cNvPr id="24" name="Rounded Rectangle 2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8" name="Straight Connector 2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5" name="TextBox 3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36" name="TextBox 3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37" name="TextBox 3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39" name="Straight Connector 3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26" name="Oval 2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TextBox 65"/>
          <p:cNvSpPr txBox="1"/>
          <p:nvPr/>
        </p:nvSpPr>
        <p:spPr>
          <a:xfrm>
            <a:off x="3593218" y="2514600"/>
            <a:ext cx="156324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Nutritional Counseling</a:t>
            </a:r>
            <a:endParaRPr lang="en-US" sz="1100" dirty="0">
              <a:solidFill>
                <a:srgbClr val="002060"/>
              </a:solidFill>
              <a:latin typeface="Andalus" pitchFamily="18" charset="-78"/>
              <a:cs typeface="Andalus" pitchFamily="18" charset="-78"/>
            </a:endParaRPr>
          </a:p>
        </p:txBody>
      </p:sp>
      <p:sp>
        <p:nvSpPr>
          <p:cNvPr id="67" name="TextBox 66"/>
          <p:cNvSpPr txBox="1"/>
          <p:nvPr/>
        </p:nvSpPr>
        <p:spPr>
          <a:xfrm>
            <a:off x="3581400" y="2667000"/>
            <a:ext cx="6767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Massage</a:t>
            </a:r>
            <a:endParaRPr lang="en-US" sz="1100" dirty="0">
              <a:solidFill>
                <a:srgbClr val="002060"/>
              </a:solidFill>
              <a:latin typeface="Andalus" pitchFamily="18" charset="-78"/>
              <a:cs typeface="Andalus" pitchFamily="18" charset="-78"/>
            </a:endParaRPr>
          </a:p>
        </p:txBody>
      </p:sp>
    </p:spTree>
    <p:extLst>
      <p:ext uri="{BB962C8B-B14F-4D97-AF65-F5344CB8AC3E}">
        <p14:creationId xmlns:p14="http://schemas.microsoft.com/office/powerpoint/2010/main" val="312041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6" name="Straight Connector 15"/>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BD5504E2-E1CB-4BDD-9E96-48DD6D1E949F}"/>
              </a:ext>
            </a:extLst>
          </p:cNvPr>
          <p:cNvSpPr txBox="1"/>
          <p:nvPr/>
        </p:nvSpPr>
        <p:spPr>
          <a:xfrm>
            <a:off x="2895600" y="1447800"/>
            <a:ext cx="3125788" cy="400110"/>
          </a:xfrm>
          <a:prstGeom prst="rect">
            <a:avLst/>
          </a:prstGeom>
          <a:noFill/>
        </p:spPr>
        <p:txBody>
          <a:bodyPr wrap="square" rtlCol="0">
            <a:spAutoFit/>
          </a:bodyPr>
          <a:lstStyle/>
          <a:p>
            <a:pPr algn="r"/>
            <a:r>
              <a:rPr lang="en-US" sz="2000" u="sng" dirty="0">
                <a:solidFill>
                  <a:srgbClr val="FFC000"/>
                </a:solidFill>
                <a:latin typeface="Times New Roman" panose="02020603050405020304" pitchFamily="18" charset="0"/>
                <a:cs typeface="Times New Roman" panose="02020603050405020304" pitchFamily="18" charset="0"/>
              </a:rPr>
              <a:t>10 Reasons to Choose Us… </a:t>
            </a:r>
            <a:endParaRPr lang="en-IN" sz="2000" u="sng" dirty="0">
              <a:solidFill>
                <a:srgbClr val="FFC000"/>
              </a:solidFill>
              <a:latin typeface="Times New Roman" panose="02020603050405020304" pitchFamily="18" charset="0"/>
              <a:cs typeface="Times New Roman" panose="02020603050405020304" pitchFamily="18" charset="0"/>
            </a:endParaRPr>
          </a:p>
        </p:txBody>
      </p:sp>
      <p:graphicFrame>
        <p:nvGraphicFramePr>
          <p:cNvPr id="25" name="Table 27">
            <a:extLst>
              <a:ext uri="{FF2B5EF4-FFF2-40B4-BE49-F238E27FC236}">
                <a16:creationId xmlns:a16="http://schemas.microsoft.com/office/drawing/2014/main" xmlns="" id="{00CB923E-AA6F-437D-98AC-F51D811C435A}"/>
              </a:ext>
            </a:extLst>
          </p:cNvPr>
          <p:cNvGraphicFramePr>
            <a:graphicFrameLocks noGrp="1"/>
          </p:cNvGraphicFramePr>
          <p:nvPr>
            <p:extLst>
              <p:ext uri="{D42A27DB-BD31-4B8C-83A1-F6EECF244321}">
                <p14:modId xmlns:p14="http://schemas.microsoft.com/office/powerpoint/2010/main" val="2899891052"/>
              </p:ext>
            </p:extLst>
          </p:nvPr>
        </p:nvGraphicFramePr>
        <p:xfrm>
          <a:off x="419100" y="2073476"/>
          <a:ext cx="8458203" cy="3681906"/>
        </p:xfrm>
        <a:graphic>
          <a:graphicData uri="http://schemas.openxmlformats.org/drawingml/2006/table">
            <a:tbl>
              <a:tblPr firstRow="1" bandRow="1">
                <a:tableStyleId>{2D5ABB26-0587-4C30-8999-92F81FD0307C}</a:tableStyleId>
              </a:tblPr>
              <a:tblGrid>
                <a:gridCol w="294561">
                  <a:extLst>
                    <a:ext uri="{9D8B030D-6E8A-4147-A177-3AD203B41FA5}">
                      <a16:colId xmlns:a16="http://schemas.microsoft.com/office/drawing/2014/main" xmlns="" val="939500374"/>
                    </a:ext>
                  </a:extLst>
                </a:gridCol>
                <a:gridCol w="1038939">
                  <a:extLst>
                    <a:ext uri="{9D8B030D-6E8A-4147-A177-3AD203B41FA5}">
                      <a16:colId xmlns:a16="http://schemas.microsoft.com/office/drawing/2014/main" xmlns="" val="1893481822"/>
                    </a:ext>
                  </a:extLst>
                </a:gridCol>
                <a:gridCol w="2438400">
                  <a:extLst>
                    <a:ext uri="{9D8B030D-6E8A-4147-A177-3AD203B41FA5}">
                      <a16:colId xmlns:a16="http://schemas.microsoft.com/office/drawing/2014/main" xmlns="" val="3469404045"/>
                    </a:ext>
                  </a:extLst>
                </a:gridCol>
                <a:gridCol w="381000">
                  <a:extLst>
                    <a:ext uri="{9D8B030D-6E8A-4147-A177-3AD203B41FA5}">
                      <a16:colId xmlns:a16="http://schemas.microsoft.com/office/drawing/2014/main" xmlns="" val="2051708511"/>
                    </a:ext>
                  </a:extLst>
                </a:gridCol>
                <a:gridCol w="1181103">
                  <a:extLst>
                    <a:ext uri="{9D8B030D-6E8A-4147-A177-3AD203B41FA5}">
                      <a16:colId xmlns:a16="http://schemas.microsoft.com/office/drawing/2014/main" xmlns="" val="1310396473"/>
                    </a:ext>
                  </a:extLst>
                </a:gridCol>
                <a:gridCol w="3124200">
                  <a:extLst>
                    <a:ext uri="{9D8B030D-6E8A-4147-A177-3AD203B41FA5}">
                      <a16:colId xmlns:a16="http://schemas.microsoft.com/office/drawing/2014/main" xmlns="" val="3004845848"/>
                    </a:ext>
                  </a:extLst>
                </a:gridCol>
              </a:tblGrid>
              <a:tr h="669724">
                <a:tc>
                  <a:txBody>
                    <a:bodyPr/>
                    <a:lstStyle/>
                    <a:p>
                      <a:pPr algn="l"/>
                      <a:r>
                        <a:rPr lang="en-US" sz="1000" dirty="0">
                          <a:solidFill>
                            <a:schemeClr val="bg1"/>
                          </a:solidFill>
                          <a:latin typeface="Times New Roman" pitchFamily="18" charset="0"/>
                          <a:cs typeface="Times New Roman" pitchFamily="18" charset="0"/>
                        </a:rPr>
                        <a:t>1</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US" sz="1000" dirty="0">
                        <a:solidFill>
                          <a:schemeClr val="bg1"/>
                        </a:solidFill>
                      </a:endParaRPr>
                    </a:p>
                    <a:p>
                      <a:pPr algn="l"/>
                      <a:endParaRPr lang="en-IN" sz="1000" dirty="0">
                        <a:solidFill>
                          <a:schemeClr val="bg1"/>
                        </a:solidFill>
                      </a:endParaRPr>
                    </a:p>
                  </a:txBody>
                  <a:tcPr anchor="ctr" anchorCtr="1"/>
                </a:tc>
                <a:tc>
                  <a:txBody>
                    <a:bodyPr/>
                    <a:lstStyle/>
                    <a:p>
                      <a:pPr algn="l"/>
                      <a:r>
                        <a:rPr lang="en-US" sz="1000" dirty="0">
                          <a:solidFill>
                            <a:schemeClr val="bg1"/>
                          </a:solidFill>
                          <a:latin typeface="Times New Roman" panose="02020603050405020304" pitchFamily="18" charset="0"/>
                          <a:cs typeface="Times New Roman" panose="02020603050405020304" pitchFamily="18" charset="0"/>
                        </a:rPr>
                        <a:t>Wide range of strength equipment’s with around 30 workout machines for beginners as well as for professional athletes.</a:t>
                      </a:r>
                      <a:endParaRPr lang="en-IN" sz="1000" dirty="0">
                        <a:solidFill>
                          <a:schemeClr val="bg1"/>
                        </a:solidFill>
                      </a:endParaRPr>
                    </a:p>
                  </a:txBody>
                  <a:tcPr anchor="ctr"/>
                </a:tc>
                <a:tc>
                  <a:txBody>
                    <a:bodyPr/>
                    <a:lstStyle/>
                    <a:p>
                      <a:pPr algn="l"/>
                      <a:r>
                        <a:rPr lang="en-US" sz="1000" dirty="0">
                          <a:solidFill>
                            <a:schemeClr val="bg1"/>
                          </a:solidFill>
                          <a:latin typeface="Times New Roman" pitchFamily="18" charset="0"/>
                          <a:cs typeface="Times New Roman" pitchFamily="18" charset="0"/>
                        </a:rPr>
                        <a:t>6</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indent="0">
                        <a:buFont typeface="+mj-lt"/>
                        <a:buNone/>
                      </a:pPr>
                      <a:r>
                        <a:rPr lang="en-US" sz="1000" dirty="0">
                          <a:solidFill>
                            <a:schemeClr val="bg1"/>
                          </a:solidFill>
                          <a:latin typeface="Times New Roman" panose="02020603050405020304" pitchFamily="18" charset="0"/>
                          <a:cs typeface="Times New Roman" panose="02020603050405020304" pitchFamily="18" charset="0"/>
                        </a:rPr>
                        <a:t>Energetic sound system and 2 smart TVs to feel liveliness on both floor.</a:t>
                      </a:r>
                    </a:p>
                  </a:txBody>
                  <a:tcPr anchor="ctr"/>
                </a:tc>
                <a:extLst>
                  <a:ext uri="{0D108BD9-81ED-4DB2-BD59-A6C34878D82A}">
                    <a16:rowId xmlns:a16="http://schemas.microsoft.com/office/drawing/2014/main" xmlns="" val="2473087709"/>
                  </a:ext>
                </a:extLst>
              </a:tr>
              <a:tr h="604262">
                <a:tc>
                  <a:txBody>
                    <a:bodyPr/>
                    <a:lstStyle/>
                    <a:p>
                      <a:pPr algn="l"/>
                      <a:r>
                        <a:rPr lang="en-US" sz="1000" dirty="0">
                          <a:solidFill>
                            <a:schemeClr val="bg1"/>
                          </a:solidFill>
                          <a:latin typeface="Times New Roman" pitchFamily="18" charset="0"/>
                          <a:cs typeface="Times New Roman" pitchFamily="18" charset="0"/>
                        </a:rPr>
                        <a:t>2</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latin typeface="Times New Roman" panose="02020603050405020304" pitchFamily="18" charset="0"/>
                          <a:cs typeface="Times New Roman" panose="02020603050405020304" pitchFamily="18" charset="0"/>
                        </a:rPr>
                        <a:t>Wide range of weights e.g. dumbbells up to       40 kg and plates more than 1000 kg. for professional athletes.</a:t>
                      </a:r>
                      <a:endParaRPr lang="en-IN" sz="1000" dirty="0">
                        <a:solidFill>
                          <a:schemeClr val="bg1"/>
                        </a:solidFill>
                      </a:endParaRPr>
                    </a:p>
                  </a:txBody>
                  <a:tcPr anchor="ctr"/>
                </a:tc>
                <a:tc>
                  <a:txBody>
                    <a:bodyPr/>
                    <a:lstStyle/>
                    <a:p>
                      <a:pPr algn="l"/>
                      <a:r>
                        <a:rPr lang="en-US" sz="1000" dirty="0">
                          <a:solidFill>
                            <a:schemeClr val="bg1"/>
                          </a:solidFill>
                          <a:latin typeface="Times New Roman" pitchFamily="18" charset="0"/>
                          <a:cs typeface="Times New Roman" pitchFamily="18" charset="0"/>
                        </a:rPr>
                        <a:t>7</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a:solidFill>
                          <a:schemeClr val="bg1"/>
                        </a:solidFill>
                      </a:endParaRPr>
                    </a:p>
                  </a:txBody>
                  <a:tcPr anchor="ctr" anchorCtr="1"/>
                </a:tc>
                <a:tc>
                  <a:txBody>
                    <a:bodyPr/>
                    <a:lstStyle/>
                    <a:p>
                      <a:pPr marL="0" indent="0">
                        <a:buFont typeface="+mj-lt"/>
                        <a:buNone/>
                      </a:pPr>
                      <a:r>
                        <a:rPr lang="en-US" sz="1000" dirty="0">
                          <a:solidFill>
                            <a:schemeClr val="bg1"/>
                          </a:solidFill>
                          <a:latin typeface="Times New Roman" panose="02020603050405020304" pitchFamily="18" charset="0"/>
                          <a:cs typeface="Times New Roman" panose="02020603050405020304" pitchFamily="18" charset="0"/>
                        </a:rPr>
                        <a:t>Clean / hygienic / energetic Floor area with smoothing air freshener.</a:t>
                      </a:r>
                    </a:p>
                  </a:txBody>
                  <a:tcPr anchor="ctr"/>
                </a:tc>
                <a:extLst>
                  <a:ext uri="{0D108BD9-81ED-4DB2-BD59-A6C34878D82A}">
                    <a16:rowId xmlns:a16="http://schemas.microsoft.com/office/drawing/2014/main" xmlns="" val="1608017197"/>
                  </a:ext>
                </a:extLst>
              </a:tr>
              <a:tr h="370840">
                <a:tc>
                  <a:txBody>
                    <a:bodyPr/>
                    <a:lstStyle/>
                    <a:p>
                      <a:pPr algn="l"/>
                      <a:r>
                        <a:rPr lang="en-US" sz="1000" dirty="0">
                          <a:solidFill>
                            <a:schemeClr val="bg1"/>
                          </a:solidFill>
                          <a:latin typeface="Times New Roman" pitchFamily="18" charset="0"/>
                          <a:cs typeface="Times New Roman" pitchFamily="18" charset="0"/>
                        </a:rPr>
                        <a:t>3</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indent="0" algn="l">
                        <a:buFont typeface="+mj-lt"/>
                        <a:buNone/>
                      </a:pPr>
                      <a:r>
                        <a:rPr lang="en-US" sz="1000" dirty="0">
                          <a:solidFill>
                            <a:schemeClr val="bg1"/>
                          </a:solidFill>
                          <a:latin typeface="Times New Roman" panose="02020603050405020304" pitchFamily="18" charset="0"/>
                          <a:cs typeface="Times New Roman" panose="02020603050405020304" pitchFamily="18" charset="0"/>
                        </a:rPr>
                        <a:t/>
                      </a:r>
                      <a:br>
                        <a:rPr lang="en-US" sz="1000" dirty="0">
                          <a:solidFill>
                            <a:schemeClr val="bg1"/>
                          </a:solidFill>
                          <a:latin typeface="Times New Roman" panose="02020603050405020304" pitchFamily="18" charset="0"/>
                          <a:cs typeface="Times New Roman" panose="02020603050405020304" pitchFamily="18" charset="0"/>
                        </a:rPr>
                      </a:br>
                      <a:r>
                        <a:rPr lang="en-US" sz="1000" dirty="0">
                          <a:solidFill>
                            <a:schemeClr val="bg1"/>
                          </a:solidFill>
                          <a:latin typeface="Times New Roman" panose="02020603050405020304" pitchFamily="18" charset="0"/>
                          <a:cs typeface="Times New Roman" panose="02020603050405020304" pitchFamily="18" charset="0"/>
                        </a:rPr>
                        <a:t>Wide range of cardio equipment’s with around    4 treadmills, 2 cross trainer, 2 spinning bikes, 1 recumbents bike.</a:t>
                      </a:r>
                    </a:p>
                  </a:txBody>
                  <a:tcPr anchor="ctr"/>
                </a:tc>
                <a:tc>
                  <a:txBody>
                    <a:bodyPr/>
                    <a:lstStyle/>
                    <a:p>
                      <a:pPr algn="l"/>
                      <a:r>
                        <a:rPr lang="en-US" sz="1000" dirty="0">
                          <a:solidFill>
                            <a:schemeClr val="bg1"/>
                          </a:solidFill>
                          <a:latin typeface="Times New Roman" pitchFamily="18" charset="0"/>
                          <a:cs typeface="Times New Roman" pitchFamily="18" charset="0"/>
                        </a:rPr>
                        <a:t>8</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kern="1200">
                        <a:solidFill>
                          <a:schemeClr val="bg1"/>
                        </a:solidFill>
                        <a:latin typeface="Times New Roman" panose="02020603050405020304" pitchFamily="18" charset="0"/>
                        <a:ea typeface="+mn-ea"/>
                        <a:cs typeface="Times New Roman" panose="02020603050405020304" pitchFamily="18" charset="0"/>
                      </a:endParaRPr>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latin typeface="Times New Roman" panose="02020603050405020304" pitchFamily="18" charset="0"/>
                          <a:cs typeface="Times New Roman" panose="02020603050405020304" pitchFamily="18" charset="0"/>
                        </a:rPr>
                        <a:t/>
                      </a:r>
                      <a:br>
                        <a:rPr lang="en-US" sz="1000" dirty="0">
                          <a:solidFill>
                            <a:schemeClr val="bg1"/>
                          </a:solidFill>
                          <a:latin typeface="Times New Roman" panose="02020603050405020304" pitchFamily="18" charset="0"/>
                          <a:cs typeface="Times New Roman" panose="02020603050405020304" pitchFamily="18" charset="0"/>
                        </a:rPr>
                      </a:br>
                      <a:r>
                        <a:rPr lang="en-US" sz="1000" dirty="0">
                          <a:solidFill>
                            <a:schemeClr val="bg1"/>
                          </a:solidFill>
                          <a:latin typeface="Times New Roman" panose="02020603050405020304" pitchFamily="18" charset="0"/>
                          <a:cs typeface="Times New Roman" panose="02020603050405020304" pitchFamily="18" charset="0"/>
                        </a:rPr>
                        <a:t>Hassle Free Biomatrix entry with CC TV surveillance.</a:t>
                      </a:r>
                      <a:endParaRPr lang="en-IN" sz="1000" dirty="0">
                        <a:solidFill>
                          <a:schemeClr val="bg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4270828089"/>
                  </a:ext>
                </a:extLst>
              </a:tr>
              <a:tr h="370840">
                <a:tc>
                  <a:txBody>
                    <a:bodyPr/>
                    <a:lstStyle/>
                    <a:p>
                      <a:pPr algn="l"/>
                      <a:r>
                        <a:rPr lang="en-US" sz="1000" dirty="0">
                          <a:solidFill>
                            <a:schemeClr val="bg1"/>
                          </a:solidFill>
                          <a:latin typeface="Times New Roman" pitchFamily="18" charset="0"/>
                          <a:cs typeface="Times New Roman" pitchFamily="18" charset="0"/>
                        </a:rPr>
                        <a:t>4</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indent="0" algn="l">
                        <a:buFont typeface="+mj-lt"/>
                        <a:buNone/>
                      </a:pPr>
                      <a:endParaRPr lang="en-US" sz="1000" dirty="0">
                        <a:solidFill>
                          <a:schemeClr val="bg1"/>
                        </a:solidFill>
                        <a:latin typeface="Times New Roman" panose="02020603050405020304" pitchFamily="18" charset="0"/>
                        <a:cs typeface="Times New Roman" panose="02020603050405020304" pitchFamily="18" charset="0"/>
                      </a:endParaRPr>
                    </a:p>
                    <a:p>
                      <a:pPr marL="0" indent="0" algn="l">
                        <a:buFont typeface="+mj-lt"/>
                        <a:buNone/>
                      </a:pPr>
                      <a:r>
                        <a:rPr lang="en-US" sz="1000" dirty="0">
                          <a:solidFill>
                            <a:schemeClr val="bg1"/>
                          </a:solidFill>
                          <a:latin typeface="Times New Roman" panose="02020603050405020304" pitchFamily="18" charset="0"/>
                          <a:cs typeface="Times New Roman" panose="02020603050405020304" pitchFamily="18" charset="0"/>
                        </a:rPr>
                        <a:t>Separate massage and steam room to relax &amp; recover your muscles sourness.</a:t>
                      </a:r>
                    </a:p>
                    <a:p>
                      <a:pPr algn="l"/>
                      <a:endParaRPr lang="en-IN" sz="1000" dirty="0">
                        <a:solidFill>
                          <a:schemeClr val="bg1"/>
                        </a:solidFill>
                      </a:endParaRPr>
                    </a:p>
                  </a:txBody>
                  <a:tcPr anchor="ctr"/>
                </a:tc>
                <a:tc>
                  <a:txBody>
                    <a:bodyPr/>
                    <a:lstStyle/>
                    <a:p>
                      <a:pPr algn="l"/>
                      <a:r>
                        <a:rPr lang="en-US" sz="1000" dirty="0">
                          <a:solidFill>
                            <a:schemeClr val="bg1"/>
                          </a:solidFill>
                          <a:latin typeface="Times New Roman" pitchFamily="18" charset="0"/>
                          <a:cs typeface="Times New Roman" pitchFamily="18" charset="0"/>
                        </a:rPr>
                        <a:t>9</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latin typeface="Times New Roman" panose="02020603050405020304" pitchFamily="18" charset="0"/>
                          <a:cs typeface="Times New Roman" panose="02020603050405020304" pitchFamily="18" charset="0"/>
                        </a:rPr>
                        <a:t>Certified Well experience and well qualified gym Trainers  and well capable to handle special population.</a:t>
                      </a:r>
                      <a:endParaRPr lang="en-IN" sz="1000" dirty="0">
                        <a:solidFill>
                          <a:schemeClr val="bg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3374029790"/>
                  </a:ext>
                </a:extLst>
              </a:tr>
              <a:tr h="370840">
                <a:tc>
                  <a:txBody>
                    <a:bodyPr/>
                    <a:lstStyle/>
                    <a:p>
                      <a:pPr algn="l"/>
                      <a:r>
                        <a:rPr lang="en-US" sz="1000" dirty="0">
                          <a:solidFill>
                            <a:schemeClr val="bg1"/>
                          </a:solidFill>
                          <a:latin typeface="Times New Roman" pitchFamily="18" charset="0"/>
                          <a:cs typeface="Times New Roman" pitchFamily="18" charset="0"/>
                        </a:rPr>
                        <a:t>5</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indent="0" algn="l">
                        <a:buFont typeface="+mj-lt"/>
                        <a:buNone/>
                      </a:pPr>
                      <a:r>
                        <a:rPr lang="en-US" sz="1000" b="1" i="1" dirty="0">
                          <a:solidFill>
                            <a:srgbClr val="FFC000"/>
                          </a:solidFill>
                          <a:latin typeface="Times New Roman" panose="02020603050405020304" pitchFamily="18" charset="0"/>
                          <a:cs typeface="Times New Roman" panose="02020603050405020304" pitchFamily="18" charset="0"/>
                        </a:rPr>
                        <a:t/>
                      </a:r>
                      <a:br>
                        <a:rPr lang="en-US" sz="1000" b="1" i="1" dirty="0">
                          <a:solidFill>
                            <a:srgbClr val="FFC000"/>
                          </a:solidFill>
                          <a:latin typeface="Times New Roman" panose="02020603050405020304" pitchFamily="18" charset="0"/>
                          <a:cs typeface="Times New Roman" panose="02020603050405020304" pitchFamily="18" charset="0"/>
                        </a:rPr>
                      </a:br>
                      <a:r>
                        <a:rPr lang="en-US" sz="1000" b="1" i="1" dirty="0">
                          <a:solidFill>
                            <a:srgbClr val="FFC000"/>
                          </a:solidFill>
                          <a:latin typeface="Times New Roman" panose="02020603050405020304" pitchFamily="18" charset="0"/>
                          <a:cs typeface="Times New Roman" panose="02020603050405020304" pitchFamily="18" charset="0"/>
                        </a:rPr>
                        <a:t>Not too Big Not too Short </a:t>
                      </a:r>
                      <a:r>
                        <a:rPr lang="en-US" sz="1000" dirty="0">
                          <a:solidFill>
                            <a:schemeClr val="bg1"/>
                          </a:solidFill>
                          <a:latin typeface="Times New Roman" panose="02020603050405020304" pitchFamily="18" charset="0"/>
                          <a:cs typeface="Times New Roman" panose="02020603050405020304" pitchFamily="18" charset="0"/>
                        </a:rPr>
                        <a:t>– Ample of  space including ground floor as well as</a:t>
                      </a:r>
                    </a:p>
                    <a:p>
                      <a:pPr marL="0" indent="0" algn="l">
                        <a:buFont typeface="+mj-lt"/>
                        <a:buNone/>
                      </a:pPr>
                      <a:r>
                        <a:rPr lang="en-US" sz="1000" dirty="0">
                          <a:solidFill>
                            <a:schemeClr val="bg1"/>
                          </a:solidFill>
                          <a:latin typeface="Times New Roman" panose="02020603050405020304" pitchFamily="18" charset="0"/>
                          <a:cs typeface="Times New Roman" panose="02020603050405020304" pitchFamily="18" charset="0"/>
                        </a:rPr>
                        <a:t>1</a:t>
                      </a:r>
                      <a:r>
                        <a:rPr lang="en-US" sz="1000" baseline="30000" dirty="0">
                          <a:solidFill>
                            <a:schemeClr val="bg1"/>
                          </a:solidFill>
                          <a:latin typeface="Times New Roman" panose="02020603050405020304" pitchFamily="18" charset="0"/>
                          <a:cs typeface="Times New Roman" panose="02020603050405020304" pitchFamily="18" charset="0"/>
                        </a:rPr>
                        <a:t>st</a:t>
                      </a:r>
                      <a:r>
                        <a:rPr lang="en-US" sz="1000" dirty="0">
                          <a:solidFill>
                            <a:schemeClr val="bg1"/>
                          </a:solidFill>
                          <a:latin typeface="Times New Roman" panose="02020603050405020304" pitchFamily="18" charset="0"/>
                          <a:cs typeface="Times New Roman" panose="02020603050405020304" pitchFamily="18" charset="0"/>
                        </a:rPr>
                        <a:t> floor. </a:t>
                      </a:r>
                      <a:br>
                        <a:rPr lang="en-US" sz="1000" dirty="0">
                          <a:solidFill>
                            <a:schemeClr val="bg1"/>
                          </a:solidFill>
                          <a:latin typeface="Times New Roman" panose="02020603050405020304" pitchFamily="18" charset="0"/>
                          <a:cs typeface="Times New Roman" panose="02020603050405020304" pitchFamily="18" charset="0"/>
                        </a:rPr>
                      </a:br>
                      <a:r>
                        <a:rPr lang="en-US" sz="1000" dirty="0">
                          <a:solidFill>
                            <a:schemeClr val="bg1"/>
                          </a:solidFill>
                          <a:latin typeface="Times New Roman" panose="02020603050405020304" pitchFamily="18" charset="0"/>
                          <a:cs typeface="Times New Roman" panose="02020603050405020304" pitchFamily="18" charset="0"/>
                        </a:rPr>
                        <a:t>Try to maintain privacy for ladies.</a:t>
                      </a:r>
                    </a:p>
                    <a:p>
                      <a:pPr algn="l"/>
                      <a:endParaRPr lang="en-IN" sz="1000" dirty="0">
                        <a:solidFill>
                          <a:schemeClr val="bg1"/>
                        </a:solidFill>
                      </a:endParaRPr>
                    </a:p>
                  </a:txBody>
                  <a:tcPr anchor="ctr"/>
                </a:tc>
                <a:tc>
                  <a:txBody>
                    <a:bodyPr/>
                    <a:lstStyle/>
                    <a:p>
                      <a:pPr algn="l"/>
                      <a:r>
                        <a:rPr lang="en-US" sz="1000" dirty="0">
                          <a:solidFill>
                            <a:schemeClr val="bg1"/>
                          </a:solidFill>
                          <a:latin typeface="Times New Roman" pitchFamily="18" charset="0"/>
                          <a:cs typeface="Times New Roman" pitchFamily="18" charset="0"/>
                        </a:rPr>
                        <a:t>10</a:t>
                      </a:r>
                      <a:endParaRPr lang="en-IN" sz="1000" dirty="0">
                        <a:solidFill>
                          <a:schemeClr val="bg1"/>
                        </a:solidFill>
                        <a:latin typeface="Times New Roman" pitchFamily="18" charset="0"/>
                        <a:cs typeface="Times New Roman" pitchFamily="18" charset="0"/>
                      </a:endParaRPr>
                    </a:p>
                  </a:txBody>
                  <a:tcPr anchor="ctr" anchorCtr="1"/>
                </a:tc>
                <a:tc>
                  <a:txBody>
                    <a:bodyPr/>
                    <a:lstStyle/>
                    <a:p>
                      <a:pPr algn="l"/>
                      <a:endParaRPr lang="en-IN" sz="1000" dirty="0">
                        <a:solidFill>
                          <a:schemeClr val="bg1"/>
                        </a:solidFill>
                      </a:endParaRPr>
                    </a:p>
                  </a:txBody>
                  <a:tcPr anchor="ctr" anchorCtr="1"/>
                </a:tc>
                <a:tc>
                  <a:txBody>
                    <a:bodyPr/>
                    <a:lstStyle/>
                    <a:p>
                      <a:pPr marL="0" indent="0">
                        <a:buFont typeface="+mj-lt"/>
                        <a:buNone/>
                      </a:pPr>
                      <a:r>
                        <a:rPr lang="en-US" sz="1000" dirty="0">
                          <a:solidFill>
                            <a:schemeClr val="bg1"/>
                          </a:solidFill>
                          <a:latin typeface="Times New Roman" panose="02020603050405020304" pitchFamily="18" charset="0"/>
                          <a:cs typeface="Times New Roman" panose="02020603050405020304" pitchFamily="18" charset="0"/>
                        </a:rPr>
                        <a:t>Successful 6 years gym experience with happy &amp; Satisfied Members.</a:t>
                      </a:r>
                      <a:endParaRPr lang="en-US" sz="100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028983344"/>
                  </a:ext>
                </a:extLst>
              </a:tr>
            </a:tbl>
          </a:graphicData>
        </a:graphic>
      </p:graphicFrame>
      <p:sp>
        <p:nvSpPr>
          <p:cNvPr id="26" name="Rectangle: Rounded Corners 28">
            <a:extLst>
              <a:ext uri="{FF2B5EF4-FFF2-40B4-BE49-F238E27FC236}">
                <a16:creationId xmlns:a16="http://schemas.microsoft.com/office/drawing/2014/main" xmlns="" id="{F9C2FF60-8C2B-4AF4-BB90-64CADE6B3948}"/>
              </a:ext>
            </a:extLst>
          </p:cNvPr>
          <p:cNvSpPr/>
          <p:nvPr/>
        </p:nvSpPr>
        <p:spPr>
          <a:xfrm>
            <a:off x="854029" y="2135285"/>
            <a:ext cx="838056" cy="5025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No of Weight Machine</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27" name="Rectangle: Rounded Corners 33">
            <a:extLst>
              <a:ext uri="{FF2B5EF4-FFF2-40B4-BE49-F238E27FC236}">
                <a16:creationId xmlns:a16="http://schemas.microsoft.com/office/drawing/2014/main" xmlns="" id="{D26D86A5-5D22-4BA0-A8CC-75B4555E2763}"/>
              </a:ext>
            </a:extLst>
          </p:cNvPr>
          <p:cNvSpPr/>
          <p:nvPr/>
        </p:nvSpPr>
        <p:spPr>
          <a:xfrm>
            <a:off x="854029" y="2842412"/>
            <a:ext cx="838056" cy="40974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Dumbbells &amp; Plates</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28" name="Rectangle: Rounded Corners 34">
            <a:extLst>
              <a:ext uri="{FF2B5EF4-FFF2-40B4-BE49-F238E27FC236}">
                <a16:creationId xmlns:a16="http://schemas.microsoft.com/office/drawing/2014/main" xmlns="" id="{21BB9AC1-821B-4AF7-B381-BD30141F707F}"/>
              </a:ext>
            </a:extLst>
          </p:cNvPr>
          <p:cNvSpPr/>
          <p:nvPr/>
        </p:nvSpPr>
        <p:spPr>
          <a:xfrm>
            <a:off x="834455" y="3528212"/>
            <a:ext cx="857630" cy="4630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Times New Roman" panose="02020603050405020304" pitchFamily="18" charset="0"/>
                <a:cs typeface="Times New Roman" panose="02020603050405020304" pitchFamily="18" charset="0"/>
              </a:rPr>
              <a:t>No of Cardio Machine</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29" name="Rectangle: Rounded Corners 35">
            <a:extLst>
              <a:ext uri="{FF2B5EF4-FFF2-40B4-BE49-F238E27FC236}">
                <a16:creationId xmlns:a16="http://schemas.microsoft.com/office/drawing/2014/main" xmlns="" id="{662E7FA5-3AC1-403C-9B1D-025AFF6EB274}"/>
              </a:ext>
            </a:extLst>
          </p:cNvPr>
          <p:cNvSpPr/>
          <p:nvPr/>
        </p:nvSpPr>
        <p:spPr>
          <a:xfrm>
            <a:off x="834455" y="4214012"/>
            <a:ext cx="839874" cy="43842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Times New Roman" panose="02020603050405020304" pitchFamily="18" charset="0"/>
                <a:cs typeface="Times New Roman" panose="02020603050405020304" pitchFamily="18" charset="0"/>
              </a:rPr>
              <a:t>Massage &amp; Steam</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0" name="Rectangle: Rounded Corners 36">
            <a:extLst>
              <a:ext uri="{FF2B5EF4-FFF2-40B4-BE49-F238E27FC236}">
                <a16:creationId xmlns:a16="http://schemas.microsoft.com/office/drawing/2014/main" xmlns="" id="{FDC84772-CEBA-4DED-BE8E-E6C179FAB350}"/>
              </a:ext>
            </a:extLst>
          </p:cNvPr>
          <p:cNvSpPr/>
          <p:nvPr/>
        </p:nvSpPr>
        <p:spPr>
          <a:xfrm>
            <a:off x="834455" y="4937147"/>
            <a:ext cx="857629" cy="4198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Times New Roman" panose="02020603050405020304" pitchFamily="18" charset="0"/>
                <a:cs typeface="Times New Roman" panose="02020603050405020304" pitchFamily="18" charset="0"/>
              </a:rPr>
              <a:t>Huge Space</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42">
            <a:extLst>
              <a:ext uri="{FF2B5EF4-FFF2-40B4-BE49-F238E27FC236}">
                <a16:creationId xmlns:a16="http://schemas.microsoft.com/office/drawing/2014/main" xmlns="" id="{D95DDA37-EF4F-453B-B615-9B42B9E85D5D}"/>
              </a:ext>
            </a:extLst>
          </p:cNvPr>
          <p:cNvSpPr/>
          <p:nvPr/>
        </p:nvSpPr>
        <p:spPr>
          <a:xfrm>
            <a:off x="4587685" y="2146279"/>
            <a:ext cx="1051115" cy="4916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Energetic Environment</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43">
            <a:extLst>
              <a:ext uri="{FF2B5EF4-FFF2-40B4-BE49-F238E27FC236}">
                <a16:creationId xmlns:a16="http://schemas.microsoft.com/office/drawing/2014/main" xmlns="" id="{34E321A5-C83B-409A-9185-240C8ACC5198}"/>
              </a:ext>
            </a:extLst>
          </p:cNvPr>
          <p:cNvSpPr/>
          <p:nvPr/>
        </p:nvSpPr>
        <p:spPr>
          <a:xfrm>
            <a:off x="4724400" y="2904155"/>
            <a:ext cx="838056" cy="34800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Cleanliness</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44">
            <a:extLst>
              <a:ext uri="{FF2B5EF4-FFF2-40B4-BE49-F238E27FC236}">
                <a16:creationId xmlns:a16="http://schemas.microsoft.com/office/drawing/2014/main" xmlns="" id="{A83C9ED7-E16B-4604-922A-E0C95E14A012}"/>
              </a:ext>
            </a:extLst>
          </p:cNvPr>
          <p:cNvSpPr/>
          <p:nvPr/>
        </p:nvSpPr>
        <p:spPr>
          <a:xfrm>
            <a:off x="4724400" y="3528212"/>
            <a:ext cx="839873" cy="48917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Times New Roman" panose="02020603050405020304" pitchFamily="18" charset="0"/>
                <a:cs typeface="Times New Roman" panose="02020603050405020304" pitchFamily="18" charset="0"/>
              </a:rPr>
              <a:t>Biomatrix &amp; CC tv</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45">
            <a:extLst>
              <a:ext uri="{FF2B5EF4-FFF2-40B4-BE49-F238E27FC236}">
                <a16:creationId xmlns:a16="http://schemas.microsoft.com/office/drawing/2014/main" xmlns="" id="{10B965CA-5BA0-4118-AB76-882F012AEDB8}"/>
              </a:ext>
            </a:extLst>
          </p:cNvPr>
          <p:cNvSpPr/>
          <p:nvPr/>
        </p:nvSpPr>
        <p:spPr>
          <a:xfrm>
            <a:off x="4724400" y="4214012"/>
            <a:ext cx="838055" cy="489174"/>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Times New Roman" panose="02020603050405020304" pitchFamily="18" charset="0"/>
                <a:cs typeface="Times New Roman" panose="02020603050405020304" pitchFamily="18" charset="0"/>
              </a:rPr>
              <a:t>Certified Trainer</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46">
            <a:extLst>
              <a:ext uri="{FF2B5EF4-FFF2-40B4-BE49-F238E27FC236}">
                <a16:creationId xmlns:a16="http://schemas.microsoft.com/office/drawing/2014/main" xmlns="" id="{927E02E0-5DD9-4EC6-8458-C112B674DCC9}"/>
              </a:ext>
            </a:extLst>
          </p:cNvPr>
          <p:cNvSpPr/>
          <p:nvPr/>
        </p:nvSpPr>
        <p:spPr>
          <a:xfrm>
            <a:off x="4743973" y="4937147"/>
            <a:ext cx="820300" cy="62545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Times New Roman" panose="02020603050405020304" pitchFamily="18" charset="0"/>
                <a:cs typeface="Times New Roman" panose="02020603050405020304" pitchFamily="18" charset="0"/>
              </a:rPr>
              <a:t>Happy </a:t>
            </a:r>
          </a:p>
          <a:p>
            <a:pPr algn="ctr"/>
            <a:r>
              <a:rPr lang="en-US" sz="1000" dirty="0">
                <a:solidFill>
                  <a:schemeClr val="tx1"/>
                </a:solidFill>
                <a:latin typeface="Times New Roman" panose="02020603050405020304" pitchFamily="18" charset="0"/>
                <a:cs typeface="Times New Roman" panose="02020603050405020304" pitchFamily="18" charset="0"/>
              </a:rPr>
              <a:t>Gym Members</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38" name="Picture 2" descr="C:\Users\icon fitness\Desktop\New folder\instragram.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136403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42887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Strength Training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6600" y="4343400"/>
            <a:ext cx="2646878"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Strength Training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3286130"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7" name="Straight Connector 36"/>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8600" y="4787205"/>
            <a:ext cx="25146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Weight training is a form of exercise where weights and the force of gravity combine to build and strengthen skeletal muscles. Regardless of age or gender, you can benefit from weight training.</a:t>
            </a:r>
            <a:endParaRPr lang="en-US" sz="1400" dirty="0">
              <a:solidFill>
                <a:srgbClr val="0070C0"/>
              </a:solidFill>
              <a:latin typeface="Andalus" pitchFamily="18" charset="-78"/>
              <a:cs typeface="Andalus" pitchFamily="18" charset="-78"/>
            </a:endParaRPr>
          </a:p>
        </p:txBody>
      </p:sp>
      <p:sp>
        <p:nvSpPr>
          <p:cNvPr id="39" name="Rectangle 38"/>
          <p:cNvSpPr/>
          <p:nvPr/>
        </p:nvSpPr>
        <p:spPr>
          <a:xfrm>
            <a:off x="3124200" y="4787205"/>
            <a:ext cx="29718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Increases muscle and bone strength</a:t>
            </a:r>
          </a:p>
          <a:p>
            <a:pPr>
              <a:buFont typeface="Arial" pitchFamily="34" charset="0"/>
              <a:buChar char="•"/>
            </a:pPr>
            <a:r>
              <a:rPr lang="en-US" sz="1400" dirty="0" smtClean="0">
                <a:solidFill>
                  <a:srgbClr val="0070C0"/>
                </a:solidFill>
                <a:latin typeface="Andalus" pitchFamily="18" charset="-78"/>
                <a:cs typeface="Andalus" pitchFamily="18" charset="-78"/>
              </a:rPr>
              <a:t> Fat Loss </a:t>
            </a:r>
          </a:p>
          <a:p>
            <a:pPr>
              <a:buFont typeface="Arial" pitchFamily="34" charset="0"/>
              <a:buChar char="•"/>
            </a:pPr>
            <a:r>
              <a:rPr lang="en-US" sz="1400" dirty="0" smtClean="0">
                <a:solidFill>
                  <a:srgbClr val="0070C0"/>
                </a:solidFill>
                <a:latin typeface="Andalus" pitchFamily="18" charset="-78"/>
                <a:cs typeface="Andalus" pitchFamily="18" charset="-78"/>
              </a:rPr>
              <a:t> Increases Energy</a:t>
            </a:r>
          </a:p>
          <a:p>
            <a:pPr>
              <a:buFont typeface="Arial" pitchFamily="34" charset="0"/>
              <a:buChar char="•"/>
            </a:pPr>
            <a:r>
              <a:rPr lang="en-US" sz="1400" dirty="0" smtClean="0">
                <a:solidFill>
                  <a:srgbClr val="0070C0"/>
                </a:solidFill>
                <a:latin typeface="Andalus" pitchFamily="18" charset="-78"/>
                <a:cs typeface="Andalus" pitchFamily="18" charset="-78"/>
              </a:rPr>
              <a:t> Increases Metabolic Rate</a:t>
            </a:r>
          </a:p>
          <a:p>
            <a:pPr>
              <a:buFont typeface="Arial" pitchFamily="34" charset="0"/>
              <a:buChar char="•"/>
            </a:pPr>
            <a:r>
              <a:rPr lang="en-US" sz="1400" dirty="0" smtClean="0">
                <a:solidFill>
                  <a:srgbClr val="0070C0"/>
                </a:solidFill>
                <a:latin typeface="Andalus" pitchFamily="18" charset="-78"/>
                <a:cs typeface="Andalus" pitchFamily="18" charset="-78"/>
              </a:rPr>
              <a:t> Shapes your body</a:t>
            </a:r>
          </a:p>
          <a:p>
            <a:pPr>
              <a:buFont typeface="Arial" pitchFamily="34" charset="0"/>
              <a:buChar char="•"/>
            </a:pPr>
            <a:r>
              <a:rPr lang="en-US" sz="1400" dirty="0" smtClean="0">
                <a:solidFill>
                  <a:srgbClr val="0070C0"/>
                </a:solidFill>
                <a:latin typeface="Andalus" pitchFamily="18" charset="-78"/>
                <a:cs typeface="Andalus" pitchFamily="18" charset="-78"/>
              </a:rPr>
              <a:t> And much more…………….</a:t>
            </a:r>
          </a:p>
        </p:txBody>
      </p:sp>
      <p:sp>
        <p:nvSpPr>
          <p:cNvPr id="45" name="Rectangle 44"/>
          <p:cNvSpPr/>
          <p:nvPr/>
        </p:nvSpPr>
        <p:spPr>
          <a:xfrm>
            <a:off x="6400800" y="4787205"/>
            <a:ext cx="2438400" cy="1384995"/>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From free weights to static weights, dumbbells , chest press or leg curl machines, ICON Fitness  have everything you need for muscle toning and building. </a:t>
            </a:r>
          </a:p>
        </p:txBody>
      </p:sp>
      <p:pic>
        <p:nvPicPr>
          <p:cNvPr id="47" name="Picture 46" descr="642x361_Importance_Strength_Training_Wom.jpg"/>
          <p:cNvPicPr>
            <a:picLocks noChangeAspect="1"/>
          </p:cNvPicPr>
          <p:nvPr/>
        </p:nvPicPr>
        <p:blipFill>
          <a:blip r:embed="rId6"/>
          <a:stretch>
            <a:fillRect/>
          </a:stretch>
        </p:blipFill>
        <p:spPr>
          <a:xfrm>
            <a:off x="152400" y="2209785"/>
            <a:ext cx="3387866" cy="2057415"/>
          </a:xfrm>
          <a:prstGeom prst="rect">
            <a:avLst/>
          </a:prstGeom>
        </p:spPr>
      </p:pic>
      <p:sp>
        <p:nvSpPr>
          <p:cNvPr id="48" name="TextBox 47"/>
          <p:cNvSpPr txBox="1"/>
          <p:nvPr/>
        </p:nvSpPr>
        <p:spPr>
          <a:xfrm>
            <a:off x="5562600" y="2819400"/>
            <a:ext cx="2720617" cy="646331"/>
          </a:xfrm>
          <a:prstGeom prst="rect">
            <a:avLst/>
          </a:prstGeom>
          <a:noFill/>
        </p:spPr>
        <p:txBody>
          <a:bodyPr wrap="none" rtlCol="0">
            <a:spAutoFit/>
          </a:bodyPr>
          <a:lstStyle/>
          <a:p>
            <a:r>
              <a:rPr lang="en-US" sz="3600" dirty="0" smtClean="0">
                <a:solidFill>
                  <a:schemeClr val="accent6">
                    <a:lumMod val="50000"/>
                  </a:schemeClr>
                </a:solidFill>
                <a:latin typeface="Agency FB" pitchFamily="34" charset="0"/>
              </a:rPr>
              <a:t>Strength Training</a:t>
            </a:r>
            <a:endParaRPr lang="en-US" sz="3600" dirty="0">
              <a:solidFill>
                <a:schemeClr val="accent6">
                  <a:lumMod val="50000"/>
                </a:schemeClr>
              </a:solidFill>
              <a:latin typeface="Agency FB" pitchFamily="34" charset="0"/>
            </a:endParaRPr>
          </a:p>
        </p:txBody>
      </p: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953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20441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Cardio Vascular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2" name="Straight Connector 31"/>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4787205"/>
            <a:ext cx="2667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Any exercise that strengthens your heart and lungs while burning Calories.</a:t>
            </a:r>
          </a:p>
          <a:p>
            <a:r>
              <a:rPr lang="en-US" sz="1400" dirty="0" smtClean="0">
                <a:solidFill>
                  <a:srgbClr val="0070C0"/>
                </a:solidFill>
                <a:latin typeface="Andalus" pitchFamily="18" charset="-78"/>
                <a:cs typeface="Andalus" pitchFamily="18" charset="-78"/>
              </a:rPr>
              <a:t>.</a:t>
            </a:r>
            <a:endParaRPr lang="en-US" sz="1400" dirty="0">
              <a:solidFill>
                <a:srgbClr val="0070C0"/>
              </a:solidFill>
              <a:latin typeface="Andalus" pitchFamily="18" charset="-78"/>
              <a:cs typeface="Andalus" pitchFamily="18" charset="-78"/>
            </a:endParaRPr>
          </a:p>
        </p:txBody>
      </p:sp>
      <p:sp>
        <p:nvSpPr>
          <p:cNvPr id="37" name="Rectangle 36"/>
          <p:cNvSpPr/>
          <p:nvPr/>
        </p:nvSpPr>
        <p:spPr>
          <a:xfrm>
            <a:off x="6477000" y="4760893"/>
            <a:ext cx="24384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 are having international standard Treadmills, Elliptical/Cross Trainers</a:t>
            </a:r>
          </a:p>
          <a:p>
            <a:r>
              <a:rPr lang="en-US" sz="1400" dirty="0" smtClean="0">
                <a:solidFill>
                  <a:srgbClr val="0070C0"/>
                </a:solidFill>
                <a:latin typeface="Andalus" pitchFamily="18" charset="-78"/>
                <a:cs typeface="Andalus" pitchFamily="18" charset="-78"/>
              </a:rPr>
              <a:t>And Recumbent bike to enhance your cardio vascular strength and  burn calories.</a:t>
            </a:r>
          </a:p>
          <a:p>
            <a:r>
              <a:rPr lang="en-US" sz="1400" dirty="0" smtClean="0">
                <a:solidFill>
                  <a:srgbClr val="0070C0"/>
                </a:solidFill>
                <a:latin typeface="Andalus" pitchFamily="18" charset="-78"/>
                <a:cs typeface="Andalus" pitchFamily="18" charset="-78"/>
              </a:rPr>
              <a:t> </a:t>
            </a:r>
          </a:p>
        </p:txBody>
      </p:sp>
      <p:sp>
        <p:nvSpPr>
          <p:cNvPr id="41" name="Rectangle 40"/>
          <p:cNvSpPr/>
          <p:nvPr/>
        </p:nvSpPr>
        <p:spPr>
          <a:xfrm>
            <a:off x="2971800" y="4800600"/>
            <a:ext cx="30480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Makes the heart and lungs stronger</a:t>
            </a:r>
          </a:p>
          <a:p>
            <a:pPr>
              <a:buFont typeface="Arial" pitchFamily="34" charset="0"/>
              <a:buChar char="•"/>
            </a:pPr>
            <a:r>
              <a:rPr lang="en-US" sz="1400" dirty="0" smtClean="0">
                <a:solidFill>
                  <a:srgbClr val="0070C0"/>
                </a:solidFill>
                <a:latin typeface="Andalus" pitchFamily="18" charset="-78"/>
                <a:cs typeface="Andalus" pitchFamily="18" charset="-78"/>
              </a:rPr>
              <a:t>Lowers blood pressure &amp; cholesterol</a:t>
            </a:r>
          </a:p>
          <a:p>
            <a:pPr>
              <a:buFont typeface="Arial" pitchFamily="34" charset="0"/>
              <a:buChar char="•"/>
            </a:pPr>
            <a:r>
              <a:rPr lang="en-US" sz="1400" dirty="0" smtClean="0">
                <a:solidFill>
                  <a:srgbClr val="0070C0"/>
                </a:solidFill>
                <a:latin typeface="Andalus" pitchFamily="18" charset="-78"/>
                <a:cs typeface="Andalus" pitchFamily="18" charset="-78"/>
              </a:rPr>
              <a:t>Increases energy</a:t>
            </a:r>
          </a:p>
          <a:p>
            <a:pPr>
              <a:buFont typeface="Arial" pitchFamily="34" charset="0"/>
              <a:buChar char="•"/>
            </a:pPr>
            <a:r>
              <a:rPr lang="en-US" sz="1400" dirty="0" smtClean="0">
                <a:solidFill>
                  <a:srgbClr val="0070C0"/>
                </a:solidFill>
                <a:latin typeface="Andalus" pitchFamily="18" charset="-78"/>
                <a:cs typeface="Andalus" pitchFamily="18" charset="-78"/>
              </a:rPr>
              <a:t>Reduces stress</a:t>
            </a:r>
            <a:br>
              <a:rPr lang="en-US" sz="1400" dirty="0" smtClean="0">
                <a:solidFill>
                  <a:srgbClr val="0070C0"/>
                </a:solidFill>
                <a:latin typeface="Andalus" pitchFamily="18" charset="-78"/>
                <a:cs typeface="Andalus" pitchFamily="18" charset="-78"/>
              </a:rPr>
            </a:br>
            <a:r>
              <a:rPr lang="en-US" sz="1400" dirty="0" smtClean="0">
                <a:solidFill>
                  <a:srgbClr val="0070C0"/>
                </a:solidFill>
                <a:latin typeface="Andalus" pitchFamily="18" charset="-78"/>
                <a:cs typeface="Andalus" pitchFamily="18" charset="-78"/>
              </a:rPr>
              <a:t>And Much More…….</a:t>
            </a:r>
          </a:p>
        </p:txBody>
      </p:sp>
      <p:sp>
        <p:nvSpPr>
          <p:cNvPr id="42" name="TextBox 41"/>
          <p:cNvSpPr txBox="1"/>
          <p:nvPr/>
        </p:nvSpPr>
        <p:spPr>
          <a:xfrm>
            <a:off x="4953000" y="28956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Cardio Vascular Training</a:t>
            </a:r>
            <a:endParaRPr lang="en-US" sz="3600" dirty="0">
              <a:solidFill>
                <a:schemeClr val="accent6">
                  <a:lumMod val="50000"/>
                </a:schemeClr>
              </a:solidFill>
              <a:latin typeface="Agency FB" pitchFamily="34" charset="0"/>
            </a:endParaRPr>
          </a:p>
        </p:txBody>
      </p:sp>
      <p:pic>
        <p:nvPicPr>
          <p:cNvPr id="45" name="Picture 44" descr="W66568_01_1200_1200_SK-8900-Treadmill-Commercial-Grade.jpg"/>
          <p:cNvPicPr>
            <a:picLocks noChangeAspect="1"/>
          </p:cNvPicPr>
          <p:nvPr/>
        </p:nvPicPr>
        <p:blipFill>
          <a:blip r:embed="rId6" cstate="print"/>
          <a:srcRect l="3125" t="3333" b="3333"/>
          <a:stretch>
            <a:fillRect/>
          </a:stretch>
        </p:blipFill>
        <p:spPr>
          <a:xfrm>
            <a:off x="1066800" y="2286000"/>
            <a:ext cx="2133600" cy="1986280"/>
          </a:xfrm>
          <a:prstGeom prst="rect">
            <a:avLst/>
          </a:prstGeom>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512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3098"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Personal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3" name="Straight Connector 32"/>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5" name="Straight Connector 34"/>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5908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Personal Training</a:t>
            </a:r>
            <a:endParaRPr lang="en-US" sz="3600" dirty="0">
              <a:solidFill>
                <a:schemeClr val="accent6">
                  <a:lumMod val="50000"/>
                </a:schemeClr>
              </a:solidFill>
              <a:latin typeface="Agency FB" pitchFamily="34" charset="0"/>
            </a:endParaRPr>
          </a:p>
        </p:txBody>
      </p:sp>
      <p:pic>
        <p:nvPicPr>
          <p:cNvPr id="42" name="Picture 41" descr="functional-training website.jpg"/>
          <p:cNvPicPr>
            <a:picLocks noChangeAspect="1"/>
          </p:cNvPicPr>
          <p:nvPr/>
        </p:nvPicPr>
        <p:blipFill>
          <a:blip r:embed="rId6"/>
          <a:srcRect l="1092" t="4373" r="48253"/>
          <a:stretch>
            <a:fillRect/>
          </a:stretch>
        </p:blipFill>
        <p:spPr>
          <a:xfrm>
            <a:off x="5867400" y="2209800"/>
            <a:ext cx="1981200" cy="2147723"/>
          </a:xfrm>
          <a:prstGeom prst="rect">
            <a:avLst/>
          </a:prstGeom>
        </p:spPr>
      </p:pic>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26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about-banner.jpg"/>
          <p:cNvPicPr>
            <a:picLocks noChangeAspect="1"/>
          </p:cNvPicPr>
          <p:nvPr/>
        </p:nvPicPr>
        <p:blipFill>
          <a:blip r:embed="rId2"/>
          <a:stretch>
            <a:fillRect/>
          </a:stretch>
        </p:blipFill>
        <p:spPr>
          <a:xfrm>
            <a:off x="2895600" y="2133600"/>
            <a:ext cx="6248400" cy="2160905"/>
          </a:xfrm>
          <a:prstGeom prst="rect">
            <a:avLst/>
          </a:prstGeom>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638590"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Functional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5711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Functional Training</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10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Functional Training</a:t>
            </a:r>
            <a:endParaRPr lang="en-US" sz="3600" dirty="0">
              <a:solidFill>
                <a:schemeClr val="accent6">
                  <a:lumMod val="50000"/>
                </a:schemeClr>
              </a:solidFill>
              <a:latin typeface="Agency FB" pitchFamily="34" charset="0"/>
            </a:endParaRPr>
          </a:p>
        </p:txBody>
      </p:sp>
      <p:sp>
        <p:nvSpPr>
          <p:cNvPr id="40" name="Rectangle 39"/>
          <p:cNvSpPr/>
          <p:nvPr/>
        </p:nvSpPr>
        <p:spPr>
          <a:xfrm>
            <a:off x="304800" y="4724400"/>
            <a:ext cx="82296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Rather than focusing on one single muscle group, Functional training gives you the freedom to mimic natural forms of movement in all directions.</a:t>
            </a:r>
          </a:p>
          <a:p>
            <a:pPr>
              <a:buFont typeface="Arial" pitchFamily="34" charset="0"/>
              <a:buChar char="•"/>
            </a:pPr>
            <a:r>
              <a:rPr lang="en-US" sz="1400" dirty="0" smtClean="0">
                <a:solidFill>
                  <a:srgbClr val="0070C0"/>
                </a:solidFill>
                <a:latin typeface="Andalus" pitchFamily="18" charset="-78"/>
                <a:cs typeface="Andalus" pitchFamily="18" charset="-78"/>
              </a:rPr>
              <a:t>  It'll train your body for activities performed in everyday life so you'll perform better at work and at home.</a:t>
            </a:r>
          </a:p>
          <a:p>
            <a:pPr>
              <a:buFont typeface="Arial" pitchFamily="34" charset="0"/>
              <a:buChar char="•"/>
            </a:pPr>
            <a:r>
              <a:rPr lang="en-US" sz="1400" dirty="0" smtClean="0">
                <a:solidFill>
                  <a:srgbClr val="0070C0"/>
                </a:solidFill>
                <a:latin typeface="Andalus" pitchFamily="18" charset="-78"/>
                <a:cs typeface="Andalus" pitchFamily="18" charset="-78"/>
              </a:rPr>
              <a:t>  Improve your mobility, flexibility, balance and strength in all areas and decrease injuries and joint pain.</a:t>
            </a:r>
          </a:p>
          <a:p>
            <a:pPr>
              <a:buFont typeface="Arial" pitchFamily="34" charset="0"/>
              <a:buChar char="•"/>
            </a:pPr>
            <a:r>
              <a:rPr lang="en-US" sz="1400" dirty="0" smtClean="0">
                <a:solidFill>
                  <a:srgbClr val="0070C0"/>
                </a:solidFill>
                <a:latin typeface="Andalus" pitchFamily="18" charset="-78"/>
                <a:cs typeface="Andalus" pitchFamily="18" charset="-78"/>
              </a:rPr>
              <a:t>  Helps to reduce your fats and gain muscles.</a:t>
            </a:r>
            <a:endParaRPr lang="en-US" sz="1400" dirty="0">
              <a:solidFill>
                <a:srgbClr val="0070C0"/>
              </a:solidFill>
              <a:latin typeface="Andalus" pitchFamily="18" charset="-78"/>
              <a:cs typeface="Andalus" pitchFamily="18" charset="-78"/>
            </a:endParaRPr>
          </a:p>
        </p:txBody>
      </p:sp>
    </p:spTree>
    <p:extLst>
      <p:ext uri="{BB962C8B-B14F-4D97-AF65-F5344CB8AC3E}">
        <p14:creationId xmlns:p14="http://schemas.microsoft.com/office/powerpoint/2010/main" val="2126088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869423"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Nutritional Counseling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4108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Nutrition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72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Nutritional Counseling</a:t>
            </a:r>
            <a:endParaRPr lang="en-US" sz="3600" dirty="0">
              <a:solidFill>
                <a:schemeClr val="accent6">
                  <a:lumMod val="50000"/>
                </a:schemeClr>
              </a:solidFill>
              <a:latin typeface="Agency FB" pitchFamily="34" charset="0"/>
            </a:endParaRPr>
          </a:p>
        </p:txBody>
      </p:sp>
      <p:pic>
        <p:nvPicPr>
          <p:cNvPr id="40" name="Picture 4" descr="E:\smoothie.png"/>
          <p:cNvPicPr>
            <a:picLocks noChangeAspect="1" noChangeArrowheads="1"/>
          </p:cNvPicPr>
          <p:nvPr/>
        </p:nvPicPr>
        <p:blipFill>
          <a:blip r:embed="rId6"/>
          <a:srcRect r="8108"/>
          <a:stretch>
            <a:fillRect/>
          </a:stretch>
        </p:blipFill>
        <p:spPr bwMode="auto">
          <a:xfrm>
            <a:off x="4800600" y="2209800"/>
            <a:ext cx="2743200" cy="1988404"/>
          </a:xfrm>
          <a:prstGeom prst="rect">
            <a:avLst/>
          </a:prstGeom>
          <a:noFill/>
        </p:spPr>
      </p:pic>
      <p:sp>
        <p:nvSpPr>
          <p:cNvPr id="41" name="Rectangle 40"/>
          <p:cNvSpPr/>
          <p:nvPr/>
        </p:nvSpPr>
        <p:spPr>
          <a:xfrm>
            <a:off x="304800" y="4837093"/>
            <a:ext cx="8382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If you feel tired halfway through your workout, you may not be eating enough. If you are gaining weight, you might be eating too much. If you are unintentionally losing weight, have a healthy snack in the afternoon before you head to the gym. Either way, your diet is not balanced, and the calories you ingest do not match the calories you expend. Your diet is most likely in balance once you are able to maintain a stable weight.</a:t>
            </a:r>
          </a:p>
        </p:txBody>
      </p:sp>
      <p:sp>
        <p:nvSpPr>
          <p:cNvPr id="43" name="Isosceles Triangle 42"/>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944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47696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Massage ?</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19800" y="2743200"/>
            <a:ext cx="16002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Massage</a:t>
            </a:r>
            <a:endParaRPr lang="en-US" sz="3600" dirty="0">
              <a:solidFill>
                <a:schemeClr val="accent6">
                  <a:lumMod val="50000"/>
                </a:schemeClr>
              </a:solidFill>
              <a:latin typeface="Agency FB" pitchFamily="34" charset="0"/>
            </a:endParaRPr>
          </a:p>
        </p:txBody>
      </p:sp>
      <p:sp>
        <p:nvSpPr>
          <p:cNvPr id="33" name="Rectangle 32"/>
          <p:cNvSpPr/>
          <p:nvPr/>
        </p:nvSpPr>
        <p:spPr>
          <a:xfrm>
            <a:off x="304800" y="4837093"/>
            <a:ext cx="83820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Times New Roman" pitchFamily="18" charset="0"/>
                <a:cs typeface="Times New Roman" pitchFamily="18" charset="0"/>
              </a:rPr>
              <a:t> Helps recovery from soft tissue injuries such as sprains and   strains. </a:t>
            </a:r>
          </a:p>
          <a:p>
            <a:pPr>
              <a:buFont typeface="Arial" pitchFamily="34" charset="0"/>
              <a:buChar char="•"/>
            </a:pPr>
            <a:r>
              <a:rPr lang="en-US" sz="1400" dirty="0" smtClean="0">
                <a:solidFill>
                  <a:srgbClr val="0070C0"/>
                </a:solidFill>
                <a:latin typeface="Times New Roman" pitchFamily="18" charset="0"/>
                <a:cs typeface="Times New Roman" pitchFamily="18" charset="0"/>
              </a:rPr>
              <a:t> Tissue growth and repair is accelerated by efficient circulation and     stimulation.</a:t>
            </a:r>
          </a:p>
          <a:p>
            <a:pPr>
              <a:buFont typeface="Arial" pitchFamily="34" charset="0"/>
              <a:buChar char="•"/>
            </a:pPr>
            <a:r>
              <a:rPr lang="en-US" sz="1400" dirty="0" smtClean="0">
                <a:solidFill>
                  <a:srgbClr val="0070C0"/>
                </a:solidFill>
                <a:latin typeface="Times New Roman" pitchFamily="18" charset="0"/>
                <a:cs typeface="Times New Roman" pitchFamily="18" charset="0"/>
              </a:rPr>
              <a:t>  Increase the blood's oxygen capacity by 10-15%</a:t>
            </a:r>
          </a:p>
          <a:p>
            <a:pPr>
              <a:buFont typeface="Arial" pitchFamily="34" charset="0"/>
              <a:buChar char="•"/>
            </a:pPr>
            <a:r>
              <a:rPr lang="en-US" sz="1400" dirty="0" smtClean="0">
                <a:solidFill>
                  <a:srgbClr val="0070C0"/>
                </a:solidFill>
                <a:latin typeface="Times New Roman" pitchFamily="18" charset="0"/>
                <a:cs typeface="Times New Roman" pitchFamily="18" charset="0"/>
              </a:rPr>
              <a:t> Speed recovery from exercise-induced fatigue.</a:t>
            </a:r>
          </a:p>
          <a:p>
            <a:pPr>
              <a:buFont typeface="Arial" pitchFamily="34" charset="0"/>
              <a:buChar char="•"/>
            </a:pPr>
            <a:r>
              <a:rPr lang="en-US" sz="1400" dirty="0" smtClean="0">
                <a:solidFill>
                  <a:srgbClr val="0070C0"/>
                </a:solidFill>
                <a:latin typeface="Times New Roman" pitchFamily="18" charset="0"/>
                <a:cs typeface="Times New Roman" pitchFamily="18" charset="0"/>
              </a:rPr>
              <a:t> Various Injuries massage treat like Headaches and Migraines, Frozen Shoulder, Back Pain, and Much more………..</a:t>
            </a:r>
          </a:p>
        </p:txBody>
      </p:sp>
      <p:pic>
        <p:nvPicPr>
          <p:cNvPr id="34" name="Picture 2" descr="E:\man-getting-massage.jpg"/>
          <p:cNvPicPr>
            <a:picLocks noChangeAspect="1" noChangeArrowheads="1"/>
          </p:cNvPicPr>
          <p:nvPr/>
        </p:nvPicPr>
        <p:blipFill>
          <a:blip r:embed="rId6"/>
          <a:srcRect/>
          <a:stretch>
            <a:fillRect/>
          </a:stretch>
        </p:blipFill>
        <p:spPr bwMode="auto">
          <a:xfrm>
            <a:off x="152400" y="2209800"/>
            <a:ext cx="3810000" cy="2057400"/>
          </a:xfrm>
          <a:prstGeom prst="rect">
            <a:avLst/>
          </a:prstGeom>
          <a:noFill/>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2620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34" name="Isosceles Triangle 3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p:cNvPicPr>
            <a:picLocks noChangeAspect="1" noChangeArrowheads="1"/>
          </p:cNvPicPr>
          <p:nvPr/>
        </p:nvPicPr>
        <p:blipFill>
          <a:blip r:embed="rId6"/>
          <a:srcRect l="9028" t="49074" r="74261" b="14815"/>
          <a:stretch>
            <a:fillRect/>
          </a:stretch>
        </p:blipFill>
        <p:spPr bwMode="auto">
          <a:xfrm>
            <a:off x="3200400" y="2286000"/>
            <a:ext cx="2209800" cy="3581400"/>
          </a:xfrm>
          <a:prstGeom prst="rect">
            <a:avLst/>
          </a:prstGeom>
          <a:noFill/>
          <a:ln w="9525">
            <a:noFill/>
            <a:miter lim="800000"/>
            <a:headEnd/>
            <a:tailEnd/>
          </a:ln>
          <a:effectLst/>
        </p:spPr>
      </p:pic>
      <p:sp>
        <p:nvSpPr>
          <p:cNvPr id="37" name="Half Frame 36"/>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7569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25739" t="49074" r="56974" b="14815"/>
          <a:stretch>
            <a:fillRect/>
          </a:stretch>
        </p:blipFill>
        <p:spPr bwMode="auto">
          <a:xfrm>
            <a:off x="3200400" y="2209800"/>
            <a:ext cx="2286000" cy="3581400"/>
          </a:xfrm>
          <a:prstGeom prst="rect">
            <a:avLst/>
          </a:prstGeom>
          <a:noFill/>
          <a:ln w="9525">
            <a:noFill/>
            <a:miter lim="800000"/>
            <a:headEnd/>
            <a:tailEnd/>
          </a:ln>
          <a:effectLst/>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28" name="Isosceles Triangle 27"/>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alf Frame 28"/>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ounded Rectangle 30"/>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218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pic>
        <p:nvPicPr>
          <p:cNvPr id="32" name="Picture 31" descr="Picture1.jpg"/>
          <p:cNvPicPr>
            <a:picLocks noChangeAspect="1"/>
          </p:cNvPicPr>
          <p:nvPr/>
        </p:nvPicPr>
        <p:blipFill>
          <a:blip r:embed="rId6"/>
          <a:srcRect l="980"/>
          <a:stretch>
            <a:fillRect/>
          </a:stretch>
        </p:blipFill>
        <p:spPr>
          <a:xfrm>
            <a:off x="1219200" y="1828800"/>
            <a:ext cx="6717792" cy="2669978"/>
          </a:xfrm>
          <a:prstGeom prst="rect">
            <a:avLst/>
          </a:prstGeom>
        </p:spPr>
      </p:pic>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5029200" y="1600200"/>
            <a:ext cx="1447800" cy="12192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09702" y="1948190"/>
            <a:ext cx="116249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Mass Index</a:t>
            </a:r>
            <a:endParaRPr lang="en-US" sz="1100" dirty="0">
              <a:solidFill>
                <a:srgbClr val="00759E"/>
              </a:solidFill>
              <a:latin typeface="Andalus" pitchFamily="18" charset="-78"/>
              <a:cs typeface="Andalus" pitchFamily="18" charset="-78"/>
            </a:endParaRPr>
          </a:p>
        </p:txBody>
      </p:sp>
      <p:sp>
        <p:nvSpPr>
          <p:cNvPr id="33" name="TextBox 32"/>
          <p:cNvSpPr txBox="1"/>
          <p:nvPr/>
        </p:nvSpPr>
        <p:spPr>
          <a:xfrm>
            <a:off x="5009702" y="2133600"/>
            <a:ext cx="671979"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Fat</a:t>
            </a:r>
            <a:endParaRPr lang="en-US" sz="1100" dirty="0">
              <a:solidFill>
                <a:srgbClr val="00759E"/>
              </a:solidFill>
              <a:latin typeface="Andalus" pitchFamily="18" charset="-78"/>
              <a:cs typeface="Andalus" pitchFamily="18" charset="-78"/>
            </a:endParaRPr>
          </a:p>
        </p:txBody>
      </p:sp>
      <p:sp>
        <p:nvSpPr>
          <p:cNvPr id="42" name="TextBox 41"/>
          <p:cNvSpPr txBox="1"/>
          <p:nvPr/>
        </p:nvSpPr>
        <p:spPr>
          <a:xfrm>
            <a:off x="5009702" y="1719590"/>
            <a:ext cx="930063"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Ideal Weight</a:t>
            </a:r>
            <a:endParaRPr lang="en-US" sz="1100" dirty="0">
              <a:solidFill>
                <a:srgbClr val="00759E"/>
              </a:solidFill>
              <a:latin typeface="Andalus" pitchFamily="18" charset="-78"/>
              <a:cs typeface="Andalus" pitchFamily="18" charset="-78"/>
            </a:endParaRPr>
          </a:p>
        </p:txBody>
      </p:sp>
      <p:sp>
        <p:nvSpPr>
          <p:cNvPr id="44" name="TextBox 43"/>
          <p:cNvSpPr txBox="1"/>
          <p:nvPr/>
        </p:nvSpPr>
        <p:spPr>
          <a:xfrm>
            <a:off x="5022812" y="2329190"/>
            <a:ext cx="46358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BMR</a:t>
            </a:r>
            <a:endParaRPr lang="en-US" sz="1100" dirty="0">
              <a:solidFill>
                <a:srgbClr val="00759E"/>
              </a:solidFill>
              <a:latin typeface="Andalus" pitchFamily="18" charset="-78"/>
              <a:cs typeface="Andalus" pitchFamily="18" charset="-78"/>
            </a:endParaRPr>
          </a:p>
        </p:txBody>
      </p:sp>
    </p:spTree>
    <p:extLst>
      <p:ext uri="{BB962C8B-B14F-4D97-AF65-F5344CB8AC3E}">
        <p14:creationId xmlns:p14="http://schemas.microsoft.com/office/powerpoint/2010/main" val="2937177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20" name="TextBox 1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21" name="TextBox 2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22" name="TextBox 2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3" name="Straight Connector 2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Picture 32"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34" name="Picture 33"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35" name="Picture 34"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36" name="Picture 35"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41" name="Rounded Rectangle 40"/>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5" name="Oval 44"/>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TextBox 45"/>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7" name="Straight Connector 46"/>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49" name="TextBox 4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0" name="TextBox 4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1" name="TextBox 5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2" name="TextBox 5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53" name="Straight Connector 5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2400" y="1749623"/>
            <a:ext cx="1173719"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Ideal Weight </a:t>
            </a:r>
            <a:endParaRPr lang="en-US" sz="1400" dirty="0">
              <a:solidFill>
                <a:srgbClr val="00759E"/>
              </a:solidFill>
              <a:latin typeface="Andalus" pitchFamily="18" charset="-78"/>
              <a:cs typeface="Andalus" pitchFamily="18" charset="-78"/>
            </a:endParaRPr>
          </a:p>
        </p:txBody>
      </p:sp>
      <p:cxnSp>
        <p:nvCxnSpPr>
          <p:cNvPr id="62" name="Straight Connector 61"/>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6"/>
          <a:srcRect l="27778" t="43519" r="39584" b="25000"/>
          <a:stretch>
            <a:fillRect/>
          </a:stretch>
        </p:blipFill>
        <p:spPr bwMode="auto">
          <a:xfrm>
            <a:off x="152400" y="2286000"/>
            <a:ext cx="3897406" cy="2819400"/>
          </a:xfrm>
          <a:prstGeom prst="rect">
            <a:avLst/>
          </a:prstGeom>
          <a:noFill/>
          <a:ln w="9525">
            <a:noFill/>
            <a:miter lim="800000"/>
            <a:headEnd/>
            <a:tailEnd/>
          </a:ln>
          <a:effectLst/>
        </p:spPr>
      </p:pic>
      <p:sp>
        <p:nvSpPr>
          <p:cNvPr id="66" name="TextBox 65"/>
          <p:cNvSpPr txBox="1"/>
          <p:nvPr/>
        </p:nvSpPr>
        <p:spPr>
          <a:xfrm>
            <a:off x="2528597" y="1749623"/>
            <a:ext cx="4100803"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It is the weight range which keeps the person healthy.</a:t>
            </a:r>
            <a:endParaRPr lang="en-US" sz="1400" dirty="0">
              <a:solidFill>
                <a:srgbClr val="00759E"/>
              </a:solidFill>
              <a:latin typeface="Andalus" pitchFamily="18" charset="-78"/>
              <a:cs typeface="Andalus" pitchFamily="18" charset="-78"/>
            </a:endParaRPr>
          </a:p>
        </p:txBody>
      </p:sp>
      <p:pic>
        <p:nvPicPr>
          <p:cNvPr id="68" name="Picture 67" descr="jen-rankin-360-link2.jpg"/>
          <p:cNvPicPr>
            <a:picLocks noChangeAspect="1"/>
          </p:cNvPicPr>
          <p:nvPr/>
        </p:nvPicPr>
        <p:blipFill>
          <a:blip r:embed="rId7"/>
          <a:srcRect l="13333" r="20000" b="2965"/>
          <a:stretch>
            <a:fillRect/>
          </a:stretch>
        </p:blipFill>
        <p:spPr>
          <a:xfrm>
            <a:off x="6934200" y="2133600"/>
            <a:ext cx="1524000" cy="4114800"/>
          </a:xfrm>
          <a:prstGeom prst="rect">
            <a:avLst/>
          </a:prstGeom>
        </p:spPr>
      </p:pic>
      <p:sp>
        <p:nvSpPr>
          <p:cNvPr id="69" name="Isosceles Triangle 68"/>
          <p:cNvSpPr/>
          <p:nvPr/>
        </p:nvSpPr>
        <p:spPr>
          <a:xfrm flipV="1">
            <a:off x="56388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10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6" name="Straight Connector 15"/>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52400" y="1371600"/>
            <a:ext cx="8824635" cy="2209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DMIN\Downloads\unnamed-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169" y="1438275"/>
            <a:ext cx="3536464" cy="199072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563080" y="1700212"/>
            <a:ext cx="2161169" cy="523220"/>
          </a:xfrm>
          <a:prstGeom prst="rect">
            <a:avLst/>
          </a:prstGeom>
          <a:noFill/>
        </p:spPr>
        <p:txBody>
          <a:bodyPr wrap="none" rtlCol="0">
            <a:spAutoFit/>
          </a:bodyPr>
          <a:lstStyle/>
          <a:p>
            <a:r>
              <a:rPr lang="en-US" sz="2800" dirty="0" smtClean="0">
                <a:solidFill>
                  <a:srgbClr val="FFC000"/>
                </a:solidFill>
                <a:latin typeface="Agency FB" pitchFamily="34" charset="0"/>
              </a:rPr>
              <a:t>Strength Training</a:t>
            </a:r>
            <a:endParaRPr lang="en-US" sz="2800" dirty="0">
              <a:solidFill>
                <a:srgbClr val="FFC000"/>
              </a:solidFill>
              <a:latin typeface="Agency FB" pitchFamily="34" charset="0"/>
            </a:endParaRPr>
          </a:p>
        </p:txBody>
      </p:sp>
      <p:sp>
        <p:nvSpPr>
          <p:cNvPr id="28" name="TextBox 27"/>
          <p:cNvSpPr txBox="1"/>
          <p:nvPr/>
        </p:nvSpPr>
        <p:spPr>
          <a:xfrm>
            <a:off x="238130" y="3733800"/>
            <a:ext cx="2428870"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Is Strength Training </a:t>
            </a:r>
            <a:endParaRPr lang="en-US" sz="1600" dirty="0">
              <a:solidFill>
                <a:srgbClr val="FFC000"/>
              </a:solidFill>
              <a:latin typeface="Andalus" pitchFamily="18" charset="-78"/>
              <a:cs typeface="Andalus" pitchFamily="18" charset="-78"/>
            </a:endParaRPr>
          </a:p>
        </p:txBody>
      </p:sp>
      <p:cxnSp>
        <p:nvCxnSpPr>
          <p:cNvPr id="29" name="Straight Connector 28"/>
          <p:cNvCxnSpPr/>
          <p:nvPr/>
        </p:nvCxnSpPr>
        <p:spPr>
          <a:xfrm>
            <a:off x="304800" y="4038600"/>
            <a:ext cx="22098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6600" y="3733800"/>
            <a:ext cx="2646878"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Benefits of Strength Training </a:t>
            </a:r>
            <a:endParaRPr lang="en-US" sz="1600" dirty="0">
              <a:solidFill>
                <a:srgbClr val="FFC000"/>
              </a:solidFill>
              <a:latin typeface="Andalus" pitchFamily="18" charset="-78"/>
              <a:cs typeface="Andalus" pitchFamily="18" charset="-78"/>
            </a:endParaRPr>
          </a:p>
        </p:txBody>
      </p:sp>
      <p:cxnSp>
        <p:nvCxnSpPr>
          <p:cNvPr id="31" name="Straight Connector 30"/>
          <p:cNvCxnSpPr/>
          <p:nvPr/>
        </p:nvCxnSpPr>
        <p:spPr>
          <a:xfrm>
            <a:off x="3286130" y="4038600"/>
            <a:ext cx="250507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73591" y="3733800"/>
            <a:ext cx="2289409"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we are Offering… </a:t>
            </a:r>
            <a:endParaRPr lang="en-US" sz="1600" dirty="0">
              <a:solidFill>
                <a:srgbClr val="FFC000"/>
              </a:solidFill>
              <a:latin typeface="Andalus" pitchFamily="18" charset="-78"/>
              <a:cs typeface="Andalus" pitchFamily="18" charset="-78"/>
            </a:endParaRPr>
          </a:p>
        </p:txBody>
      </p:sp>
      <p:cxnSp>
        <p:nvCxnSpPr>
          <p:cNvPr id="33" name="Straight Connector 32"/>
          <p:cNvCxnSpPr/>
          <p:nvPr/>
        </p:nvCxnSpPr>
        <p:spPr>
          <a:xfrm>
            <a:off x="6201852" y="4038600"/>
            <a:ext cx="250507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28600" y="4177605"/>
            <a:ext cx="2514600" cy="1600438"/>
          </a:xfrm>
          <a:prstGeom prst="rect">
            <a:avLst/>
          </a:prstGeom>
        </p:spPr>
        <p:txBody>
          <a:bodyPr wrap="square">
            <a:spAutoFit/>
          </a:bodyPr>
          <a:lstStyle/>
          <a:p>
            <a:r>
              <a:rPr lang="en-US" sz="1400" dirty="0" smtClean="0">
                <a:solidFill>
                  <a:schemeClr val="accent5">
                    <a:lumMod val="60000"/>
                    <a:lumOff val="40000"/>
                  </a:schemeClr>
                </a:solidFill>
                <a:latin typeface="Andalus" pitchFamily="18" charset="-78"/>
                <a:cs typeface="Andalus" pitchFamily="18" charset="-78"/>
              </a:rPr>
              <a:t>Weight training is a form of exercise where weights and the force of gravity combine to build and strengthen skeletal muscles. Regardless of age or gender, you can benefit from weight training.</a:t>
            </a:r>
            <a:endParaRPr lang="en-US" sz="1400" dirty="0">
              <a:solidFill>
                <a:schemeClr val="accent5">
                  <a:lumMod val="60000"/>
                  <a:lumOff val="40000"/>
                </a:schemeClr>
              </a:solidFill>
              <a:latin typeface="Andalus" pitchFamily="18" charset="-78"/>
              <a:cs typeface="Andalus" pitchFamily="18" charset="-78"/>
            </a:endParaRPr>
          </a:p>
        </p:txBody>
      </p:sp>
      <p:sp>
        <p:nvSpPr>
          <p:cNvPr id="35" name="Rectangle 34"/>
          <p:cNvSpPr/>
          <p:nvPr/>
        </p:nvSpPr>
        <p:spPr>
          <a:xfrm>
            <a:off x="3124200" y="4177605"/>
            <a:ext cx="2971800" cy="1384995"/>
          </a:xfrm>
          <a:prstGeom prst="rect">
            <a:avLst/>
          </a:prstGeom>
        </p:spPr>
        <p:txBody>
          <a:bodyPr wrap="square">
            <a:spAutoFit/>
          </a:bodyPr>
          <a:lstStyle/>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Increases muscle and bone strength</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Fat Loss </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Increases Energy</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Increases Metabolic Rate</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Shapes your body</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And much more…………….</a:t>
            </a:r>
          </a:p>
        </p:txBody>
      </p:sp>
      <p:sp>
        <p:nvSpPr>
          <p:cNvPr id="36" name="Rectangle 35"/>
          <p:cNvSpPr/>
          <p:nvPr/>
        </p:nvSpPr>
        <p:spPr>
          <a:xfrm>
            <a:off x="6400800" y="4177605"/>
            <a:ext cx="2438400" cy="1384995"/>
          </a:xfrm>
          <a:prstGeom prst="rect">
            <a:avLst/>
          </a:prstGeom>
        </p:spPr>
        <p:txBody>
          <a:bodyPr wrap="square">
            <a:spAutoFit/>
          </a:bodyPr>
          <a:lstStyle/>
          <a:p>
            <a:r>
              <a:rPr lang="en-US" sz="1400" dirty="0" smtClean="0">
                <a:solidFill>
                  <a:schemeClr val="accent5">
                    <a:lumMod val="60000"/>
                    <a:lumOff val="40000"/>
                  </a:schemeClr>
                </a:solidFill>
                <a:latin typeface="Andalus" pitchFamily="18" charset="-78"/>
                <a:cs typeface="Andalus" pitchFamily="18" charset="-78"/>
              </a:rPr>
              <a:t>From free weights to static weights, dumbbells , chest press or leg curl machines, ICON Fitness  have everything you need for muscle toning and building. </a:t>
            </a:r>
          </a:p>
        </p:txBody>
      </p:sp>
      <p:cxnSp>
        <p:nvCxnSpPr>
          <p:cNvPr id="37" name="Straight Connector 36"/>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39"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3116819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39" name="Oval 3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TextBox 41"/>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44" name="Straight Connector 43"/>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46"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48" name="Picture 47"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49" name="Picture 48"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0" name="Picture 49"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3" name="Straight Connector 5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56" name="TextBox 5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7" name="TextBox 5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8" name="TextBox 5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9" name="TextBox 5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0" name="Straight Connector 5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63"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65" name="Picture 64"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66" name="Picture 65"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67" name="Picture 66"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68" name="Rounded Rectangle 67"/>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1" name="Oval 70"/>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TextBox 71"/>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73" name="Straight Connector 72"/>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75" name="TextBox 7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76" name="TextBox 7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77" name="TextBox 7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78" name="TextBox 7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79" name="Straight Connector 7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Isosceles Triangle 89"/>
          <p:cNvSpPr/>
          <p:nvPr/>
        </p:nvSpPr>
        <p:spPr>
          <a:xfrm flipV="1">
            <a:off x="83820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2400" y="1749623"/>
            <a:ext cx="1095172"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Contact Us,,,</a:t>
            </a:r>
            <a:endParaRPr lang="en-US" sz="1400" dirty="0">
              <a:solidFill>
                <a:srgbClr val="00759E"/>
              </a:solidFill>
              <a:latin typeface="Andalus" pitchFamily="18" charset="-78"/>
              <a:cs typeface="Andalus" pitchFamily="18" charset="-78"/>
            </a:endParaRPr>
          </a:p>
        </p:txBody>
      </p:sp>
      <p:sp>
        <p:nvSpPr>
          <p:cNvPr id="93" name="TextBox 92"/>
          <p:cNvSpPr txBox="1"/>
          <p:nvPr/>
        </p:nvSpPr>
        <p:spPr>
          <a:xfrm>
            <a:off x="152400" y="2286000"/>
            <a:ext cx="894797"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Address </a:t>
            </a:r>
            <a:endParaRPr lang="en-US" sz="1600" dirty="0">
              <a:solidFill>
                <a:srgbClr val="0070C0"/>
              </a:solidFill>
              <a:latin typeface="Andalus" pitchFamily="18" charset="-78"/>
              <a:cs typeface="Andalus" pitchFamily="18" charset="-78"/>
            </a:endParaRPr>
          </a:p>
        </p:txBody>
      </p:sp>
      <p:sp>
        <p:nvSpPr>
          <p:cNvPr id="94" name="TextBox 93"/>
          <p:cNvSpPr txBox="1"/>
          <p:nvPr/>
        </p:nvSpPr>
        <p:spPr>
          <a:xfrm>
            <a:off x="152400" y="2667000"/>
            <a:ext cx="2930610" cy="1815882"/>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Rohini Group,</a:t>
            </a:r>
          </a:p>
          <a:p>
            <a:r>
              <a:rPr lang="en-US" sz="1400" dirty="0" smtClean="0">
                <a:solidFill>
                  <a:srgbClr val="00759E"/>
                </a:solidFill>
                <a:latin typeface="Andalus" pitchFamily="18" charset="-78"/>
                <a:cs typeface="Andalus" pitchFamily="18" charset="-78"/>
              </a:rPr>
              <a:t>ICON Fitness,</a:t>
            </a:r>
          </a:p>
          <a:p>
            <a:r>
              <a:rPr lang="en-US" sz="1400" dirty="0" smtClean="0">
                <a:solidFill>
                  <a:srgbClr val="00759E"/>
                </a:solidFill>
                <a:latin typeface="Andalus" pitchFamily="18" charset="-78"/>
                <a:cs typeface="Andalus" pitchFamily="18" charset="-78"/>
              </a:rPr>
              <a:t>Shop No.3, Sai Shristi , Sai Complex,</a:t>
            </a:r>
          </a:p>
          <a:p>
            <a:r>
              <a:rPr lang="en-US" sz="1400" dirty="0" smtClean="0">
                <a:solidFill>
                  <a:srgbClr val="00759E"/>
                </a:solidFill>
                <a:latin typeface="Andalus" pitchFamily="18" charset="-78"/>
                <a:cs typeface="Andalus" pitchFamily="18" charset="-78"/>
              </a:rPr>
              <a:t>Joggers Park, Near Mira Road Station,</a:t>
            </a:r>
          </a:p>
          <a:p>
            <a:r>
              <a:rPr lang="en-US" sz="1400" dirty="0" smtClean="0">
                <a:solidFill>
                  <a:srgbClr val="00759E"/>
                </a:solidFill>
                <a:latin typeface="Andalus" pitchFamily="18" charset="-78"/>
                <a:cs typeface="Andalus" pitchFamily="18" charset="-78"/>
              </a:rPr>
              <a:t>Mira Road – East , Thane – 401107</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Tele No. –  91 022 28114627 </a:t>
            </a:r>
            <a:br>
              <a:rPr lang="en-US" sz="1400" dirty="0" smtClean="0">
                <a:solidFill>
                  <a:srgbClr val="00759E"/>
                </a:solidFill>
                <a:latin typeface="Andalus" pitchFamily="18" charset="-78"/>
                <a:cs typeface="Andalus" pitchFamily="18" charset="-78"/>
              </a:rPr>
            </a:br>
            <a:r>
              <a:rPr lang="en-US" sz="1400" dirty="0" smtClean="0">
                <a:solidFill>
                  <a:srgbClr val="00759E"/>
                </a:solidFill>
                <a:latin typeface="Andalus" pitchFamily="18" charset="-78"/>
                <a:cs typeface="Andalus" pitchFamily="18" charset="-78"/>
              </a:rPr>
              <a:t>Mob No - 91 8097230517</a:t>
            </a:r>
          </a:p>
        </p:txBody>
      </p:sp>
      <p:cxnSp>
        <p:nvCxnSpPr>
          <p:cNvPr id="99" name="Straight Connector 98"/>
          <p:cNvCxnSpPr/>
          <p:nvPr/>
        </p:nvCxnSpPr>
        <p:spPr>
          <a:xfrm>
            <a:off x="2286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93590" y="4760893"/>
            <a:ext cx="1531188"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Opening Hours </a:t>
            </a:r>
            <a:endParaRPr lang="en-US" sz="1600" dirty="0">
              <a:solidFill>
                <a:srgbClr val="0070C0"/>
              </a:solidFill>
              <a:latin typeface="Andalus" pitchFamily="18" charset="-78"/>
              <a:cs typeface="Andalus" pitchFamily="18" charset="-78"/>
            </a:endParaRPr>
          </a:p>
        </p:txBody>
      </p:sp>
      <p:sp>
        <p:nvSpPr>
          <p:cNvPr id="102" name="TextBox 101"/>
          <p:cNvSpPr txBox="1"/>
          <p:nvPr/>
        </p:nvSpPr>
        <p:spPr>
          <a:xfrm>
            <a:off x="193590" y="5231249"/>
            <a:ext cx="2929007" cy="738664"/>
          </a:xfrm>
          <a:prstGeom prst="rect">
            <a:avLst/>
          </a:prstGeom>
          <a:noFill/>
        </p:spPr>
        <p:txBody>
          <a:bodyPr wrap="square" rtlCol="0">
            <a:spAutoFit/>
          </a:bodyPr>
          <a:lstStyle/>
          <a:p>
            <a:r>
              <a:rPr lang="en-US" sz="1400" dirty="0" smtClean="0">
                <a:solidFill>
                  <a:srgbClr val="00759E"/>
                </a:solidFill>
                <a:latin typeface="Andalus" pitchFamily="18" charset="-78"/>
                <a:cs typeface="Andalus" pitchFamily="18" charset="-78"/>
              </a:rPr>
              <a:t>Mon To Sat – 06.00 AM To 11.00 PM</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Sunday       – 09.00 AM To 12.00 AM</a:t>
            </a:r>
          </a:p>
        </p:txBody>
      </p:sp>
      <p:cxnSp>
        <p:nvCxnSpPr>
          <p:cNvPr id="103" name="Straight Connector 102"/>
          <p:cNvCxnSpPr/>
          <p:nvPr/>
        </p:nvCxnSpPr>
        <p:spPr>
          <a:xfrm>
            <a:off x="269790" y="5065693"/>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648200" y="2286000"/>
            <a:ext cx="1207382"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Google Map</a:t>
            </a:r>
            <a:endParaRPr lang="en-US" sz="1600" dirty="0">
              <a:solidFill>
                <a:srgbClr val="0070C0"/>
              </a:solidFill>
              <a:latin typeface="Andalus" pitchFamily="18" charset="-78"/>
              <a:cs typeface="Andalus" pitchFamily="18" charset="-78"/>
            </a:endParaRPr>
          </a:p>
        </p:txBody>
      </p:sp>
      <p:cxnSp>
        <p:nvCxnSpPr>
          <p:cNvPr id="105" name="Straight Connector 104"/>
          <p:cNvCxnSpPr/>
          <p:nvPr/>
        </p:nvCxnSpPr>
        <p:spPr>
          <a:xfrm>
            <a:off x="47244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6"/>
          <a:srcRect l="59722" t="25926" r="6250" b="53704"/>
          <a:stretch>
            <a:fillRect/>
          </a:stretch>
        </p:blipFill>
        <p:spPr bwMode="auto">
          <a:xfrm>
            <a:off x="3886200" y="2667000"/>
            <a:ext cx="5105400" cy="2438400"/>
          </a:xfrm>
          <a:prstGeom prst="rect">
            <a:avLst/>
          </a:prstGeom>
          <a:noFill/>
          <a:ln w="9525">
            <a:noFill/>
            <a:miter lim="800000"/>
            <a:headEnd/>
            <a:tailEnd/>
          </a:ln>
          <a:effectLst/>
        </p:spPr>
      </p:pic>
    </p:spTree>
    <p:extLst>
      <p:ext uri="{BB962C8B-B14F-4D97-AF65-F5344CB8AC3E}">
        <p14:creationId xmlns:p14="http://schemas.microsoft.com/office/powerpoint/2010/main" val="3395247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9" name="Oval 4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TextBox 49"/>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51" name="Straight Connector 50"/>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51"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53" name="Picture 52"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54" name="Picture 53"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5" name="Picture 54"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6" name="Straight Connector 55"/>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4" name="TextBox 63"/>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5" name="TextBox 64"/>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6" name="Straight Connector 65"/>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78" name="Oval 77"/>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86106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ndalus" pitchFamily="18" charset="-78"/>
                <a:cs typeface="Andalus" pitchFamily="18" charset="-78"/>
              </a:rPr>
              <a:t>We create shapes</a:t>
            </a:r>
          </a:p>
          <a:p>
            <a:pPr algn="ctr"/>
            <a:r>
              <a:rPr lang="en-US" dirty="0" smtClean="0">
                <a:solidFill>
                  <a:srgbClr val="0070C0"/>
                </a:solidFill>
                <a:latin typeface="Andalus" pitchFamily="18" charset="-78"/>
                <a:cs typeface="Andalus" pitchFamily="18" charset="-78"/>
              </a:rPr>
              <a:t>Your body is your Temple and needs </a:t>
            </a:r>
          </a:p>
          <a:p>
            <a:pPr algn="ctr"/>
            <a:r>
              <a:rPr lang="en-US" dirty="0" smtClean="0">
                <a:solidFill>
                  <a:srgbClr val="0070C0"/>
                </a:solidFill>
                <a:latin typeface="Andalus" pitchFamily="18" charset="-78"/>
                <a:cs typeface="Andalus" pitchFamily="18" charset="-78"/>
              </a:rPr>
              <a:t>to be tended to in the best manner possible.</a:t>
            </a:r>
          </a:p>
          <a:p>
            <a:pPr algn="ctr"/>
            <a:r>
              <a:rPr lang="en-US" dirty="0" smtClean="0">
                <a:solidFill>
                  <a:srgbClr val="0070C0"/>
                </a:solidFill>
                <a:latin typeface="Andalus" pitchFamily="18" charset="-78"/>
                <a:cs typeface="Andalus" pitchFamily="18" charset="-78"/>
              </a:rPr>
              <a:t>It is the finest and most valuable instrument ever created but it also has to be harmonize with the inner you. We believe in exercise that shapes and strengthens body and soul.</a:t>
            </a:r>
          </a:p>
        </p:txBody>
      </p:sp>
    </p:spTree>
    <p:extLst>
      <p:ext uri="{BB962C8B-B14F-4D97-AF65-F5344CB8AC3E}">
        <p14:creationId xmlns:p14="http://schemas.microsoft.com/office/powerpoint/2010/main" val="3632016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7" name="Oval 4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TextBox 4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9" name="Straight Connector 4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0" name="Picture 4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51" name="Picture 5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52" name="Picture 5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53" name="Picture 5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54" name="Straight Connector 5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0" name="TextBox 59"/>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1" name="TextBox 60"/>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4" name="Straight Connector 63"/>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Picture1.jpg"/>
          <p:cNvPicPr>
            <a:picLocks noChangeAspect="1"/>
          </p:cNvPicPr>
          <p:nvPr/>
        </p:nvPicPr>
        <p:blipFill>
          <a:blip r:embed="rId7"/>
          <a:srcRect l="980"/>
          <a:stretch>
            <a:fillRect/>
          </a:stretch>
        </p:blipFill>
        <p:spPr>
          <a:xfrm>
            <a:off x="1219200" y="2206822"/>
            <a:ext cx="6717792" cy="2669978"/>
          </a:xfrm>
          <a:prstGeom prst="rect">
            <a:avLst/>
          </a:prstGeom>
        </p:spPr>
      </p:pic>
      <p:sp>
        <p:nvSpPr>
          <p:cNvPr id="77" name="Oval 76"/>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88392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106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extLst>
      <p:ext uri="{BB962C8B-B14F-4D97-AF65-F5344CB8AC3E}">
        <p14:creationId xmlns:p14="http://schemas.microsoft.com/office/powerpoint/2010/main" val="2354917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Picture1.jpg"/>
          <p:cNvPicPr>
            <a:picLocks noChangeAspect="1"/>
          </p:cNvPicPr>
          <p:nvPr/>
        </p:nvPicPr>
        <p:blipFill>
          <a:blip r:embed="rId2"/>
          <a:srcRect l="980"/>
          <a:stretch>
            <a:fillRect/>
          </a:stretch>
        </p:blipFill>
        <p:spPr>
          <a:xfrm>
            <a:off x="1219200" y="2206822"/>
            <a:ext cx="6717792" cy="2669978"/>
          </a:xfrm>
          <a:prstGeom prst="rect">
            <a:avLst/>
          </a:prstGeom>
        </p:spPr>
      </p:pic>
      <p:pic>
        <p:nvPicPr>
          <p:cNvPr id="29" name="Picture 28"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30" name="Picture 29"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31" name="Picture 30"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32" name="Picture 31" descr="download (1).png"/>
          <p:cNvPicPr>
            <a:picLocks noChangeAspect="1"/>
          </p:cNvPicPr>
          <p:nvPr/>
        </p:nvPicPr>
        <p:blipFill>
          <a:blip r:embed="rId6"/>
          <a:srcRect r="9833"/>
          <a:stretch>
            <a:fillRect/>
          </a:stretch>
        </p:blipFill>
        <p:spPr>
          <a:xfrm>
            <a:off x="7367057" y="76200"/>
            <a:ext cx="252943" cy="247661"/>
          </a:xfrm>
          <a:prstGeom prst="rect">
            <a:avLst/>
          </a:prstGeom>
        </p:spPr>
      </p:pic>
      <p:sp>
        <p:nvSpPr>
          <p:cNvPr id="43" name="Rounded Rectangle 4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400" y="1749623"/>
            <a:ext cx="8162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51" name="Rounded Rectangle 50"/>
          <p:cNvSpPr/>
          <p:nvPr/>
        </p:nvSpPr>
        <p:spPr>
          <a:xfrm>
            <a:off x="3581400" y="1600200"/>
            <a:ext cx="1524000" cy="14478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561902" y="1948190"/>
            <a:ext cx="1646605"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Cardio Vascular Training</a:t>
            </a:r>
            <a:endParaRPr lang="en-US" sz="1100" dirty="0">
              <a:solidFill>
                <a:srgbClr val="002060"/>
              </a:solidFill>
              <a:latin typeface="Andalus" pitchFamily="18" charset="-78"/>
              <a:cs typeface="Andalus" pitchFamily="18" charset="-78"/>
            </a:endParaRPr>
          </a:p>
        </p:txBody>
      </p:sp>
      <p:sp>
        <p:nvSpPr>
          <p:cNvPr id="53" name="TextBox 52"/>
          <p:cNvSpPr txBox="1"/>
          <p:nvPr/>
        </p:nvSpPr>
        <p:spPr>
          <a:xfrm>
            <a:off x="3561902" y="2133600"/>
            <a:ext cx="1417376"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Weight Loss Training</a:t>
            </a:r>
            <a:endParaRPr lang="en-US" sz="1100" dirty="0">
              <a:solidFill>
                <a:srgbClr val="002060"/>
              </a:solidFill>
              <a:latin typeface="Andalus" pitchFamily="18" charset="-78"/>
              <a:cs typeface="Andalus" pitchFamily="18" charset="-78"/>
            </a:endParaRPr>
          </a:p>
        </p:txBody>
      </p:sp>
      <p:sp>
        <p:nvSpPr>
          <p:cNvPr id="54" name="TextBox 53"/>
          <p:cNvSpPr txBox="1"/>
          <p:nvPr/>
        </p:nvSpPr>
        <p:spPr>
          <a:xfrm>
            <a:off x="3561902" y="1752600"/>
            <a:ext cx="12105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Strength Training</a:t>
            </a:r>
            <a:endParaRPr lang="en-US" sz="1100" dirty="0">
              <a:solidFill>
                <a:srgbClr val="002060"/>
              </a:solidFill>
              <a:latin typeface="Andalus" pitchFamily="18" charset="-78"/>
              <a:cs typeface="Andalus" pitchFamily="18" charset="-78"/>
            </a:endParaRPr>
          </a:p>
        </p:txBody>
      </p:sp>
      <p:sp>
        <p:nvSpPr>
          <p:cNvPr id="55" name="TextBox 54"/>
          <p:cNvSpPr txBox="1"/>
          <p:nvPr/>
        </p:nvSpPr>
        <p:spPr>
          <a:xfrm>
            <a:off x="3575012" y="2329190"/>
            <a:ext cx="1207382"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Personal Training</a:t>
            </a:r>
            <a:endParaRPr lang="en-US" sz="1100" dirty="0">
              <a:solidFill>
                <a:srgbClr val="002060"/>
              </a:solidFill>
              <a:latin typeface="Andalus" pitchFamily="18" charset="-78"/>
              <a:cs typeface="Andalus" pitchFamily="18" charset="-78"/>
            </a:endParaRPr>
          </a:p>
        </p:txBody>
      </p:sp>
      <p:sp>
        <p:nvSpPr>
          <p:cNvPr id="24" name="Rounded Rectangle 2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8" name="Straight Connector 2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5" name="TextBox 3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36" name="TextBox 3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37" name="TextBox 3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39" name="Straight Connector 3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26" name="Oval 2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TextBox 65"/>
          <p:cNvSpPr txBox="1"/>
          <p:nvPr/>
        </p:nvSpPr>
        <p:spPr>
          <a:xfrm>
            <a:off x="3593218" y="2514600"/>
            <a:ext cx="156324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Nutritional Counseling</a:t>
            </a:r>
            <a:endParaRPr lang="en-US" sz="1100" dirty="0">
              <a:solidFill>
                <a:srgbClr val="002060"/>
              </a:solidFill>
              <a:latin typeface="Andalus" pitchFamily="18" charset="-78"/>
              <a:cs typeface="Andalus" pitchFamily="18" charset="-78"/>
            </a:endParaRPr>
          </a:p>
        </p:txBody>
      </p:sp>
      <p:sp>
        <p:nvSpPr>
          <p:cNvPr id="67" name="TextBox 66"/>
          <p:cNvSpPr txBox="1"/>
          <p:nvPr/>
        </p:nvSpPr>
        <p:spPr>
          <a:xfrm>
            <a:off x="3581400" y="2667000"/>
            <a:ext cx="6767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Massage</a:t>
            </a:r>
            <a:endParaRPr lang="en-US" sz="1100" dirty="0">
              <a:solidFill>
                <a:srgbClr val="002060"/>
              </a:solidFill>
              <a:latin typeface="Andalus" pitchFamily="18" charset="-78"/>
              <a:cs typeface="Andalus" pitchFamily="18" charset="-78"/>
            </a:endParaRPr>
          </a:p>
        </p:txBody>
      </p:sp>
    </p:spTree>
    <p:extLst>
      <p:ext uri="{BB962C8B-B14F-4D97-AF65-F5344CB8AC3E}">
        <p14:creationId xmlns:p14="http://schemas.microsoft.com/office/powerpoint/2010/main" val="143785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42887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Strength Training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6600" y="4343400"/>
            <a:ext cx="2646878"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Strength Training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3286130"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7" name="Straight Connector 36"/>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8600" y="4787205"/>
            <a:ext cx="25146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Weight training is a form of exercise where weights and the force of gravity combine to build and strengthen skeletal muscles. Regardless of age or gender, you can benefit from weight training.</a:t>
            </a:r>
            <a:endParaRPr lang="en-US" sz="1400" dirty="0">
              <a:solidFill>
                <a:srgbClr val="0070C0"/>
              </a:solidFill>
              <a:latin typeface="Andalus" pitchFamily="18" charset="-78"/>
              <a:cs typeface="Andalus" pitchFamily="18" charset="-78"/>
            </a:endParaRPr>
          </a:p>
        </p:txBody>
      </p:sp>
      <p:sp>
        <p:nvSpPr>
          <p:cNvPr id="39" name="Rectangle 38"/>
          <p:cNvSpPr/>
          <p:nvPr/>
        </p:nvSpPr>
        <p:spPr>
          <a:xfrm>
            <a:off x="3124200" y="4787205"/>
            <a:ext cx="29718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Increases muscle and bone strength</a:t>
            </a:r>
          </a:p>
          <a:p>
            <a:pPr>
              <a:buFont typeface="Arial" pitchFamily="34" charset="0"/>
              <a:buChar char="•"/>
            </a:pPr>
            <a:r>
              <a:rPr lang="en-US" sz="1400" dirty="0" smtClean="0">
                <a:solidFill>
                  <a:srgbClr val="0070C0"/>
                </a:solidFill>
                <a:latin typeface="Andalus" pitchFamily="18" charset="-78"/>
                <a:cs typeface="Andalus" pitchFamily="18" charset="-78"/>
              </a:rPr>
              <a:t> Fat Loss </a:t>
            </a:r>
          </a:p>
          <a:p>
            <a:pPr>
              <a:buFont typeface="Arial" pitchFamily="34" charset="0"/>
              <a:buChar char="•"/>
            </a:pPr>
            <a:r>
              <a:rPr lang="en-US" sz="1400" dirty="0" smtClean="0">
                <a:solidFill>
                  <a:srgbClr val="0070C0"/>
                </a:solidFill>
                <a:latin typeface="Andalus" pitchFamily="18" charset="-78"/>
                <a:cs typeface="Andalus" pitchFamily="18" charset="-78"/>
              </a:rPr>
              <a:t> Increases Energy</a:t>
            </a:r>
          </a:p>
          <a:p>
            <a:pPr>
              <a:buFont typeface="Arial" pitchFamily="34" charset="0"/>
              <a:buChar char="•"/>
            </a:pPr>
            <a:r>
              <a:rPr lang="en-US" sz="1400" dirty="0" smtClean="0">
                <a:solidFill>
                  <a:srgbClr val="0070C0"/>
                </a:solidFill>
                <a:latin typeface="Andalus" pitchFamily="18" charset="-78"/>
                <a:cs typeface="Andalus" pitchFamily="18" charset="-78"/>
              </a:rPr>
              <a:t> Increases Metabolic Rate</a:t>
            </a:r>
          </a:p>
          <a:p>
            <a:pPr>
              <a:buFont typeface="Arial" pitchFamily="34" charset="0"/>
              <a:buChar char="•"/>
            </a:pPr>
            <a:r>
              <a:rPr lang="en-US" sz="1400" dirty="0" smtClean="0">
                <a:solidFill>
                  <a:srgbClr val="0070C0"/>
                </a:solidFill>
                <a:latin typeface="Andalus" pitchFamily="18" charset="-78"/>
                <a:cs typeface="Andalus" pitchFamily="18" charset="-78"/>
              </a:rPr>
              <a:t> Shapes your body</a:t>
            </a:r>
          </a:p>
          <a:p>
            <a:pPr>
              <a:buFont typeface="Arial" pitchFamily="34" charset="0"/>
              <a:buChar char="•"/>
            </a:pPr>
            <a:r>
              <a:rPr lang="en-US" sz="1400" dirty="0" smtClean="0">
                <a:solidFill>
                  <a:srgbClr val="0070C0"/>
                </a:solidFill>
                <a:latin typeface="Andalus" pitchFamily="18" charset="-78"/>
                <a:cs typeface="Andalus" pitchFamily="18" charset="-78"/>
              </a:rPr>
              <a:t> And much more…………….</a:t>
            </a:r>
          </a:p>
        </p:txBody>
      </p:sp>
      <p:sp>
        <p:nvSpPr>
          <p:cNvPr id="45" name="Rectangle 44"/>
          <p:cNvSpPr/>
          <p:nvPr/>
        </p:nvSpPr>
        <p:spPr>
          <a:xfrm>
            <a:off x="6400800" y="4787205"/>
            <a:ext cx="2438400" cy="1384995"/>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From free weights to static weights, dumbbells , chest press or leg curl machines, ICON Fitness  have everything you need for muscle toning and building. </a:t>
            </a:r>
          </a:p>
        </p:txBody>
      </p:sp>
      <p:pic>
        <p:nvPicPr>
          <p:cNvPr id="47" name="Picture 46" descr="642x361_Importance_Strength_Training_Wom.jpg"/>
          <p:cNvPicPr>
            <a:picLocks noChangeAspect="1"/>
          </p:cNvPicPr>
          <p:nvPr/>
        </p:nvPicPr>
        <p:blipFill>
          <a:blip r:embed="rId6"/>
          <a:stretch>
            <a:fillRect/>
          </a:stretch>
        </p:blipFill>
        <p:spPr>
          <a:xfrm>
            <a:off x="152400" y="2209785"/>
            <a:ext cx="3387866" cy="2057415"/>
          </a:xfrm>
          <a:prstGeom prst="rect">
            <a:avLst/>
          </a:prstGeom>
        </p:spPr>
      </p:pic>
      <p:sp>
        <p:nvSpPr>
          <p:cNvPr id="48" name="TextBox 47"/>
          <p:cNvSpPr txBox="1"/>
          <p:nvPr/>
        </p:nvSpPr>
        <p:spPr>
          <a:xfrm>
            <a:off x="5562600" y="2819400"/>
            <a:ext cx="2720617" cy="646331"/>
          </a:xfrm>
          <a:prstGeom prst="rect">
            <a:avLst/>
          </a:prstGeom>
          <a:noFill/>
        </p:spPr>
        <p:txBody>
          <a:bodyPr wrap="none" rtlCol="0">
            <a:spAutoFit/>
          </a:bodyPr>
          <a:lstStyle/>
          <a:p>
            <a:r>
              <a:rPr lang="en-US" sz="3600" dirty="0" smtClean="0">
                <a:solidFill>
                  <a:schemeClr val="accent6">
                    <a:lumMod val="50000"/>
                  </a:schemeClr>
                </a:solidFill>
                <a:latin typeface="Agency FB" pitchFamily="34" charset="0"/>
              </a:rPr>
              <a:t>Strength Training</a:t>
            </a:r>
            <a:endParaRPr lang="en-US" sz="3600" dirty="0">
              <a:solidFill>
                <a:schemeClr val="accent6">
                  <a:lumMod val="50000"/>
                </a:schemeClr>
              </a:solidFill>
              <a:latin typeface="Agency FB" pitchFamily="34" charset="0"/>
            </a:endParaRPr>
          </a:p>
        </p:txBody>
      </p: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129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20441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Cardio Vascular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2" name="Straight Connector 31"/>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4787205"/>
            <a:ext cx="2667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Any exercise that strengthens your heart and lungs while burning Calories.</a:t>
            </a:r>
          </a:p>
          <a:p>
            <a:r>
              <a:rPr lang="en-US" sz="1400" dirty="0" smtClean="0">
                <a:solidFill>
                  <a:srgbClr val="0070C0"/>
                </a:solidFill>
                <a:latin typeface="Andalus" pitchFamily="18" charset="-78"/>
                <a:cs typeface="Andalus" pitchFamily="18" charset="-78"/>
              </a:rPr>
              <a:t>.</a:t>
            </a:r>
            <a:endParaRPr lang="en-US" sz="1400" dirty="0">
              <a:solidFill>
                <a:srgbClr val="0070C0"/>
              </a:solidFill>
              <a:latin typeface="Andalus" pitchFamily="18" charset="-78"/>
              <a:cs typeface="Andalus" pitchFamily="18" charset="-78"/>
            </a:endParaRPr>
          </a:p>
        </p:txBody>
      </p:sp>
      <p:sp>
        <p:nvSpPr>
          <p:cNvPr id="37" name="Rectangle 36"/>
          <p:cNvSpPr/>
          <p:nvPr/>
        </p:nvSpPr>
        <p:spPr>
          <a:xfrm>
            <a:off x="6477000" y="4760893"/>
            <a:ext cx="24384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 are having international standard Treadmills, Elliptical/Cross Trainers</a:t>
            </a:r>
          </a:p>
          <a:p>
            <a:r>
              <a:rPr lang="en-US" sz="1400" dirty="0" smtClean="0">
                <a:solidFill>
                  <a:srgbClr val="0070C0"/>
                </a:solidFill>
                <a:latin typeface="Andalus" pitchFamily="18" charset="-78"/>
                <a:cs typeface="Andalus" pitchFamily="18" charset="-78"/>
              </a:rPr>
              <a:t>And Recumbent bike to enhance your cardio vascular strength and  burn calories.</a:t>
            </a:r>
          </a:p>
          <a:p>
            <a:r>
              <a:rPr lang="en-US" sz="1400" dirty="0" smtClean="0">
                <a:solidFill>
                  <a:srgbClr val="0070C0"/>
                </a:solidFill>
                <a:latin typeface="Andalus" pitchFamily="18" charset="-78"/>
                <a:cs typeface="Andalus" pitchFamily="18" charset="-78"/>
              </a:rPr>
              <a:t> </a:t>
            </a:r>
          </a:p>
        </p:txBody>
      </p:sp>
      <p:sp>
        <p:nvSpPr>
          <p:cNvPr id="41" name="Rectangle 40"/>
          <p:cNvSpPr/>
          <p:nvPr/>
        </p:nvSpPr>
        <p:spPr>
          <a:xfrm>
            <a:off x="2971800" y="4800600"/>
            <a:ext cx="30480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Makes the heart and lungs stronger</a:t>
            </a:r>
          </a:p>
          <a:p>
            <a:pPr>
              <a:buFont typeface="Arial" pitchFamily="34" charset="0"/>
              <a:buChar char="•"/>
            </a:pPr>
            <a:r>
              <a:rPr lang="en-US" sz="1400" dirty="0" smtClean="0">
                <a:solidFill>
                  <a:srgbClr val="0070C0"/>
                </a:solidFill>
                <a:latin typeface="Andalus" pitchFamily="18" charset="-78"/>
                <a:cs typeface="Andalus" pitchFamily="18" charset="-78"/>
              </a:rPr>
              <a:t>Lowers blood pressure &amp; cholesterol</a:t>
            </a:r>
          </a:p>
          <a:p>
            <a:pPr>
              <a:buFont typeface="Arial" pitchFamily="34" charset="0"/>
              <a:buChar char="•"/>
            </a:pPr>
            <a:r>
              <a:rPr lang="en-US" sz="1400" dirty="0" smtClean="0">
                <a:solidFill>
                  <a:srgbClr val="0070C0"/>
                </a:solidFill>
                <a:latin typeface="Andalus" pitchFamily="18" charset="-78"/>
                <a:cs typeface="Andalus" pitchFamily="18" charset="-78"/>
              </a:rPr>
              <a:t>Increases energy</a:t>
            </a:r>
          </a:p>
          <a:p>
            <a:pPr>
              <a:buFont typeface="Arial" pitchFamily="34" charset="0"/>
              <a:buChar char="•"/>
            </a:pPr>
            <a:r>
              <a:rPr lang="en-US" sz="1400" dirty="0" smtClean="0">
                <a:solidFill>
                  <a:srgbClr val="0070C0"/>
                </a:solidFill>
                <a:latin typeface="Andalus" pitchFamily="18" charset="-78"/>
                <a:cs typeface="Andalus" pitchFamily="18" charset="-78"/>
              </a:rPr>
              <a:t>Reduces stress</a:t>
            </a:r>
            <a:br>
              <a:rPr lang="en-US" sz="1400" dirty="0" smtClean="0">
                <a:solidFill>
                  <a:srgbClr val="0070C0"/>
                </a:solidFill>
                <a:latin typeface="Andalus" pitchFamily="18" charset="-78"/>
                <a:cs typeface="Andalus" pitchFamily="18" charset="-78"/>
              </a:rPr>
            </a:br>
            <a:r>
              <a:rPr lang="en-US" sz="1400" dirty="0" smtClean="0">
                <a:solidFill>
                  <a:srgbClr val="0070C0"/>
                </a:solidFill>
                <a:latin typeface="Andalus" pitchFamily="18" charset="-78"/>
                <a:cs typeface="Andalus" pitchFamily="18" charset="-78"/>
              </a:rPr>
              <a:t>And Much More…….</a:t>
            </a:r>
          </a:p>
        </p:txBody>
      </p:sp>
      <p:sp>
        <p:nvSpPr>
          <p:cNvPr id="42" name="TextBox 41"/>
          <p:cNvSpPr txBox="1"/>
          <p:nvPr/>
        </p:nvSpPr>
        <p:spPr>
          <a:xfrm>
            <a:off x="4953000" y="28956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Cardio Vascular Training</a:t>
            </a:r>
            <a:endParaRPr lang="en-US" sz="3600" dirty="0">
              <a:solidFill>
                <a:schemeClr val="accent6">
                  <a:lumMod val="50000"/>
                </a:schemeClr>
              </a:solidFill>
              <a:latin typeface="Agency FB" pitchFamily="34" charset="0"/>
            </a:endParaRPr>
          </a:p>
        </p:txBody>
      </p:sp>
      <p:pic>
        <p:nvPicPr>
          <p:cNvPr id="45" name="Picture 44" descr="W66568_01_1200_1200_SK-8900-Treadmill-Commercial-Grade.jpg"/>
          <p:cNvPicPr>
            <a:picLocks noChangeAspect="1"/>
          </p:cNvPicPr>
          <p:nvPr/>
        </p:nvPicPr>
        <p:blipFill>
          <a:blip r:embed="rId6" cstate="print"/>
          <a:srcRect l="3125" t="3333" b="3333"/>
          <a:stretch>
            <a:fillRect/>
          </a:stretch>
        </p:blipFill>
        <p:spPr>
          <a:xfrm>
            <a:off x="1066800" y="2286000"/>
            <a:ext cx="2133600" cy="1986280"/>
          </a:xfrm>
          <a:prstGeom prst="rect">
            <a:avLst/>
          </a:prstGeom>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2900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3098"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Personal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3" name="Straight Connector 32"/>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5" name="Straight Connector 34"/>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5908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Personal Training</a:t>
            </a:r>
            <a:endParaRPr lang="en-US" sz="3600" dirty="0">
              <a:solidFill>
                <a:schemeClr val="accent6">
                  <a:lumMod val="50000"/>
                </a:schemeClr>
              </a:solidFill>
              <a:latin typeface="Agency FB" pitchFamily="34" charset="0"/>
            </a:endParaRPr>
          </a:p>
        </p:txBody>
      </p:sp>
      <p:pic>
        <p:nvPicPr>
          <p:cNvPr id="42" name="Picture 41" descr="functional-training website.jpg"/>
          <p:cNvPicPr>
            <a:picLocks noChangeAspect="1"/>
          </p:cNvPicPr>
          <p:nvPr/>
        </p:nvPicPr>
        <p:blipFill>
          <a:blip r:embed="rId6"/>
          <a:srcRect l="1092" t="4373" r="48253"/>
          <a:stretch>
            <a:fillRect/>
          </a:stretch>
        </p:blipFill>
        <p:spPr>
          <a:xfrm>
            <a:off x="5867400" y="2209800"/>
            <a:ext cx="1981200" cy="2147723"/>
          </a:xfrm>
          <a:prstGeom prst="rect">
            <a:avLst/>
          </a:prstGeom>
        </p:spPr>
      </p:pic>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221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about-banner.jpg"/>
          <p:cNvPicPr>
            <a:picLocks noChangeAspect="1"/>
          </p:cNvPicPr>
          <p:nvPr/>
        </p:nvPicPr>
        <p:blipFill>
          <a:blip r:embed="rId2"/>
          <a:stretch>
            <a:fillRect/>
          </a:stretch>
        </p:blipFill>
        <p:spPr>
          <a:xfrm>
            <a:off x="2895600" y="2133600"/>
            <a:ext cx="6248400" cy="2160905"/>
          </a:xfrm>
          <a:prstGeom prst="rect">
            <a:avLst/>
          </a:prstGeom>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638590"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Functional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5711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Functional Training</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10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Functional Training</a:t>
            </a:r>
            <a:endParaRPr lang="en-US" sz="3600" dirty="0">
              <a:solidFill>
                <a:schemeClr val="accent6">
                  <a:lumMod val="50000"/>
                </a:schemeClr>
              </a:solidFill>
              <a:latin typeface="Agency FB" pitchFamily="34" charset="0"/>
            </a:endParaRPr>
          </a:p>
        </p:txBody>
      </p:sp>
      <p:sp>
        <p:nvSpPr>
          <p:cNvPr id="40" name="Rectangle 39"/>
          <p:cNvSpPr/>
          <p:nvPr/>
        </p:nvSpPr>
        <p:spPr>
          <a:xfrm>
            <a:off x="304800" y="4724400"/>
            <a:ext cx="82296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Rather than focusing on one single muscle group, Functional training gives you the freedom to mimic natural forms of movement in all directions.</a:t>
            </a:r>
          </a:p>
          <a:p>
            <a:pPr>
              <a:buFont typeface="Arial" pitchFamily="34" charset="0"/>
              <a:buChar char="•"/>
            </a:pPr>
            <a:r>
              <a:rPr lang="en-US" sz="1400" dirty="0" smtClean="0">
                <a:solidFill>
                  <a:srgbClr val="0070C0"/>
                </a:solidFill>
                <a:latin typeface="Andalus" pitchFamily="18" charset="-78"/>
                <a:cs typeface="Andalus" pitchFamily="18" charset="-78"/>
              </a:rPr>
              <a:t>  It'll train your body for activities performed in everyday life so you'll perform better at work and at home.</a:t>
            </a:r>
          </a:p>
          <a:p>
            <a:pPr>
              <a:buFont typeface="Arial" pitchFamily="34" charset="0"/>
              <a:buChar char="•"/>
            </a:pPr>
            <a:r>
              <a:rPr lang="en-US" sz="1400" dirty="0" smtClean="0">
                <a:solidFill>
                  <a:srgbClr val="0070C0"/>
                </a:solidFill>
                <a:latin typeface="Andalus" pitchFamily="18" charset="-78"/>
                <a:cs typeface="Andalus" pitchFamily="18" charset="-78"/>
              </a:rPr>
              <a:t>  Improve your mobility, flexibility, balance and strength in all areas and decrease injuries and joint pain.</a:t>
            </a:r>
          </a:p>
          <a:p>
            <a:pPr>
              <a:buFont typeface="Arial" pitchFamily="34" charset="0"/>
              <a:buChar char="•"/>
            </a:pPr>
            <a:r>
              <a:rPr lang="en-US" sz="1400" dirty="0" smtClean="0">
                <a:solidFill>
                  <a:srgbClr val="0070C0"/>
                </a:solidFill>
                <a:latin typeface="Andalus" pitchFamily="18" charset="-78"/>
                <a:cs typeface="Andalus" pitchFamily="18" charset="-78"/>
              </a:rPr>
              <a:t>  Helps to reduce your fats and gain muscles.</a:t>
            </a:r>
            <a:endParaRPr lang="en-US" sz="1400" dirty="0">
              <a:solidFill>
                <a:srgbClr val="0070C0"/>
              </a:solidFill>
              <a:latin typeface="Andalus" pitchFamily="18" charset="-78"/>
              <a:cs typeface="Andalus" pitchFamily="18" charset="-78"/>
            </a:endParaRPr>
          </a:p>
        </p:txBody>
      </p:sp>
    </p:spTree>
    <p:extLst>
      <p:ext uri="{BB962C8B-B14F-4D97-AF65-F5344CB8AC3E}">
        <p14:creationId xmlns:p14="http://schemas.microsoft.com/office/powerpoint/2010/main" val="1044448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869423"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Nutritional Counseling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4108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Nutrition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72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Nutritional Counseling</a:t>
            </a:r>
            <a:endParaRPr lang="en-US" sz="3600" dirty="0">
              <a:solidFill>
                <a:schemeClr val="accent6">
                  <a:lumMod val="50000"/>
                </a:schemeClr>
              </a:solidFill>
              <a:latin typeface="Agency FB" pitchFamily="34" charset="0"/>
            </a:endParaRPr>
          </a:p>
        </p:txBody>
      </p:sp>
      <p:pic>
        <p:nvPicPr>
          <p:cNvPr id="40" name="Picture 4" descr="E:\smoothie.png"/>
          <p:cNvPicPr>
            <a:picLocks noChangeAspect="1" noChangeArrowheads="1"/>
          </p:cNvPicPr>
          <p:nvPr/>
        </p:nvPicPr>
        <p:blipFill>
          <a:blip r:embed="rId6"/>
          <a:srcRect r="8108"/>
          <a:stretch>
            <a:fillRect/>
          </a:stretch>
        </p:blipFill>
        <p:spPr bwMode="auto">
          <a:xfrm>
            <a:off x="6084034" y="1752600"/>
            <a:ext cx="2743200" cy="1988404"/>
          </a:xfrm>
          <a:prstGeom prst="rect">
            <a:avLst/>
          </a:prstGeom>
          <a:noFill/>
        </p:spPr>
      </p:pic>
      <p:sp>
        <p:nvSpPr>
          <p:cNvPr id="41" name="Rectangle 40"/>
          <p:cNvSpPr/>
          <p:nvPr/>
        </p:nvSpPr>
        <p:spPr>
          <a:xfrm>
            <a:off x="304800" y="4837093"/>
            <a:ext cx="8382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If you feel tired halfway through your workout, you may not be eating enough. If you are gaining weight, you might be eating too much. If you are unintentionally losing weight, have a healthy snack in the afternoon before you head to the gym. Either way, your diet is not balanced, and the calories you ingest do not match the calories you expend. Your diet is most likely in balance once you are able to maintain a stable weight.</a:t>
            </a:r>
          </a:p>
        </p:txBody>
      </p:sp>
      <p:sp>
        <p:nvSpPr>
          <p:cNvPr id="43" name="Isosceles Triangle 42"/>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719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47696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Massage ?</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19800" y="2743200"/>
            <a:ext cx="16002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Massage</a:t>
            </a:r>
            <a:endParaRPr lang="en-US" sz="3600" dirty="0">
              <a:solidFill>
                <a:schemeClr val="accent6">
                  <a:lumMod val="50000"/>
                </a:schemeClr>
              </a:solidFill>
              <a:latin typeface="Agency FB" pitchFamily="34" charset="0"/>
            </a:endParaRPr>
          </a:p>
        </p:txBody>
      </p:sp>
      <p:sp>
        <p:nvSpPr>
          <p:cNvPr id="33" name="Rectangle 32"/>
          <p:cNvSpPr/>
          <p:nvPr/>
        </p:nvSpPr>
        <p:spPr>
          <a:xfrm>
            <a:off x="304800" y="4837093"/>
            <a:ext cx="83820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Times New Roman" pitchFamily="18" charset="0"/>
                <a:cs typeface="Times New Roman" pitchFamily="18" charset="0"/>
              </a:rPr>
              <a:t> Helps recovery from soft tissue injuries such as sprains and   strains. </a:t>
            </a:r>
          </a:p>
          <a:p>
            <a:pPr>
              <a:buFont typeface="Arial" pitchFamily="34" charset="0"/>
              <a:buChar char="•"/>
            </a:pPr>
            <a:r>
              <a:rPr lang="en-US" sz="1400" dirty="0" smtClean="0">
                <a:solidFill>
                  <a:srgbClr val="0070C0"/>
                </a:solidFill>
                <a:latin typeface="Times New Roman" pitchFamily="18" charset="0"/>
                <a:cs typeface="Times New Roman" pitchFamily="18" charset="0"/>
              </a:rPr>
              <a:t> Tissue growth and repair is accelerated by efficient circulation and     stimulation.</a:t>
            </a:r>
          </a:p>
          <a:p>
            <a:pPr>
              <a:buFont typeface="Arial" pitchFamily="34" charset="0"/>
              <a:buChar char="•"/>
            </a:pPr>
            <a:r>
              <a:rPr lang="en-US" sz="1400" dirty="0" smtClean="0">
                <a:solidFill>
                  <a:srgbClr val="0070C0"/>
                </a:solidFill>
                <a:latin typeface="Times New Roman" pitchFamily="18" charset="0"/>
                <a:cs typeface="Times New Roman" pitchFamily="18" charset="0"/>
              </a:rPr>
              <a:t>  Increase the blood's oxygen capacity by 10-15%</a:t>
            </a:r>
          </a:p>
          <a:p>
            <a:pPr>
              <a:buFont typeface="Arial" pitchFamily="34" charset="0"/>
              <a:buChar char="•"/>
            </a:pPr>
            <a:r>
              <a:rPr lang="en-US" sz="1400" dirty="0" smtClean="0">
                <a:solidFill>
                  <a:srgbClr val="0070C0"/>
                </a:solidFill>
                <a:latin typeface="Times New Roman" pitchFamily="18" charset="0"/>
                <a:cs typeface="Times New Roman" pitchFamily="18" charset="0"/>
              </a:rPr>
              <a:t> Speed recovery from exercise-induced fatigue.</a:t>
            </a:r>
          </a:p>
          <a:p>
            <a:pPr>
              <a:buFont typeface="Arial" pitchFamily="34" charset="0"/>
              <a:buChar char="•"/>
            </a:pPr>
            <a:r>
              <a:rPr lang="en-US" sz="1400" dirty="0" smtClean="0">
                <a:solidFill>
                  <a:srgbClr val="0070C0"/>
                </a:solidFill>
                <a:latin typeface="Times New Roman" pitchFamily="18" charset="0"/>
                <a:cs typeface="Times New Roman" pitchFamily="18" charset="0"/>
              </a:rPr>
              <a:t> Various Injuries massage treat like Headaches and Migraines, Frozen Shoulder, Back Pain, and Much more………..</a:t>
            </a:r>
          </a:p>
        </p:txBody>
      </p:sp>
      <p:pic>
        <p:nvPicPr>
          <p:cNvPr id="34" name="Picture 2" descr="E:\man-getting-massage.jpg"/>
          <p:cNvPicPr>
            <a:picLocks noChangeAspect="1" noChangeArrowheads="1"/>
          </p:cNvPicPr>
          <p:nvPr/>
        </p:nvPicPr>
        <p:blipFill>
          <a:blip r:embed="rId6"/>
          <a:srcRect/>
          <a:stretch>
            <a:fillRect/>
          </a:stretch>
        </p:blipFill>
        <p:spPr bwMode="auto">
          <a:xfrm>
            <a:off x="152400" y="2209800"/>
            <a:ext cx="3810000" cy="2057400"/>
          </a:xfrm>
          <a:prstGeom prst="rect">
            <a:avLst/>
          </a:prstGeom>
          <a:noFill/>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45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3" name="Group 2">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4"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5"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6" name="Straight Connector 5">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8" name="TextBox 7"/>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9" name="TextBox 8"/>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0" name="TextBox 9"/>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3" name="Straight Connector 12"/>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52400" y="1371600"/>
            <a:ext cx="8824635" cy="2209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C:\Users\ADMIN\Downloads\unnamed-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169" y="1438275"/>
            <a:ext cx="3536464" cy="199072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63080" y="1700212"/>
            <a:ext cx="1907895" cy="523220"/>
          </a:xfrm>
          <a:prstGeom prst="rect">
            <a:avLst/>
          </a:prstGeom>
          <a:noFill/>
        </p:spPr>
        <p:txBody>
          <a:bodyPr wrap="none" rtlCol="0">
            <a:spAutoFit/>
          </a:bodyPr>
          <a:lstStyle/>
          <a:p>
            <a:r>
              <a:rPr lang="en-US" sz="2800" dirty="0" smtClean="0">
                <a:solidFill>
                  <a:srgbClr val="FFC000"/>
                </a:solidFill>
                <a:latin typeface="Agency FB" pitchFamily="34" charset="0"/>
              </a:rPr>
              <a:t>Cardio Training</a:t>
            </a:r>
            <a:endParaRPr lang="en-US" sz="2800" dirty="0">
              <a:solidFill>
                <a:srgbClr val="FFC000"/>
              </a:solidFill>
              <a:latin typeface="Agency FB" pitchFamily="34" charset="0"/>
            </a:endParaRPr>
          </a:p>
        </p:txBody>
      </p:sp>
      <p:sp>
        <p:nvSpPr>
          <p:cNvPr id="32" name="TextBox 31"/>
          <p:cNvSpPr txBox="1"/>
          <p:nvPr/>
        </p:nvSpPr>
        <p:spPr>
          <a:xfrm>
            <a:off x="238130" y="3733800"/>
            <a:ext cx="2295821"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Is Cardio Vascular</a:t>
            </a:r>
            <a:endParaRPr lang="en-US" sz="1600" dirty="0">
              <a:solidFill>
                <a:srgbClr val="FFC000"/>
              </a:solidFill>
              <a:latin typeface="Andalus" pitchFamily="18" charset="-78"/>
              <a:cs typeface="Andalus" pitchFamily="18" charset="-78"/>
            </a:endParaRPr>
          </a:p>
        </p:txBody>
      </p:sp>
      <p:cxnSp>
        <p:nvCxnSpPr>
          <p:cNvPr id="33" name="Straight Connector 32"/>
          <p:cNvCxnSpPr/>
          <p:nvPr/>
        </p:nvCxnSpPr>
        <p:spPr>
          <a:xfrm>
            <a:off x="304800" y="4038600"/>
            <a:ext cx="22098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30607" y="3733800"/>
            <a:ext cx="3241593"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Benefits of Cardio Vascular Training</a:t>
            </a:r>
            <a:endParaRPr lang="en-US" sz="1600" dirty="0">
              <a:solidFill>
                <a:srgbClr val="FFC000"/>
              </a:solidFill>
              <a:latin typeface="Andalus" pitchFamily="18" charset="-78"/>
              <a:cs typeface="Andalus" pitchFamily="18" charset="-78"/>
            </a:endParaRPr>
          </a:p>
        </p:txBody>
      </p:sp>
      <p:cxnSp>
        <p:nvCxnSpPr>
          <p:cNvPr id="35" name="Straight Connector 34"/>
          <p:cNvCxnSpPr/>
          <p:nvPr/>
        </p:nvCxnSpPr>
        <p:spPr>
          <a:xfrm>
            <a:off x="2971800" y="4038600"/>
            <a:ext cx="30480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73591" y="3733800"/>
            <a:ext cx="2289409"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we are Offering… </a:t>
            </a:r>
            <a:endParaRPr lang="en-US" sz="1600" dirty="0">
              <a:solidFill>
                <a:srgbClr val="FFC000"/>
              </a:solidFill>
              <a:latin typeface="Andalus" pitchFamily="18" charset="-78"/>
              <a:cs typeface="Andalus" pitchFamily="18" charset="-78"/>
            </a:endParaRPr>
          </a:p>
        </p:txBody>
      </p:sp>
      <p:cxnSp>
        <p:nvCxnSpPr>
          <p:cNvPr id="37" name="Straight Connector 36"/>
          <p:cNvCxnSpPr/>
          <p:nvPr/>
        </p:nvCxnSpPr>
        <p:spPr>
          <a:xfrm>
            <a:off x="6201852" y="4038600"/>
            <a:ext cx="250507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8600" y="4177605"/>
            <a:ext cx="2667000" cy="954107"/>
          </a:xfrm>
          <a:prstGeom prst="rect">
            <a:avLst/>
          </a:prstGeom>
        </p:spPr>
        <p:txBody>
          <a:bodyPr wrap="square">
            <a:spAutoFit/>
          </a:bodyPr>
          <a:lstStyle/>
          <a:p>
            <a:r>
              <a:rPr lang="en-US" sz="1400" dirty="0" smtClean="0">
                <a:solidFill>
                  <a:schemeClr val="accent5">
                    <a:lumMod val="60000"/>
                    <a:lumOff val="40000"/>
                  </a:schemeClr>
                </a:solidFill>
                <a:latin typeface="Andalus" pitchFamily="18" charset="-78"/>
                <a:cs typeface="Andalus" pitchFamily="18" charset="-78"/>
              </a:rPr>
              <a:t>Any exercise that strengthens your heart and lungs while burning Calories.</a:t>
            </a:r>
          </a:p>
          <a:p>
            <a:r>
              <a:rPr lang="en-US" sz="1400" dirty="0" smtClean="0">
                <a:solidFill>
                  <a:schemeClr val="accent5">
                    <a:lumMod val="60000"/>
                    <a:lumOff val="40000"/>
                  </a:schemeClr>
                </a:solidFill>
                <a:latin typeface="Andalus" pitchFamily="18" charset="-78"/>
                <a:cs typeface="Andalus" pitchFamily="18" charset="-78"/>
              </a:rPr>
              <a:t>.</a:t>
            </a:r>
            <a:endParaRPr lang="en-US" sz="1400" dirty="0">
              <a:solidFill>
                <a:schemeClr val="accent5">
                  <a:lumMod val="60000"/>
                  <a:lumOff val="40000"/>
                </a:schemeClr>
              </a:solidFill>
              <a:latin typeface="Andalus" pitchFamily="18" charset="-78"/>
              <a:cs typeface="Andalus" pitchFamily="18" charset="-78"/>
            </a:endParaRPr>
          </a:p>
        </p:txBody>
      </p:sp>
      <p:sp>
        <p:nvSpPr>
          <p:cNvPr id="39" name="Rectangle 38"/>
          <p:cNvSpPr/>
          <p:nvPr/>
        </p:nvSpPr>
        <p:spPr>
          <a:xfrm>
            <a:off x="6477000" y="4151293"/>
            <a:ext cx="2438400" cy="1600438"/>
          </a:xfrm>
          <a:prstGeom prst="rect">
            <a:avLst/>
          </a:prstGeom>
        </p:spPr>
        <p:txBody>
          <a:bodyPr wrap="square">
            <a:spAutoFit/>
          </a:bodyPr>
          <a:lstStyle/>
          <a:p>
            <a:r>
              <a:rPr lang="en-US" sz="1400" dirty="0" smtClean="0">
                <a:solidFill>
                  <a:schemeClr val="accent5">
                    <a:lumMod val="60000"/>
                    <a:lumOff val="40000"/>
                  </a:schemeClr>
                </a:solidFill>
                <a:latin typeface="Andalus" pitchFamily="18" charset="-78"/>
                <a:cs typeface="Andalus" pitchFamily="18" charset="-78"/>
              </a:rPr>
              <a:t>We are having international standard Treadmills, Elliptical/Cross Trainers</a:t>
            </a:r>
          </a:p>
          <a:p>
            <a:r>
              <a:rPr lang="en-US" sz="1400" dirty="0" smtClean="0">
                <a:solidFill>
                  <a:schemeClr val="accent5">
                    <a:lumMod val="60000"/>
                    <a:lumOff val="40000"/>
                  </a:schemeClr>
                </a:solidFill>
                <a:latin typeface="Andalus" pitchFamily="18" charset="-78"/>
                <a:cs typeface="Andalus" pitchFamily="18" charset="-78"/>
              </a:rPr>
              <a:t>And Recumbent bike to enhance your cardio vascular strength and  burn calories.</a:t>
            </a:r>
          </a:p>
          <a:p>
            <a:r>
              <a:rPr lang="en-US" sz="1400" dirty="0" smtClean="0">
                <a:solidFill>
                  <a:schemeClr val="accent5">
                    <a:lumMod val="60000"/>
                    <a:lumOff val="40000"/>
                  </a:schemeClr>
                </a:solidFill>
                <a:latin typeface="Andalus" pitchFamily="18" charset="-78"/>
                <a:cs typeface="Andalus" pitchFamily="18" charset="-78"/>
              </a:rPr>
              <a:t> </a:t>
            </a:r>
          </a:p>
        </p:txBody>
      </p:sp>
      <p:sp>
        <p:nvSpPr>
          <p:cNvPr id="40" name="Rectangle 39"/>
          <p:cNvSpPr/>
          <p:nvPr/>
        </p:nvSpPr>
        <p:spPr>
          <a:xfrm>
            <a:off x="2971800" y="4191000"/>
            <a:ext cx="3048000" cy="1169551"/>
          </a:xfrm>
          <a:prstGeom prst="rect">
            <a:avLst/>
          </a:prstGeom>
        </p:spPr>
        <p:txBody>
          <a:bodyPr wrap="square">
            <a:spAutoFit/>
          </a:bodyPr>
          <a:lstStyle/>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Makes the heart and lungs stronger</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Lowers blood pressure &amp; cholesterol</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Increases energy</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Reduces stress</a:t>
            </a:r>
            <a:br>
              <a:rPr lang="en-US" sz="1400" dirty="0" smtClean="0">
                <a:solidFill>
                  <a:schemeClr val="accent5">
                    <a:lumMod val="60000"/>
                    <a:lumOff val="40000"/>
                  </a:schemeClr>
                </a:solidFill>
                <a:latin typeface="Andalus" pitchFamily="18" charset="-78"/>
                <a:cs typeface="Andalus" pitchFamily="18" charset="-78"/>
              </a:rPr>
            </a:br>
            <a:r>
              <a:rPr lang="en-US" sz="1400" dirty="0" smtClean="0">
                <a:solidFill>
                  <a:schemeClr val="accent5">
                    <a:lumMod val="60000"/>
                    <a:lumOff val="40000"/>
                  </a:schemeClr>
                </a:solidFill>
                <a:latin typeface="Andalus" pitchFamily="18" charset="-78"/>
                <a:cs typeface="Andalus" pitchFamily="18" charset="-78"/>
              </a:rPr>
              <a:t>And Much More…….</a:t>
            </a:r>
          </a:p>
        </p:txBody>
      </p:sp>
    </p:spTree>
    <p:extLst>
      <p:ext uri="{BB962C8B-B14F-4D97-AF65-F5344CB8AC3E}">
        <p14:creationId xmlns:p14="http://schemas.microsoft.com/office/powerpoint/2010/main" val="23129849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34" name="Isosceles Triangle 3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p:cNvPicPr>
            <a:picLocks noChangeAspect="1" noChangeArrowheads="1"/>
          </p:cNvPicPr>
          <p:nvPr/>
        </p:nvPicPr>
        <p:blipFill>
          <a:blip r:embed="rId6"/>
          <a:srcRect l="9028" t="49074" r="74261" b="14815"/>
          <a:stretch>
            <a:fillRect/>
          </a:stretch>
        </p:blipFill>
        <p:spPr bwMode="auto">
          <a:xfrm>
            <a:off x="3200400" y="2286000"/>
            <a:ext cx="2209800" cy="3581400"/>
          </a:xfrm>
          <a:prstGeom prst="rect">
            <a:avLst/>
          </a:prstGeom>
          <a:noFill/>
          <a:ln w="9525">
            <a:noFill/>
            <a:miter lim="800000"/>
            <a:headEnd/>
            <a:tailEnd/>
          </a:ln>
          <a:effectLst/>
        </p:spPr>
      </p:pic>
      <p:sp>
        <p:nvSpPr>
          <p:cNvPr id="37" name="Half Frame 36"/>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117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25739" t="49074" r="56974" b="14815"/>
          <a:stretch>
            <a:fillRect/>
          </a:stretch>
        </p:blipFill>
        <p:spPr bwMode="auto">
          <a:xfrm>
            <a:off x="3200400" y="2209800"/>
            <a:ext cx="2286000" cy="3581400"/>
          </a:xfrm>
          <a:prstGeom prst="rect">
            <a:avLst/>
          </a:prstGeom>
          <a:noFill/>
          <a:ln w="9525">
            <a:noFill/>
            <a:miter lim="800000"/>
            <a:headEnd/>
            <a:tailEnd/>
          </a:ln>
          <a:effectLst/>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28" name="Isosceles Triangle 27"/>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alf Frame 28"/>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ounded Rectangle 30"/>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44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pic>
        <p:nvPicPr>
          <p:cNvPr id="32" name="Picture 31" descr="Picture1.jpg"/>
          <p:cNvPicPr>
            <a:picLocks noChangeAspect="1"/>
          </p:cNvPicPr>
          <p:nvPr/>
        </p:nvPicPr>
        <p:blipFill>
          <a:blip r:embed="rId6"/>
          <a:srcRect l="980"/>
          <a:stretch>
            <a:fillRect/>
          </a:stretch>
        </p:blipFill>
        <p:spPr>
          <a:xfrm>
            <a:off x="1219200" y="1828800"/>
            <a:ext cx="6717792" cy="2669978"/>
          </a:xfrm>
          <a:prstGeom prst="rect">
            <a:avLst/>
          </a:prstGeom>
        </p:spPr>
      </p:pic>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5029200" y="1600200"/>
            <a:ext cx="1447800" cy="12192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09702" y="1948190"/>
            <a:ext cx="116249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Mass Index</a:t>
            </a:r>
            <a:endParaRPr lang="en-US" sz="1100" dirty="0">
              <a:solidFill>
                <a:srgbClr val="00759E"/>
              </a:solidFill>
              <a:latin typeface="Andalus" pitchFamily="18" charset="-78"/>
              <a:cs typeface="Andalus" pitchFamily="18" charset="-78"/>
            </a:endParaRPr>
          </a:p>
        </p:txBody>
      </p:sp>
      <p:sp>
        <p:nvSpPr>
          <p:cNvPr id="33" name="TextBox 32"/>
          <p:cNvSpPr txBox="1"/>
          <p:nvPr/>
        </p:nvSpPr>
        <p:spPr>
          <a:xfrm>
            <a:off x="5009702" y="2133600"/>
            <a:ext cx="671979"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Fat</a:t>
            </a:r>
            <a:endParaRPr lang="en-US" sz="1100" dirty="0">
              <a:solidFill>
                <a:srgbClr val="00759E"/>
              </a:solidFill>
              <a:latin typeface="Andalus" pitchFamily="18" charset="-78"/>
              <a:cs typeface="Andalus" pitchFamily="18" charset="-78"/>
            </a:endParaRPr>
          </a:p>
        </p:txBody>
      </p:sp>
      <p:sp>
        <p:nvSpPr>
          <p:cNvPr id="42" name="TextBox 41"/>
          <p:cNvSpPr txBox="1"/>
          <p:nvPr/>
        </p:nvSpPr>
        <p:spPr>
          <a:xfrm>
            <a:off x="5009702" y="1719590"/>
            <a:ext cx="930063"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Ideal Weight</a:t>
            </a:r>
            <a:endParaRPr lang="en-US" sz="1100" dirty="0">
              <a:solidFill>
                <a:srgbClr val="00759E"/>
              </a:solidFill>
              <a:latin typeface="Andalus" pitchFamily="18" charset="-78"/>
              <a:cs typeface="Andalus" pitchFamily="18" charset="-78"/>
            </a:endParaRPr>
          </a:p>
        </p:txBody>
      </p:sp>
      <p:sp>
        <p:nvSpPr>
          <p:cNvPr id="44" name="TextBox 43"/>
          <p:cNvSpPr txBox="1"/>
          <p:nvPr/>
        </p:nvSpPr>
        <p:spPr>
          <a:xfrm>
            <a:off x="5022812" y="2329190"/>
            <a:ext cx="46358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BMR</a:t>
            </a:r>
            <a:endParaRPr lang="en-US" sz="1100" dirty="0">
              <a:solidFill>
                <a:srgbClr val="00759E"/>
              </a:solidFill>
              <a:latin typeface="Andalus" pitchFamily="18" charset="-78"/>
              <a:cs typeface="Andalus" pitchFamily="18" charset="-78"/>
            </a:endParaRPr>
          </a:p>
        </p:txBody>
      </p:sp>
    </p:spTree>
    <p:extLst>
      <p:ext uri="{BB962C8B-B14F-4D97-AF65-F5344CB8AC3E}">
        <p14:creationId xmlns:p14="http://schemas.microsoft.com/office/powerpoint/2010/main" val="3591353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20" name="TextBox 1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21" name="TextBox 2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22" name="TextBox 2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3" name="Straight Connector 2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Picture 32"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34" name="Picture 33"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35" name="Picture 34"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36" name="Picture 35"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41" name="Rounded Rectangle 40"/>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5" name="Oval 44"/>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TextBox 45"/>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7" name="Straight Connector 46"/>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49" name="TextBox 4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0" name="TextBox 4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1" name="TextBox 5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2" name="TextBox 5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53" name="Straight Connector 5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2400" y="1749623"/>
            <a:ext cx="1173719"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Ideal Weight </a:t>
            </a:r>
            <a:endParaRPr lang="en-US" sz="1400" dirty="0">
              <a:solidFill>
                <a:srgbClr val="00759E"/>
              </a:solidFill>
              <a:latin typeface="Andalus" pitchFamily="18" charset="-78"/>
              <a:cs typeface="Andalus" pitchFamily="18" charset="-78"/>
            </a:endParaRPr>
          </a:p>
        </p:txBody>
      </p:sp>
      <p:cxnSp>
        <p:nvCxnSpPr>
          <p:cNvPr id="62" name="Straight Connector 61"/>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6"/>
          <a:srcRect l="27778" t="43519" r="39584" b="25000"/>
          <a:stretch>
            <a:fillRect/>
          </a:stretch>
        </p:blipFill>
        <p:spPr bwMode="auto">
          <a:xfrm>
            <a:off x="152400" y="2286000"/>
            <a:ext cx="3897406" cy="2819400"/>
          </a:xfrm>
          <a:prstGeom prst="rect">
            <a:avLst/>
          </a:prstGeom>
          <a:noFill/>
          <a:ln w="9525">
            <a:noFill/>
            <a:miter lim="800000"/>
            <a:headEnd/>
            <a:tailEnd/>
          </a:ln>
          <a:effectLst/>
        </p:spPr>
      </p:pic>
      <p:sp>
        <p:nvSpPr>
          <p:cNvPr id="66" name="TextBox 65"/>
          <p:cNvSpPr txBox="1"/>
          <p:nvPr/>
        </p:nvSpPr>
        <p:spPr>
          <a:xfrm>
            <a:off x="2528597" y="1749623"/>
            <a:ext cx="4100803"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It is the weight range which keeps the person healthy.</a:t>
            </a:r>
            <a:endParaRPr lang="en-US" sz="1400" dirty="0">
              <a:solidFill>
                <a:srgbClr val="00759E"/>
              </a:solidFill>
              <a:latin typeface="Andalus" pitchFamily="18" charset="-78"/>
              <a:cs typeface="Andalus" pitchFamily="18" charset="-78"/>
            </a:endParaRPr>
          </a:p>
        </p:txBody>
      </p:sp>
      <p:pic>
        <p:nvPicPr>
          <p:cNvPr id="68" name="Picture 67" descr="jen-rankin-360-link2.jpg"/>
          <p:cNvPicPr>
            <a:picLocks noChangeAspect="1"/>
          </p:cNvPicPr>
          <p:nvPr/>
        </p:nvPicPr>
        <p:blipFill>
          <a:blip r:embed="rId7"/>
          <a:srcRect l="13333" r="20000" b="2965"/>
          <a:stretch>
            <a:fillRect/>
          </a:stretch>
        </p:blipFill>
        <p:spPr>
          <a:xfrm>
            <a:off x="6934200" y="2133600"/>
            <a:ext cx="1524000" cy="4114800"/>
          </a:xfrm>
          <a:prstGeom prst="rect">
            <a:avLst/>
          </a:prstGeom>
        </p:spPr>
      </p:pic>
      <p:sp>
        <p:nvSpPr>
          <p:cNvPr id="69" name="Isosceles Triangle 68"/>
          <p:cNvSpPr/>
          <p:nvPr/>
        </p:nvSpPr>
        <p:spPr>
          <a:xfrm flipV="1">
            <a:off x="56388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351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39" name="Oval 3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TextBox 41"/>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44" name="Straight Connector 43"/>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46"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48" name="Picture 47"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49" name="Picture 48"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0" name="Picture 49"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3" name="Straight Connector 5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56" name="TextBox 5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7" name="TextBox 5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8" name="TextBox 5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9" name="TextBox 5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0" name="Straight Connector 5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63"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65" name="Picture 64"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66" name="Picture 65"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67" name="Picture 66"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68" name="Rounded Rectangle 67"/>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1" name="Oval 70"/>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TextBox 71"/>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73" name="Straight Connector 72"/>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75" name="TextBox 7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76" name="TextBox 7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77" name="TextBox 7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78" name="TextBox 7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79" name="Straight Connector 7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Isosceles Triangle 89"/>
          <p:cNvSpPr/>
          <p:nvPr/>
        </p:nvSpPr>
        <p:spPr>
          <a:xfrm flipV="1">
            <a:off x="83820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2400" y="1749623"/>
            <a:ext cx="1095172"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Contact Us,,,</a:t>
            </a:r>
            <a:endParaRPr lang="en-US" sz="1400" dirty="0">
              <a:solidFill>
                <a:srgbClr val="00759E"/>
              </a:solidFill>
              <a:latin typeface="Andalus" pitchFamily="18" charset="-78"/>
              <a:cs typeface="Andalus" pitchFamily="18" charset="-78"/>
            </a:endParaRPr>
          </a:p>
        </p:txBody>
      </p:sp>
      <p:sp>
        <p:nvSpPr>
          <p:cNvPr id="93" name="TextBox 92"/>
          <p:cNvSpPr txBox="1"/>
          <p:nvPr/>
        </p:nvSpPr>
        <p:spPr>
          <a:xfrm>
            <a:off x="152400" y="2286000"/>
            <a:ext cx="894797"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Address </a:t>
            </a:r>
            <a:endParaRPr lang="en-US" sz="1600" dirty="0">
              <a:solidFill>
                <a:srgbClr val="0070C0"/>
              </a:solidFill>
              <a:latin typeface="Andalus" pitchFamily="18" charset="-78"/>
              <a:cs typeface="Andalus" pitchFamily="18" charset="-78"/>
            </a:endParaRPr>
          </a:p>
        </p:txBody>
      </p:sp>
      <p:sp>
        <p:nvSpPr>
          <p:cNvPr id="94" name="TextBox 93"/>
          <p:cNvSpPr txBox="1"/>
          <p:nvPr/>
        </p:nvSpPr>
        <p:spPr>
          <a:xfrm>
            <a:off x="152400" y="2667000"/>
            <a:ext cx="2930610" cy="1815882"/>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Rohini Group,</a:t>
            </a:r>
          </a:p>
          <a:p>
            <a:r>
              <a:rPr lang="en-US" sz="1400" dirty="0" smtClean="0">
                <a:solidFill>
                  <a:srgbClr val="00759E"/>
                </a:solidFill>
                <a:latin typeface="Andalus" pitchFamily="18" charset="-78"/>
                <a:cs typeface="Andalus" pitchFamily="18" charset="-78"/>
              </a:rPr>
              <a:t>ICON Fitness,</a:t>
            </a:r>
          </a:p>
          <a:p>
            <a:r>
              <a:rPr lang="en-US" sz="1400" dirty="0" smtClean="0">
                <a:solidFill>
                  <a:srgbClr val="00759E"/>
                </a:solidFill>
                <a:latin typeface="Andalus" pitchFamily="18" charset="-78"/>
                <a:cs typeface="Andalus" pitchFamily="18" charset="-78"/>
              </a:rPr>
              <a:t>Shop No.3, Sai Shristi , Sai Complex,</a:t>
            </a:r>
          </a:p>
          <a:p>
            <a:r>
              <a:rPr lang="en-US" sz="1400" dirty="0" smtClean="0">
                <a:solidFill>
                  <a:srgbClr val="00759E"/>
                </a:solidFill>
                <a:latin typeface="Andalus" pitchFamily="18" charset="-78"/>
                <a:cs typeface="Andalus" pitchFamily="18" charset="-78"/>
              </a:rPr>
              <a:t>Joggers Park, Near Mira Road Station,</a:t>
            </a:r>
          </a:p>
          <a:p>
            <a:r>
              <a:rPr lang="en-US" sz="1400" dirty="0" smtClean="0">
                <a:solidFill>
                  <a:srgbClr val="00759E"/>
                </a:solidFill>
                <a:latin typeface="Andalus" pitchFamily="18" charset="-78"/>
                <a:cs typeface="Andalus" pitchFamily="18" charset="-78"/>
              </a:rPr>
              <a:t>Mira Road – East , Thane – 401107</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Tele No. –  91 022 28114627 </a:t>
            </a:r>
            <a:br>
              <a:rPr lang="en-US" sz="1400" dirty="0" smtClean="0">
                <a:solidFill>
                  <a:srgbClr val="00759E"/>
                </a:solidFill>
                <a:latin typeface="Andalus" pitchFamily="18" charset="-78"/>
                <a:cs typeface="Andalus" pitchFamily="18" charset="-78"/>
              </a:rPr>
            </a:br>
            <a:r>
              <a:rPr lang="en-US" sz="1400" dirty="0" smtClean="0">
                <a:solidFill>
                  <a:srgbClr val="00759E"/>
                </a:solidFill>
                <a:latin typeface="Andalus" pitchFamily="18" charset="-78"/>
                <a:cs typeface="Andalus" pitchFamily="18" charset="-78"/>
              </a:rPr>
              <a:t>Mob No - 91 8097230517</a:t>
            </a:r>
          </a:p>
        </p:txBody>
      </p:sp>
      <p:cxnSp>
        <p:nvCxnSpPr>
          <p:cNvPr id="99" name="Straight Connector 98"/>
          <p:cNvCxnSpPr/>
          <p:nvPr/>
        </p:nvCxnSpPr>
        <p:spPr>
          <a:xfrm>
            <a:off x="2286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93590" y="4760893"/>
            <a:ext cx="1531188"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Opening Hours </a:t>
            </a:r>
            <a:endParaRPr lang="en-US" sz="1600" dirty="0">
              <a:solidFill>
                <a:srgbClr val="0070C0"/>
              </a:solidFill>
              <a:latin typeface="Andalus" pitchFamily="18" charset="-78"/>
              <a:cs typeface="Andalus" pitchFamily="18" charset="-78"/>
            </a:endParaRPr>
          </a:p>
        </p:txBody>
      </p:sp>
      <p:sp>
        <p:nvSpPr>
          <p:cNvPr id="102" name="TextBox 101"/>
          <p:cNvSpPr txBox="1"/>
          <p:nvPr/>
        </p:nvSpPr>
        <p:spPr>
          <a:xfrm>
            <a:off x="193590" y="5231249"/>
            <a:ext cx="2929007" cy="738664"/>
          </a:xfrm>
          <a:prstGeom prst="rect">
            <a:avLst/>
          </a:prstGeom>
          <a:noFill/>
        </p:spPr>
        <p:txBody>
          <a:bodyPr wrap="square" rtlCol="0">
            <a:spAutoFit/>
          </a:bodyPr>
          <a:lstStyle/>
          <a:p>
            <a:r>
              <a:rPr lang="en-US" sz="1400" dirty="0" smtClean="0">
                <a:solidFill>
                  <a:srgbClr val="00759E"/>
                </a:solidFill>
                <a:latin typeface="Andalus" pitchFamily="18" charset="-78"/>
                <a:cs typeface="Andalus" pitchFamily="18" charset="-78"/>
              </a:rPr>
              <a:t>Mon To Sat – 06.00 AM To 11.00 PM</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Sunday       – 09.00 AM To 12.00 AM</a:t>
            </a:r>
          </a:p>
        </p:txBody>
      </p:sp>
      <p:cxnSp>
        <p:nvCxnSpPr>
          <p:cNvPr id="103" name="Straight Connector 102"/>
          <p:cNvCxnSpPr/>
          <p:nvPr/>
        </p:nvCxnSpPr>
        <p:spPr>
          <a:xfrm>
            <a:off x="269790" y="5065693"/>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648200" y="2286000"/>
            <a:ext cx="1207382"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Google Map</a:t>
            </a:r>
            <a:endParaRPr lang="en-US" sz="1600" dirty="0">
              <a:solidFill>
                <a:srgbClr val="0070C0"/>
              </a:solidFill>
              <a:latin typeface="Andalus" pitchFamily="18" charset="-78"/>
              <a:cs typeface="Andalus" pitchFamily="18" charset="-78"/>
            </a:endParaRPr>
          </a:p>
        </p:txBody>
      </p:sp>
      <p:cxnSp>
        <p:nvCxnSpPr>
          <p:cNvPr id="105" name="Straight Connector 104"/>
          <p:cNvCxnSpPr/>
          <p:nvPr/>
        </p:nvCxnSpPr>
        <p:spPr>
          <a:xfrm>
            <a:off x="47244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6"/>
          <a:srcRect l="59722" t="25926" r="6250" b="53704"/>
          <a:stretch>
            <a:fillRect/>
          </a:stretch>
        </p:blipFill>
        <p:spPr bwMode="auto">
          <a:xfrm>
            <a:off x="3886200" y="2667000"/>
            <a:ext cx="5105400" cy="2438400"/>
          </a:xfrm>
          <a:prstGeom prst="rect">
            <a:avLst/>
          </a:prstGeom>
          <a:noFill/>
          <a:ln w="9525">
            <a:noFill/>
            <a:miter lim="800000"/>
            <a:headEnd/>
            <a:tailEnd/>
          </a:ln>
          <a:effectLst/>
        </p:spPr>
      </p:pic>
    </p:spTree>
    <p:extLst>
      <p:ext uri="{BB962C8B-B14F-4D97-AF65-F5344CB8AC3E}">
        <p14:creationId xmlns:p14="http://schemas.microsoft.com/office/powerpoint/2010/main" val="3123672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9" name="Oval 4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TextBox 49"/>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51" name="Straight Connector 50"/>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51"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53" name="Picture 52"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54" name="Picture 53"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5" name="Picture 54"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6" name="Straight Connector 55"/>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4" name="TextBox 63"/>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5" name="TextBox 64"/>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6" name="Straight Connector 65"/>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78" name="Oval 77"/>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86106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ndalus" pitchFamily="18" charset="-78"/>
                <a:cs typeface="Andalus" pitchFamily="18" charset="-78"/>
              </a:rPr>
              <a:t>We create shapes</a:t>
            </a:r>
          </a:p>
          <a:p>
            <a:pPr algn="ctr"/>
            <a:r>
              <a:rPr lang="en-US" dirty="0" smtClean="0">
                <a:solidFill>
                  <a:srgbClr val="0070C0"/>
                </a:solidFill>
                <a:latin typeface="Andalus" pitchFamily="18" charset="-78"/>
                <a:cs typeface="Andalus" pitchFamily="18" charset="-78"/>
              </a:rPr>
              <a:t>Your body is your Temple and needs </a:t>
            </a:r>
          </a:p>
          <a:p>
            <a:pPr algn="ctr"/>
            <a:r>
              <a:rPr lang="en-US" dirty="0" smtClean="0">
                <a:solidFill>
                  <a:srgbClr val="0070C0"/>
                </a:solidFill>
                <a:latin typeface="Andalus" pitchFamily="18" charset="-78"/>
                <a:cs typeface="Andalus" pitchFamily="18" charset="-78"/>
              </a:rPr>
              <a:t>to be tended to in the best manner possible.</a:t>
            </a:r>
          </a:p>
          <a:p>
            <a:pPr algn="ctr"/>
            <a:r>
              <a:rPr lang="en-US" dirty="0" smtClean="0">
                <a:solidFill>
                  <a:srgbClr val="0070C0"/>
                </a:solidFill>
                <a:latin typeface="Andalus" pitchFamily="18" charset="-78"/>
                <a:cs typeface="Andalus" pitchFamily="18" charset="-78"/>
              </a:rPr>
              <a:t>It is the finest and most valuable instrument ever created but it also has to be harmonize with the inner you. We believe in exercise that shapes and strengthens body and soul.</a:t>
            </a:r>
          </a:p>
        </p:txBody>
      </p:sp>
    </p:spTree>
    <p:extLst>
      <p:ext uri="{BB962C8B-B14F-4D97-AF65-F5344CB8AC3E}">
        <p14:creationId xmlns:p14="http://schemas.microsoft.com/office/powerpoint/2010/main" val="3294415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7" name="Oval 4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TextBox 4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9" name="Straight Connector 4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0" name="Picture 4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51" name="Picture 5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52" name="Picture 5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53" name="Picture 5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54" name="Straight Connector 5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0" name="TextBox 59"/>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1" name="TextBox 60"/>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4" name="Straight Connector 63"/>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Picture1.jpg"/>
          <p:cNvPicPr>
            <a:picLocks noChangeAspect="1"/>
          </p:cNvPicPr>
          <p:nvPr/>
        </p:nvPicPr>
        <p:blipFill>
          <a:blip r:embed="rId7"/>
          <a:srcRect l="980"/>
          <a:stretch>
            <a:fillRect/>
          </a:stretch>
        </p:blipFill>
        <p:spPr>
          <a:xfrm>
            <a:off x="1219200" y="2206822"/>
            <a:ext cx="6717792" cy="2669978"/>
          </a:xfrm>
          <a:prstGeom prst="rect">
            <a:avLst/>
          </a:prstGeom>
        </p:spPr>
      </p:pic>
      <p:sp>
        <p:nvSpPr>
          <p:cNvPr id="77" name="Oval 76"/>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88392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106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extLst>
      <p:ext uri="{BB962C8B-B14F-4D97-AF65-F5344CB8AC3E}">
        <p14:creationId xmlns:p14="http://schemas.microsoft.com/office/powerpoint/2010/main" val="10111368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Picture1.jpg"/>
          <p:cNvPicPr>
            <a:picLocks noChangeAspect="1"/>
          </p:cNvPicPr>
          <p:nvPr/>
        </p:nvPicPr>
        <p:blipFill>
          <a:blip r:embed="rId2"/>
          <a:srcRect l="980"/>
          <a:stretch>
            <a:fillRect/>
          </a:stretch>
        </p:blipFill>
        <p:spPr>
          <a:xfrm>
            <a:off x="1219200" y="2206822"/>
            <a:ext cx="6717792" cy="2669978"/>
          </a:xfrm>
          <a:prstGeom prst="rect">
            <a:avLst/>
          </a:prstGeom>
        </p:spPr>
      </p:pic>
      <p:pic>
        <p:nvPicPr>
          <p:cNvPr id="29" name="Picture 28"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30" name="Picture 29"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31" name="Picture 30"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32" name="Picture 31" descr="download (1).png"/>
          <p:cNvPicPr>
            <a:picLocks noChangeAspect="1"/>
          </p:cNvPicPr>
          <p:nvPr/>
        </p:nvPicPr>
        <p:blipFill>
          <a:blip r:embed="rId6"/>
          <a:srcRect r="9833"/>
          <a:stretch>
            <a:fillRect/>
          </a:stretch>
        </p:blipFill>
        <p:spPr>
          <a:xfrm>
            <a:off x="7367057" y="76200"/>
            <a:ext cx="252943" cy="247661"/>
          </a:xfrm>
          <a:prstGeom prst="rect">
            <a:avLst/>
          </a:prstGeom>
        </p:spPr>
      </p:pic>
      <p:sp>
        <p:nvSpPr>
          <p:cNvPr id="43" name="Rounded Rectangle 4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400" y="1749623"/>
            <a:ext cx="8162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51" name="Rounded Rectangle 50"/>
          <p:cNvSpPr/>
          <p:nvPr/>
        </p:nvSpPr>
        <p:spPr>
          <a:xfrm>
            <a:off x="3581400" y="1600200"/>
            <a:ext cx="1524000" cy="14478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561902" y="1948190"/>
            <a:ext cx="1646605"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Cardio Vascular Training</a:t>
            </a:r>
            <a:endParaRPr lang="en-US" sz="1100" dirty="0">
              <a:solidFill>
                <a:srgbClr val="002060"/>
              </a:solidFill>
              <a:latin typeface="Andalus" pitchFamily="18" charset="-78"/>
              <a:cs typeface="Andalus" pitchFamily="18" charset="-78"/>
            </a:endParaRPr>
          </a:p>
        </p:txBody>
      </p:sp>
      <p:sp>
        <p:nvSpPr>
          <p:cNvPr id="53" name="TextBox 52"/>
          <p:cNvSpPr txBox="1"/>
          <p:nvPr/>
        </p:nvSpPr>
        <p:spPr>
          <a:xfrm>
            <a:off x="3561902" y="2133600"/>
            <a:ext cx="1417376"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Weight Loss Training</a:t>
            </a:r>
            <a:endParaRPr lang="en-US" sz="1100" dirty="0">
              <a:solidFill>
                <a:srgbClr val="002060"/>
              </a:solidFill>
              <a:latin typeface="Andalus" pitchFamily="18" charset="-78"/>
              <a:cs typeface="Andalus" pitchFamily="18" charset="-78"/>
            </a:endParaRPr>
          </a:p>
        </p:txBody>
      </p:sp>
      <p:sp>
        <p:nvSpPr>
          <p:cNvPr id="54" name="TextBox 53"/>
          <p:cNvSpPr txBox="1"/>
          <p:nvPr/>
        </p:nvSpPr>
        <p:spPr>
          <a:xfrm>
            <a:off x="3561902" y="1752600"/>
            <a:ext cx="12105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Strength Training</a:t>
            </a:r>
            <a:endParaRPr lang="en-US" sz="1100" dirty="0">
              <a:solidFill>
                <a:srgbClr val="002060"/>
              </a:solidFill>
              <a:latin typeface="Andalus" pitchFamily="18" charset="-78"/>
              <a:cs typeface="Andalus" pitchFamily="18" charset="-78"/>
            </a:endParaRPr>
          </a:p>
        </p:txBody>
      </p:sp>
      <p:sp>
        <p:nvSpPr>
          <p:cNvPr id="55" name="TextBox 54"/>
          <p:cNvSpPr txBox="1"/>
          <p:nvPr/>
        </p:nvSpPr>
        <p:spPr>
          <a:xfrm>
            <a:off x="3575012" y="2329190"/>
            <a:ext cx="1207382"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Personal Training</a:t>
            </a:r>
            <a:endParaRPr lang="en-US" sz="1100" dirty="0">
              <a:solidFill>
                <a:srgbClr val="002060"/>
              </a:solidFill>
              <a:latin typeface="Andalus" pitchFamily="18" charset="-78"/>
              <a:cs typeface="Andalus" pitchFamily="18" charset="-78"/>
            </a:endParaRPr>
          </a:p>
        </p:txBody>
      </p:sp>
      <p:sp>
        <p:nvSpPr>
          <p:cNvPr id="24" name="Rounded Rectangle 2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8" name="Straight Connector 2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5" name="TextBox 3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36" name="TextBox 3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37" name="TextBox 3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39" name="Straight Connector 3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26" name="Oval 2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TextBox 65"/>
          <p:cNvSpPr txBox="1"/>
          <p:nvPr/>
        </p:nvSpPr>
        <p:spPr>
          <a:xfrm>
            <a:off x="3593218" y="2514600"/>
            <a:ext cx="156324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Nutritional Counseling</a:t>
            </a:r>
            <a:endParaRPr lang="en-US" sz="1100" dirty="0">
              <a:solidFill>
                <a:srgbClr val="002060"/>
              </a:solidFill>
              <a:latin typeface="Andalus" pitchFamily="18" charset="-78"/>
              <a:cs typeface="Andalus" pitchFamily="18" charset="-78"/>
            </a:endParaRPr>
          </a:p>
        </p:txBody>
      </p:sp>
      <p:sp>
        <p:nvSpPr>
          <p:cNvPr id="67" name="TextBox 66"/>
          <p:cNvSpPr txBox="1"/>
          <p:nvPr/>
        </p:nvSpPr>
        <p:spPr>
          <a:xfrm>
            <a:off x="3581400" y="2667000"/>
            <a:ext cx="6767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Massage</a:t>
            </a:r>
            <a:endParaRPr lang="en-US" sz="1100" dirty="0">
              <a:solidFill>
                <a:srgbClr val="002060"/>
              </a:solidFill>
              <a:latin typeface="Andalus" pitchFamily="18" charset="-78"/>
              <a:cs typeface="Andalus" pitchFamily="18" charset="-78"/>
            </a:endParaRPr>
          </a:p>
        </p:txBody>
      </p:sp>
    </p:spTree>
    <p:extLst>
      <p:ext uri="{BB962C8B-B14F-4D97-AF65-F5344CB8AC3E}">
        <p14:creationId xmlns:p14="http://schemas.microsoft.com/office/powerpoint/2010/main" val="32679478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42887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Strength Training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6600" y="4343400"/>
            <a:ext cx="2646878"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Strength Training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3286130"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7" name="Straight Connector 36"/>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8600" y="4787205"/>
            <a:ext cx="25146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Weight training is a form of exercise where weights and the force of gravity combine to build and strengthen skeletal muscles. Regardless of age or gender, you can benefit from weight training.</a:t>
            </a:r>
            <a:endParaRPr lang="en-US" sz="1400" dirty="0">
              <a:solidFill>
                <a:srgbClr val="0070C0"/>
              </a:solidFill>
              <a:latin typeface="Andalus" pitchFamily="18" charset="-78"/>
              <a:cs typeface="Andalus" pitchFamily="18" charset="-78"/>
            </a:endParaRPr>
          </a:p>
        </p:txBody>
      </p:sp>
      <p:sp>
        <p:nvSpPr>
          <p:cNvPr id="39" name="Rectangle 38"/>
          <p:cNvSpPr/>
          <p:nvPr/>
        </p:nvSpPr>
        <p:spPr>
          <a:xfrm>
            <a:off x="3124200" y="4787205"/>
            <a:ext cx="29718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Increases muscle and bone strength</a:t>
            </a:r>
          </a:p>
          <a:p>
            <a:pPr>
              <a:buFont typeface="Arial" pitchFamily="34" charset="0"/>
              <a:buChar char="•"/>
            </a:pPr>
            <a:r>
              <a:rPr lang="en-US" sz="1400" dirty="0" smtClean="0">
                <a:solidFill>
                  <a:srgbClr val="0070C0"/>
                </a:solidFill>
                <a:latin typeface="Andalus" pitchFamily="18" charset="-78"/>
                <a:cs typeface="Andalus" pitchFamily="18" charset="-78"/>
              </a:rPr>
              <a:t> Fat Loss </a:t>
            </a:r>
          </a:p>
          <a:p>
            <a:pPr>
              <a:buFont typeface="Arial" pitchFamily="34" charset="0"/>
              <a:buChar char="•"/>
            </a:pPr>
            <a:r>
              <a:rPr lang="en-US" sz="1400" dirty="0" smtClean="0">
                <a:solidFill>
                  <a:srgbClr val="0070C0"/>
                </a:solidFill>
                <a:latin typeface="Andalus" pitchFamily="18" charset="-78"/>
                <a:cs typeface="Andalus" pitchFamily="18" charset="-78"/>
              </a:rPr>
              <a:t> Increases Energy</a:t>
            </a:r>
          </a:p>
          <a:p>
            <a:pPr>
              <a:buFont typeface="Arial" pitchFamily="34" charset="0"/>
              <a:buChar char="•"/>
            </a:pPr>
            <a:r>
              <a:rPr lang="en-US" sz="1400" dirty="0" smtClean="0">
                <a:solidFill>
                  <a:srgbClr val="0070C0"/>
                </a:solidFill>
                <a:latin typeface="Andalus" pitchFamily="18" charset="-78"/>
                <a:cs typeface="Andalus" pitchFamily="18" charset="-78"/>
              </a:rPr>
              <a:t> Increases Metabolic Rate</a:t>
            </a:r>
          </a:p>
          <a:p>
            <a:pPr>
              <a:buFont typeface="Arial" pitchFamily="34" charset="0"/>
              <a:buChar char="•"/>
            </a:pPr>
            <a:r>
              <a:rPr lang="en-US" sz="1400" dirty="0" smtClean="0">
                <a:solidFill>
                  <a:srgbClr val="0070C0"/>
                </a:solidFill>
                <a:latin typeface="Andalus" pitchFamily="18" charset="-78"/>
                <a:cs typeface="Andalus" pitchFamily="18" charset="-78"/>
              </a:rPr>
              <a:t> Shapes your body</a:t>
            </a:r>
          </a:p>
          <a:p>
            <a:pPr>
              <a:buFont typeface="Arial" pitchFamily="34" charset="0"/>
              <a:buChar char="•"/>
            </a:pPr>
            <a:r>
              <a:rPr lang="en-US" sz="1400" dirty="0" smtClean="0">
                <a:solidFill>
                  <a:srgbClr val="0070C0"/>
                </a:solidFill>
                <a:latin typeface="Andalus" pitchFamily="18" charset="-78"/>
                <a:cs typeface="Andalus" pitchFamily="18" charset="-78"/>
              </a:rPr>
              <a:t> And much more…………….</a:t>
            </a:r>
          </a:p>
        </p:txBody>
      </p:sp>
      <p:sp>
        <p:nvSpPr>
          <p:cNvPr id="45" name="Rectangle 44"/>
          <p:cNvSpPr/>
          <p:nvPr/>
        </p:nvSpPr>
        <p:spPr>
          <a:xfrm>
            <a:off x="6400800" y="4787205"/>
            <a:ext cx="2438400" cy="1384995"/>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From free weights to static weights, dumbbells , chest press or leg curl machines, ICON Fitness  have everything you need for muscle toning and building. </a:t>
            </a:r>
          </a:p>
        </p:txBody>
      </p:sp>
      <p:pic>
        <p:nvPicPr>
          <p:cNvPr id="47" name="Picture 46" descr="642x361_Importance_Strength_Training_Wom.jpg"/>
          <p:cNvPicPr>
            <a:picLocks noChangeAspect="1"/>
          </p:cNvPicPr>
          <p:nvPr/>
        </p:nvPicPr>
        <p:blipFill>
          <a:blip r:embed="rId6"/>
          <a:stretch>
            <a:fillRect/>
          </a:stretch>
        </p:blipFill>
        <p:spPr>
          <a:xfrm>
            <a:off x="152400" y="2209785"/>
            <a:ext cx="3387866" cy="2057415"/>
          </a:xfrm>
          <a:prstGeom prst="rect">
            <a:avLst/>
          </a:prstGeom>
        </p:spPr>
      </p:pic>
      <p:sp>
        <p:nvSpPr>
          <p:cNvPr id="48" name="TextBox 47"/>
          <p:cNvSpPr txBox="1"/>
          <p:nvPr/>
        </p:nvSpPr>
        <p:spPr>
          <a:xfrm>
            <a:off x="5562600" y="2819400"/>
            <a:ext cx="2720617" cy="646331"/>
          </a:xfrm>
          <a:prstGeom prst="rect">
            <a:avLst/>
          </a:prstGeom>
          <a:noFill/>
        </p:spPr>
        <p:txBody>
          <a:bodyPr wrap="none" rtlCol="0">
            <a:spAutoFit/>
          </a:bodyPr>
          <a:lstStyle/>
          <a:p>
            <a:r>
              <a:rPr lang="en-US" sz="3600" dirty="0" smtClean="0">
                <a:solidFill>
                  <a:schemeClr val="accent6">
                    <a:lumMod val="50000"/>
                  </a:schemeClr>
                </a:solidFill>
                <a:latin typeface="Agency FB" pitchFamily="34" charset="0"/>
              </a:rPr>
              <a:t>Strength Training</a:t>
            </a:r>
            <a:endParaRPr lang="en-US" sz="3600" dirty="0">
              <a:solidFill>
                <a:schemeClr val="accent6">
                  <a:lumMod val="50000"/>
                </a:schemeClr>
              </a:solidFill>
              <a:latin typeface="Agency FB" pitchFamily="34" charset="0"/>
            </a:endParaRPr>
          </a:p>
        </p:txBody>
      </p: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4485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20441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Cardio Vascular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2" name="Straight Connector 31"/>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4787205"/>
            <a:ext cx="2667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Any exercise that strengthens your heart and lungs while burning Calories.</a:t>
            </a:r>
          </a:p>
          <a:p>
            <a:r>
              <a:rPr lang="en-US" sz="1400" dirty="0" smtClean="0">
                <a:solidFill>
                  <a:srgbClr val="0070C0"/>
                </a:solidFill>
                <a:latin typeface="Andalus" pitchFamily="18" charset="-78"/>
                <a:cs typeface="Andalus" pitchFamily="18" charset="-78"/>
              </a:rPr>
              <a:t>.</a:t>
            </a:r>
            <a:endParaRPr lang="en-US" sz="1400" dirty="0">
              <a:solidFill>
                <a:srgbClr val="0070C0"/>
              </a:solidFill>
              <a:latin typeface="Andalus" pitchFamily="18" charset="-78"/>
              <a:cs typeface="Andalus" pitchFamily="18" charset="-78"/>
            </a:endParaRPr>
          </a:p>
        </p:txBody>
      </p:sp>
      <p:sp>
        <p:nvSpPr>
          <p:cNvPr id="37" name="Rectangle 36"/>
          <p:cNvSpPr/>
          <p:nvPr/>
        </p:nvSpPr>
        <p:spPr>
          <a:xfrm>
            <a:off x="6477000" y="4760893"/>
            <a:ext cx="24384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 are having international standard Treadmills, Elliptical/Cross Trainers</a:t>
            </a:r>
          </a:p>
          <a:p>
            <a:r>
              <a:rPr lang="en-US" sz="1400" dirty="0" smtClean="0">
                <a:solidFill>
                  <a:srgbClr val="0070C0"/>
                </a:solidFill>
                <a:latin typeface="Andalus" pitchFamily="18" charset="-78"/>
                <a:cs typeface="Andalus" pitchFamily="18" charset="-78"/>
              </a:rPr>
              <a:t>And Recumbent bike to enhance your cardio vascular strength and  burn calories.</a:t>
            </a:r>
          </a:p>
          <a:p>
            <a:r>
              <a:rPr lang="en-US" sz="1400" dirty="0" smtClean="0">
                <a:solidFill>
                  <a:srgbClr val="0070C0"/>
                </a:solidFill>
                <a:latin typeface="Andalus" pitchFamily="18" charset="-78"/>
                <a:cs typeface="Andalus" pitchFamily="18" charset="-78"/>
              </a:rPr>
              <a:t> </a:t>
            </a:r>
          </a:p>
        </p:txBody>
      </p:sp>
      <p:sp>
        <p:nvSpPr>
          <p:cNvPr id="41" name="Rectangle 40"/>
          <p:cNvSpPr/>
          <p:nvPr/>
        </p:nvSpPr>
        <p:spPr>
          <a:xfrm>
            <a:off x="2971800" y="4800600"/>
            <a:ext cx="30480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Makes the heart and lungs stronger</a:t>
            </a:r>
          </a:p>
          <a:p>
            <a:pPr>
              <a:buFont typeface="Arial" pitchFamily="34" charset="0"/>
              <a:buChar char="•"/>
            </a:pPr>
            <a:r>
              <a:rPr lang="en-US" sz="1400" dirty="0" smtClean="0">
                <a:solidFill>
                  <a:srgbClr val="0070C0"/>
                </a:solidFill>
                <a:latin typeface="Andalus" pitchFamily="18" charset="-78"/>
                <a:cs typeface="Andalus" pitchFamily="18" charset="-78"/>
              </a:rPr>
              <a:t>Lowers blood pressure &amp; cholesterol</a:t>
            </a:r>
          </a:p>
          <a:p>
            <a:pPr>
              <a:buFont typeface="Arial" pitchFamily="34" charset="0"/>
              <a:buChar char="•"/>
            </a:pPr>
            <a:r>
              <a:rPr lang="en-US" sz="1400" dirty="0" smtClean="0">
                <a:solidFill>
                  <a:srgbClr val="0070C0"/>
                </a:solidFill>
                <a:latin typeface="Andalus" pitchFamily="18" charset="-78"/>
                <a:cs typeface="Andalus" pitchFamily="18" charset="-78"/>
              </a:rPr>
              <a:t>Increases energy</a:t>
            </a:r>
          </a:p>
          <a:p>
            <a:pPr>
              <a:buFont typeface="Arial" pitchFamily="34" charset="0"/>
              <a:buChar char="•"/>
            </a:pPr>
            <a:r>
              <a:rPr lang="en-US" sz="1400" dirty="0" smtClean="0">
                <a:solidFill>
                  <a:srgbClr val="0070C0"/>
                </a:solidFill>
                <a:latin typeface="Andalus" pitchFamily="18" charset="-78"/>
                <a:cs typeface="Andalus" pitchFamily="18" charset="-78"/>
              </a:rPr>
              <a:t>Reduces stress</a:t>
            </a:r>
            <a:br>
              <a:rPr lang="en-US" sz="1400" dirty="0" smtClean="0">
                <a:solidFill>
                  <a:srgbClr val="0070C0"/>
                </a:solidFill>
                <a:latin typeface="Andalus" pitchFamily="18" charset="-78"/>
                <a:cs typeface="Andalus" pitchFamily="18" charset="-78"/>
              </a:rPr>
            </a:br>
            <a:r>
              <a:rPr lang="en-US" sz="1400" dirty="0" smtClean="0">
                <a:solidFill>
                  <a:srgbClr val="0070C0"/>
                </a:solidFill>
                <a:latin typeface="Andalus" pitchFamily="18" charset="-78"/>
                <a:cs typeface="Andalus" pitchFamily="18" charset="-78"/>
              </a:rPr>
              <a:t>And Much More…….</a:t>
            </a:r>
          </a:p>
        </p:txBody>
      </p:sp>
      <p:sp>
        <p:nvSpPr>
          <p:cNvPr id="42" name="TextBox 41"/>
          <p:cNvSpPr txBox="1"/>
          <p:nvPr/>
        </p:nvSpPr>
        <p:spPr>
          <a:xfrm>
            <a:off x="4953000" y="28956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Cardio Vascular Training</a:t>
            </a:r>
            <a:endParaRPr lang="en-US" sz="3600" dirty="0">
              <a:solidFill>
                <a:schemeClr val="accent6">
                  <a:lumMod val="50000"/>
                </a:schemeClr>
              </a:solidFill>
              <a:latin typeface="Agency FB" pitchFamily="34" charset="0"/>
            </a:endParaRPr>
          </a:p>
        </p:txBody>
      </p:sp>
      <p:pic>
        <p:nvPicPr>
          <p:cNvPr id="45" name="Picture 44" descr="W66568_01_1200_1200_SK-8900-Treadmill-Commercial-Grade.jpg"/>
          <p:cNvPicPr>
            <a:picLocks noChangeAspect="1"/>
          </p:cNvPicPr>
          <p:nvPr/>
        </p:nvPicPr>
        <p:blipFill>
          <a:blip r:embed="rId6" cstate="print"/>
          <a:srcRect l="3125" t="3333" b="3333"/>
          <a:stretch>
            <a:fillRect/>
          </a:stretch>
        </p:blipFill>
        <p:spPr>
          <a:xfrm>
            <a:off x="1066800" y="2286000"/>
            <a:ext cx="2133600" cy="1986280"/>
          </a:xfrm>
          <a:prstGeom prst="rect">
            <a:avLst/>
          </a:prstGeom>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308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a:ln>
            <a:solidFill>
              <a:srgbClr val="00B0F0"/>
            </a:solidFill>
          </a:ln>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5" name="Straight Connector 1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52400" y="1371600"/>
            <a:ext cx="8824635" cy="2209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C:\Users\ADMIN\Downloads\unnamed-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169" y="1438275"/>
            <a:ext cx="3536464" cy="19907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63080" y="1700212"/>
            <a:ext cx="2167581" cy="523220"/>
          </a:xfrm>
          <a:prstGeom prst="rect">
            <a:avLst/>
          </a:prstGeom>
          <a:noFill/>
        </p:spPr>
        <p:txBody>
          <a:bodyPr wrap="none" rtlCol="0">
            <a:spAutoFit/>
          </a:bodyPr>
          <a:lstStyle/>
          <a:p>
            <a:r>
              <a:rPr lang="en-US" sz="2800" dirty="0" smtClean="0">
                <a:solidFill>
                  <a:srgbClr val="FFC000"/>
                </a:solidFill>
                <a:latin typeface="Agency FB" pitchFamily="34" charset="0"/>
              </a:rPr>
              <a:t>Personal Training</a:t>
            </a:r>
            <a:endParaRPr lang="en-US" sz="2800" dirty="0">
              <a:solidFill>
                <a:srgbClr val="FFC000"/>
              </a:solidFill>
              <a:latin typeface="Agency FB" pitchFamily="34" charset="0"/>
            </a:endParaRPr>
          </a:p>
        </p:txBody>
      </p:sp>
      <p:sp>
        <p:nvSpPr>
          <p:cNvPr id="34" name="TextBox 33"/>
          <p:cNvSpPr txBox="1"/>
          <p:nvPr/>
        </p:nvSpPr>
        <p:spPr>
          <a:xfrm>
            <a:off x="238130" y="3776246"/>
            <a:ext cx="2428870"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Is Personal  Training</a:t>
            </a:r>
            <a:endParaRPr lang="en-US" sz="1600" dirty="0">
              <a:solidFill>
                <a:srgbClr val="FFC000"/>
              </a:solidFill>
              <a:latin typeface="Andalus" pitchFamily="18" charset="-78"/>
              <a:cs typeface="Andalus" pitchFamily="18" charset="-78"/>
            </a:endParaRPr>
          </a:p>
        </p:txBody>
      </p:sp>
      <p:cxnSp>
        <p:nvCxnSpPr>
          <p:cNvPr id="35" name="Straight Connector 34"/>
          <p:cNvCxnSpPr/>
          <p:nvPr/>
        </p:nvCxnSpPr>
        <p:spPr>
          <a:xfrm>
            <a:off x="304800" y="4081046"/>
            <a:ext cx="22098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94014" y="3776246"/>
            <a:ext cx="2597186"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Benefits of Personal Training</a:t>
            </a:r>
            <a:endParaRPr lang="en-US" sz="1600" dirty="0">
              <a:solidFill>
                <a:srgbClr val="FFC000"/>
              </a:solidFill>
              <a:latin typeface="Andalus" pitchFamily="18" charset="-78"/>
              <a:cs typeface="Andalus" pitchFamily="18" charset="-78"/>
            </a:endParaRPr>
          </a:p>
        </p:txBody>
      </p:sp>
      <p:cxnSp>
        <p:nvCxnSpPr>
          <p:cNvPr id="37" name="Straight Connector 36"/>
          <p:cNvCxnSpPr/>
          <p:nvPr/>
        </p:nvCxnSpPr>
        <p:spPr>
          <a:xfrm>
            <a:off x="2971800" y="4081046"/>
            <a:ext cx="30480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73591" y="3776246"/>
            <a:ext cx="2289409"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we are Offering… </a:t>
            </a:r>
            <a:endParaRPr lang="en-US" sz="1600" dirty="0">
              <a:solidFill>
                <a:srgbClr val="FFC000"/>
              </a:solidFill>
              <a:latin typeface="Andalus" pitchFamily="18" charset="-78"/>
              <a:cs typeface="Andalus" pitchFamily="18" charset="-78"/>
            </a:endParaRPr>
          </a:p>
        </p:txBody>
      </p:sp>
      <p:cxnSp>
        <p:nvCxnSpPr>
          <p:cNvPr id="39" name="Straight Connector 38"/>
          <p:cNvCxnSpPr/>
          <p:nvPr/>
        </p:nvCxnSpPr>
        <p:spPr>
          <a:xfrm>
            <a:off x="6201852" y="4081046"/>
            <a:ext cx="250507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31"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19414777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3098"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Personal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3" name="Straight Connector 32"/>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5" name="Straight Connector 34"/>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5908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Personal Training</a:t>
            </a:r>
            <a:endParaRPr lang="en-US" sz="3600" dirty="0">
              <a:solidFill>
                <a:schemeClr val="accent6">
                  <a:lumMod val="50000"/>
                </a:schemeClr>
              </a:solidFill>
              <a:latin typeface="Agency FB" pitchFamily="34" charset="0"/>
            </a:endParaRPr>
          </a:p>
        </p:txBody>
      </p:sp>
      <p:pic>
        <p:nvPicPr>
          <p:cNvPr id="42" name="Picture 41" descr="functional-training website.jpg"/>
          <p:cNvPicPr>
            <a:picLocks noChangeAspect="1"/>
          </p:cNvPicPr>
          <p:nvPr/>
        </p:nvPicPr>
        <p:blipFill>
          <a:blip r:embed="rId6"/>
          <a:srcRect l="1092" t="4373" r="48253"/>
          <a:stretch>
            <a:fillRect/>
          </a:stretch>
        </p:blipFill>
        <p:spPr>
          <a:xfrm>
            <a:off x="5867400" y="2209800"/>
            <a:ext cx="1981200" cy="2147723"/>
          </a:xfrm>
          <a:prstGeom prst="rect">
            <a:avLst/>
          </a:prstGeom>
        </p:spPr>
      </p:pic>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1851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about-banner.jpg"/>
          <p:cNvPicPr>
            <a:picLocks noChangeAspect="1"/>
          </p:cNvPicPr>
          <p:nvPr/>
        </p:nvPicPr>
        <p:blipFill>
          <a:blip r:embed="rId2"/>
          <a:stretch>
            <a:fillRect/>
          </a:stretch>
        </p:blipFill>
        <p:spPr>
          <a:xfrm>
            <a:off x="2895600" y="2133600"/>
            <a:ext cx="6248400" cy="2160905"/>
          </a:xfrm>
          <a:prstGeom prst="rect">
            <a:avLst/>
          </a:prstGeom>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638590"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Functional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5711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Functional Training</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10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Functional Training</a:t>
            </a:r>
            <a:endParaRPr lang="en-US" sz="3600" dirty="0">
              <a:solidFill>
                <a:schemeClr val="accent6">
                  <a:lumMod val="50000"/>
                </a:schemeClr>
              </a:solidFill>
              <a:latin typeface="Agency FB" pitchFamily="34" charset="0"/>
            </a:endParaRPr>
          </a:p>
        </p:txBody>
      </p:sp>
      <p:sp>
        <p:nvSpPr>
          <p:cNvPr id="40" name="Rectangle 39"/>
          <p:cNvSpPr/>
          <p:nvPr/>
        </p:nvSpPr>
        <p:spPr>
          <a:xfrm>
            <a:off x="304800" y="4724400"/>
            <a:ext cx="82296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Rather than focusing on one single muscle group, Functional training gives you the freedom to mimic natural forms of movement in all directions.</a:t>
            </a:r>
          </a:p>
          <a:p>
            <a:pPr>
              <a:buFont typeface="Arial" pitchFamily="34" charset="0"/>
              <a:buChar char="•"/>
            </a:pPr>
            <a:r>
              <a:rPr lang="en-US" sz="1400" dirty="0" smtClean="0">
                <a:solidFill>
                  <a:srgbClr val="0070C0"/>
                </a:solidFill>
                <a:latin typeface="Andalus" pitchFamily="18" charset="-78"/>
                <a:cs typeface="Andalus" pitchFamily="18" charset="-78"/>
              </a:rPr>
              <a:t>  It'll train your body for activities performed in everyday life so you'll perform better at work and at home.</a:t>
            </a:r>
          </a:p>
          <a:p>
            <a:pPr>
              <a:buFont typeface="Arial" pitchFamily="34" charset="0"/>
              <a:buChar char="•"/>
            </a:pPr>
            <a:r>
              <a:rPr lang="en-US" sz="1400" dirty="0" smtClean="0">
                <a:solidFill>
                  <a:srgbClr val="0070C0"/>
                </a:solidFill>
                <a:latin typeface="Andalus" pitchFamily="18" charset="-78"/>
                <a:cs typeface="Andalus" pitchFamily="18" charset="-78"/>
              </a:rPr>
              <a:t>  Improve your mobility, flexibility, balance and strength in all areas and decrease injuries and joint pain.</a:t>
            </a:r>
          </a:p>
          <a:p>
            <a:pPr>
              <a:buFont typeface="Arial" pitchFamily="34" charset="0"/>
              <a:buChar char="•"/>
            </a:pPr>
            <a:r>
              <a:rPr lang="en-US" sz="1400" dirty="0" smtClean="0">
                <a:solidFill>
                  <a:srgbClr val="0070C0"/>
                </a:solidFill>
                <a:latin typeface="Andalus" pitchFamily="18" charset="-78"/>
                <a:cs typeface="Andalus" pitchFamily="18" charset="-78"/>
              </a:rPr>
              <a:t>  Helps to reduce your fats and gain muscles.</a:t>
            </a:r>
            <a:endParaRPr lang="en-US" sz="1400" dirty="0">
              <a:solidFill>
                <a:srgbClr val="0070C0"/>
              </a:solidFill>
              <a:latin typeface="Andalus" pitchFamily="18" charset="-78"/>
              <a:cs typeface="Andalus" pitchFamily="18" charset="-78"/>
            </a:endParaRPr>
          </a:p>
        </p:txBody>
      </p:sp>
    </p:spTree>
    <p:extLst>
      <p:ext uri="{BB962C8B-B14F-4D97-AF65-F5344CB8AC3E}">
        <p14:creationId xmlns:p14="http://schemas.microsoft.com/office/powerpoint/2010/main" val="16590205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869423"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Nutritional Counseling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4108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Nutrition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72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Nutritional Counseling</a:t>
            </a:r>
            <a:endParaRPr lang="en-US" sz="3600" dirty="0">
              <a:solidFill>
                <a:schemeClr val="accent6">
                  <a:lumMod val="50000"/>
                </a:schemeClr>
              </a:solidFill>
              <a:latin typeface="Agency FB" pitchFamily="34" charset="0"/>
            </a:endParaRPr>
          </a:p>
        </p:txBody>
      </p:sp>
      <p:pic>
        <p:nvPicPr>
          <p:cNvPr id="40" name="Picture 4" descr="E:\smoothie.png"/>
          <p:cNvPicPr>
            <a:picLocks noChangeAspect="1" noChangeArrowheads="1"/>
          </p:cNvPicPr>
          <p:nvPr/>
        </p:nvPicPr>
        <p:blipFill>
          <a:blip r:embed="rId6"/>
          <a:srcRect r="8108"/>
          <a:stretch>
            <a:fillRect/>
          </a:stretch>
        </p:blipFill>
        <p:spPr bwMode="auto">
          <a:xfrm>
            <a:off x="4800600" y="2209800"/>
            <a:ext cx="2743200" cy="1988404"/>
          </a:xfrm>
          <a:prstGeom prst="rect">
            <a:avLst/>
          </a:prstGeom>
          <a:noFill/>
        </p:spPr>
      </p:pic>
      <p:sp>
        <p:nvSpPr>
          <p:cNvPr id="41" name="Rectangle 40"/>
          <p:cNvSpPr/>
          <p:nvPr/>
        </p:nvSpPr>
        <p:spPr>
          <a:xfrm>
            <a:off x="304800" y="4837093"/>
            <a:ext cx="8382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If you feel tired halfway through your workout, you may not be eating enough. If you are gaining weight, you might be eating too much. If you are unintentionally losing weight, have a healthy snack in the afternoon before you head to the gym. Either way, your diet is not balanced, and the calories you ingest do not match the calories you expend. Your diet is most likely in balance once you are able to maintain a stable weight.</a:t>
            </a:r>
          </a:p>
        </p:txBody>
      </p:sp>
      <p:sp>
        <p:nvSpPr>
          <p:cNvPr id="43" name="Isosceles Triangle 42"/>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694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47696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Massage ?</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19800" y="2743200"/>
            <a:ext cx="16002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Massage</a:t>
            </a:r>
            <a:endParaRPr lang="en-US" sz="3600" dirty="0">
              <a:solidFill>
                <a:schemeClr val="accent6">
                  <a:lumMod val="50000"/>
                </a:schemeClr>
              </a:solidFill>
              <a:latin typeface="Agency FB" pitchFamily="34" charset="0"/>
            </a:endParaRPr>
          </a:p>
        </p:txBody>
      </p:sp>
      <p:sp>
        <p:nvSpPr>
          <p:cNvPr id="33" name="Rectangle 32"/>
          <p:cNvSpPr/>
          <p:nvPr/>
        </p:nvSpPr>
        <p:spPr>
          <a:xfrm>
            <a:off x="304800" y="4837093"/>
            <a:ext cx="83820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Times New Roman" pitchFamily="18" charset="0"/>
                <a:cs typeface="Times New Roman" pitchFamily="18" charset="0"/>
              </a:rPr>
              <a:t> Helps recovery from soft tissue injuries such as sprains and   strains. </a:t>
            </a:r>
          </a:p>
          <a:p>
            <a:pPr>
              <a:buFont typeface="Arial" pitchFamily="34" charset="0"/>
              <a:buChar char="•"/>
            </a:pPr>
            <a:r>
              <a:rPr lang="en-US" sz="1400" dirty="0" smtClean="0">
                <a:solidFill>
                  <a:srgbClr val="0070C0"/>
                </a:solidFill>
                <a:latin typeface="Times New Roman" pitchFamily="18" charset="0"/>
                <a:cs typeface="Times New Roman" pitchFamily="18" charset="0"/>
              </a:rPr>
              <a:t> Tissue growth and repair is accelerated by efficient circulation and     stimulation.</a:t>
            </a:r>
          </a:p>
          <a:p>
            <a:pPr>
              <a:buFont typeface="Arial" pitchFamily="34" charset="0"/>
              <a:buChar char="•"/>
            </a:pPr>
            <a:r>
              <a:rPr lang="en-US" sz="1400" dirty="0" smtClean="0">
                <a:solidFill>
                  <a:srgbClr val="0070C0"/>
                </a:solidFill>
                <a:latin typeface="Times New Roman" pitchFamily="18" charset="0"/>
                <a:cs typeface="Times New Roman" pitchFamily="18" charset="0"/>
              </a:rPr>
              <a:t>  Increase the blood's oxygen capacity by 10-15%</a:t>
            </a:r>
          </a:p>
          <a:p>
            <a:pPr>
              <a:buFont typeface="Arial" pitchFamily="34" charset="0"/>
              <a:buChar char="•"/>
            </a:pPr>
            <a:r>
              <a:rPr lang="en-US" sz="1400" dirty="0" smtClean="0">
                <a:solidFill>
                  <a:srgbClr val="0070C0"/>
                </a:solidFill>
                <a:latin typeface="Times New Roman" pitchFamily="18" charset="0"/>
                <a:cs typeface="Times New Roman" pitchFamily="18" charset="0"/>
              </a:rPr>
              <a:t> Speed recovery from exercise-induced fatigue.</a:t>
            </a:r>
          </a:p>
          <a:p>
            <a:pPr>
              <a:buFont typeface="Arial" pitchFamily="34" charset="0"/>
              <a:buChar char="•"/>
            </a:pPr>
            <a:r>
              <a:rPr lang="en-US" sz="1400" dirty="0" smtClean="0">
                <a:solidFill>
                  <a:srgbClr val="0070C0"/>
                </a:solidFill>
                <a:latin typeface="Times New Roman" pitchFamily="18" charset="0"/>
                <a:cs typeface="Times New Roman" pitchFamily="18" charset="0"/>
              </a:rPr>
              <a:t> Various Injuries massage treat like Headaches and Migraines, Frozen Shoulder, Back Pain, and Much more………..</a:t>
            </a:r>
          </a:p>
        </p:txBody>
      </p:sp>
      <p:pic>
        <p:nvPicPr>
          <p:cNvPr id="34" name="Picture 2" descr="E:\man-getting-massage.jpg"/>
          <p:cNvPicPr>
            <a:picLocks noChangeAspect="1" noChangeArrowheads="1"/>
          </p:cNvPicPr>
          <p:nvPr/>
        </p:nvPicPr>
        <p:blipFill>
          <a:blip r:embed="rId6"/>
          <a:srcRect/>
          <a:stretch>
            <a:fillRect/>
          </a:stretch>
        </p:blipFill>
        <p:spPr bwMode="auto">
          <a:xfrm>
            <a:off x="152400" y="2209800"/>
            <a:ext cx="3810000" cy="2057400"/>
          </a:xfrm>
          <a:prstGeom prst="rect">
            <a:avLst/>
          </a:prstGeom>
          <a:noFill/>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7872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34" name="Isosceles Triangle 3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p:cNvPicPr>
            <a:picLocks noChangeAspect="1" noChangeArrowheads="1"/>
          </p:cNvPicPr>
          <p:nvPr/>
        </p:nvPicPr>
        <p:blipFill>
          <a:blip r:embed="rId6"/>
          <a:srcRect l="9028" t="49074" r="74261" b="14815"/>
          <a:stretch>
            <a:fillRect/>
          </a:stretch>
        </p:blipFill>
        <p:spPr bwMode="auto">
          <a:xfrm>
            <a:off x="3200400" y="2286000"/>
            <a:ext cx="2209800" cy="3581400"/>
          </a:xfrm>
          <a:prstGeom prst="rect">
            <a:avLst/>
          </a:prstGeom>
          <a:noFill/>
          <a:ln w="9525">
            <a:noFill/>
            <a:miter lim="800000"/>
            <a:headEnd/>
            <a:tailEnd/>
          </a:ln>
          <a:effectLst/>
        </p:spPr>
      </p:pic>
      <p:sp>
        <p:nvSpPr>
          <p:cNvPr id="37" name="Half Frame 36"/>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6559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25739" t="49074" r="56974" b="14815"/>
          <a:stretch>
            <a:fillRect/>
          </a:stretch>
        </p:blipFill>
        <p:spPr bwMode="auto">
          <a:xfrm>
            <a:off x="3200400" y="2209800"/>
            <a:ext cx="2286000" cy="3581400"/>
          </a:xfrm>
          <a:prstGeom prst="rect">
            <a:avLst/>
          </a:prstGeom>
          <a:noFill/>
          <a:ln w="9525">
            <a:noFill/>
            <a:miter lim="800000"/>
            <a:headEnd/>
            <a:tailEnd/>
          </a:ln>
          <a:effectLst/>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28" name="Isosceles Triangle 27"/>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alf Frame 28"/>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ounded Rectangle 30"/>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222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pic>
        <p:nvPicPr>
          <p:cNvPr id="32" name="Picture 31" descr="Picture1.jpg"/>
          <p:cNvPicPr>
            <a:picLocks noChangeAspect="1"/>
          </p:cNvPicPr>
          <p:nvPr/>
        </p:nvPicPr>
        <p:blipFill>
          <a:blip r:embed="rId6"/>
          <a:srcRect l="980"/>
          <a:stretch>
            <a:fillRect/>
          </a:stretch>
        </p:blipFill>
        <p:spPr>
          <a:xfrm>
            <a:off x="1219200" y="1828800"/>
            <a:ext cx="6717792" cy="2669978"/>
          </a:xfrm>
          <a:prstGeom prst="rect">
            <a:avLst/>
          </a:prstGeom>
        </p:spPr>
      </p:pic>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5029200" y="1600200"/>
            <a:ext cx="1447800" cy="12192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09702" y="1948190"/>
            <a:ext cx="116249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Mass Index</a:t>
            </a:r>
            <a:endParaRPr lang="en-US" sz="1100" dirty="0">
              <a:solidFill>
                <a:srgbClr val="00759E"/>
              </a:solidFill>
              <a:latin typeface="Andalus" pitchFamily="18" charset="-78"/>
              <a:cs typeface="Andalus" pitchFamily="18" charset="-78"/>
            </a:endParaRPr>
          </a:p>
        </p:txBody>
      </p:sp>
      <p:sp>
        <p:nvSpPr>
          <p:cNvPr id="33" name="TextBox 32"/>
          <p:cNvSpPr txBox="1"/>
          <p:nvPr/>
        </p:nvSpPr>
        <p:spPr>
          <a:xfrm>
            <a:off x="5009702" y="2133600"/>
            <a:ext cx="671979"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Fat</a:t>
            </a:r>
            <a:endParaRPr lang="en-US" sz="1100" dirty="0">
              <a:solidFill>
                <a:srgbClr val="00759E"/>
              </a:solidFill>
              <a:latin typeface="Andalus" pitchFamily="18" charset="-78"/>
              <a:cs typeface="Andalus" pitchFamily="18" charset="-78"/>
            </a:endParaRPr>
          </a:p>
        </p:txBody>
      </p:sp>
      <p:sp>
        <p:nvSpPr>
          <p:cNvPr id="42" name="TextBox 41"/>
          <p:cNvSpPr txBox="1"/>
          <p:nvPr/>
        </p:nvSpPr>
        <p:spPr>
          <a:xfrm>
            <a:off x="5009702" y="1719590"/>
            <a:ext cx="930063"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Ideal Weight</a:t>
            </a:r>
            <a:endParaRPr lang="en-US" sz="1100" dirty="0">
              <a:solidFill>
                <a:srgbClr val="00759E"/>
              </a:solidFill>
              <a:latin typeface="Andalus" pitchFamily="18" charset="-78"/>
              <a:cs typeface="Andalus" pitchFamily="18" charset="-78"/>
            </a:endParaRPr>
          </a:p>
        </p:txBody>
      </p:sp>
      <p:sp>
        <p:nvSpPr>
          <p:cNvPr id="44" name="TextBox 43"/>
          <p:cNvSpPr txBox="1"/>
          <p:nvPr/>
        </p:nvSpPr>
        <p:spPr>
          <a:xfrm>
            <a:off x="5022812" y="2329190"/>
            <a:ext cx="46358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BMR</a:t>
            </a:r>
            <a:endParaRPr lang="en-US" sz="1100" dirty="0">
              <a:solidFill>
                <a:srgbClr val="00759E"/>
              </a:solidFill>
              <a:latin typeface="Andalus" pitchFamily="18" charset="-78"/>
              <a:cs typeface="Andalus" pitchFamily="18" charset="-78"/>
            </a:endParaRPr>
          </a:p>
        </p:txBody>
      </p:sp>
    </p:spTree>
    <p:extLst>
      <p:ext uri="{BB962C8B-B14F-4D97-AF65-F5344CB8AC3E}">
        <p14:creationId xmlns:p14="http://schemas.microsoft.com/office/powerpoint/2010/main" val="3512866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20" name="TextBox 1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21" name="TextBox 2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22" name="TextBox 2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3" name="Straight Connector 2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Picture 32"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34" name="Picture 33"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35" name="Picture 34"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36" name="Picture 35"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41" name="Rounded Rectangle 40"/>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5" name="Oval 44"/>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TextBox 45"/>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7" name="Straight Connector 46"/>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49" name="TextBox 4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0" name="TextBox 4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1" name="TextBox 5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2" name="TextBox 5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53" name="Straight Connector 5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2400" y="1749623"/>
            <a:ext cx="1173719"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Ideal Weight </a:t>
            </a:r>
            <a:endParaRPr lang="en-US" sz="1400" dirty="0">
              <a:solidFill>
                <a:srgbClr val="00759E"/>
              </a:solidFill>
              <a:latin typeface="Andalus" pitchFamily="18" charset="-78"/>
              <a:cs typeface="Andalus" pitchFamily="18" charset="-78"/>
            </a:endParaRPr>
          </a:p>
        </p:txBody>
      </p:sp>
      <p:cxnSp>
        <p:nvCxnSpPr>
          <p:cNvPr id="62" name="Straight Connector 61"/>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6"/>
          <a:srcRect l="27778" t="43519" r="39584" b="25000"/>
          <a:stretch>
            <a:fillRect/>
          </a:stretch>
        </p:blipFill>
        <p:spPr bwMode="auto">
          <a:xfrm>
            <a:off x="152400" y="2286000"/>
            <a:ext cx="3897406" cy="2819400"/>
          </a:xfrm>
          <a:prstGeom prst="rect">
            <a:avLst/>
          </a:prstGeom>
          <a:noFill/>
          <a:ln w="9525">
            <a:noFill/>
            <a:miter lim="800000"/>
            <a:headEnd/>
            <a:tailEnd/>
          </a:ln>
          <a:effectLst/>
        </p:spPr>
      </p:pic>
      <p:sp>
        <p:nvSpPr>
          <p:cNvPr id="66" name="TextBox 65"/>
          <p:cNvSpPr txBox="1"/>
          <p:nvPr/>
        </p:nvSpPr>
        <p:spPr>
          <a:xfrm>
            <a:off x="2528597" y="1749623"/>
            <a:ext cx="4100803"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It is the weight range which keeps the person healthy.</a:t>
            </a:r>
            <a:endParaRPr lang="en-US" sz="1400" dirty="0">
              <a:solidFill>
                <a:srgbClr val="00759E"/>
              </a:solidFill>
              <a:latin typeface="Andalus" pitchFamily="18" charset="-78"/>
              <a:cs typeface="Andalus" pitchFamily="18" charset="-78"/>
            </a:endParaRPr>
          </a:p>
        </p:txBody>
      </p:sp>
      <p:pic>
        <p:nvPicPr>
          <p:cNvPr id="68" name="Picture 67" descr="jen-rankin-360-link2.jpg"/>
          <p:cNvPicPr>
            <a:picLocks noChangeAspect="1"/>
          </p:cNvPicPr>
          <p:nvPr/>
        </p:nvPicPr>
        <p:blipFill>
          <a:blip r:embed="rId7"/>
          <a:srcRect l="13333" r="20000" b="2965"/>
          <a:stretch>
            <a:fillRect/>
          </a:stretch>
        </p:blipFill>
        <p:spPr>
          <a:xfrm>
            <a:off x="6934200" y="2133600"/>
            <a:ext cx="1524000" cy="4114800"/>
          </a:xfrm>
          <a:prstGeom prst="rect">
            <a:avLst/>
          </a:prstGeom>
        </p:spPr>
      </p:pic>
      <p:sp>
        <p:nvSpPr>
          <p:cNvPr id="69" name="Isosceles Triangle 68"/>
          <p:cNvSpPr/>
          <p:nvPr/>
        </p:nvSpPr>
        <p:spPr>
          <a:xfrm flipV="1">
            <a:off x="56388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0100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39" name="Oval 3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TextBox 41"/>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44" name="Straight Connector 43"/>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46"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48" name="Picture 47"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49" name="Picture 48"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0" name="Picture 49"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3" name="Straight Connector 5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56" name="TextBox 5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7" name="TextBox 5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8" name="TextBox 5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9" name="TextBox 5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0" name="Straight Connector 5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63"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65" name="Picture 64"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66" name="Picture 65"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67" name="Picture 66"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68" name="Rounded Rectangle 67"/>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1" name="Oval 70"/>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TextBox 71"/>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73" name="Straight Connector 72"/>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75" name="TextBox 7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76" name="TextBox 7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77" name="TextBox 7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78" name="TextBox 7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79" name="Straight Connector 7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Isosceles Triangle 89"/>
          <p:cNvSpPr/>
          <p:nvPr/>
        </p:nvSpPr>
        <p:spPr>
          <a:xfrm flipV="1">
            <a:off x="83820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2400" y="1749623"/>
            <a:ext cx="1095172"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Contact Us,,,</a:t>
            </a:r>
            <a:endParaRPr lang="en-US" sz="1400" dirty="0">
              <a:solidFill>
                <a:srgbClr val="00759E"/>
              </a:solidFill>
              <a:latin typeface="Andalus" pitchFamily="18" charset="-78"/>
              <a:cs typeface="Andalus" pitchFamily="18" charset="-78"/>
            </a:endParaRPr>
          </a:p>
        </p:txBody>
      </p:sp>
      <p:sp>
        <p:nvSpPr>
          <p:cNvPr id="93" name="TextBox 92"/>
          <p:cNvSpPr txBox="1"/>
          <p:nvPr/>
        </p:nvSpPr>
        <p:spPr>
          <a:xfrm>
            <a:off x="152400" y="2286000"/>
            <a:ext cx="894797"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Address </a:t>
            </a:r>
            <a:endParaRPr lang="en-US" sz="1600" dirty="0">
              <a:solidFill>
                <a:srgbClr val="0070C0"/>
              </a:solidFill>
              <a:latin typeface="Andalus" pitchFamily="18" charset="-78"/>
              <a:cs typeface="Andalus" pitchFamily="18" charset="-78"/>
            </a:endParaRPr>
          </a:p>
        </p:txBody>
      </p:sp>
      <p:sp>
        <p:nvSpPr>
          <p:cNvPr id="94" name="TextBox 93"/>
          <p:cNvSpPr txBox="1"/>
          <p:nvPr/>
        </p:nvSpPr>
        <p:spPr>
          <a:xfrm>
            <a:off x="152400" y="2667000"/>
            <a:ext cx="2930610" cy="1815882"/>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Rohini Group,</a:t>
            </a:r>
          </a:p>
          <a:p>
            <a:r>
              <a:rPr lang="en-US" sz="1400" dirty="0" smtClean="0">
                <a:solidFill>
                  <a:srgbClr val="00759E"/>
                </a:solidFill>
                <a:latin typeface="Andalus" pitchFamily="18" charset="-78"/>
                <a:cs typeface="Andalus" pitchFamily="18" charset="-78"/>
              </a:rPr>
              <a:t>ICON Fitness,</a:t>
            </a:r>
          </a:p>
          <a:p>
            <a:r>
              <a:rPr lang="en-US" sz="1400" dirty="0" smtClean="0">
                <a:solidFill>
                  <a:srgbClr val="00759E"/>
                </a:solidFill>
                <a:latin typeface="Andalus" pitchFamily="18" charset="-78"/>
                <a:cs typeface="Andalus" pitchFamily="18" charset="-78"/>
              </a:rPr>
              <a:t>Shop No.3, Sai Shristi , Sai Complex,</a:t>
            </a:r>
          </a:p>
          <a:p>
            <a:r>
              <a:rPr lang="en-US" sz="1400" dirty="0" smtClean="0">
                <a:solidFill>
                  <a:srgbClr val="00759E"/>
                </a:solidFill>
                <a:latin typeface="Andalus" pitchFamily="18" charset="-78"/>
                <a:cs typeface="Andalus" pitchFamily="18" charset="-78"/>
              </a:rPr>
              <a:t>Joggers Park, Near Mira Road Station,</a:t>
            </a:r>
          </a:p>
          <a:p>
            <a:r>
              <a:rPr lang="en-US" sz="1400" dirty="0" smtClean="0">
                <a:solidFill>
                  <a:srgbClr val="00759E"/>
                </a:solidFill>
                <a:latin typeface="Andalus" pitchFamily="18" charset="-78"/>
                <a:cs typeface="Andalus" pitchFamily="18" charset="-78"/>
              </a:rPr>
              <a:t>Mira Road – East , Thane – 401107</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Tele No. –  91 022 28114627 </a:t>
            </a:r>
            <a:br>
              <a:rPr lang="en-US" sz="1400" dirty="0" smtClean="0">
                <a:solidFill>
                  <a:srgbClr val="00759E"/>
                </a:solidFill>
                <a:latin typeface="Andalus" pitchFamily="18" charset="-78"/>
                <a:cs typeface="Andalus" pitchFamily="18" charset="-78"/>
              </a:rPr>
            </a:br>
            <a:r>
              <a:rPr lang="en-US" sz="1400" dirty="0" smtClean="0">
                <a:solidFill>
                  <a:srgbClr val="00759E"/>
                </a:solidFill>
                <a:latin typeface="Andalus" pitchFamily="18" charset="-78"/>
                <a:cs typeface="Andalus" pitchFamily="18" charset="-78"/>
              </a:rPr>
              <a:t>Mob No - 91 8097230517</a:t>
            </a:r>
          </a:p>
        </p:txBody>
      </p:sp>
      <p:cxnSp>
        <p:nvCxnSpPr>
          <p:cNvPr id="99" name="Straight Connector 98"/>
          <p:cNvCxnSpPr/>
          <p:nvPr/>
        </p:nvCxnSpPr>
        <p:spPr>
          <a:xfrm>
            <a:off x="2286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93590" y="4760893"/>
            <a:ext cx="1531188"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Opening Hours </a:t>
            </a:r>
            <a:endParaRPr lang="en-US" sz="1600" dirty="0">
              <a:solidFill>
                <a:srgbClr val="0070C0"/>
              </a:solidFill>
              <a:latin typeface="Andalus" pitchFamily="18" charset="-78"/>
              <a:cs typeface="Andalus" pitchFamily="18" charset="-78"/>
            </a:endParaRPr>
          </a:p>
        </p:txBody>
      </p:sp>
      <p:sp>
        <p:nvSpPr>
          <p:cNvPr id="102" name="TextBox 101"/>
          <p:cNvSpPr txBox="1"/>
          <p:nvPr/>
        </p:nvSpPr>
        <p:spPr>
          <a:xfrm>
            <a:off x="193590" y="5231249"/>
            <a:ext cx="2929007" cy="738664"/>
          </a:xfrm>
          <a:prstGeom prst="rect">
            <a:avLst/>
          </a:prstGeom>
          <a:noFill/>
        </p:spPr>
        <p:txBody>
          <a:bodyPr wrap="square" rtlCol="0">
            <a:spAutoFit/>
          </a:bodyPr>
          <a:lstStyle/>
          <a:p>
            <a:r>
              <a:rPr lang="en-US" sz="1400" dirty="0" smtClean="0">
                <a:solidFill>
                  <a:srgbClr val="00759E"/>
                </a:solidFill>
                <a:latin typeface="Andalus" pitchFamily="18" charset="-78"/>
                <a:cs typeface="Andalus" pitchFamily="18" charset="-78"/>
              </a:rPr>
              <a:t>Mon To Sat – 06.00 AM To 11.00 PM</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Sunday       – 09.00 AM To 12.00 AM</a:t>
            </a:r>
          </a:p>
        </p:txBody>
      </p:sp>
      <p:cxnSp>
        <p:nvCxnSpPr>
          <p:cNvPr id="103" name="Straight Connector 102"/>
          <p:cNvCxnSpPr/>
          <p:nvPr/>
        </p:nvCxnSpPr>
        <p:spPr>
          <a:xfrm>
            <a:off x="269790" y="5065693"/>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648200" y="2286000"/>
            <a:ext cx="1207382"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Google Map</a:t>
            </a:r>
            <a:endParaRPr lang="en-US" sz="1600" dirty="0">
              <a:solidFill>
                <a:srgbClr val="0070C0"/>
              </a:solidFill>
              <a:latin typeface="Andalus" pitchFamily="18" charset="-78"/>
              <a:cs typeface="Andalus" pitchFamily="18" charset="-78"/>
            </a:endParaRPr>
          </a:p>
        </p:txBody>
      </p:sp>
      <p:cxnSp>
        <p:nvCxnSpPr>
          <p:cNvPr id="105" name="Straight Connector 104"/>
          <p:cNvCxnSpPr/>
          <p:nvPr/>
        </p:nvCxnSpPr>
        <p:spPr>
          <a:xfrm>
            <a:off x="47244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6"/>
          <a:srcRect l="59722" t="25926" r="6250" b="53704"/>
          <a:stretch>
            <a:fillRect/>
          </a:stretch>
        </p:blipFill>
        <p:spPr bwMode="auto">
          <a:xfrm>
            <a:off x="3886200" y="2667000"/>
            <a:ext cx="5105400" cy="2438400"/>
          </a:xfrm>
          <a:prstGeom prst="rect">
            <a:avLst/>
          </a:prstGeom>
          <a:noFill/>
          <a:ln w="9525">
            <a:noFill/>
            <a:miter lim="800000"/>
            <a:headEnd/>
            <a:tailEnd/>
          </a:ln>
          <a:effectLst/>
        </p:spPr>
      </p:pic>
    </p:spTree>
    <p:extLst>
      <p:ext uri="{BB962C8B-B14F-4D97-AF65-F5344CB8AC3E}">
        <p14:creationId xmlns:p14="http://schemas.microsoft.com/office/powerpoint/2010/main" val="11612713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9" name="Oval 4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TextBox 49"/>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51" name="Straight Connector 50"/>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51"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53" name="Picture 52"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54" name="Picture 53"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5" name="Picture 54"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6" name="Straight Connector 55"/>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4" name="TextBox 63"/>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5" name="TextBox 64"/>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6" name="Straight Connector 65"/>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Picture1.jpg"/>
          <p:cNvPicPr>
            <a:picLocks noChangeAspect="1"/>
          </p:cNvPicPr>
          <p:nvPr/>
        </p:nvPicPr>
        <p:blipFill>
          <a:blip r:embed="rId6"/>
          <a:srcRect l="980"/>
          <a:stretch>
            <a:fillRect/>
          </a:stretch>
        </p:blipFill>
        <p:spPr>
          <a:xfrm>
            <a:off x="1219200" y="2206822"/>
            <a:ext cx="6717792" cy="2669978"/>
          </a:xfrm>
          <a:prstGeom prst="rect">
            <a:avLst/>
          </a:prstGeom>
        </p:spPr>
      </p:pic>
      <p:sp>
        <p:nvSpPr>
          <p:cNvPr id="78" name="Oval 77"/>
          <p:cNvSpPr/>
          <p:nvPr/>
        </p:nvSpPr>
        <p:spPr>
          <a:xfrm>
            <a:off x="8763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86106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ndalus" pitchFamily="18" charset="-78"/>
                <a:cs typeface="Andalus" pitchFamily="18" charset="-78"/>
              </a:rPr>
              <a:t>We create shapes</a:t>
            </a:r>
          </a:p>
          <a:p>
            <a:pPr algn="ctr"/>
            <a:r>
              <a:rPr lang="en-US" dirty="0" smtClean="0">
                <a:solidFill>
                  <a:srgbClr val="0070C0"/>
                </a:solidFill>
                <a:latin typeface="Andalus" pitchFamily="18" charset="-78"/>
                <a:cs typeface="Andalus" pitchFamily="18" charset="-78"/>
              </a:rPr>
              <a:t>Your body is your Temple and needs </a:t>
            </a:r>
          </a:p>
          <a:p>
            <a:pPr algn="ctr"/>
            <a:r>
              <a:rPr lang="en-US" dirty="0" smtClean="0">
                <a:solidFill>
                  <a:srgbClr val="0070C0"/>
                </a:solidFill>
                <a:latin typeface="Andalus" pitchFamily="18" charset="-78"/>
                <a:cs typeface="Andalus" pitchFamily="18" charset="-78"/>
              </a:rPr>
              <a:t>to be tended to in the best manner possible.</a:t>
            </a:r>
          </a:p>
          <a:p>
            <a:pPr algn="ctr"/>
            <a:r>
              <a:rPr lang="en-US" dirty="0" smtClean="0">
                <a:solidFill>
                  <a:srgbClr val="0070C0"/>
                </a:solidFill>
                <a:latin typeface="Andalus" pitchFamily="18" charset="-78"/>
                <a:cs typeface="Andalus" pitchFamily="18" charset="-78"/>
              </a:rPr>
              <a:t>It is the finest and most valuable instrument ever created but it also has to be harmonize with the inner you. We believe in exercise that shapes and strengthens body and soul.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5" name="Straight Connector 1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52400" y="1371600"/>
            <a:ext cx="8824635" cy="2209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C:\Users\ADMIN\Downloads\unnamed-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169" y="1438275"/>
            <a:ext cx="3536464" cy="19907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63080" y="1700212"/>
            <a:ext cx="2178802" cy="523220"/>
          </a:xfrm>
          <a:prstGeom prst="rect">
            <a:avLst/>
          </a:prstGeom>
          <a:noFill/>
        </p:spPr>
        <p:txBody>
          <a:bodyPr wrap="none" rtlCol="0">
            <a:spAutoFit/>
          </a:bodyPr>
          <a:lstStyle/>
          <a:p>
            <a:r>
              <a:rPr lang="en-US" sz="2800" dirty="0" smtClean="0">
                <a:solidFill>
                  <a:srgbClr val="FFC000"/>
                </a:solidFill>
                <a:latin typeface="Agency FB" pitchFamily="34" charset="0"/>
              </a:rPr>
              <a:t>Cross Fit Training</a:t>
            </a:r>
            <a:endParaRPr lang="en-US" sz="2800" dirty="0">
              <a:solidFill>
                <a:srgbClr val="FFC000"/>
              </a:solidFill>
              <a:latin typeface="Agency FB" pitchFamily="34" charset="0"/>
            </a:endParaRPr>
          </a:p>
        </p:txBody>
      </p:sp>
      <p:sp>
        <p:nvSpPr>
          <p:cNvPr id="31" name="TextBox 30"/>
          <p:cNvSpPr txBox="1"/>
          <p:nvPr/>
        </p:nvSpPr>
        <p:spPr>
          <a:xfrm>
            <a:off x="238130" y="3810000"/>
            <a:ext cx="2557110"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What Is Functional Training</a:t>
            </a:r>
            <a:endParaRPr lang="en-US" sz="1600" dirty="0">
              <a:solidFill>
                <a:srgbClr val="FFC000"/>
              </a:solidFill>
              <a:latin typeface="Andalus" pitchFamily="18" charset="-78"/>
              <a:cs typeface="Andalus" pitchFamily="18" charset="-78"/>
            </a:endParaRPr>
          </a:p>
        </p:txBody>
      </p:sp>
      <p:cxnSp>
        <p:nvCxnSpPr>
          <p:cNvPr id="32" name="Straight Connector 31"/>
          <p:cNvCxnSpPr/>
          <p:nvPr/>
        </p:nvCxnSpPr>
        <p:spPr>
          <a:xfrm>
            <a:off x="304800" y="4114800"/>
            <a:ext cx="24384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800" y="4191000"/>
            <a:ext cx="8229600" cy="1169551"/>
          </a:xfrm>
          <a:prstGeom prst="rect">
            <a:avLst/>
          </a:prstGeom>
        </p:spPr>
        <p:txBody>
          <a:bodyPr wrap="square">
            <a:spAutoFit/>
          </a:bodyPr>
          <a:lstStyle/>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Rather than focusing on one single muscle group, Functional training gives you the freedom to mimic natural forms of movement in all directions.</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It'll train your body for activities performed in everyday life so you'll perform better at work and at home.</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Improve your mobility, flexibility, balance and strength in all areas and decrease injuries and joint pain.</a:t>
            </a:r>
          </a:p>
          <a:p>
            <a:pPr>
              <a:buFont typeface="Arial" pitchFamily="34" charset="0"/>
              <a:buChar char="•"/>
            </a:pPr>
            <a:r>
              <a:rPr lang="en-US" sz="1400" dirty="0" smtClean="0">
                <a:solidFill>
                  <a:schemeClr val="accent5">
                    <a:lumMod val="60000"/>
                    <a:lumOff val="40000"/>
                  </a:schemeClr>
                </a:solidFill>
                <a:latin typeface="Andalus" pitchFamily="18" charset="-78"/>
                <a:cs typeface="Andalus" pitchFamily="18" charset="-78"/>
              </a:rPr>
              <a:t>  Helps to reduce your fats and gain muscles.</a:t>
            </a:r>
            <a:endParaRPr lang="en-US" sz="1400" dirty="0">
              <a:solidFill>
                <a:schemeClr val="accent5">
                  <a:lumMod val="60000"/>
                  <a:lumOff val="40000"/>
                </a:schemeClr>
              </a:solidFill>
              <a:latin typeface="Andalus" pitchFamily="18" charset="-78"/>
              <a:cs typeface="Andalus" pitchFamily="18" charset="-78"/>
            </a:endParaRPr>
          </a:p>
        </p:txBody>
      </p:sp>
      <p:cxnSp>
        <p:nvCxnSpPr>
          <p:cNvPr id="26" name="Straight Connector 25"/>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28"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2941691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7" name="Oval 4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TextBox 4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9" name="Straight Connector 4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0" name="Picture 4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51" name="Picture 5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52" name="Picture 5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53" name="Picture 5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54" name="Straight Connector 5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60" name="TextBox 59"/>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61" name="TextBox 60"/>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62" name="TextBox 61"/>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63" name="TextBox 6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4" name="Straight Connector 63"/>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flipV="1">
            <a:off x="27432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Picture1.jpg"/>
          <p:cNvPicPr>
            <a:picLocks noChangeAspect="1"/>
          </p:cNvPicPr>
          <p:nvPr/>
        </p:nvPicPr>
        <p:blipFill>
          <a:blip r:embed="rId7"/>
          <a:srcRect l="980"/>
          <a:stretch>
            <a:fillRect/>
          </a:stretch>
        </p:blipFill>
        <p:spPr>
          <a:xfrm>
            <a:off x="1219200" y="2206822"/>
            <a:ext cx="6717792" cy="2669978"/>
          </a:xfrm>
          <a:prstGeom prst="rect">
            <a:avLst/>
          </a:prstGeom>
        </p:spPr>
      </p:pic>
      <p:sp>
        <p:nvSpPr>
          <p:cNvPr id="77" name="Oval 76"/>
          <p:cNvSpPr/>
          <p:nvPr/>
        </p:nvSpPr>
        <p:spPr>
          <a:xfrm>
            <a:off x="83820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8839200" y="4721422"/>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10600" y="4645222"/>
            <a:ext cx="1524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47800" y="4876800"/>
            <a:ext cx="6324600" cy="1754326"/>
          </a:xfrm>
          <a:prstGeom prst="rect">
            <a:avLst/>
          </a:prstGeom>
          <a:noFill/>
        </p:spPr>
        <p:txBody>
          <a:bodyPr wrap="square" rtlCol="0">
            <a:spAutoFit/>
          </a:bodyPr>
          <a:lstStyle/>
          <a:p>
            <a:pPr algn="ctr"/>
            <a:r>
              <a:rPr lang="en-US" dirty="0" smtClean="0">
                <a:solidFill>
                  <a:srgbClr val="0070C0"/>
                </a:solidFill>
                <a:latin typeface="Agency FB" pitchFamily="34" charset="0"/>
                <a:cs typeface="Times New Roman" pitchFamily="18" charset="0"/>
              </a:rPr>
              <a:t>We create shapes</a:t>
            </a:r>
          </a:p>
          <a:p>
            <a:pPr algn="ctr"/>
            <a:r>
              <a:rPr lang="en-US" dirty="0" smtClean="0">
                <a:solidFill>
                  <a:srgbClr val="0070C0"/>
                </a:solidFill>
                <a:latin typeface="Agency FB" pitchFamily="34" charset="0"/>
                <a:cs typeface="Times New Roman" pitchFamily="18" charset="0"/>
              </a:rPr>
              <a:t>Your body is your Temple and needs </a:t>
            </a:r>
          </a:p>
          <a:p>
            <a:pPr algn="ctr"/>
            <a:r>
              <a:rPr lang="en-US" dirty="0" smtClean="0">
                <a:solidFill>
                  <a:srgbClr val="0070C0"/>
                </a:solidFill>
                <a:latin typeface="Agency FB" pitchFamily="34" charset="0"/>
                <a:cs typeface="Times New Roman" pitchFamily="18" charset="0"/>
              </a:rPr>
              <a:t>to be tended to in the best manner possible.</a:t>
            </a:r>
          </a:p>
          <a:p>
            <a:pPr algn="ctr"/>
            <a:r>
              <a:rPr lang="en-US" dirty="0" smtClean="0">
                <a:solidFill>
                  <a:srgbClr val="0070C0"/>
                </a:solidFill>
                <a:latin typeface="Agency FB" pitchFamily="34" charset="0"/>
                <a:cs typeface="Times New Roman" pitchFamily="18" charset="0"/>
              </a:rPr>
              <a:t>It is the finest and most valuable instrument ever created but it also has to be harmonize with the inner you. We believe in exercise that shapes and strengthens body and soul</a:t>
            </a:r>
            <a:r>
              <a:rPr lang="en-US" dirty="0" smtClean="0">
                <a:solidFill>
                  <a:srgbClr val="0070C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Picture1.jpg"/>
          <p:cNvPicPr>
            <a:picLocks noChangeAspect="1"/>
          </p:cNvPicPr>
          <p:nvPr/>
        </p:nvPicPr>
        <p:blipFill>
          <a:blip r:embed="rId2"/>
          <a:srcRect l="980"/>
          <a:stretch>
            <a:fillRect/>
          </a:stretch>
        </p:blipFill>
        <p:spPr>
          <a:xfrm>
            <a:off x="1219200" y="2206822"/>
            <a:ext cx="6717792" cy="2669978"/>
          </a:xfrm>
          <a:prstGeom prst="rect">
            <a:avLst/>
          </a:prstGeom>
        </p:spPr>
      </p:pic>
      <p:pic>
        <p:nvPicPr>
          <p:cNvPr id="29" name="Picture 28"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30" name="Picture 29"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31" name="Picture 30"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32" name="Picture 31" descr="download (1).png"/>
          <p:cNvPicPr>
            <a:picLocks noChangeAspect="1"/>
          </p:cNvPicPr>
          <p:nvPr/>
        </p:nvPicPr>
        <p:blipFill>
          <a:blip r:embed="rId6"/>
          <a:srcRect r="9833"/>
          <a:stretch>
            <a:fillRect/>
          </a:stretch>
        </p:blipFill>
        <p:spPr>
          <a:xfrm>
            <a:off x="7367057" y="76200"/>
            <a:ext cx="252943" cy="247661"/>
          </a:xfrm>
          <a:prstGeom prst="rect">
            <a:avLst/>
          </a:prstGeom>
        </p:spPr>
      </p:pic>
      <p:sp>
        <p:nvSpPr>
          <p:cNvPr id="43" name="Rounded Rectangle 4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400" y="1749623"/>
            <a:ext cx="8162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51" name="Rounded Rectangle 50"/>
          <p:cNvSpPr/>
          <p:nvPr/>
        </p:nvSpPr>
        <p:spPr>
          <a:xfrm>
            <a:off x="3581400" y="1600200"/>
            <a:ext cx="1524000" cy="14478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561902" y="1948190"/>
            <a:ext cx="1646605"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Cardio Vascular Training</a:t>
            </a:r>
            <a:endParaRPr lang="en-US" sz="1100" dirty="0">
              <a:solidFill>
                <a:srgbClr val="002060"/>
              </a:solidFill>
              <a:latin typeface="Andalus" pitchFamily="18" charset="-78"/>
              <a:cs typeface="Andalus" pitchFamily="18" charset="-78"/>
            </a:endParaRPr>
          </a:p>
        </p:txBody>
      </p:sp>
      <p:sp>
        <p:nvSpPr>
          <p:cNvPr id="53" name="TextBox 52"/>
          <p:cNvSpPr txBox="1"/>
          <p:nvPr/>
        </p:nvSpPr>
        <p:spPr>
          <a:xfrm>
            <a:off x="3561902" y="2133600"/>
            <a:ext cx="1417376"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Weight Loss Training</a:t>
            </a:r>
            <a:endParaRPr lang="en-US" sz="1100" dirty="0">
              <a:solidFill>
                <a:srgbClr val="002060"/>
              </a:solidFill>
              <a:latin typeface="Andalus" pitchFamily="18" charset="-78"/>
              <a:cs typeface="Andalus" pitchFamily="18" charset="-78"/>
            </a:endParaRPr>
          </a:p>
        </p:txBody>
      </p:sp>
      <p:sp>
        <p:nvSpPr>
          <p:cNvPr id="54" name="TextBox 53"/>
          <p:cNvSpPr txBox="1"/>
          <p:nvPr/>
        </p:nvSpPr>
        <p:spPr>
          <a:xfrm>
            <a:off x="3561902" y="1752600"/>
            <a:ext cx="12105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Strength Training</a:t>
            </a:r>
            <a:endParaRPr lang="en-US" sz="1100" dirty="0">
              <a:solidFill>
                <a:srgbClr val="002060"/>
              </a:solidFill>
              <a:latin typeface="Andalus" pitchFamily="18" charset="-78"/>
              <a:cs typeface="Andalus" pitchFamily="18" charset="-78"/>
            </a:endParaRPr>
          </a:p>
        </p:txBody>
      </p:sp>
      <p:sp>
        <p:nvSpPr>
          <p:cNvPr id="55" name="TextBox 54"/>
          <p:cNvSpPr txBox="1"/>
          <p:nvPr/>
        </p:nvSpPr>
        <p:spPr>
          <a:xfrm>
            <a:off x="3575012" y="2329190"/>
            <a:ext cx="1207382"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Personal Training</a:t>
            </a:r>
            <a:endParaRPr lang="en-US" sz="1100" dirty="0">
              <a:solidFill>
                <a:srgbClr val="002060"/>
              </a:solidFill>
              <a:latin typeface="Andalus" pitchFamily="18" charset="-78"/>
              <a:cs typeface="Andalus" pitchFamily="18" charset="-78"/>
            </a:endParaRPr>
          </a:p>
        </p:txBody>
      </p:sp>
      <p:sp>
        <p:nvSpPr>
          <p:cNvPr id="24" name="Rounded Rectangle 2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8" name="Straight Connector 2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5" name="TextBox 3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36" name="TextBox 3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37" name="TextBox 3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39" name="Straight Connector 3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26" name="Oval 2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TextBox 65"/>
          <p:cNvSpPr txBox="1"/>
          <p:nvPr/>
        </p:nvSpPr>
        <p:spPr>
          <a:xfrm>
            <a:off x="3593218" y="2514600"/>
            <a:ext cx="156324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Nutritional Counseling</a:t>
            </a:r>
            <a:endParaRPr lang="en-US" sz="1100" dirty="0">
              <a:solidFill>
                <a:srgbClr val="002060"/>
              </a:solidFill>
              <a:latin typeface="Andalus" pitchFamily="18" charset="-78"/>
              <a:cs typeface="Andalus" pitchFamily="18" charset="-78"/>
            </a:endParaRPr>
          </a:p>
        </p:txBody>
      </p:sp>
      <p:sp>
        <p:nvSpPr>
          <p:cNvPr id="67" name="TextBox 66"/>
          <p:cNvSpPr txBox="1"/>
          <p:nvPr/>
        </p:nvSpPr>
        <p:spPr>
          <a:xfrm>
            <a:off x="3581400" y="2667000"/>
            <a:ext cx="676788" cy="261610"/>
          </a:xfrm>
          <a:prstGeom prst="rect">
            <a:avLst/>
          </a:prstGeom>
          <a:noFill/>
        </p:spPr>
        <p:txBody>
          <a:bodyPr wrap="none" rtlCol="0">
            <a:spAutoFit/>
          </a:bodyPr>
          <a:lstStyle/>
          <a:p>
            <a:r>
              <a:rPr lang="en-US" sz="1100" dirty="0" smtClean="0">
                <a:solidFill>
                  <a:srgbClr val="002060"/>
                </a:solidFill>
                <a:latin typeface="Andalus" pitchFamily="18" charset="-78"/>
                <a:cs typeface="Andalus" pitchFamily="18" charset="-78"/>
              </a:rPr>
              <a:t>Massage</a:t>
            </a:r>
            <a:endParaRPr lang="en-US" sz="1100" dirty="0">
              <a:solidFill>
                <a:srgbClr val="002060"/>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42887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Strength Training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6600" y="4343400"/>
            <a:ext cx="2646878"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Strength Training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3286130"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7" name="Straight Connector 36"/>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8600" y="4787205"/>
            <a:ext cx="25146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Weight training is a form of exercise where weights and the force of gravity combine to build and strengthen skeletal muscles. Regardless of age or gender, you can benefit from weight training.</a:t>
            </a:r>
            <a:endParaRPr lang="en-US" sz="1400" dirty="0">
              <a:solidFill>
                <a:srgbClr val="0070C0"/>
              </a:solidFill>
              <a:latin typeface="Andalus" pitchFamily="18" charset="-78"/>
              <a:cs typeface="Andalus" pitchFamily="18" charset="-78"/>
            </a:endParaRPr>
          </a:p>
        </p:txBody>
      </p:sp>
      <p:sp>
        <p:nvSpPr>
          <p:cNvPr id="39" name="Rectangle 38"/>
          <p:cNvSpPr/>
          <p:nvPr/>
        </p:nvSpPr>
        <p:spPr>
          <a:xfrm>
            <a:off x="3124200" y="4787205"/>
            <a:ext cx="29718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Increases muscle and bone strength</a:t>
            </a:r>
          </a:p>
          <a:p>
            <a:pPr>
              <a:buFont typeface="Arial" pitchFamily="34" charset="0"/>
              <a:buChar char="•"/>
            </a:pPr>
            <a:r>
              <a:rPr lang="en-US" sz="1400" dirty="0" smtClean="0">
                <a:solidFill>
                  <a:srgbClr val="0070C0"/>
                </a:solidFill>
                <a:latin typeface="Andalus" pitchFamily="18" charset="-78"/>
                <a:cs typeface="Andalus" pitchFamily="18" charset="-78"/>
              </a:rPr>
              <a:t> Fat Loss </a:t>
            </a:r>
          </a:p>
          <a:p>
            <a:pPr>
              <a:buFont typeface="Arial" pitchFamily="34" charset="0"/>
              <a:buChar char="•"/>
            </a:pPr>
            <a:r>
              <a:rPr lang="en-US" sz="1400" dirty="0" smtClean="0">
                <a:solidFill>
                  <a:srgbClr val="0070C0"/>
                </a:solidFill>
                <a:latin typeface="Andalus" pitchFamily="18" charset="-78"/>
                <a:cs typeface="Andalus" pitchFamily="18" charset="-78"/>
              </a:rPr>
              <a:t> Increases Energy</a:t>
            </a:r>
          </a:p>
          <a:p>
            <a:pPr>
              <a:buFont typeface="Arial" pitchFamily="34" charset="0"/>
              <a:buChar char="•"/>
            </a:pPr>
            <a:r>
              <a:rPr lang="en-US" sz="1400" dirty="0" smtClean="0">
                <a:solidFill>
                  <a:srgbClr val="0070C0"/>
                </a:solidFill>
                <a:latin typeface="Andalus" pitchFamily="18" charset="-78"/>
                <a:cs typeface="Andalus" pitchFamily="18" charset="-78"/>
              </a:rPr>
              <a:t> Increases Metabolic Rate</a:t>
            </a:r>
          </a:p>
          <a:p>
            <a:pPr>
              <a:buFont typeface="Arial" pitchFamily="34" charset="0"/>
              <a:buChar char="•"/>
            </a:pPr>
            <a:r>
              <a:rPr lang="en-US" sz="1400" dirty="0" smtClean="0">
                <a:solidFill>
                  <a:srgbClr val="0070C0"/>
                </a:solidFill>
                <a:latin typeface="Andalus" pitchFamily="18" charset="-78"/>
                <a:cs typeface="Andalus" pitchFamily="18" charset="-78"/>
              </a:rPr>
              <a:t> Shapes your body</a:t>
            </a:r>
          </a:p>
          <a:p>
            <a:pPr>
              <a:buFont typeface="Arial" pitchFamily="34" charset="0"/>
              <a:buChar char="•"/>
            </a:pPr>
            <a:r>
              <a:rPr lang="en-US" sz="1400" dirty="0" smtClean="0">
                <a:solidFill>
                  <a:srgbClr val="0070C0"/>
                </a:solidFill>
                <a:latin typeface="Andalus" pitchFamily="18" charset="-78"/>
                <a:cs typeface="Andalus" pitchFamily="18" charset="-78"/>
              </a:rPr>
              <a:t> And much more…………….</a:t>
            </a:r>
          </a:p>
        </p:txBody>
      </p:sp>
      <p:sp>
        <p:nvSpPr>
          <p:cNvPr id="45" name="Rectangle 44"/>
          <p:cNvSpPr/>
          <p:nvPr/>
        </p:nvSpPr>
        <p:spPr>
          <a:xfrm>
            <a:off x="6400800" y="4787205"/>
            <a:ext cx="2438400" cy="1384995"/>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From free weights to static weights, dumbbells , chest press or leg curl machines, ICON Fitness  have everything you need for muscle toning and building. </a:t>
            </a:r>
          </a:p>
        </p:txBody>
      </p:sp>
      <p:pic>
        <p:nvPicPr>
          <p:cNvPr id="47" name="Picture 46" descr="642x361_Importance_Strength_Training_Wom.jpg"/>
          <p:cNvPicPr>
            <a:picLocks noChangeAspect="1"/>
          </p:cNvPicPr>
          <p:nvPr/>
        </p:nvPicPr>
        <p:blipFill>
          <a:blip r:embed="rId6"/>
          <a:stretch>
            <a:fillRect/>
          </a:stretch>
        </p:blipFill>
        <p:spPr>
          <a:xfrm>
            <a:off x="152400" y="2209785"/>
            <a:ext cx="3387866" cy="2057415"/>
          </a:xfrm>
          <a:prstGeom prst="rect">
            <a:avLst/>
          </a:prstGeom>
        </p:spPr>
      </p:pic>
      <p:sp>
        <p:nvSpPr>
          <p:cNvPr id="48" name="TextBox 47"/>
          <p:cNvSpPr txBox="1"/>
          <p:nvPr/>
        </p:nvSpPr>
        <p:spPr>
          <a:xfrm>
            <a:off x="5562600" y="2819400"/>
            <a:ext cx="2720617" cy="646331"/>
          </a:xfrm>
          <a:prstGeom prst="rect">
            <a:avLst/>
          </a:prstGeom>
          <a:noFill/>
        </p:spPr>
        <p:txBody>
          <a:bodyPr wrap="none" rtlCol="0">
            <a:spAutoFit/>
          </a:bodyPr>
          <a:lstStyle/>
          <a:p>
            <a:r>
              <a:rPr lang="en-US" sz="3600" dirty="0" smtClean="0">
                <a:solidFill>
                  <a:schemeClr val="accent6">
                    <a:lumMod val="50000"/>
                  </a:schemeClr>
                </a:solidFill>
                <a:latin typeface="Agency FB" pitchFamily="34" charset="0"/>
              </a:rPr>
              <a:t>Strength Training</a:t>
            </a:r>
            <a:endParaRPr lang="en-US" sz="3600" dirty="0">
              <a:solidFill>
                <a:schemeClr val="accent6">
                  <a:lumMod val="50000"/>
                </a:schemeClr>
              </a:solidFill>
              <a:latin typeface="Agency FB" pitchFamily="34" charset="0"/>
            </a:endParaRPr>
          </a:p>
        </p:txBody>
      </p: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204414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Cardio Vascular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2" name="Straight Connector 31"/>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4" name="Straight Connector 33"/>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4787205"/>
            <a:ext cx="2667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Any exercise that strengthens your heart and lungs while burning Calories.</a:t>
            </a:r>
          </a:p>
          <a:p>
            <a:r>
              <a:rPr lang="en-US" sz="1400" dirty="0" smtClean="0">
                <a:solidFill>
                  <a:srgbClr val="0070C0"/>
                </a:solidFill>
                <a:latin typeface="Andalus" pitchFamily="18" charset="-78"/>
                <a:cs typeface="Andalus" pitchFamily="18" charset="-78"/>
              </a:rPr>
              <a:t>.</a:t>
            </a:r>
            <a:endParaRPr lang="en-US" sz="1400" dirty="0">
              <a:solidFill>
                <a:srgbClr val="0070C0"/>
              </a:solidFill>
              <a:latin typeface="Andalus" pitchFamily="18" charset="-78"/>
              <a:cs typeface="Andalus" pitchFamily="18" charset="-78"/>
            </a:endParaRPr>
          </a:p>
        </p:txBody>
      </p:sp>
      <p:sp>
        <p:nvSpPr>
          <p:cNvPr id="37" name="Rectangle 36"/>
          <p:cNvSpPr/>
          <p:nvPr/>
        </p:nvSpPr>
        <p:spPr>
          <a:xfrm>
            <a:off x="6477000" y="4760893"/>
            <a:ext cx="2438400" cy="1600438"/>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We are having international standard Treadmills, Elliptical/Cross Trainers</a:t>
            </a:r>
          </a:p>
          <a:p>
            <a:r>
              <a:rPr lang="en-US" sz="1400" dirty="0" smtClean="0">
                <a:solidFill>
                  <a:srgbClr val="0070C0"/>
                </a:solidFill>
                <a:latin typeface="Andalus" pitchFamily="18" charset="-78"/>
                <a:cs typeface="Andalus" pitchFamily="18" charset="-78"/>
              </a:rPr>
              <a:t>And Recumbent bike to enhance your cardio vascular strength and  burn calories.</a:t>
            </a:r>
          </a:p>
          <a:p>
            <a:r>
              <a:rPr lang="en-US" sz="1400" dirty="0" smtClean="0">
                <a:solidFill>
                  <a:srgbClr val="0070C0"/>
                </a:solidFill>
                <a:latin typeface="Andalus" pitchFamily="18" charset="-78"/>
                <a:cs typeface="Andalus" pitchFamily="18" charset="-78"/>
              </a:rPr>
              <a:t> </a:t>
            </a:r>
          </a:p>
        </p:txBody>
      </p:sp>
      <p:sp>
        <p:nvSpPr>
          <p:cNvPr id="41" name="Rectangle 40"/>
          <p:cNvSpPr/>
          <p:nvPr/>
        </p:nvSpPr>
        <p:spPr>
          <a:xfrm>
            <a:off x="2971800" y="4800600"/>
            <a:ext cx="30480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Makes the heart and lungs stronger</a:t>
            </a:r>
          </a:p>
          <a:p>
            <a:pPr>
              <a:buFont typeface="Arial" pitchFamily="34" charset="0"/>
              <a:buChar char="•"/>
            </a:pPr>
            <a:r>
              <a:rPr lang="en-US" sz="1400" dirty="0" smtClean="0">
                <a:solidFill>
                  <a:srgbClr val="0070C0"/>
                </a:solidFill>
                <a:latin typeface="Andalus" pitchFamily="18" charset="-78"/>
                <a:cs typeface="Andalus" pitchFamily="18" charset="-78"/>
              </a:rPr>
              <a:t>Lowers blood pressure &amp; cholesterol</a:t>
            </a:r>
          </a:p>
          <a:p>
            <a:pPr>
              <a:buFont typeface="Arial" pitchFamily="34" charset="0"/>
              <a:buChar char="•"/>
            </a:pPr>
            <a:r>
              <a:rPr lang="en-US" sz="1400" dirty="0" smtClean="0">
                <a:solidFill>
                  <a:srgbClr val="0070C0"/>
                </a:solidFill>
                <a:latin typeface="Andalus" pitchFamily="18" charset="-78"/>
                <a:cs typeface="Andalus" pitchFamily="18" charset="-78"/>
              </a:rPr>
              <a:t>Increases energy</a:t>
            </a:r>
          </a:p>
          <a:p>
            <a:pPr>
              <a:buFont typeface="Arial" pitchFamily="34" charset="0"/>
              <a:buChar char="•"/>
            </a:pPr>
            <a:r>
              <a:rPr lang="en-US" sz="1400" dirty="0" smtClean="0">
                <a:solidFill>
                  <a:srgbClr val="0070C0"/>
                </a:solidFill>
                <a:latin typeface="Andalus" pitchFamily="18" charset="-78"/>
                <a:cs typeface="Andalus" pitchFamily="18" charset="-78"/>
              </a:rPr>
              <a:t>Reduces stress</a:t>
            </a:r>
            <a:br>
              <a:rPr lang="en-US" sz="1400" dirty="0" smtClean="0">
                <a:solidFill>
                  <a:srgbClr val="0070C0"/>
                </a:solidFill>
                <a:latin typeface="Andalus" pitchFamily="18" charset="-78"/>
                <a:cs typeface="Andalus" pitchFamily="18" charset="-78"/>
              </a:rPr>
            </a:br>
            <a:r>
              <a:rPr lang="en-US" sz="1400" dirty="0" smtClean="0">
                <a:solidFill>
                  <a:srgbClr val="0070C0"/>
                </a:solidFill>
                <a:latin typeface="Andalus" pitchFamily="18" charset="-78"/>
                <a:cs typeface="Andalus" pitchFamily="18" charset="-78"/>
              </a:rPr>
              <a:t>And Much More…….</a:t>
            </a:r>
          </a:p>
        </p:txBody>
      </p:sp>
      <p:sp>
        <p:nvSpPr>
          <p:cNvPr id="42" name="TextBox 41"/>
          <p:cNvSpPr txBox="1"/>
          <p:nvPr/>
        </p:nvSpPr>
        <p:spPr>
          <a:xfrm>
            <a:off x="4953000" y="28956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Cardio Vascular Training</a:t>
            </a:r>
            <a:endParaRPr lang="en-US" sz="3600" dirty="0">
              <a:solidFill>
                <a:schemeClr val="accent6">
                  <a:lumMod val="50000"/>
                </a:schemeClr>
              </a:solidFill>
              <a:latin typeface="Agency FB" pitchFamily="34" charset="0"/>
            </a:endParaRPr>
          </a:p>
        </p:txBody>
      </p:sp>
      <p:pic>
        <p:nvPicPr>
          <p:cNvPr id="45" name="Picture 44" descr="W66568_01_1200_1200_SK-8900-Treadmill-Commercial-Grade.jpg"/>
          <p:cNvPicPr>
            <a:picLocks noChangeAspect="1"/>
          </p:cNvPicPr>
          <p:nvPr/>
        </p:nvPicPr>
        <p:blipFill>
          <a:blip r:embed="rId6" cstate="print"/>
          <a:srcRect l="3125" t="3333" b="3333"/>
          <a:stretch>
            <a:fillRect/>
          </a:stretch>
        </p:blipFill>
        <p:spPr>
          <a:xfrm>
            <a:off x="1066800" y="2286000"/>
            <a:ext cx="2133600" cy="1986280"/>
          </a:xfrm>
          <a:prstGeom prst="rect">
            <a:avLst/>
          </a:prstGeom>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483098"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Personal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295821"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Cardio Vascular</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2098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30607" y="4343400"/>
            <a:ext cx="3241593"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Benefits of Cardio Vascular Training</a:t>
            </a:r>
            <a:endParaRPr lang="en-US" sz="1600" dirty="0">
              <a:solidFill>
                <a:srgbClr val="002060"/>
              </a:solidFill>
              <a:latin typeface="Andalus" pitchFamily="18" charset="-78"/>
              <a:cs typeface="Andalus" pitchFamily="18" charset="-78"/>
            </a:endParaRPr>
          </a:p>
        </p:txBody>
      </p:sp>
      <p:cxnSp>
        <p:nvCxnSpPr>
          <p:cNvPr id="33" name="Straight Connector 32"/>
          <p:cNvCxnSpPr/>
          <p:nvPr/>
        </p:nvCxnSpPr>
        <p:spPr>
          <a:xfrm>
            <a:off x="2971800" y="4648200"/>
            <a:ext cx="3048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73591" y="4343400"/>
            <a:ext cx="2289409"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we are Offering… </a:t>
            </a:r>
            <a:endParaRPr lang="en-US" sz="1600" dirty="0">
              <a:solidFill>
                <a:srgbClr val="002060"/>
              </a:solidFill>
              <a:latin typeface="Andalus" pitchFamily="18" charset="-78"/>
              <a:cs typeface="Andalus" pitchFamily="18" charset="-78"/>
            </a:endParaRPr>
          </a:p>
        </p:txBody>
      </p:sp>
      <p:cxnSp>
        <p:nvCxnSpPr>
          <p:cNvPr id="35" name="Straight Connector 34"/>
          <p:cNvCxnSpPr/>
          <p:nvPr/>
        </p:nvCxnSpPr>
        <p:spPr>
          <a:xfrm>
            <a:off x="6201852" y="4648200"/>
            <a:ext cx="250507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5908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Personal Training</a:t>
            </a:r>
            <a:endParaRPr lang="en-US" sz="3600" dirty="0">
              <a:solidFill>
                <a:schemeClr val="accent6">
                  <a:lumMod val="50000"/>
                </a:schemeClr>
              </a:solidFill>
              <a:latin typeface="Agency FB" pitchFamily="34" charset="0"/>
            </a:endParaRPr>
          </a:p>
        </p:txBody>
      </p:sp>
      <p:pic>
        <p:nvPicPr>
          <p:cNvPr id="42" name="Picture 41" descr="functional-training website.jpg"/>
          <p:cNvPicPr>
            <a:picLocks noChangeAspect="1"/>
          </p:cNvPicPr>
          <p:nvPr/>
        </p:nvPicPr>
        <p:blipFill>
          <a:blip r:embed="rId6"/>
          <a:srcRect l="1092" t="4373" r="48253"/>
          <a:stretch>
            <a:fillRect/>
          </a:stretch>
        </p:blipFill>
        <p:spPr>
          <a:xfrm>
            <a:off x="5867400" y="2209800"/>
            <a:ext cx="1981200" cy="2147723"/>
          </a:xfrm>
          <a:prstGeom prst="rect">
            <a:avLst/>
          </a:prstGeom>
        </p:spPr>
      </p:pic>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about-banner.jpg"/>
          <p:cNvPicPr>
            <a:picLocks noChangeAspect="1"/>
          </p:cNvPicPr>
          <p:nvPr/>
        </p:nvPicPr>
        <p:blipFill>
          <a:blip r:embed="rId2"/>
          <a:stretch>
            <a:fillRect/>
          </a:stretch>
        </p:blipFill>
        <p:spPr>
          <a:xfrm>
            <a:off x="2895600" y="2133600"/>
            <a:ext cx="6248400" cy="2160905"/>
          </a:xfrm>
          <a:prstGeom prst="rect">
            <a:avLst/>
          </a:prstGeom>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638590"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Functional Training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5711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What Is Functional Training</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10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Functional Training</a:t>
            </a:r>
            <a:endParaRPr lang="en-US" sz="3600" dirty="0">
              <a:solidFill>
                <a:schemeClr val="accent6">
                  <a:lumMod val="50000"/>
                </a:schemeClr>
              </a:solidFill>
              <a:latin typeface="Agency FB" pitchFamily="34" charset="0"/>
            </a:endParaRPr>
          </a:p>
        </p:txBody>
      </p:sp>
      <p:sp>
        <p:nvSpPr>
          <p:cNvPr id="40" name="Rectangle 39"/>
          <p:cNvSpPr/>
          <p:nvPr/>
        </p:nvSpPr>
        <p:spPr>
          <a:xfrm>
            <a:off x="304800" y="4724400"/>
            <a:ext cx="8229600" cy="1169551"/>
          </a:xfrm>
          <a:prstGeom prst="rect">
            <a:avLst/>
          </a:prstGeom>
        </p:spPr>
        <p:txBody>
          <a:bodyPr wrap="square">
            <a:spAutoFit/>
          </a:bodyPr>
          <a:lstStyle/>
          <a:p>
            <a:pPr>
              <a:buFont typeface="Arial" pitchFamily="34" charset="0"/>
              <a:buChar char="•"/>
            </a:pPr>
            <a:r>
              <a:rPr lang="en-US" sz="1400" dirty="0" smtClean="0">
                <a:solidFill>
                  <a:srgbClr val="0070C0"/>
                </a:solidFill>
                <a:latin typeface="Andalus" pitchFamily="18" charset="-78"/>
                <a:cs typeface="Andalus" pitchFamily="18" charset="-78"/>
              </a:rPr>
              <a:t> Rather than focusing on one single muscle group, Functional training gives you the freedom to mimic natural forms of movement in all directions.</a:t>
            </a:r>
          </a:p>
          <a:p>
            <a:pPr>
              <a:buFont typeface="Arial" pitchFamily="34" charset="0"/>
              <a:buChar char="•"/>
            </a:pPr>
            <a:r>
              <a:rPr lang="en-US" sz="1400" dirty="0" smtClean="0">
                <a:solidFill>
                  <a:srgbClr val="0070C0"/>
                </a:solidFill>
                <a:latin typeface="Andalus" pitchFamily="18" charset="-78"/>
                <a:cs typeface="Andalus" pitchFamily="18" charset="-78"/>
              </a:rPr>
              <a:t>  It'll train your body for activities performed in everyday life so you'll perform better at work and at home.</a:t>
            </a:r>
          </a:p>
          <a:p>
            <a:pPr>
              <a:buFont typeface="Arial" pitchFamily="34" charset="0"/>
              <a:buChar char="•"/>
            </a:pPr>
            <a:r>
              <a:rPr lang="en-US" sz="1400" dirty="0" smtClean="0">
                <a:solidFill>
                  <a:srgbClr val="0070C0"/>
                </a:solidFill>
                <a:latin typeface="Andalus" pitchFamily="18" charset="-78"/>
                <a:cs typeface="Andalus" pitchFamily="18" charset="-78"/>
              </a:rPr>
              <a:t>  Improve your mobility, flexibility, balance and strength in all areas and decrease injuries and joint pain.</a:t>
            </a:r>
          </a:p>
          <a:p>
            <a:pPr>
              <a:buFont typeface="Arial" pitchFamily="34" charset="0"/>
              <a:buChar char="•"/>
            </a:pPr>
            <a:r>
              <a:rPr lang="en-US" sz="1400" dirty="0" smtClean="0">
                <a:solidFill>
                  <a:srgbClr val="0070C0"/>
                </a:solidFill>
                <a:latin typeface="Andalus" pitchFamily="18" charset="-78"/>
                <a:cs typeface="Andalus" pitchFamily="18" charset="-78"/>
              </a:rPr>
              <a:t>  Helps to reduce your fats and gain muscles.</a:t>
            </a:r>
            <a:endParaRPr lang="en-US" sz="1400" dirty="0">
              <a:solidFill>
                <a:srgbClr val="0070C0"/>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1296511" y="1752600"/>
            <a:ext cx="1869423"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Nutritional Counseling</a:t>
            </a:r>
            <a:endParaRPr lang="en-US" sz="1400" dirty="0">
              <a:solidFill>
                <a:srgbClr val="002060"/>
              </a:solidFill>
              <a:latin typeface="Andalus" pitchFamily="18" charset="-78"/>
              <a:cs typeface="Andalus" pitchFamily="18" charset="-78"/>
            </a:endParaRPr>
          </a:p>
        </p:txBody>
      </p:sp>
      <p:sp>
        <p:nvSpPr>
          <p:cNvPr id="29" name="TextBox 28"/>
          <p:cNvSpPr txBox="1"/>
          <p:nvPr/>
        </p:nvSpPr>
        <p:spPr>
          <a:xfrm>
            <a:off x="238130" y="4343400"/>
            <a:ext cx="254108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Nutrition ?</a:t>
            </a:r>
            <a:endParaRPr lang="en-US" sz="1600" dirty="0">
              <a:solidFill>
                <a:srgbClr val="002060"/>
              </a:solidFill>
              <a:latin typeface="Andalus" pitchFamily="18" charset="-78"/>
              <a:cs typeface="Andalus" pitchFamily="18" charset="-78"/>
            </a:endParaRPr>
          </a:p>
        </p:txBody>
      </p:sp>
      <p:cxnSp>
        <p:nvCxnSpPr>
          <p:cNvPr id="30" name="Straight Connector 29"/>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7200" y="2743200"/>
            <a:ext cx="38100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Nutritional Counseling</a:t>
            </a:r>
            <a:endParaRPr lang="en-US" sz="3600" dirty="0">
              <a:solidFill>
                <a:schemeClr val="accent6">
                  <a:lumMod val="50000"/>
                </a:schemeClr>
              </a:solidFill>
              <a:latin typeface="Agency FB" pitchFamily="34" charset="0"/>
            </a:endParaRPr>
          </a:p>
        </p:txBody>
      </p:sp>
      <p:pic>
        <p:nvPicPr>
          <p:cNvPr id="40" name="Picture 4" descr="E:\smoothie.png"/>
          <p:cNvPicPr>
            <a:picLocks noChangeAspect="1" noChangeArrowheads="1"/>
          </p:cNvPicPr>
          <p:nvPr/>
        </p:nvPicPr>
        <p:blipFill>
          <a:blip r:embed="rId6"/>
          <a:srcRect r="8108"/>
          <a:stretch>
            <a:fillRect/>
          </a:stretch>
        </p:blipFill>
        <p:spPr bwMode="auto">
          <a:xfrm>
            <a:off x="4800600" y="2209800"/>
            <a:ext cx="2743200" cy="1988404"/>
          </a:xfrm>
          <a:prstGeom prst="rect">
            <a:avLst/>
          </a:prstGeom>
          <a:noFill/>
        </p:spPr>
      </p:pic>
      <p:sp>
        <p:nvSpPr>
          <p:cNvPr id="41" name="Rectangle 40"/>
          <p:cNvSpPr/>
          <p:nvPr/>
        </p:nvSpPr>
        <p:spPr>
          <a:xfrm>
            <a:off x="304800" y="4837093"/>
            <a:ext cx="8382000" cy="954107"/>
          </a:xfrm>
          <a:prstGeom prst="rect">
            <a:avLst/>
          </a:prstGeom>
        </p:spPr>
        <p:txBody>
          <a:bodyPr wrap="square">
            <a:spAutoFit/>
          </a:bodyPr>
          <a:lstStyle/>
          <a:p>
            <a:r>
              <a:rPr lang="en-US" sz="1400" dirty="0" smtClean="0">
                <a:solidFill>
                  <a:srgbClr val="0070C0"/>
                </a:solidFill>
                <a:latin typeface="Andalus" pitchFamily="18" charset="-78"/>
                <a:cs typeface="Andalus" pitchFamily="18" charset="-78"/>
              </a:rPr>
              <a:t>If you feel tired halfway through your workout, you may not be eating enough. If you are gaining weight, you might be eating too much. If you are unintentionally losing weight, have a healthy snack in the afternoon before you head to the gym. Either way, your diet is not balanced, and the calories you ingest do not match the calories you expend. Your diet is most likely in balance once you are able to maintain a stable weight.</a:t>
            </a:r>
          </a:p>
        </p:txBody>
      </p:sp>
      <p:sp>
        <p:nvSpPr>
          <p:cNvPr id="43" name="Isosceles Triangle 42"/>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837089"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Services </a:t>
            </a:r>
            <a:endParaRPr lang="en-US" sz="1400" dirty="0">
              <a:solidFill>
                <a:srgbClr val="002060"/>
              </a:solidFill>
              <a:latin typeface="Andalus" pitchFamily="18" charset="-78"/>
              <a:cs typeface="Andalus" pitchFamily="18" charset="-78"/>
            </a:endParaRPr>
          </a:p>
        </p:txBody>
      </p:sp>
      <p:sp>
        <p:nvSpPr>
          <p:cNvPr id="27" name="TextBox 26"/>
          <p:cNvSpPr txBox="1"/>
          <p:nvPr/>
        </p:nvSpPr>
        <p:spPr>
          <a:xfrm>
            <a:off x="1296511" y="1752600"/>
            <a:ext cx="1484702"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Strength Training</a:t>
            </a:r>
            <a:endParaRPr lang="en-US" sz="1400" dirty="0">
              <a:solidFill>
                <a:srgbClr val="002060"/>
              </a:solidFill>
              <a:latin typeface="Andalus" pitchFamily="18" charset="-78"/>
              <a:cs typeface="Andalus" pitchFamily="18" charset="-78"/>
            </a:endParaRPr>
          </a:p>
        </p:txBody>
      </p:sp>
      <p:sp>
        <p:nvSpPr>
          <p:cNvPr id="28" name="TextBox 27"/>
          <p:cNvSpPr txBox="1"/>
          <p:nvPr/>
        </p:nvSpPr>
        <p:spPr>
          <a:xfrm>
            <a:off x="238130" y="4343400"/>
            <a:ext cx="2476960" cy="338554"/>
          </a:xfrm>
          <a:prstGeom prst="rect">
            <a:avLst/>
          </a:prstGeom>
          <a:noFill/>
        </p:spPr>
        <p:txBody>
          <a:bodyPr wrap="none" rtlCol="0">
            <a:spAutoFit/>
          </a:bodyPr>
          <a:lstStyle/>
          <a:p>
            <a:r>
              <a:rPr lang="en-US" sz="1600" dirty="0" smtClean="0">
                <a:solidFill>
                  <a:srgbClr val="002060"/>
                </a:solidFill>
                <a:latin typeface="Andalus" pitchFamily="18" charset="-78"/>
                <a:cs typeface="Andalus" pitchFamily="18" charset="-78"/>
              </a:rPr>
              <a:t>Do you required Massage ?</a:t>
            </a:r>
            <a:endParaRPr lang="en-US" sz="1600" dirty="0">
              <a:solidFill>
                <a:srgbClr val="002060"/>
              </a:solidFill>
              <a:latin typeface="Andalus" pitchFamily="18" charset="-78"/>
              <a:cs typeface="Andalus" pitchFamily="18" charset="-78"/>
            </a:endParaRPr>
          </a:p>
        </p:txBody>
      </p:sp>
      <p:cxnSp>
        <p:nvCxnSpPr>
          <p:cNvPr id="29" name="Straight Connector 28"/>
          <p:cNvCxnSpPr/>
          <p:nvPr/>
        </p:nvCxnSpPr>
        <p:spPr>
          <a:xfrm>
            <a:off x="304800" y="4648200"/>
            <a:ext cx="24384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19800" y="2743200"/>
            <a:ext cx="1600200" cy="646331"/>
          </a:xfrm>
          <a:prstGeom prst="rect">
            <a:avLst/>
          </a:prstGeom>
          <a:noFill/>
        </p:spPr>
        <p:txBody>
          <a:bodyPr wrap="square" rtlCol="0">
            <a:spAutoFit/>
          </a:bodyPr>
          <a:lstStyle/>
          <a:p>
            <a:r>
              <a:rPr lang="en-US" sz="3600" dirty="0" smtClean="0">
                <a:solidFill>
                  <a:schemeClr val="accent6">
                    <a:lumMod val="50000"/>
                  </a:schemeClr>
                </a:solidFill>
                <a:latin typeface="Agency FB" pitchFamily="34" charset="0"/>
              </a:rPr>
              <a:t>Massage</a:t>
            </a:r>
            <a:endParaRPr lang="en-US" sz="3600" dirty="0">
              <a:solidFill>
                <a:schemeClr val="accent6">
                  <a:lumMod val="50000"/>
                </a:schemeClr>
              </a:solidFill>
              <a:latin typeface="Agency FB" pitchFamily="34" charset="0"/>
            </a:endParaRPr>
          </a:p>
        </p:txBody>
      </p:sp>
      <p:sp>
        <p:nvSpPr>
          <p:cNvPr id="33" name="Rectangle 32"/>
          <p:cNvSpPr/>
          <p:nvPr/>
        </p:nvSpPr>
        <p:spPr>
          <a:xfrm>
            <a:off x="304800" y="4837093"/>
            <a:ext cx="8382000" cy="1384995"/>
          </a:xfrm>
          <a:prstGeom prst="rect">
            <a:avLst/>
          </a:prstGeom>
        </p:spPr>
        <p:txBody>
          <a:bodyPr wrap="square">
            <a:spAutoFit/>
          </a:bodyPr>
          <a:lstStyle/>
          <a:p>
            <a:pPr>
              <a:buFont typeface="Arial" pitchFamily="34" charset="0"/>
              <a:buChar char="•"/>
            </a:pPr>
            <a:r>
              <a:rPr lang="en-US" sz="1400" dirty="0" smtClean="0">
                <a:solidFill>
                  <a:srgbClr val="0070C0"/>
                </a:solidFill>
                <a:latin typeface="Times New Roman" pitchFamily="18" charset="0"/>
                <a:cs typeface="Times New Roman" pitchFamily="18" charset="0"/>
              </a:rPr>
              <a:t> Helps recovery from soft tissue injuries such as sprains and   strains. </a:t>
            </a:r>
          </a:p>
          <a:p>
            <a:pPr>
              <a:buFont typeface="Arial" pitchFamily="34" charset="0"/>
              <a:buChar char="•"/>
            </a:pPr>
            <a:r>
              <a:rPr lang="en-US" sz="1400" dirty="0" smtClean="0">
                <a:solidFill>
                  <a:srgbClr val="0070C0"/>
                </a:solidFill>
                <a:latin typeface="Times New Roman" pitchFamily="18" charset="0"/>
                <a:cs typeface="Times New Roman" pitchFamily="18" charset="0"/>
              </a:rPr>
              <a:t> Tissue growth and repair is accelerated by efficient circulation and     stimulation.</a:t>
            </a:r>
          </a:p>
          <a:p>
            <a:pPr>
              <a:buFont typeface="Arial" pitchFamily="34" charset="0"/>
              <a:buChar char="•"/>
            </a:pPr>
            <a:r>
              <a:rPr lang="en-US" sz="1400" dirty="0" smtClean="0">
                <a:solidFill>
                  <a:srgbClr val="0070C0"/>
                </a:solidFill>
                <a:latin typeface="Times New Roman" pitchFamily="18" charset="0"/>
                <a:cs typeface="Times New Roman" pitchFamily="18" charset="0"/>
              </a:rPr>
              <a:t>  Increase the blood's oxygen capacity by 10-15%</a:t>
            </a:r>
          </a:p>
          <a:p>
            <a:pPr>
              <a:buFont typeface="Arial" pitchFamily="34" charset="0"/>
              <a:buChar char="•"/>
            </a:pPr>
            <a:r>
              <a:rPr lang="en-US" sz="1400" dirty="0" smtClean="0">
                <a:solidFill>
                  <a:srgbClr val="0070C0"/>
                </a:solidFill>
                <a:latin typeface="Times New Roman" pitchFamily="18" charset="0"/>
                <a:cs typeface="Times New Roman" pitchFamily="18" charset="0"/>
              </a:rPr>
              <a:t> Speed recovery from exercise-induced fatigue.</a:t>
            </a:r>
          </a:p>
          <a:p>
            <a:pPr>
              <a:buFont typeface="Arial" pitchFamily="34" charset="0"/>
              <a:buChar char="•"/>
            </a:pPr>
            <a:r>
              <a:rPr lang="en-US" sz="1400" dirty="0" smtClean="0">
                <a:solidFill>
                  <a:srgbClr val="0070C0"/>
                </a:solidFill>
                <a:latin typeface="Times New Roman" pitchFamily="18" charset="0"/>
                <a:cs typeface="Times New Roman" pitchFamily="18" charset="0"/>
              </a:rPr>
              <a:t> Various Injuries massage treat like Headaches and Migraines, Frozen Shoulder, Back Pain, and Much more………..</a:t>
            </a:r>
          </a:p>
        </p:txBody>
      </p:sp>
      <p:pic>
        <p:nvPicPr>
          <p:cNvPr id="34" name="Picture 2" descr="E:\man-getting-massage.jpg"/>
          <p:cNvPicPr>
            <a:picLocks noChangeAspect="1" noChangeArrowheads="1"/>
          </p:cNvPicPr>
          <p:nvPr/>
        </p:nvPicPr>
        <p:blipFill>
          <a:blip r:embed="rId6"/>
          <a:srcRect/>
          <a:stretch>
            <a:fillRect/>
          </a:stretch>
        </p:blipFill>
        <p:spPr bwMode="auto">
          <a:xfrm>
            <a:off x="152400" y="2209800"/>
            <a:ext cx="3810000" cy="2057400"/>
          </a:xfrm>
          <a:prstGeom prst="rect">
            <a:avLst/>
          </a:prstGeom>
          <a:noFill/>
        </p:spPr>
      </p:pic>
      <p:sp>
        <p:nvSpPr>
          <p:cNvPr id="30" name="Rounded Rectangle 29"/>
          <p:cNvSpPr/>
          <p:nvPr/>
        </p:nvSpPr>
        <p:spPr>
          <a:xfrm>
            <a:off x="152400" y="2209800"/>
            <a:ext cx="8763000" cy="2057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6" name="Oval 5"/>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8" name="Straight Connector 7"/>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0" name="Picture 9"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1" name="Picture 10"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2" name="Picture 11"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3" name="Straight Connector 1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5" name="TextBox 1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19" name="Straight Connector 1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34" name="Isosceles Triangle 33"/>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p:cNvPicPr>
            <a:picLocks noChangeAspect="1" noChangeArrowheads="1"/>
          </p:cNvPicPr>
          <p:nvPr/>
        </p:nvPicPr>
        <p:blipFill>
          <a:blip r:embed="rId6"/>
          <a:srcRect l="9028" t="49074" r="74261" b="14815"/>
          <a:stretch>
            <a:fillRect/>
          </a:stretch>
        </p:blipFill>
        <p:spPr bwMode="auto">
          <a:xfrm>
            <a:off x="3200400" y="2286000"/>
            <a:ext cx="2209800" cy="3581400"/>
          </a:xfrm>
          <a:prstGeom prst="rect">
            <a:avLst/>
          </a:prstGeom>
          <a:noFill/>
          <a:ln w="9525">
            <a:noFill/>
            <a:miter lim="800000"/>
            <a:headEnd/>
            <a:tailEnd/>
          </a:ln>
          <a:effectLst/>
        </p:spPr>
      </p:pic>
      <p:sp>
        <p:nvSpPr>
          <p:cNvPr id="37" name="Half Frame 36"/>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25739" t="49074" r="56974" b="14815"/>
          <a:stretch>
            <a:fillRect/>
          </a:stretch>
        </p:blipFill>
        <p:spPr bwMode="auto">
          <a:xfrm>
            <a:off x="3200400" y="2209800"/>
            <a:ext cx="2286000" cy="3581400"/>
          </a:xfrm>
          <a:prstGeom prst="rect">
            <a:avLst/>
          </a:prstGeom>
          <a:noFill/>
          <a:ln w="9525">
            <a:noFill/>
            <a:miter lim="800000"/>
            <a:headEnd/>
            <a:tailEnd/>
          </a:ln>
          <a:effectLst/>
        </p:spPr>
      </p:pic>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3"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4"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5"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6"/>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6" name="TextBox 1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17" name="TextBox 1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18" name="TextBox 1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0" name="Straight Connector 1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flipV="1">
            <a:off x="7086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749623"/>
            <a:ext cx="1305165" cy="307777"/>
          </a:xfrm>
          <a:prstGeom prst="rect">
            <a:avLst/>
          </a:prstGeom>
          <a:noFill/>
        </p:spPr>
        <p:txBody>
          <a:bodyPr wrap="none" rtlCol="0">
            <a:spAutoFit/>
          </a:bodyPr>
          <a:lstStyle/>
          <a:p>
            <a:r>
              <a:rPr lang="en-US" sz="1400" dirty="0" smtClean="0">
                <a:solidFill>
                  <a:srgbClr val="002060"/>
                </a:solidFill>
                <a:latin typeface="Andalus" pitchFamily="18" charset="-78"/>
                <a:cs typeface="Andalus" pitchFamily="18" charset="-78"/>
              </a:rPr>
              <a:t>Success Stories </a:t>
            </a:r>
            <a:endParaRPr lang="en-US" sz="1400" dirty="0">
              <a:solidFill>
                <a:srgbClr val="002060"/>
              </a:solidFill>
              <a:latin typeface="Andalus" pitchFamily="18" charset="-78"/>
              <a:cs typeface="Andalus" pitchFamily="18" charset="-78"/>
            </a:endParaRPr>
          </a:p>
        </p:txBody>
      </p:sp>
      <p:sp>
        <p:nvSpPr>
          <p:cNvPr id="28" name="Isosceles Triangle 27"/>
          <p:cNvSpPr/>
          <p:nvPr/>
        </p:nvSpPr>
        <p:spPr>
          <a:xfrm flipV="1">
            <a:off x="40386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alf Frame 28"/>
          <p:cNvSpPr/>
          <p:nvPr/>
        </p:nvSpPr>
        <p:spPr>
          <a:xfrm rot="18928824">
            <a:off x="533400" y="3499835"/>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p:cNvSpPr/>
          <p:nvPr/>
        </p:nvSpPr>
        <p:spPr>
          <a:xfrm rot="8040189">
            <a:off x="8226933" y="3502533"/>
            <a:ext cx="381000" cy="3810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ounded Rectangle 30"/>
          <p:cNvSpPr/>
          <p:nvPr/>
        </p:nvSpPr>
        <p:spPr>
          <a:xfrm>
            <a:off x="152400" y="2209800"/>
            <a:ext cx="8763000" cy="3581400"/>
          </a:xfrm>
          <a:prstGeom prst="roundRect">
            <a:avLst>
              <a:gd name="adj" fmla="val 421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a:ln>
            <a:noFill/>
          </a:ln>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6" name="Straight Connector 15"/>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52400" y="1371600"/>
            <a:ext cx="8824635" cy="2209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63080" y="1700212"/>
            <a:ext cx="2741456" cy="523220"/>
          </a:xfrm>
          <a:prstGeom prst="rect">
            <a:avLst/>
          </a:prstGeom>
          <a:noFill/>
        </p:spPr>
        <p:txBody>
          <a:bodyPr wrap="none" rtlCol="0">
            <a:spAutoFit/>
          </a:bodyPr>
          <a:lstStyle/>
          <a:p>
            <a:r>
              <a:rPr lang="en-US" sz="2800" dirty="0" smtClean="0">
                <a:solidFill>
                  <a:srgbClr val="FF0000"/>
                </a:solidFill>
                <a:latin typeface="Agency FB" pitchFamily="34" charset="0"/>
              </a:rPr>
              <a:t>Nutritional Counseling</a:t>
            </a:r>
            <a:endParaRPr lang="en-US" sz="2800" dirty="0">
              <a:solidFill>
                <a:srgbClr val="FF0000"/>
              </a:solidFill>
              <a:latin typeface="Agency FB" pitchFamily="34" charset="0"/>
            </a:endParaRPr>
          </a:p>
        </p:txBody>
      </p:sp>
      <p:sp>
        <p:nvSpPr>
          <p:cNvPr id="40" name="TextBox 39"/>
          <p:cNvSpPr txBox="1"/>
          <p:nvPr/>
        </p:nvSpPr>
        <p:spPr>
          <a:xfrm>
            <a:off x="238130" y="3810000"/>
            <a:ext cx="2541080"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Do you required Nutrition ?</a:t>
            </a:r>
            <a:endParaRPr lang="en-US" sz="1600" dirty="0">
              <a:solidFill>
                <a:srgbClr val="FFC000"/>
              </a:solidFill>
              <a:latin typeface="Andalus" pitchFamily="18" charset="-78"/>
              <a:cs typeface="Andalus" pitchFamily="18" charset="-78"/>
            </a:endParaRPr>
          </a:p>
        </p:txBody>
      </p:sp>
      <p:cxnSp>
        <p:nvCxnSpPr>
          <p:cNvPr id="41" name="Straight Connector 40"/>
          <p:cNvCxnSpPr/>
          <p:nvPr/>
        </p:nvCxnSpPr>
        <p:spPr>
          <a:xfrm>
            <a:off x="304800" y="4114800"/>
            <a:ext cx="24384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04800" y="4303693"/>
            <a:ext cx="8382000" cy="954107"/>
          </a:xfrm>
          <a:prstGeom prst="rect">
            <a:avLst/>
          </a:prstGeom>
        </p:spPr>
        <p:txBody>
          <a:bodyPr wrap="square">
            <a:spAutoFit/>
          </a:bodyPr>
          <a:lstStyle/>
          <a:p>
            <a:r>
              <a:rPr lang="en-US" sz="1400" dirty="0" smtClean="0">
                <a:solidFill>
                  <a:schemeClr val="accent5">
                    <a:lumMod val="60000"/>
                    <a:lumOff val="40000"/>
                  </a:schemeClr>
                </a:solidFill>
                <a:latin typeface="Andalus" pitchFamily="18" charset="-78"/>
                <a:cs typeface="Andalus" pitchFamily="18" charset="-78"/>
              </a:rPr>
              <a:t>If you feel tired halfway through your workout, you may not be eating enough. If you are gaining weight, you might be eating too much. If you are unintentionally losing weight, have a healthy snack in the afternoon before you head to the gym. Either way, your diet is not balanced, and the calories you ingest do not match the calories you expend. Your diet is most likely in balance once you are able to maintain a stable weight.</a:t>
            </a:r>
          </a:p>
        </p:txBody>
      </p:sp>
      <p:pic>
        <p:nvPicPr>
          <p:cNvPr id="43" name="Picture 4" descr="E:\smoothie.png"/>
          <p:cNvPicPr>
            <a:picLocks noChangeAspect="1" noChangeArrowheads="1"/>
          </p:cNvPicPr>
          <p:nvPr/>
        </p:nvPicPr>
        <p:blipFill>
          <a:blip r:embed="rId3"/>
          <a:srcRect r="8108"/>
          <a:stretch>
            <a:fillRect/>
          </a:stretch>
        </p:blipFill>
        <p:spPr bwMode="auto">
          <a:xfrm>
            <a:off x="5562600" y="1400175"/>
            <a:ext cx="2743200" cy="1988404"/>
          </a:xfrm>
          <a:prstGeom prst="rect">
            <a:avLst/>
          </a:prstGeom>
          <a:noFill/>
        </p:spPr>
      </p:pic>
      <p:cxnSp>
        <p:nvCxnSpPr>
          <p:cNvPr id="26" name="Straight Connector 25"/>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28"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19154618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26" name="Picture 25"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27" name="Picture 26"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28" name="Picture 27" descr="download (1).png"/>
          <p:cNvPicPr>
            <a:picLocks noChangeAspect="1"/>
          </p:cNvPicPr>
          <p:nvPr/>
        </p:nvPicPr>
        <p:blipFill>
          <a:blip r:embed="rId5"/>
          <a:srcRect r="9833"/>
          <a:stretch>
            <a:fillRect/>
          </a:stretch>
        </p:blipFill>
        <p:spPr>
          <a:xfrm>
            <a:off x="7367057" y="76200"/>
            <a:ext cx="252943" cy="247661"/>
          </a:xfrm>
          <a:prstGeom prst="rect">
            <a:avLst/>
          </a:prstGeom>
        </p:spPr>
      </p:pic>
      <p:pic>
        <p:nvPicPr>
          <p:cNvPr id="32" name="Picture 31" descr="Picture1.jpg"/>
          <p:cNvPicPr>
            <a:picLocks noChangeAspect="1"/>
          </p:cNvPicPr>
          <p:nvPr/>
        </p:nvPicPr>
        <p:blipFill>
          <a:blip r:embed="rId6"/>
          <a:srcRect l="980"/>
          <a:stretch>
            <a:fillRect/>
          </a:stretch>
        </p:blipFill>
        <p:spPr>
          <a:xfrm>
            <a:off x="1219200" y="1828800"/>
            <a:ext cx="6717792" cy="2669978"/>
          </a:xfrm>
          <a:prstGeom prst="rect">
            <a:avLst/>
          </a:prstGeom>
        </p:spPr>
      </p:pic>
      <p:sp>
        <p:nvSpPr>
          <p:cNvPr id="54" name="Rounded Rectangle 5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5029200" y="1600200"/>
            <a:ext cx="1447800" cy="1219200"/>
          </a:xfrm>
          <a:prstGeom prst="roundRect">
            <a:avLst>
              <a:gd name="adj" fmla="val 13627"/>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12" name="Oval 11"/>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22" name="Straight Connector 21"/>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38" name="TextBox 37"/>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40" name="TextBox 3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41" name="TextBox 4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43" name="TextBox 42"/>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45" name="Straight Connector 44"/>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09702" y="1948190"/>
            <a:ext cx="116249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Mass Index</a:t>
            </a:r>
            <a:endParaRPr lang="en-US" sz="1100" dirty="0">
              <a:solidFill>
                <a:srgbClr val="00759E"/>
              </a:solidFill>
              <a:latin typeface="Andalus" pitchFamily="18" charset="-78"/>
              <a:cs typeface="Andalus" pitchFamily="18" charset="-78"/>
            </a:endParaRPr>
          </a:p>
        </p:txBody>
      </p:sp>
      <p:sp>
        <p:nvSpPr>
          <p:cNvPr id="33" name="TextBox 32"/>
          <p:cNvSpPr txBox="1"/>
          <p:nvPr/>
        </p:nvSpPr>
        <p:spPr>
          <a:xfrm>
            <a:off x="5009702" y="2133600"/>
            <a:ext cx="671979"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Body Fat</a:t>
            </a:r>
            <a:endParaRPr lang="en-US" sz="1100" dirty="0">
              <a:solidFill>
                <a:srgbClr val="00759E"/>
              </a:solidFill>
              <a:latin typeface="Andalus" pitchFamily="18" charset="-78"/>
              <a:cs typeface="Andalus" pitchFamily="18" charset="-78"/>
            </a:endParaRPr>
          </a:p>
        </p:txBody>
      </p:sp>
      <p:sp>
        <p:nvSpPr>
          <p:cNvPr id="42" name="TextBox 41"/>
          <p:cNvSpPr txBox="1"/>
          <p:nvPr/>
        </p:nvSpPr>
        <p:spPr>
          <a:xfrm>
            <a:off x="5009702" y="1719590"/>
            <a:ext cx="930063"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Ideal Weight</a:t>
            </a:r>
            <a:endParaRPr lang="en-US" sz="1100" dirty="0">
              <a:solidFill>
                <a:srgbClr val="00759E"/>
              </a:solidFill>
              <a:latin typeface="Andalus" pitchFamily="18" charset="-78"/>
              <a:cs typeface="Andalus" pitchFamily="18" charset="-78"/>
            </a:endParaRPr>
          </a:p>
        </p:txBody>
      </p:sp>
      <p:sp>
        <p:nvSpPr>
          <p:cNvPr id="44" name="TextBox 43"/>
          <p:cNvSpPr txBox="1"/>
          <p:nvPr/>
        </p:nvSpPr>
        <p:spPr>
          <a:xfrm>
            <a:off x="5022812" y="2329190"/>
            <a:ext cx="463588" cy="261610"/>
          </a:xfrm>
          <a:prstGeom prst="rect">
            <a:avLst/>
          </a:prstGeom>
          <a:noFill/>
        </p:spPr>
        <p:txBody>
          <a:bodyPr wrap="none" rtlCol="0">
            <a:spAutoFit/>
          </a:bodyPr>
          <a:lstStyle/>
          <a:p>
            <a:r>
              <a:rPr lang="en-US" sz="1100" dirty="0" smtClean="0">
                <a:solidFill>
                  <a:srgbClr val="00759E"/>
                </a:solidFill>
                <a:latin typeface="Andalus" pitchFamily="18" charset="-78"/>
                <a:cs typeface="Andalus" pitchFamily="18" charset="-78"/>
              </a:rPr>
              <a:t>BMR</a:t>
            </a:r>
            <a:endParaRPr lang="en-US" sz="1100" dirty="0">
              <a:solidFill>
                <a:srgbClr val="00759E"/>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 name="Oval 6"/>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9" name="Straight Connector 8"/>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11" name="Picture 10"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12" name="Picture 11"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13" name="Picture 12"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14" name="Straight Connector 13"/>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19" name="TextBox 1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20" name="TextBox 1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21" name="TextBox 2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22" name="TextBox 2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23" name="Straight Connector 2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Picture 32"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34" name="Picture 33"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35" name="Picture 34"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36" name="Picture 35"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41" name="Rounded Rectangle 40"/>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45" name="Oval 44"/>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TextBox 45"/>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47" name="Straight Connector 46"/>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49" name="TextBox 48"/>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0" name="TextBox 49"/>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1" name="TextBox 50"/>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2" name="TextBox 51"/>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53" name="Straight Connector 52"/>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2400" y="1749623"/>
            <a:ext cx="1173719"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Ideal Weight </a:t>
            </a:r>
            <a:endParaRPr lang="en-US" sz="1400" dirty="0">
              <a:solidFill>
                <a:srgbClr val="00759E"/>
              </a:solidFill>
              <a:latin typeface="Andalus" pitchFamily="18" charset="-78"/>
              <a:cs typeface="Andalus" pitchFamily="18" charset="-78"/>
            </a:endParaRPr>
          </a:p>
        </p:txBody>
      </p:sp>
      <p:cxnSp>
        <p:nvCxnSpPr>
          <p:cNvPr id="62" name="Straight Connector 61"/>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6"/>
          <a:srcRect l="27778" t="43519" r="39584" b="25000"/>
          <a:stretch>
            <a:fillRect/>
          </a:stretch>
        </p:blipFill>
        <p:spPr bwMode="auto">
          <a:xfrm>
            <a:off x="152400" y="2286000"/>
            <a:ext cx="3897406" cy="2819400"/>
          </a:xfrm>
          <a:prstGeom prst="rect">
            <a:avLst/>
          </a:prstGeom>
          <a:noFill/>
          <a:ln w="9525">
            <a:noFill/>
            <a:miter lim="800000"/>
            <a:headEnd/>
            <a:tailEnd/>
          </a:ln>
          <a:effectLst/>
        </p:spPr>
      </p:pic>
      <p:sp>
        <p:nvSpPr>
          <p:cNvPr id="66" name="TextBox 65"/>
          <p:cNvSpPr txBox="1"/>
          <p:nvPr/>
        </p:nvSpPr>
        <p:spPr>
          <a:xfrm>
            <a:off x="2528597" y="1749623"/>
            <a:ext cx="4100803"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It is the weight range which keeps the person healthy.</a:t>
            </a:r>
            <a:endParaRPr lang="en-US" sz="1400" dirty="0">
              <a:solidFill>
                <a:srgbClr val="00759E"/>
              </a:solidFill>
              <a:latin typeface="Andalus" pitchFamily="18" charset="-78"/>
              <a:cs typeface="Andalus" pitchFamily="18" charset="-78"/>
            </a:endParaRPr>
          </a:p>
        </p:txBody>
      </p:sp>
      <p:pic>
        <p:nvPicPr>
          <p:cNvPr id="68" name="Picture 67" descr="jen-rankin-360-link2.jpg"/>
          <p:cNvPicPr>
            <a:picLocks noChangeAspect="1"/>
          </p:cNvPicPr>
          <p:nvPr/>
        </p:nvPicPr>
        <p:blipFill>
          <a:blip r:embed="rId7"/>
          <a:srcRect l="13333" r="20000" b="2965"/>
          <a:stretch>
            <a:fillRect/>
          </a:stretch>
        </p:blipFill>
        <p:spPr>
          <a:xfrm>
            <a:off x="6934200" y="2133600"/>
            <a:ext cx="1524000" cy="4114800"/>
          </a:xfrm>
          <a:prstGeom prst="rect">
            <a:avLst/>
          </a:prstGeom>
        </p:spPr>
      </p:pic>
      <p:sp>
        <p:nvSpPr>
          <p:cNvPr id="69" name="Isosceles Triangle 68"/>
          <p:cNvSpPr/>
          <p:nvPr/>
        </p:nvSpPr>
        <p:spPr>
          <a:xfrm flipV="1">
            <a:off x="56388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39" name="Oval 38"/>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TextBox 41"/>
          <p:cNvSpPr txBox="1"/>
          <p:nvPr/>
        </p:nvSpPr>
        <p:spPr>
          <a:xfrm>
            <a:off x="579970" y="990600"/>
            <a:ext cx="1553630" cy="261610"/>
          </a:xfrm>
          <a:prstGeom prst="rect">
            <a:avLst/>
          </a:prstGeom>
          <a:noFill/>
        </p:spPr>
        <p:txBody>
          <a:bodyPr wrap="none" rtlCol="0">
            <a:spAutoFit/>
          </a:bodyPr>
          <a:lstStyle/>
          <a:p>
            <a:r>
              <a:rPr lang="en-US" sz="1050" dirty="0" smtClean="0">
                <a:solidFill>
                  <a:schemeClr val="bg1"/>
                </a:solidFill>
              </a:rPr>
              <a:t>The Brilliance in  Fitness</a:t>
            </a:r>
            <a:endParaRPr lang="en-US" sz="1050" dirty="0">
              <a:solidFill>
                <a:schemeClr val="bg1"/>
              </a:solidFill>
            </a:endParaRPr>
          </a:p>
        </p:txBody>
      </p:sp>
      <p:cxnSp>
        <p:nvCxnSpPr>
          <p:cNvPr id="44" name="Straight Connector 43"/>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46"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48" name="Picture 47"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49" name="Picture 48"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50" name="Picture 49" descr="download (1).png"/>
          <p:cNvPicPr>
            <a:picLocks noChangeAspect="1"/>
          </p:cNvPicPr>
          <p:nvPr/>
        </p:nvPicPr>
        <p:blipFill>
          <a:blip r:embed="rId5"/>
          <a:srcRect r="9833"/>
          <a:stretch>
            <a:fillRect/>
          </a:stretch>
        </p:blipFill>
        <p:spPr>
          <a:xfrm>
            <a:off x="7367057" y="76200"/>
            <a:ext cx="252943" cy="247661"/>
          </a:xfrm>
          <a:prstGeom prst="rect">
            <a:avLst/>
          </a:prstGeom>
        </p:spPr>
      </p:pic>
      <p:cxnSp>
        <p:nvCxnSpPr>
          <p:cNvPr id="53" name="Straight Connector 5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56" name="TextBox 55"/>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57" name="TextBox 56"/>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58" name="TextBox 57"/>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59" name="TextBox 58"/>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60" name="Straight Connector 59"/>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63" descr="f1.png"/>
          <p:cNvPicPr>
            <a:picLocks noChangeAspect="1"/>
          </p:cNvPicPr>
          <p:nvPr/>
        </p:nvPicPr>
        <p:blipFill>
          <a:blip r:embed="rId2" cstate="print"/>
          <a:stretch>
            <a:fillRect/>
          </a:stretch>
        </p:blipFill>
        <p:spPr>
          <a:xfrm>
            <a:off x="7772400" y="76200"/>
            <a:ext cx="228600" cy="228600"/>
          </a:xfrm>
          <a:prstGeom prst="rect">
            <a:avLst/>
          </a:prstGeom>
        </p:spPr>
      </p:pic>
      <p:pic>
        <p:nvPicPr>
          <p:cNvPr id="65" name="Picture 64" descr="download.jpg"/>
          <p:cNvPicPr>
            <a:picLocks noChangeAspect="1"/>
          </p:cNvPicPr>
          <p:nvPr/>
        </p:nvPicPr>
        <p:blipFill>
          <a:blip r:embed="rId3" cstate="print"/>
          <a:stretch>
            <a:fillRect/>
          </a:stretch>
        </p:blipFill>
        <p:spPr>
          <a:xfrm>
            <a:off x="8153400" y="76200"/>
            <a:ext cx="304800" cy="304800"/>
          </a:xfrm>
          <a:prstGeom prst="rect">
            <a:avLst/>
          </a:prstGeom>
        </p:spPr>
      </p:pic>
      <p:pic>
        <p:nvPicPr>
          <p:cNvPr id="66" name="Picture 65" descr="YouTubeSquareLogo.png"/>
          <p:cNvPicPr>
            <a:picLocks noChangeAspect="1"/>
          </p:cNvPicPr>
          <p:nvPr/>
        </p:nvPicPr>
        <p:blipFill>
          <a:blip r:embed="rId4" cstate="print"/>
          <a:stretch>
            <a:fillRect/>
          </a:stretch>
        </p:blipFill>
        <p:spPr>
          <a:xfrm>
            <a:off x="8572500" y="14389"/>
            <a:ext cx="342900" cy="366611"/>
          </a:xfrm>
          <a:prstGeom prst="rect">
            <a:avLst/>
          </a:prstGeom>
        </p:spPr>
      </p:pic>
      <p:pic>
        <p:nvPicPr>
          <p:cNvPr id="67" name="Picture 66" descr="download (1).png"/>
          <p:cNvPicPr>
            <a:picLocks noChangeAspect="1"/>
          </p:cNvPicPr>
          <p:nvPr/>
        </p:nvPicPr>
        <p:blipFill>
          <a:blip r:embed="rId5"/>
          <a:srcRect r="9833"/>
          <a:stretch>
            <a:fillRect/>
          </a:stretch>
        </p:blipFill>
        <p:spPr>
          <a:xfrm>
            <a:off x="7367057" y="76200"/>
            <a:ext cx="252943" cy="247661"/>
          </a:xfrm>
          <a:prstGeom prst="rect">
            <a:avLst/>
          </a:prstGeom>
        </p:spPr>
      </p:pic>
      <p:sp>
        <p:nvSpPr>
          <p:cNvPr id="68" name="Rounded Rectangle 67"/>
          <p:cNvSpPr/>
          <p:nvPr/>
        </p:nvSpPr>
        <p:spPr>
          <a:xfrm>
            <a:off x="0" y="6629400"/>
            <a:ext cx="9144000" cy="2286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0" y="381000"/>
            <a:ext cx="9144000" cy="129540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76200" y="500390"/>
            <a:ext cx="2743200" cy="646331"/>
          </a:xfrm>
          <a:prstGeom prst="rect">
            <a:avLst/>
          </a:prstGeom>
          <a:noFill/>
          <a:ln>
            <a:noFill/>
          </a:ln>
        </p:spPr>
        <p:txBody>
          <a:bodyPr wrap="square" rtlCol="0">
            <a:spAutoFit/>
          </a:bodyPr>
          <a:lstStyle/>
          <a:p>
            <a:r>
              <a:rPr lang="en-US" sz="3600" b="1" dirty="0" smtClean="0">
                <a:solidFill>
                  <a:schemeClr val="bg1"/>
                </a:solidFill>
                <a:latin typeface="Rage Italic" pitchFamily="66" charset="0"/>
                <a:cs typeface="Latha" pitchFamily="2"/>
              </a:rPr>
              <a:t>I</a:t>
            </a:r>
            <a:r>
              <a:rPr lang="en-US" sz="2000" b="1" dirty="0" smtClean="0">
                <a:solidFill>
                  <a:schemeClr val="bg1"/>
                </a:solidFill>
                <a:latin typeface="Baskerville Old Face" pitchFamily="18" charset="0"/>
              </a:rPr>
              <a:t>CON </a:t>
            </a:r>
            <a:r>
              <a:rPr lang="en-US" sz="3600" dirty="0" smtClean="0">
                <a:solidFill>
                  <a:schemeClr val="bg1"/>
                </a:solidFill>
                <a:latin typeface="Lucida Handwriting" pitchFamily="66" charset="0"/>
              </a:rPr>
              <a:t>F</a:t>
            </a:r>
            <a:r>
              <a:rPr lang="en-US" sz="2800" dirty="0" smtClean="0">
                <a:solidFill>
                  <a:schemeClr val="bg1"/>
                </a:solidFill>
                <a:latin typeface="Baskerville Old Face" pitchFamily="18" charset="0"/>
              </a:rPr>
              <a:t>itness</a:t>
            </a:r>
            <a:endParaRPr lang="en-US" sz="2800" b="1" dirty="0">
              <a:solidFill>
                <a:schemeClr val="bg1"/>
              </a:solidFill>
              <a:latin typeface="Baskerville Old Face" pitchFamily="18" charset="0"/>
            </a:endParaRPr>
          </a:p>
        </p:txBody>
      </p:sp>
      <p:sp>
        <p:nvSpPr>
          <p:cNvPr id="71" name="Oval 70"/>
          <p:cNvSpPr/>
          <p:nvPr/>
        </p:nvSpPr>
        <p:spPr>
          <a:xfrm>
            <a:off x="304800" y="457200"/>
            <a:ext cx="76200" cy="109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TextBox 71"/>
          <p:cNvSpPr txBox="1"/>
          <p:nvPr/>
        </p:nvSpPr>
        <p:spPr>
          <a:xfrm>
            <a:off x="579970" y="990600"/>
            <a:ext cx="1553630" cy="261610"/>
          </a:xfrm>
          <a:prstGeom prst="rect">
            <a:avLst/>
          </a:prstGeom>
          <a:noFill/>
        </p:spPr>
        <p:txBody>
          <a:bodyPr wrap="none" rtlCol="0">
            <a:spAutoFit/>
          </a:bodyPr>
          <a:lstStyle/>
          <a:p>
            <a:r>
              <a:rPr lang="en-US" sz="1100" dirty="0" smtClean="0">
                <a:solidFill>
                  <a:schemeClr val="bg1"/>
                </a:solidFill>
              </a:rPr>
              <a:t>The Brilliance in  Fitness</a:t>
            </a:r>
            <a:endParaRPr lang="en-US" sz="1100" dirty="0">
              <a:solidFill>
                <a:schemeClr val="bg1"/>
              </a:solidFill>
            </a:endParaRPr>
          </a:p>
        </p:txBody>
      </p:sp>
      <p:cxnSp>
        <p:nvCxnSpPr>
          <p:cNvPr id="73" name="Straight Connector 72"/>
          <p:cNvCxnSpPr/>
          <p:nvPr/>
        </p:nvCxnSpPr>
        <p:spPr>
          <a:xfrm>
            <a:off x="152400" y="990600"/>
            <a:ext cx="1905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514600" y="1371600"/>
            <a:ext cx="619080"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Home</a:t>
            </a:r>
            <a:endParaRPr lang="en-US" sz="1400" b="1" dirty="0">
              <a:solidFill>
                <a:schemeClr val="bg1"/>
              </a:solidFill>
              <a:latin typeface="Andalus" pitchFamily="18" charset="-78"/>
              <a:cs typeface="Andalus" pitchFamily="18" charset="-78"/>
            </a:endParaRPr>
          </a:p>
        </p:txBody>
      </p:sp>
      <p:sp>
        <p:nvSpPr>
          <p:cNvPr id="75" name="TextBox 74"/>
          <p:cNvSpPr txBox="1"/>
          <p:nvPr/>
        </p:nvSpPr>
        <p:spPr>
          <a:xfrm>
            <a:off x="3810000" y="1371600"/>
            <a:ext cx="772969"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Services</a:t>
            </a:r>
            <a:endParaRPr lang="en-US" sz="1400" b="1" dirty="0">
              <a:solidFill>
                <a:schemeClr val="bg1"/>
              </a:solidFill>
              <a:latin typeface="Andalus" pitchFamily="18" charset="-78"/>
              <a:cs typeface="Andalus" pitchFamily="18" charset="-78"/>
            </a:endParaRPr>
          </a:p>
        </p:txBody>
      </p:sp>
      <p:sp>
        <p:nvSpPr>
          <p:cNvPr id="76" name="TextBox 75"/>
          <p:cNvSpPr txBox="1"/>
          <p:nvPr/>
        </p:nvSpPr>
        <p:spPr>
          <a:xfrm>
            <a:off x="5186147" y="1371600"/>
            <a:ext cx="1018227"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Calculators</a:t>
            </a:r>
            <a:endParaRPr lang="en-US" sz="1400" b="1" dirty="0">
              <a:solidFill>
                <a:schemeClr val="bg1"/>
              </a:solidFill>
              <a:latin typeface="Andalus" pitchFamily="18" charset="-78"/>
              <a:cs typeface="Andalus" pitchFamily="18" charset="-78"/>
            </a:endParaRPr>
          </a:p>
        </p:txBody>
      </p:sp>
      <p:sp>
        <p:nvSpPr>
          <p:cNvPr id="77" name="TextBox 76"/>
          <p:cNvSpPr txBox="1"/>
          <p:nvPr/>
        </p:nvSpPr>
        <p:spPr>
          <a:xfrm>
            <a:off x="6477000" y="1371600"/>
            <a:ext cx="1261884"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Success Stories</a:t>
            </a:r>
            <a:endParaRPr lang="en-US" sz="1400" b="1" dirty="0">
              <a:solidFill>
                <a:schemeClr val="bg1"/>
              </a:solidFill>
              <a:latin typeface="Andalus" pitchFamily="18" charset="-78"/>
              <a:cs typeface="Andalus" pitchFamily="18" charset="-78"/>
            </a:endParaRPr>
          </a:p>
        </p:txBody>
      </p:sp>
      <p:sp>
        <p:nvSpPr>
          <p:cNvPr id="78" name="TextBox 77"/>
          <p:cNvSpPr txBox="1"/>
          <p:nvPr/>
        </p:nvSpPr>
        <p:spPr>
          <a:xfrm>
            <a:off x="8007779" y="1371600"/>
            <a:ext cx="819455" cy="307777"/>
          </a:xfrm>
          <a:prstGeom prst="rect">
            <a:avLst/>
          </a:prstGeom>
          <a:noFill/>
        </p:spPr>
        <p:txBody>
          <a:bodyPr wrap="none" rtlCol="0">
            <a:spAutoFit/>
          </a:bodyPr>
          <a:lstStyle/>
          <a:p>
            <a:r>
              <a:rPr lang="en-US" sz="1400" b="1" dirty="0" smtClean="0">
                <a:solidFill>
                  <a:schemeClr val="bg1"/>
                </a:solidFill>
                <a:latin typeface="Andalus" pitchFamily="18" charset="-78"/>
                <a:cs typeface="Andalus" pitchFamily="18" charset="-78"/>
              </a:rPr>
              <a:t>Contacts</a:t>
            </a:r>
            <a:endParaRPr lang="en-US" sz="1400" b="1" dirty="0">
              <a:solidFill>
                <a:schemeClr val="bg1"/>
              </a:solidFill>
              <a:latin typeface="Andalus" pitchFamily="18" charset="-78"/>
              <a:cs typeface="Andalus" pitchFamily="18" charset="-78"/>
            </a:endParaRPr>
          </a:p>
        </p:txBody>
      </p:sp>
      <p:cxnSp>
        <p:nvCxnSpPr>
          <p:cNvPr id="79" name="Straight Connector 78"/>
          <p:cNvCxnSpPr/>
          <p:nvPr/>
        </p:nvCxnSpPr>
        <p:spPr>
          <a:xfrm rot="5400000">
            <a:off x="7772400" y="1524000"/>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253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8775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794" y="1523206"/>
            <a:ext cx="304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1295400"/>
            <a:ext cx="9144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Isosceles Triangle 89"/>
          <p:cNvSpPr/>
          <p:nvPr/>
        </p:nvSpPr>
        <p:spPr>
          <a:xfrm flipV="1">
            <a:off x="8382000" y="1600200"/>
            <a:ext cx="152400" cy="152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0" y="2055812"/>
            <a:ext cx="9144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2400" y="1749623"/>
            <a:ext cx="1095172" cy="307777"/>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Contact Us,,,</a:t>
            </a:r>
            <a:endParaRPr lang="en-US" sz="1400" dirty="0">
              <a:solidFill>
                <a:srgbClr val="00759E"/>
              </a:solidFill>
              <a:latin typeface="Andalus" pitchFamily="18" charset="-78"/>
              <a:cs typeface="Andalus" pitchFamily="18" charset="-78"/>
            </a:endParaRPr>
          </a:p>
        </p:txBody>
      </p:sp>
      <p:sp>
        <p:nvSpPr>
          <p:cNvPr id="93" name="TextBox 92"/>
          <p:cNvSpPr txBox="1"/>
          <p:nvPr/>
        </p:nvSpPr>
        <p:spPr>
          <a:xfrm>
            <a:off x="152400" y="2286000"/>
            <a:ext cx="894797"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Address </a:t>
            </a:r>
            <a:endParaRPr lang="en-US" sz="1600" dirty="0">
              <a:solidFill>
                <a:srgbClr val="0070C0"/>
              </a:solidFill>
              <a:latin typeface="Andalus" pitchFamily="18" charset="-78"/>
              <a:cs typeface="Andalus" pitchFamily="18" charset="-78"/>
            </a:endParaRPr>
          </a:p>
        </p:txBody>
      </p:sp>
      <p:sp>
        <p:nvSpPr>
          <p:cNvPr id="94" name="TextBox 93"/>
          <p:cNvSpPr txBox="1"/>
          <p:nvPr/>
        </p:nvSpPr>
        <p:spPr>
          <a:xfrm>
            <a:off x="152400" y="2667000"/>
            <a:ext cx="2930610" cy="1815882"/>
          </a:xfrm>
          <a:prstGeom prst="rect">
            <a:avLst/>
          </a:prstGeom>
          <a:noFill/>
        </p:spPr>
        <p:txBody>
          <a:bodyPr wrap="none" rtlCol="0">
            <a:spAutoFit/>
          </a:bodyPr>
          <a:lstStyle/>
          <a:p>
            <a:r>
              <a:rPr lang="en-US" sz="1400" dirty="0" smtClean="0">
                <a:solidFill>
                  <a:srgbClr val="00759E"/>
                </a:solidFill>
                <a:latin typeface="Andalus" pitchFamily="18" charset="-78"/>
                <a:cs typeface="Andalus" pitchFamily="18" charset="-78"/>
              </a:rPr>
              <a:t>Rohini Group,</a:t>
            </a:r>
          </a:p>
          <a:p>
            <a:r>
              <a:rPr lang="en-US" sz="1400" dirty="0" smtClean="0">
                <a:solidFill>
                  <a:srgbClr val="00759E"/>
                </a:solidFill>
                <a:latin typeface="Andalus" pitchFamily="18" charset="-78"/>
                <a:cs typeface="Andalus" pitchFamily="18" charset="-78"/>
              </a:rPr>
              <a:t>ICON Fitness,</a:t>
            </a:r>
          </a:p>
          <a:p>
            <a:r>
              <a:rPr lang="en-US" sz="1400" dirty="0" smtClean="0">
                <a:solidFill>
                  <a:srgbClr val="00759E"/>
                </a:solidFill>
                <a:latin typeface="Andalus" pitchFamily="18" charset="-78"/>
                <a:cs typeface="Andalus" pitchFamily="18" charset="-78"/>
              </a:rPr>
              <a:t>Shop No.3, Sai Shristi , Sai Complex,</a:t>
            </a:r>
          </a:p>
          <a:p>
            <a:r>
              <a:rPr lang="en-US" sz="1400" dirty="0" smtClean="0">
                <a:solidFill>
                  <a:srgbClr val="00759E"/>
                </a:solidFill>
                <a:latin typeface="Andalus" pitchFamily="18" charset="-78"/>
                <a:cs typeface="Andalus" pitchFamily="18" charset="-78"/>
              </a:rPr>
              <a:t>Joggers Park, Near Mira Road Station,</a:t>
            </a:r>
          </a:p>
          <a:p>
            <a:r>
              <a:rPr lang="en-US" sz="1400" dirty="0" smtClean="0">
                <a:solidFill>
                  <a:srgbClr val="00759E"/>
                </a:solidFill>
                <a:latin typeface="Andalus" pitchFamily="18" charset="-78"/>
                <a:cs typeface="Andalus" pitchFamily="18" charset="-78"/>
              </a:rPr>
              <a:t>Mira Road – East , Thane – 401107</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Tele No. –  91 022 28114627 </a:t>
            </a:r>
            <a:br>
              <a:rPr lang="en-US" sz="1400" dirty="0" smtClean="0">
                <a:solidFill>
                  <a:srgbClr val="00759E"/>
                </a:solidFill>
                <a:latin typeface="Andalus" pitchFamily="18" charset="-78"/>
                <a:cs typeface="Andalus" pitchFamily="18" charset="-78"/>
              </a:rPr>
            </a:br>
            <a:r>
              <a:rPr lang="en-US" sz="1400" dirty="0" smtClean="0">
                <a:solidFill>
                  <a:srgbClr val="00759E"/>
                </a:solidFill>
                <a:latin typeface="Andalus" pitchFamily="18" charset="-78"/>
                <a:cs typeface="Andalus" pitchFamily="18" charset="-78"/>
              </a:rPr>
              <a:t>Mob No - 91 8097230517</a:t>
            </a:r>
          </a:p>
        </p:txBody>
      </p:sp>
      <p:cxnSp>
        <p:nvCxnSpPr>
          <p:cNvPr id="99" name="Straight Connector 98"/>
          <p:cNvCxnSpPr/>
          <p:nvPr/>
        </p:nvCxnSpPr>
        <p:spPr>
          <a:xfrm>
            <a:off x="2286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93590" y="4760893"/>
            <a:ext cx="1531188"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Opening Hours </a:t>
            </a:r>
            <a:endParaRPr lang="en-US" sz="1600" dirty="0">
              <a:solidFill>
                <a:srgbClr val="0070C0"/>
              </a:solidFill>
              <a:latin typeface="Andalus" pitchFamily="18" charset="-78"/>
              <a:cs typeface="Andalus" pitchFamily="18" charset="-78"/>
            </a:endParaRPr>
          </a:p>
        </p:txBody>
      </p:sp>
      <p:sp>
        <p:nvSpPr>
          <p:cNvPr id="102" name="TextBox 101"/>
          <p:cNvSpPr txBox="1"/>
          <p:nvPr/>
        </p:nvSpPr>
        <p:spPr>
          <a:xfrm>
            <a:off x="193590" y="5231249"/>
            <a:ext cx="2929007" cy="738664"/>
          </a:xfrm>
          <a:prstGeom prst="rect">
            <a:avLst/>
          </a:prstGeom>
          <a:noFill/>
        </p:spPr>
        <p:txBody>
          <a:bodyPr wrap="square" rtlCol="0">
            <a:spAutoFit/>
          </a:bodyPr>
          <a:lstStyle/>
          <a:p>
            <a:r>
              <a:rPr lang="en-US" sz="1400" dirty="0" smtClean="0">
                <a:solidFill>
                  <a:srgbClr val="00759E"/>
                </a:solidFill>
                <a:latin typeface="Andalus" pitchFamily="18" charset="-78"/>
                <a:cs typeface="Andalus" pitchFamily="18" charset="-78"/>
              </a:rPr>
              <a:t>Mon To Sat – 06.00 AM To 11.00 PM</a:t>
            </a:r>
            <a:br>
              <a:rPr lang="en-US" sz="1400" dirty="0" smtClean="0">
                <a:solidFill>
                  <a:srgbClr val="00759E"/>
                </a:solidFill>
                <a:latin typeface="Andalus" pitchFamily="18" charset="-78"/>
                <a:cs typeface="Andalus" pitchFamily="18" charset="-78"/>
              </a:rPr>
            </a:br>
            <a:endParaRPr lang="en-US" sz="1400" dirty="0" smtClean="0">
              <a:solidFill>
                <a:srgbClr val="00759E"/>
              </a:solidFill>
              <a:latin typeface="Andalus" pitchFamily="18" charset="-78"/>
              <a:cs typeface="Andalus" pitchFamily="18" charset="-78"/>
            </a:endParaRPr>
          </a:p>
          <a:p>
            <a:r>
              <a:rPr lang="en-US" sz="1400" dirty="0" smtClean="0">
                <a:solidFill>
                  <a:srgbClr val="00759E"/>
                </a:solidFill>
                <a:latin typeface="Andalus" pitchFamily="18" charset="-78"/>
                <a:cs typeface="Andalus" pitchFamily="18" charset="-78"/>
              </a:rPr>
              <a:t>Sunday       – 09.00 AM To 12.00 AM</a:t>
            </a:r>
          </a:p>
        </p:txBody>
      </p:sp>
      <p:cxnSp>
        <p:nvCxnSpPr>
          <p:cNvPr id="103" name="Straight Connector 102"/>
          <p:cNvCxnSpPr/>
          <p:nvPr/>
        </p:nvCxnSpPr>
        <p:spPr>
          <a:xfrm>
            <a:off x="269790" y="5065693"/>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648200" y="2286000"/>
            <a:ext cx="1207382" cy="338554"/>
          </a:xfrm>
          <a:prstGeom prst="rect">
            <a:avLst/>
          </a:prstGeom>
          <a:noFill/>
        </p:spPr>
        <p:txBody>
          <a:bodyPr wrap="none" rtlCol="0">
            <a:spAutoFit/>
          </a:bodyPr>
          <a:lstStyle/>
          <a:p>
            <a:r>
              <a:rPr lang="en-US" sz="1600" dirty="0" smtClean="0">
                <a:solidFill>
                  <a:srgbClr val="0070C0"/>
                </a:solidFill>
                <a:latin typeface="Andalus" pitchFamily="18" charset="-78"/>
                <a:cs typeface="Andalus" pitchFamily="18" charset="-78"/>
              </a:rPr>
              <a:t>Google Map</a:t>
            </a:r>
            <a:endParaRPr lang="en-US" sz="1600" dirty="0">
              <a:solidFill>
                <a:srgbClr val="0070C0"/>
              </a:solidFill>
              <a:latin typeface="Andalus" pitchFamily="18" charset="-78"/>
              <a:cs typeface="Andalus" pitchFamily="18" charset="-78"/>
            </a:endParaRPr>
          </a:p>
        </p:txBody>
      </p:sp>
      <p:cxnSp>
        <p:nvCxnSpPr>
          <p:cNvPr id="105" name="Straight Connector 104"/>
          <p:cNvCxnSpPr/>
          <p:nvPr/>
        </p:nvCxnSpPr>
        <p:spPr>
          <a:xfrm>
            <a:off x="4724400" y="2590800"/>
            <a:ext cx="266700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6"/>
          <a:srcRect l="59722" t="25926" r="6250" b="53704"/>
          <a:stretch>
            <a:fillRect/>
          </a:stretch>
        </p:blipFill>
        <p:spPr bwMode="auto">
          <a:xfrm>
            <a:off x="3886200" y="2667000"/>
            <a:ext cx="51054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6" name="Group 5">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7"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8"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9" name="Straight Connector 8">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2" name="TextBox 11"/>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5" name="TextBox 14"/>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6" name="TextBox 15"/>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25" name="Straight Connector 24"/>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52400" y="1371600"/>
            <a:ext cx="8824635" cy="2209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descr="C:\Users\ADMIN\Downloads\unnamed-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169" y="1438275"/>
            <a:ext cx="3536464" cy="199072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63080" y="1700212"/>
            <a:ext cx="1159292" cy="523220"/>
          </a:xfrm>
          <a:prstGeom prst="rect">
            <a:avLst/>
          </a:prstGeom>
          <a:noFill/>
        </p:spPr>
        <p:txBody>
          <a:bodyPr wrap="none" rtlCol="0">
            <a:spAutoFit/>
          </a:bodyPr>
          <a:lstStyle/>
          <a:p>
            <a:r>
              <a:rPr lang="en-US" sz="2800" dirty="0" smtClean="0">
                <a:solidFill>
                  <a:srgbClr val="FF0000"/>
                </a:solidFill>
                <a:latin typeface="Agency FB" pitchFamily="34" charset="0"/>
              </a:rPr>
              <a:t>Massage</a:t>
            </a:r>
            <a:endParaRPr lang="en-US" sz="2800" dirty="0">
              <a:solidFill>
                <a:srgbClr val="FF0000"/>
              </a:solidFill>
              <a:latin typeface="Agency FB" pitchFamily="34" charset="0"/>
            </a:endParaRPr>
          </a:p>
        </p:txBody>
      </p:sp>
      <p:sp>
        <p:nvSpPr>
          <p:cNvPr id="36" name="TextBox 35"/>
          <p:cNvSpPr txBox="1"/>
          <p:nvPr/>
        </p:nvSpPr>
        <p:spPr>
          <a:xfrm>
            <a:off x="238130" y="3733800"/>
            <a:ext cx="2476960" cy="338554"/>
          </a:xfrm>
          <a:prstGeom prst="rect">
            <a:avLst/>
          </a:prstGeom>
          <a:noFill/>
        </p:spPr>
        <p:txBody>
          <a:bodyPr wrap="none" rtlCol="0">
            <a:spAutoFit/>
          </a:bodyPr>
          <a:lstStyle/>
          <a:p>
            <a:r>
              <a:rPr lang="en-US" sz="1600" dirty="0" smtClean="0">
                <a:solidFill>
                  <a:srgbClr val="FFC000"/>
                </a:solidFill>
                <a:latin typeface="Andalus" pitchFamily="18" charset="-78"/>
                <a:cs typeface="Andalus" pitchFamily="18" charset="-78"/>
              </a:rPr>
              <a:t>Do you required Massage ?</a:t>
            </a:r>
            <a:endParaRPr lang="en-US" sz="1600" dirty="0">
              <a:solidFill>
                <a:srgbClr val="FFC000"/>
              </a:solidFill>
              <a:latin typeface="Andalus" pitchFamily="18" charset="-78"/>
              <a:cs typeface="Andalus" pitchFamily="18" charset="-78"/>
            </a:endParaRPr>
          </a:p>
        </p:txBody>
      </p:sp>
      <p:cxnSp>
        <p:nvCxnSpPr>
          <p:cNvPr id="37" name="Straight Connector 36"/>
          <p:cNvCxnSpPr/>
          <p:nvPr/>
        </p:nvCxnSpPr>
        <p:spPr>
          <a:xfrm>
            <a:off x="304800" y="4038600"/>
            <a:ext cx="24384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4800" y="4227493"/>
            <a:ext cx="8382000" cy="1384995"/>
          </a:xfrm>
          <a:prstGeom prst="rect">
            <a:avLst/>
          </a:prstGeom>
        </p:spPr>
        <p:txBody>
          <a:bodyPr wrap="square">
            <a:spAutoFit/>
          </a:bodyPr>
          <a:lstStyle/>
          <a:p>
            <a:pPr>
              <a:buFont typeface="Arial" pitchFamily="34" charset="0"/>
              <a:buChar char="•"/>
            </a:pPr>
            <a:r>
              <a:rPr lang="en-US" sz="1400" dirty="0" smtClean="0">
                <a:solidFill>
                  <a:schemeClr val="accent5">
                    <a:lumMod val="60000"/>
                    <a:lumOff val="40000"/>
                  </a:schemeClr>
                </a:solidFill>
                <a:latin typeface="Times New Roman" pitchFamily="18" charset="0"/>
                <a:cs typeface="Times New Roman" pitchFamily="18" charset="0"/>
              </a:rPr>
              <a:t> Helps recovery from soft tissue injuries such as sprains and   strains. </a:t>
            </a:r>
          </a:p>
          <a:p>
            <a:pPr>
              <a:buFont typeface="Arial" pitchFamily="34" charset="0"/>
              <a:buChar char="•"/>
            </a:pPr>
            <a:r>
              <a:rPr lang="en-US" sz="1400" dirty="0" smtClean="0">
                <a:solidFill>
                  <a:schemeClr val="accent5">
                    <a:lumMod val="60000"/>
                    <a:lumOff val="40000"/>
                  </a:schemeClr>
                </a:solidFill>
                <a:latin typeface="Times New Roman" pitchFamily="18" charset="0"/>
                <a:cs typeface="Times New Roman" pitchFamily="18" charset="0"/>
              </a:rPr>
              <a:t> Tissue growth and repair is accelerated by efficient circulation and     stimulation.</a:t>
            </a:r>
          </a:p>
          <a:p>
            <a:pPr>
              <a:buFont typeface="Arial" pitchFamily="34" charset="0"/>
              <a:buChar char="•"/>
            </a:pPr>
            <a:r>
              <a:rPr lang="en-US" sz="1400" dirty="0" smtClean="0">
                <a:solidFill>
                  <a:schemeClr val="accent5">
                    <a:lumMod val="60000"/>
                    <a:lumOff val="40000"/>
                  </a:schemeClr>
                </a:solidFill>
                <a:latin typeface="Times New Roman" pitchFamily="18" charset="0"/>
                <a:cs typeface="Times New Roman" pitchFamily="18" charset="0"/>
              </a:rPr>
              <a:t>  Increase the blood's oxygen capacity by 10-15%</a:t>
            </a:r>
          </a:p>
          <a:p>
            <a:pPr>
              <a:buFont typeface="Arial" pitchFamily="34" charset="0"/>
              <a:buChar char="•"/>
            </a:pPr>
            <a:r>
              <a:rPr lang="en-US" sz="1400" dirty="0" smtClean="0">
                <a:solidFill>
                  <a:schemeClr val="accent5">
                    <a:lumMod val="60000"/>
                    <a:lumOff val="40000"/>
                  </a:schemeClr>
                </a:solidFill>
                <a:latin typeface="Times New Roman" pitchFamily="18" charset="0"/>
                <a:cs typeface="Times New Roman" pitchFamily="18" charset="0"/>
              </a:rPr>
              <a:t> Speed recovery from exercise-induced fatigue.</a:t>
            </a:r>
          </a:p>
          <a:p>
            <a:pPr>
              <a:buFont typeface="Arial" pitchFamily="34" charset="0"/>
              <a:buChar char="•"/>
            </a:pPr>
            <a:r>
              <a:rPr lang="en-US" sz="1400" dirty="0" smtClean="0">
                <a:solidFill>
                  <a:schemeClr val="accent5">
                    <a:lumMod val="60000"/>
                    <a:lumOff val="40000"/>
                  </a:schemeClr>
                </a:solidFill>
                <a:latin typeface="Times New Roman" pitchFamily="18" charset="0"/>
                <a:cs typeface="Times New Roman" pitchFamily="18" charset="0"/>
              </a:rPr>
              <a:t> Various Injuries massage treat like Headaches and Migraines, Frozen Shoulder, Back Pain, and Much more………..</a:t>
            </a:r>
          </a:p>
        </p:txBody>
      </p:sp>
      <p:cxnSp>
        <p:nvCxnSpPr>
          <p:cNvPr id="26" name="Straight Connector 25"/>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39"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72106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7013A-DB6A-4716-B321-97B0D60A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4">
              <a:lumMod val="40000"/>
              <a:lumOff val="60000"/>
            </a:schemeClr>
          </a:solidFill>
        </p:spPr>
      </p:pic>
      <p:grpSp>
        <p:nvGrpSpPr>
          <p:cNvPr id="5" name="Group 4">
            <a:extLst>
              <a:ext uri="{FF2B5EF4-FFF2-40B4-BE49-F238E27FC236}">
                <a16:creationId xmlns:a16="http://schemas.microsoft.com/office/drawing/2014/main" xmlns="" id="{84183764-CC7E-444F-8D21-1BCD96F09C80}"/>
              </a:ext>
            </a:extLst>
          </p:cNvPr>
          <p:cNvGrpSpPr/>
          <p:nvPr/>
        </p:nvGrpSpPr>
        <p:grpSpPr>
          <a:xfrm>
            <a:off x="381000" y="228600"/>
            <a:ext cx="1676401" cy="711116"/>
            <a:chOff x="-152400" y="215444"/>
            <a:chExt cx="2654300" cy="711116"/>
          </a:xfrm>
        </p:grpSpPr>
        <p:sp>
          <p:nvSpPr>
            <p:cNvPr id="6" name="TextBox 37">
              <a:extLst>
                <a:ext uri="{FF2B5EF4-FFF2-40B4-BE49-F238E27FC236}">
                  <a16:creationId xmlns:a16="http://schemas.microsoft.com/office/drawing/2014/main" xmlns="" id="{77716C9E-02B3-4101-91A2-928D7CB1B80A}"/>
                </a:ext>
              </a:extLst>
            </p:cNvPr>
            <p:cNvSpPr txBox="1"/>
            <p:nvPr/>
          </p:nvSpPr>
          <p:spPr>
            <a:xfrm>
              <a:off x="-152400" y="228600"/>
              <a:ext cx="2654300" cy="523220"/>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smtClean="0">
                  <a:solidFill>
                    <a:srgbClr val="33CAFF"/>
                  </a:solidFill>
                  <a:latin typeface="Rage Italic" pitchFamily="66" charset="0"/>
                  <a:cs typeface="Latha" pitchFamily="2"/>
                </a:rPr>
                <a:t>I</a:t>
              </a:r>
              <a:r>
                <a:rPr lang="en-US" sz="1400" b="1" dirty="0" smtClean="0">
                  <a:solidFill>
                    <a:srgbClr val="33CAFF"/>
                  </a:solidFill>
                  <a:latin typeface="Baskerville Old Face" pitchFamily="18" charset="0"/>
                </a:rPr>
                <a:t>CON </a:t>
              </a:r>
              <a:r>
                <a:rPr lang="en-US" sz="2800" dirty="0">
                  <a:solidFill>
                    <a:srgbClr val="FF0000"/>
                  </a:solidFill>
                  <a:latin typeface="Lucida Handwriting" pitchFamily="66" charset="0"/>
                </a:rPr>
                <a:t>F</a:t>
              </a:r>
              <a:r>
                <a:rPr lang="en-US" sz="2400" dirty="0">
                  <a:solidFill>
                    <a:srgbClr val="FF0000"/>
                  </a:solidFill>
                  <a:latin typeface="Baskerville Old Face" pitchFamily="18" charset="0"/>
                </a:rPr>
                <a:t>itness</a:t>
              </a:r>
              <a:endParaRPr lang="en-US" sz="2400" b="1" dirty="0">
                <a:solidFill>
                  <a:schemeClr val="accent5">
                    <a:lumMod val="75000"/>
                  </a:schemeClr>
                </a:solidFill>
                <a:latin typeface="Baskerville Old Face" pitchFamily="18" charset="0"/>
              </a:endParaRPr>
            </a:p>
          </p:txBody>
        </p:sp>
        <p:sp>
          <p:nvSpPr>
            <p:cNvPr id="7" name="TextBox 38">
              <a:extLst>
                <a:ext uri="{FF2B5EF4-FFF2-40B4-BE49-F238E27FC236}">
                  <a16:creationId xmlns:a16="http://schemas.microsoft.com/office/drawing/2014/main" xmlns="" id="{6B046E02-A919-4BEA-8F21-E4BD36332660}"/>
                </a:ext>
              </a:extLst>
            </p:cNvPr>
            <p:cNvSpPr txBox="1"/>
            <p:nvPr/>
          </p:nvSpPr>
          <p:spPr>
            <a:xfrm>
              <a:off x="135893" y="672644"/>
              <a:ext cx="236600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The Brilliance in  Fitness</a:t>
              </a:r>
            </a:p>
          </p:txBody>
        </p:sp>
        <p:cxnSp>
          <p:nvCxnSpPr>
            <p:cNvPr id="8" name="Straight Connector 7">
              <a:extLst>
                <a:ext uri="{FF2B5EF4-FFF2-40B4-BE49-F238E27FC236}">
                  <a16:creationId xmlns:a16="http://schemas.microsoft.com/office/drawing/2014/main" xmlns="" id="{AE71B10C-E4A0-4AC9-81DD-7DDBC0D38D44}"/>
                </a:ext>
              </a:extLst>
            </p:cNvPr>
            <p:cNvCxnSpPr/>
            <p:nvPr/>
          </p:nvCxnSpPr>
          <p:spPr>
            <a:xfrm>
              <a:off x="-31750" y="672644"/>
              <a:ext cx="2426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1682928-A882-4BA7-A0E0-C73932CA52F5}"/>
                </a:ext>
              </a:extLst>
            </p:cNvPr>
            <p:cNvSpPr/>
            <p:nvPr/>
          </p:nvSpPr>
          <p:spPr>
            <a:xfrm>
              <a:off x="169333" y="215444"/>
              <a:ext cx="130104"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TextBox 9"/>
          <p:cNvSpPr txBox="1"/>
          <p:nvPr/>
        </p:nvSpPr>
        <p:spPr>
          <a:xfrm>
            <a:off x="3821966" y="759023"/>
            <a:ext cx="750034" cy="307777"/>
          </a:xfrm>
          <a:prstGeom prst="rect">
            <a:avLst/>
          </a:prstGeom>
          <a:noFill/>
        </p:spPr>
        <p:txBody>
          <a:bodyPr wrap="square" rtlCol="0">
            <a:spAutoFit/>
          </a:bodyPr>
          <a:lstStyle/>
          <a:p>
            <a:r>
              <a:rPr lang="en-US" sz="1400" b="1" dirty="0" smtClean="0">
                <a:solidFill>
                  <a:srgbClr val="00B0F0"/>
                </a:solidFill>
                <a:latin typeface="Andalus" pitchFamily="18" charset="-78"/>
                <a:cs typeface="Andalus" pitchFamily="18" charset="-78"/>
              </a:rPr>
              <a:t>Home</a:t>
            </a:r>
            <a:endParaRPr lang="en-US" sz="1400" b="1" dirty="0">
              <a:solidFill>
                <a:srgbClr val="00B0F0"/>
              </a:solidFill>
              <a:latin typeface="Andalus" pitchFamily="18" charset="-78"/>
              <a:cs typeface="Andalus" pitchFamily="18" charset="-78"/>
            </a:endParaRPr>
          </a:p>
        </p:txBody>
      </p:sp>
      <p:sp>
        <p:nvSpPr>
          <p:cNvPr id="11" name="TextBox 10"/>
          <p:cNvSpPr txBox="1"/>
          <p:nvPr/>
        </p:nvSpPr>
        <p:spPr>
          <a:xfrm>
            <a:off x="5029200" y="759023"/>
            <a:ext cx="772969"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Services</a:t>
            </a:r>
            <a:endParaRPr lang="en-US" sz="1400" b="1" dirty="0">
              <a:solidFill>
                <a:srgbClr val="00B0F0"/>
              </a:solidFill>
              <a:latin typeface="Andalus" pitchFamily="18" charset="-78"/>
              <a:cs typeface="Andalus" pitchFamily="18" charset="-78"/>
            </a:endParaRPr>
          </a:p>
        </p:txBody>
      </p:sp>
      <p:sp>
        <p:nvSpPr>
          <p:cNvPr id="12" name="TextBox 11"/>
          <p:cNvSpPr txBox="1"/>
          <p:nvPr/>
        </p:nvSpPr>
        <p:spPr>
          <a:xfrm>
            <a:off x="8382000" y="759022"/>
            <a:ext cx="59503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Login</a:t>
            </a:r>
            <a:endParaRPr lang="en-US" sz="1400" b="1" dirty="0">
              <a:solidFill>
                <a:srgbClr val="00B0F0"/>
              </a:solidFill>
              <a:latin typeface="Andalus" pitchFamily="18" charset="-78"/>
              <a:cs typeface="Andalus" pitchFamily="18" charset="-78"/>
            </a:endParaRPr>
          </a:p>
        </p:txBody>
      </p:sp>
      <p:sp>
        <p:nvSpPr>
          <p:cNvPr id="13" name="TextBox 12"/>
          <p:cNvSpPr txBox="1"/>
          <p:nvPr/>
        </p:nvSpPr>
        <p:spPr>
          <a:xfrm>
            <a:off x="6019800" y="759023"/>
            <a:ext cx="1261884"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Success Stories</a:t>
            </a:r>
            <a:endParaRPr lang="en-US" sz="1400" b="1" dirty="0">
              <a:solidFill>
                <a:srgbClr val="00B0F0"/>
              </a:solidFill>
              <a:latin typeface="Andalus" pitchFamily="18" charset="-78"/>
              <a:cs typeface="Andalus" pitchFamily="18" charset="-78"/>
            </a:endParaRPr>
          </a:p>
        </p:txBody>
      </p:sp>
      <p:sp>
        <p:nvSpPr>
          <p:cNvPr id="14" name="TextBox 13"/>
          <p:cNvSpPr txBox="1"/>
          <p:nvPr/>
        </p:nvSpPr>
        <p:spPr>
          <a:xfrm>
            <a:off x="7391400" y="759023"/>
            <a:ext cx="819455" cy="307777"/>
          </a:xfrm>
          <a:prstGeom prst="rect">
            <a:avLst/>
          </a:prstGeom>
          <a:noFill/>
        </p:spPr>
        <p:txBody>
          <a:bodyPr wrap="none" rtlCol="0">
            <a:spAutoFit/>
          </a:bodyPr>
          <a:lstStyle/>
          <a:p>
            <a:r>
              <a:rPr lang="en-US" sz="1400" b="1" dirty="0" smtClean="0">
                <a:solidFill>
                  <a:srgbClr val="00B0F0"/>
                </a:solidFill>
                <a:latin typeface="Andalus" pitchFamily="18" charset="-78"/>
                <a:cs typeface="Andalus" pitchFamily="18" charset="-78"/>
              </a:rPr>
              <a:t>Contacts</a:t>
            </a:r>
            <a:endParaRPr lang="en-US" sz="1400" b="1" dirty="0">
              <a:solidFill>
                <a:srgbClr val="00B0F0"/>
              </a:solidFill>
              <a:latin typeface="Andalus" pitchFamily="18" charset="-78"/>
              <a:cs typeface="Andalus" pitchFamily="18" charset="-78"/>
            </a:endParaRPr>
          </a:p>
        </p:txBody>
      </p:sp>
      <p:cxnSp>
        <p:nvCxnSpPr>
          <p:cNvPr id="16" name="Straight Connector 15"/>
          <p:cNvCxnSpPr/>
          <p:nvPr/>
        </p:nvCxnSpPr>
        <p:spPr>
          <a:xfrm>
            <a:off x="0" y="1066799"/>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05800" y="685800"/>
            <a:ext cx="0" cy="3817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152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198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657600" y="685800"/>
            <a:ext cx="1588" cy="381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724400" y="687388"/>
            <a:ext cx="1588" cy="3794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57600" y="685800"/>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4362" y="1541721"/>
            <a:ext cx="894797" cy="338554"/>
          </a:xfrm>
          <a:prstGeom prst="rect">
            <a:avLst/>
          </a:prstGeom>
          <a:noFill/>
        </p:spPr>
        <p:txBody>
          <a:bodyPr wrap="none" rtlCol="0">
            <a:spAutoFit/>
          </a:bodyPr>
          <a:lstStyle/>
          <a:p>
            <a:r>
              <a:rPr lang="en-US" sz="1600" dirty="0">
                <a:solidFill>
                  <a:srgbClr val="FFC000"/>
                </a:solidFill>
                <a:latin typeface="Andalus" pitchFamily="18" charset="-78"/>
                <a:cs typeface="Andalus" pitchFamily="18" charset="-78"/>
              </a:rPr>
              <a:t>Address</a:t>
            </a:r>
            <a:r>
              <a:rPr lang="en-US" sz="1600" dirty="0" smtClean="0">
                <a:solidFill>
                  <a:srgbClr val="FFC000"/>
                </a:solidFill>
                <a:latin typeface="Andalus" pitchFamily="18" charset="-78"/>
                <a:cs typeface="Andalus" pitchFamily="18" charset="-78"/>
              </a:rPr>
              <a:t> </a:t>
            </a:r>
            <a:endParaRPr lang="en-US" sz="1600" dirty="0">
              <a:solidFill>
                <a:srgbClr val="FFC000"/>
              </a:solidFill>
              <a:latin typeface="Andalus" pitchFamily="18" charset="-78"/>
              <a:cs typeface="Andalus" pitchFamily="18" charset="-78"/>
            </a:endParaRPr>
          </a:p>
        </p:txBody>
      </p:sp>
      <p:sp>
        <p:nvSpPr>
          <p:cNvPr id="40" name="TextBox 39"/>
          <p:cNvSpPr txBox="1"/>
          <p:nvPr/>
        </p:nvSpPr>
        <p:spPr>
          <a:xfrm>
            <a:off x="609600" y="1954887"/>
            <a:ext cx="3323730" cy="1815882"/>
          </a:xfrm>
          <a:prstGeom prst="rect">
            <a:avLst/>
          </a:prstGeom>
          <a:noFill/>
        </p:spPr>
        <p:txBody>
          <a:bodyPr wrap="none" rtlCol="0">
            <a:spAutoFit/>
          </a:bodyPr>
          <a:lstStyle/>
          <a:p>
            <a:r>
              <a:rPr lang="en-US" sz="1400" dirty="0" smtClean="0">
                <a:solidFill>
                  <a:schemeClr val="accent5">
                    <a:lumMod val="60000"/>
                    <a:lumOff val="40000"/>
                  </a:schemeClr>
                </a:solidFill>
                <a:latin typeface="Andalus" pitchFamily="18" charset="-78"/>
                <a:cs typeface="Andalus" pitchFamily="18" charset="-78"/>
              </a:rPr>
              <a:t>Rohini Group,</a:t>
            </a:r>
          </a:p>
          <a:p>
            <a:r>
              <a:rPr lang="en-US" sz="1400" dirty="0" smtClean="0">
                <a:solidFill>
                  <a:schemeClr val="accent5">
                    <a:lumMod val="60000"/>
                    <a:lumOff val="40000"/>
                  </a:schemeClr>
                </a:solidFill>
                <a:latin typeface="Andalus" pitchFamily="18" charset="-78"/>
                <a:cs typeface="Andalus" pitchFamily="18" charset="-78"/>
              </a:rPr>
              <a:t>ICON Fitness,</a:t>
            </a:r>
          </a:p>
          <a:p>
            <a:r>
              <a:rPr lang="en-US" sz="1400" dirty="0">
                <a:solidFill>
                  <a:schemeClr val="accent5">
                    <a:lumMod val="60000"/>
                    <a:lumOff val="40000"/>
                  </a:schemeClr>
                </a:solidFill>
                <a:latin typeface="Times New Roman" panose="02020603050405020304" pitchFamily="18" charset="0"/>
                <a:cs typeface="Times New Roman" panose="02020603050405020304" pitchFamily="18" charset="0"/>
              </a:rPr>
              <a:t>Shanti Vihar B2, Near </a:t>
            </a:r>
            <a:r>
              <a:rPr lang="en-US" sz="1400" dirty="0" err="1">
                <a:solidFill>
                  <a:schemeClr val="accent5">
                    <a:lumMod val="60000"/>
                    <a:lumOff val="40000"/>
                  </a:schemeClr>
                </a:solidFill>
                <a:latin typeface="Times New Roman" panose="02020603050405020304" pitchFamily="18" charset="0"/>
                <a:cs typeface="Times New Roman" panose="02020603050405020304" pitchFamily="18" charset="0"/>
              </a:rPr>
              <a:t>Hardik</a:t>
            </a:r>
            <a:r>
              <a:rPr lang="en-US" sz="1400" dirty="0">
                <a:solidFill>
                  <a:schemeClr val="accent5">
                    <a:lumMod val="60000"/>
                    <a:lumOff val="40000"/>
                  </a:schemeClr>
                </a:solidFill>
                <a:latin typeface="Times New Roman" panose="02020603050405020304" pitchFamily="18" charset="0"/>
                <a:cs typeface="Times New Roman" panose="02020603050405020304" pitchFamily="18" charset="0"/>
              </a:rPr>
              <a:t> Palace Hotel,</a:t>
            </a:r>
            <a:br>
              <a:rPr lang="en-US" sz="1400" dirty="0">
                <a:solidFill>
                  <a:schemeClr val="accent5">
                    <a:lumMod val="60000"/>
                    <a:lumOff val="40000"/>
                  </a:schemeClr>
                </a:solidFill>
                <a:latin typeface="Times New Roman" panose="02020603050405020304" pitchFamily="18" charset="0"/>
                <a:cs typeface="Times New Roman" panose="02020603050405020304" pitchFamily="18" charset="0"/>
              </a:rPr>
            </a:br>
            <a:r>
              <a:rPr lang="en-US" sz="1400" dirty="0">
                <a:solidFill>
                  <a:schemeClr val="accent5">
                    <a:lumMod val="60000"/>
                    <a:lumOff val="40000"/>
                  </a:schemeClr>
                </a:solidFill>
                <a:latin typeface="Times New Roman" panose="02020603050405020304" pitchFamily="18" charset="0"/>
                <a:cs typeface="Times New Roman" panose="02020603050405020304" pitchFamily="18" charset="0"/>
              </a:rPr>
              <a:t>Station Road, Mira Road – East, 40117</a:t>
            </a:r>
          </a:p>
          <a:p>
            <a:r>
              <a:rPr lang="en-US" sz="1400" dirty="0" smtClean="0">
                <a:solidFill>
                  <a:schemeClr val="accent5">
                    <a:lumMod val="60000"/>
                    <a:lumOff val="40000"/>
                  </a:schemeClr>
                </a:solidFill>
                <a:latin typeface="Andalus" pitchFamily="18" charset="-78"/>
                <a:cs typeface="Andalus" pitchFamily="18" charset="-78"/>
              </a:rPr>
              <a:t/>
            </a:r>
            <a:br>
              <a:rPr lang="en-US" sz="1400" dirty="0" smtClean="0">
                <a:solidFill>
                  <a:schemeClr val="accent5">
                    <a:lumMod val="60000"/>
                    <a:lumOff val="40000"/>
                  </a:schemeClr>
                </a:solidFill>
                <a:latin typeface="Andalus" pitchFamily="18" charset="-78"/>
                <a:cs typeface="Andalus" pitchFamily="18" charset="-78"/>
              </a:rPr>
            </a:br>
            <a:endParaRPr lang="en-US" sz="1400" dirty="0" smtClean="0">
              <a:solidFill>
                <a:schemeClr val="accent5">
                  <a:lumMod val="60000"/>
                  <a:lumOff val="40000"/>
                </a:schemeClr>
              </a:solidFill>
              <a:latin typeface="Andalus" pitchFamily="18" charset="-78"/>
              <a:cs typeface="Andalus" pitchFamily="18" charset="-78"/>
            </a:endParaRPr>
          </a:p>
          <a:p>
            <a:r>
              <a:rPr lang="en-US" sz="1400" dirty="0">
                <a:solidFill>
                  <a:schemeClr val="accent5">
                    <a:lumMod val="60000"/>
                    <a:lumOff val="40000"/>
                  </a:schemeClr>
                </a:solidFill>
                <a:latin typeface="Andalus" pitchFamily="18" charset="-78"/>
                <a:cs typeface="Andalus" pitchFamily="18" charset="-78"/>
              </a:rPr>
              <a:t>Mob No - 91 8097230517</a:t>
            </a:r>
          </a:p>
          <a:p>
            <a:r>
              <a:rPr lang="en-US" sz="1400" dirty="0" smtClean="0">
                <a:solidFill>
                  <a:schemeClr val="accent5">
                    <a:lumMod val="60000"/>
                    <a:lumOff val="40000"/>
                  </a:schemeClr>
                </a:solidFill>
                <a:latin typeface="Andalus" pitchFamily="18" charset="-78"/>
                <a:cs typeface="Andalus" pitchFamily="18" charset="-78"/>
              </a:rPr>
              <a:t>Mob No - 91 9920230517</a:t>
            </a:r>
          </a:p>
        </p:txBody>
      </p:sp>
      <p:cxnSp>
        <p:nvCxnSpPr>
          <p:cNvPr id="41" name="Straight Connector 40"/>
          <p:cNvCxnSpPr/>
          <p:nvPr/>
        </p:nvCxnSpPr>
        <p:spPr>
          <a:xfrm>
            <a:off x="577360" y="1878687"/>
            <a:ext cx="26670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7360" y="4015026"/>
            <a:ext cx="1531188" cy="338554"/>
          </a:xfrm>
          <a:prstGeom prst="rect">
            <a:avLst/>
          </a:prstGeom>
          <a:noFill/>
        </p:spPr>
        <p:txBody>
          <a:bodyPr wrap="none" rtlCol="0">
            <a:spAutoFit/>
          </a:bodyPr>
          <a:lstStyle>
            <a:defPPr>
              <a:defRPr lang="en-US"/>
            </a:defPPr>
            <a:lvl1pPr>
              <a:defRPr sz="1600">
                <a:solidFill>
                  <a:srgbClr val="00B0F0"/>
                </a:solidFill>
                <a:latin typeface="Andalus" pitchFamily="18" charset="-78"/>
                <a:cs typeface="Andalus" pitchFamily="18" charset="-78"/>
              </a:defRPr>
            </a:lvl1pPr>
          </a:lstStyle>
          <a:p>
            <a:r>
              <a:rPr lang="en-US" dirty="0">
                <a:solidFill>
                  <a:srgbClr val="FFC000"/>
                </a:solidFill>
              </a:rPr>
              <a:t>Opening Hours </a:t>
            </a:r>
          </a:p>
        </p:txBody>
      </p:sp>
      <p:sp>
        <p:nvSpPr>
          <p:cNvPr id="43" name="TextBox 42"/>
          <p:cNvSpPr txBox="1"/>
          <p:nvPr/>
        </p:nvSpPr>
        <p:spPr>
          <a:xfrm>
            <a:off x="542350" y="4519136"/>
            <a:ext cx="2929007" cy="738664"/>
          </a:xfrm>
          <a:prstGeom prst="rect">
            <a:avLst/>
          </a:prstGeom>
          <a:noFill/>
        </p:spPr>
        <p:txBody>
          <a:bodyPr wrap="square" rtlCol="0">
            <a:spAutoFit/>
          </a:bodyPr>
          <a:lstStyle/>
          <a:p>
            <a:r>
              <a:rPr lang="en-US" sz="1400" dirty="0" smtClean="0">
                <a:solidFill>
                  <a:schemeClr val="accent5">
                    <a:lumMod val="60000"/>
                    <a:lumOff val="40000"/>
                  </a:schemeClr>
                </a:solidFill>
                <a:latin typeface="Andalus" pitchFamily="18" charset="-78"/>
                <a:cs typeface="Andalus" pitchFamily="18" charset="-78"/>
              </a:rPr>
              <a:t>Mon To Sat – 06.00 AM To 11.00 PM</a:t>
            </a:r>
            <a:br>
              <a:rPr lang="en-US" sz="1400" dirty="0" smtClean="0">
                <a:solidFill>
                  <a:schemeClr val="accent5">
                    <a:lumMod val="60000"/>
                    <a:lumOff val="40000"/>
                  </a:schemeClr>
                </a:solidFill>
                <a:latin typeface="Andalus" pitchFamily="18" charset="-78"/>
                <a:cs typeface="Andalus" pitchFamily="18" charset="-78"/>
              </a:rPr>
            </a:br>
            <a:endParaRPr lang="en-US" sz="1400" dirty="0" smtClean="0">
              <a:solidFill>
                <a:schemeClr val="accent5">
                  <a:lumMod val="60000"/>
                  <a:lumOff val="40000"/>
                </a:schemeClr>
              </a:solidFill>
              <a:latin typeface="Andalus" pitchFamily="18" charset="-78"/>
              <a:cs typeface="Andalus" pitchFamily="18" charset="-78"/>
            </a:endParaRPr>
          </a:p>
          <a:p>
            <a:r>
              <a:rPr lang="en-US" sz="1400" dirty="0" smtClean="0">
                <a:solidFill>
                  <a:schemeClr val="accent5">
                    <a:lumMod val="60000"/>
                    <a:lumOff val="40000"/>
                  </a:schemeClr>
                </a:solidFill>
                <a:latin typeface="Andalus" pitchFamily="18" charset="-78"/>
                <a:cs typeface="Andalus" pitchFamily="18" charset="-78"/>
              </a:rPr>
              <a:t>Sunday       – 08.00 AM To 12.00 AM</a:t>
            </a:r>
          </a:p>
        </p:txBody>
      </p:sp>
      <p:cxnSp>
        <p:nvCxnSpPr>
          <p:cNvPr id="44" name="Straight Connector 43"/>
          <p:cNvCxnSpPr/>
          <p:nvPr/>
        </p:nvCxnSpPr>
        <p:spPr>
          <a:xfrm>
            <a:off x="618550" y="4353580"/>
            <a:ext cx="26670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25388" y="1541721"/>
            <a:ext cx="1207382" cy="338554"/>
          </a:xfrm>
          <a:prstGeom prst="rect">
            <a:avLst/>
          </a:prstGeom>
          <a:noFill/>
        </p:spPr>
        <p:txBody>
          <a:bodyPr wrap="none" rtlCol="0">
            <a:spAutoFit/>
          </a:bodyPr>
          <a:lstStyle>
            <a:defPPr>
              <a:defRPr lang="en-US"/>
            </a:defPPr>
            <a:lvl1pPr>
              <a:defRPr sz="1600">
                <a:solidFill>
                  <a:srgbClr val="00B0F0"/>
                </a:solidFill>
                <a:latin typeface="Andalus" pitchFamily="18" charset="-78"/>
                <a:cs typeface="Andalus" pitchFamily="18" charset="-78"/>
              </a:defRPr>
            </a:lvl1pPr>
          </a:lstStyle>
          <a:p>
            <a:r>
              <a:rPr lang="en-US" dirty="0">
                <a:solidFill>
                  <a:srgbClr val="FFC000"/>
                </a:solidFill>
              </a:rPr>
              <a:t>Google Map</a:t>
            </a:r>
          </a:p>
        </p:txBody>
      </p:sp>
      <p:cxnSp>
        <p:nvCxnSpPr>
          <p:cNvPr id="46" name="Straight Connector 45"/>
          <p:cNvCxnSpPr/>
          <p:nvPr/>
        </p:nvCxnSpPr>
        <p:spPr>
          <a:xfrm>
            <a:off x="4634913" y="1878687"/>
            <a:ext cx="26670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2"/>
          <p:cNvPicPr>
            <a:picLocks noChangeAspect="1" noChangeArrowheads="1"/>
          </p:cNvPicPr>
          <p:nvPr/>
        </p:nvPicPr>
        <p:blipFill>
          <a:blip r:embed="rId3"/>
          <a:srcRect l="59722" t="25926" r="6250" b="53704"/>
          <a:stretch>
            <a:fillRect/>
          </a:stretch>
        </p:blipFill>
        <p:spPr bwMode="auto">
          <a:xfrm>
            <a:off x="4094442" y="2259687"/>
            <a:ext cx="4427642" cy="2769513"/>
          </a:xfrm>
          <a:prstGeom prst="rect">
            <a:avLst/>
          </a:prstGeom>
          <a:ln w="228600" cap="sq" cmpd="thickThin">
            <a:solidFill>
              <a:srgbClr val="000000"/>
            </a:solidFill>
            <a:prstDash val="solid"/>
            <a:miter lim="800000"/>
          </a:ln>
          <a:effectLst>
            <a:innerShdw blurRad="76200">
              <a:srgbClr val="000000"/>
            </a:innerShdw>
          </a:effectLst>
        </p:spPr>
      </p:pic>
      <p:cxnSp>
        <p:nvCxnSpPr>
          <p:cNvPr id="31" name="Straight Connector 30"/>
          <p:cNvCxnSpPr/>
          <p:nvPr/>
        </p:nvCxnSpPr>
        <p:spPr>
          <a:xfrm>
            <a:off x="0" y="6400800"/>
            <a:ext cx="9144000" cy="15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26191" t="6335" r="23469" b="27217"/>
          <a:stretch/>
        </p:blipFill>
        <p:spPr>
          <a:xfrm>
            <a:off x="7826160" y="6489514"/>
            <a:ext cx="320691" cy="281687"/>
          </a:xfrm>
          <a:prstGeom prst="rect">
            <a:avLst/>
          </a:prstGeom>
        </p:spPr>
      </p:pic>
      <p:pic>
        <p:nvPicPr>
          <p:cNvPr id="33" name="Picture 2" descr="C:\Users\icon fitness\Desktop\New folder\instragram.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5" t="9574" r="26908" b="11138"/>
          <a:stretch/>
        </p:blipFill>
        <p:spPr bwMode="auto">
          <a:xfrm>
            <a:off x="8292348" y="6478816"/>
            <a:ext cx="286823" cy="286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8537" y="6489252"/>
            <a:ext cx="286823" cy="286823"/>
          </a:xfrm>
          <a:prstGeom prst="rect">
            <a:avLst/>
          </a:prstGeom>
        </p:spPr>
      </p:pic>
    </p:spTree>
    <p:extLst>
      <p:ext uri="{BB962C8B-B14F-4D97-AF65-F5344CB8AC3E}">
        <p14:creationId xmlns:p14="http://schemas.microsoft.com/office/powerpoint/2010/main" val="48030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4466</Words>
  <Application>Microsoft Office PowerPoint</Application>
  <PresentationFormat>On-screen Show (4:3)</PresentationFormat>
  <Paragraphs>1064</Paragraphs>
  <Slides>72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72</vt:i4>
      </vt:variant>
    </vt:vector>
  </HeadingPairs>
  <TitlesOfParts>
    <vt:vector size="84" baseType="lpstr">
      <vt:lpstr>Agency FB</vt:lpstr>
      <vt:lpstr>Andalus</vt:lpstr>
      <vt:lpstr>Arial</vt:lpstr>
      <vt:lpstr>Baskerville Old Face</vt:lpstr>
      <vt:lpstr>Calibri</vt:lpstr>
      <vt:lpstr>Gabriola</vt:lpstr>
      <vt:lpstr>Latha</vt:lpstr>
      <vt:lpstr>Lucida Handwriting</vt:lpstr>
      <vt:lpstr>Rage Italic</vt:lpstr>
      <vt:lpstr>Segoe Script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Bhusan</dc:creator>
  <cp:lastModifiedBy>aa</cp:lastModifiedBy>
  <cp:revision>89</cp:revision>
  <dcterms:created xsi:type="dcterms:W3CDTF">2014-12-11T07:06:55Z</dcterms:created>
  <dcterms:modified xsi:type="dcterms:W3CDTF">2022-01-25T07:15:32Z</dcterms:modified>
</cp:coreProperties>
</file>