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3"/>
  </p:notesMasterIdLst>
  <p:sldIdLst>
    <p:sldId id="256" r:id="rId2"/>
    <p:sldId id="257" r:id="rId3"/>
    <p:sldId id="279" r:id="rId4"/>
    <p:sldId id="280" r:id="rId5"/>
    <p:sldId id="281" r:id="rId6"/>
    <p:sldId id="286" r:id="rId7"/>
    <p:sldId id="282" r:id="rId8"/>
    <p:sldId id="293" r:id="rId9"/>
    <p:sldId id="283" r:id="rId10"/>
    <p:sldId id="284" r:id="rId11"/>
    <p:sldId id="294" r:id="rId12"/>
    <p:sldId id="295" r:id="rId13"/>
    <p:sldId id="296" r:id="rId14"/>
    <p:sldId id="297" r:id="rId15"/>
    <p:sldId id="285" r:id="rId16"/>
    <p:sldId id="290" r:id="rId17"/>
    <p:sldId id="291" r:id="rId18"/>
    <p:sldId id="289" r:id="rId19"/>
    <p:sldId id="287" r:id="rId20"/>
    <p:sldId id="298" r:id="rId21"/>
    <p:sldId id="278" r:id="rId22"/>
  </p:sldIdLst>
  <p:sldSz cx="12192000" cy="6858000"/>
  <p:notesSz cx="6858000" cy="9144000"/>
  <p:embeddedFontLst>
    <p:embeddedFont>
      <p:font typeface="Quattrocento Sans" panose="020B0502050000020003"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ADA7"/>
    <a:srgbClr val="85CDD5"/>
    <a:srgbClr val="2692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ccbe8db1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ccbe8db1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ccbe8db1c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ccbe8db1c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718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pic>
        <p:nvPicPr>
          <p:cNvPr id="12" name="Google Shape;12;p2" descr="IIITD_pptslide_jpeg-03.jpg"/>
          <p:cNvPicPr preferRelativeResize="0"/>
          <p:nvPr/>
        </p:nvPicPr>
        <p:blipFill rotWithShape="1">
          <a:blip r:embed="rId2">
            <a:alphaModFix/>
          </a:blip>
          <a:srcRect l="72917" t="69259"/>
          <a:stretch/>
        </p:blipFill>
        <p:spPr>
          <a:xfrm>
            <a:off x="9715500" y="4749800"/>
            <a:ext cx="2476500" cy="2108200"/>
          </a:xfrm>
          <a:prstGeom prst="rect">
            <a:avLst/>
          </a:prstGeom>
          <a:noFill/>
          <a:ln>
            <a:noFill/>
          </a:ln>
        </p:spPr>
      </p:pic>
      <p:sp>
        <p:nvSpPr>
          <p:cNvPr id="13" name="Google Shape;13;p2"/>
          <p:cNvSpPr txBox="1">
            <a:spLocks noGrp="1"/>
          </p:cNvSpPr>
          <p:nvPr>
            <p:ph type="ctrTitle"/>
          </p:nvPr>
        </p:nvSpPr>
        <p:spPr>
          <a:xfrm>
            <a:off x="1524000" y="1063671"/>
            <a:ext cx="9753600" cy="1875008"/>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5486400" y="3240578"/>
            <a:ext cx="5791200" cy="2042622"/>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a:endParaRPr/>
          </a:p>
        </p:txBody>
      </p:sp>
      <p:sp>
        <p:nvSpPr>
          <p:cNvPr id="15" name="Google Shape;15;p2"/>
          <p:cNvSpPr txBox="1">
            <a:spLocks noGrp="1"/>
          </p:cNvSpPr>
          <p:nvPr>
            <p:ph type="dt" idx="10"/>
          </p:nvPr>
        </p:nvSpPr>
        <p:spPr>
          <a:xfrm>
            <a:off x="54864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107" name="Google Shape;107;p13"/>
          <p:cNvSpPr txBox="1">
            <a:spLocks noGrp="1"/>
          </p:cNvSpPr>
          <p:nvPr>
            <p:ph type="body" idx="1"/>
          </p:nvPr>
        </p:nvSpPr>
        <p:spPr>
          <a:xfrm>
            <a:off x="914399" y="1381181"/>
            <a:ext cx="5112328" cy="47989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13"/>
          <p:cNvSpPr txBox="1">
            <a:spLocks noGrp="1"/>
          </p:cNvSpPr>
          <p:nvPr>
            <p:ph type="body" idx="2"/>
          </p:nvPr>
        </p:nvSpPr>
        <p:spPr>
          <a:xfrm>
            <a:off x="6244770" y="1381181"/>
            <a:ext cx="5105400" cy="47989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2" name="Google Shape;112;p13"/>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13" name="Google Shape;113;p13"/>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13"/>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117" name="Google Shape;117;p14"/>
          <p:cNvSpPr txBox="1">
            <a:spLocks noGrp="1"/>
          </p:cNvSpPr>
          <p:nvPr>
            <p:ph type="body" idx="1"/>
          </p:nvPr>
        </p:nvSpPr>
        <p:spPr>
          <a:xfrm>
            <a:off x="914399" y="1262291"/>
            <a:ext cx="5086928" cy="82569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8" name="Google Shape;118;p14"/>
          <p:cNvSpPr txBox="1">
            <a:spLocks noGrp="1"/>
          </p:cNvSpPr>
          <p:nvPr>
            <p:ph type="body" idx="2"/>
          </p:nvPr>
        </p:nvSpPr>
        <p:spPr>
          <a:xfrm>
            <a:off x="914399" y="2154891"/>
            <a:ext cx="5086928" cy="40331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14"/>
          <p:cNvSpPr txBox="1">
            <a:spLocks noGrp="1"/>
          </p:cNvSpPr>
          <p:nvPr>
            <p:ph type="body" idx="3"/>
          </p:nvPr>
        </p:nvSpPr>
        <p:spPr>
          <a:xfrm>
            <a:off x="6230257" y="1262288"/>
            <a:ext cx="5105400" cy="82569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0" name="Google Shape;120;p14"/>
          <p:cNvSpPr txBox="1">
            <a:spLocks noGrp="1"/>
          </p:cNvSpPr>
          <p:nvPr>
            <p:ph type="body" idx="4"/>
          </p:nvPr>
        </p:nvSpPr>
        <p:spPr>
          <a:xfrm>
            <a:off x="6230257" y="2154891"/>
            <a:ext cx="5105400" cy="40331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4"/>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4" name="Google Shape;124;p14"/>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25" name="Google Shape;125;p14"/>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14"/>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129" name="Google Shape;12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5"/>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p15"/>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3" name="Google Shape;133;p15"/>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15"/>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137" name="Google Shape;137;p16"/>
          <p:cNvSpPr txBox="1">
            <a:spLocks noGrp="1"/>
          </p:cNvSpPr>
          <p:nvPr>
            <p:ph type="body" idx="1"/>
          </p:nvPr>
        </p:nvSpPr>
        <p:spPr>
          <a:xfrm>
            <a:off x="5181600" y="990600"/>
            <a:ext cx="6172200" cy="48768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8" name="Google Shape;138;p16"/>
          <p:cNvSpPr txBox="1">
            <a:spLocks noGrp="1"/>
          </p:cNvSpPr>
          <p:nvPr>
            <p:ph type="body" idx="2"/>
          </p:nvPr>
        </p:nvSpPr>
        <p:spPr>
          <a:xfrm>
            <a:off x="841248" y="2191660"/>
            <a:ext cx="3931920" cy="3675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9" name="Google Shape;13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6"/>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2" name="Google Shape;142;p16"/>
          <p:cNvSpPr txBox="1">
            <a:spLocks noGrp="1"/>
          </p:cNvSpPr>
          <p:nvPr>
            <p:ph type="title"/>
          </p:nvPr>
        </p:nvSpPr>
        <p:spPr>
          <a:xfrm>
            <a:off x="841248" y="457200"/>
            <a:ext cx="3931920" cy="148771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EADA7"/>
              </a:buClr>
              <a:buSzPts val="3200"/>
              <a:buFont typeface="Quattrocento Sans"/>
              <a:buNone/>
              <a:defRPr sz="3200" b="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43" name="Google Shape;143;p16"/>
          <p:cNvCxnSpPr/>
          <p:nvPr/>
        </p:nvCxnSpPr>
        <p:spPr>
          <a:xfrm>
            <a:off x="860600" y="2061029"/>
            <a:ext cx="393192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16"/>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147" name="Google Shape;147;p17"/>
          <p:cNvSpPr>
            <a:spLocks noGrp="1"/>
          </p:cNvSpPr>
          <p:nvPr>
            <p:ph type="pic" idx="2"/>
          </p:nvPr>
        </p:nvSpPr>
        <p:spPr>
          <a:xfrm>
            <a:off x="5181600" y="990600"/>
            <a:ext cx="6172200" cy="4876800"/>
          </a:xfrm>
          <a:prstGeom prst="rect">
            <a:avLst/>
          </a:prstGeom>
          <a:noFill/>
          <a:ln>
            <a:noFill/>
          </a:ln>
        </p:spPr>
      </p:sp>
      <p:sp>
        <p:nvSpPr>
          <p:cNvPr id="148" name="Google Shape;14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7"/>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1" name="Google Shape;151;p17"/>
          <p:cNvSpPr txBox="1">
            <a:spLocks noGrp="1"/>
          </p:cNvSpPr>
          <p:nvPr>
            <p:ph type="body" idx="1"/>
          </p:nvPr>
        </p:nvSpPr>
        <p:spPr>
          <a:xfrm>
            <a:off x="841248" y="2191660"/>
            <a:ext cx="3931920" cy="36757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2" name="Google Shape;152;p17"/>
          <p:cNvSpPr txBox="1">
            <a:spLocks noGrp="1"/>
          </p:cNvSpPr>
          <p:nvPr>
            <p:ph type="title"/>
          </p:nvPr>
        </p:nvSpPr>
        <p:spPr>
          <a:xfrm>
            <a:off x="841248" y="457200"/>
            <a:ext cx="3931920" cy="148771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EADA7"/>
              </a:buClr>
              <a:buSzPts val="3200"/>
              <a:buFont typeface="Quattrocento Sans"/>
              <a:buNone/>
              <a:defRPr sz="3200" b="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53" name="Google Shape;153;p17"/>
          <p:cNvCxnSpPr/>
          <p:nvPr/>
        </p:nvCxnSpPr>
        <p:spPr>
          <a:xfrm>
            <a:off x="860600" y="2061029"/>
            <a:ext cx="393192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17"/>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157" name="Google Shape;157;p18"/>
          <p:cNvSpPr txBox="1">
            <a:spLocks noGrp="1"/>
          </p:cNvSpPr>
          <p:nvPr>
            <p:ph type="body" idx="1"/>
          </p:nvPr>
        </p:nvSpPr>
        <p:spPr>
          <a:xfrm rot="5400000">
            <a:off x="3715859" y="-1496477"/>
            <a:ext cx="4767210" cy="1052252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8" name="Google Shape;1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1" name="Google Shape;161;p18"/>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2" name="Google Shape;162;p18"/>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18"/>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21" name="Google Shape;21;p3"/>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845127" y="1381182"/>
            <a:ext cx="10515600" cy="47989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27" name="Google Shape;27;p3"/>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30" name="Google Shape;30;p4"/>
          <p:cNvSpPr txBox="1">
            <a:spLocks noGrp="1"/>
          </p:cNvSpPr>
          <p:nvPr>
            <p:ph type="title"/>
          </p:nvPr>
        </p:nvSpPr>
        <p:spPr>
          <a:xfrm>
            <a:off x="831850" y="1712423"/>
            <a:ext cx="10515600" cy="28512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EADA7"/>
              </a:buClr>
              <a:buSzPts val="6000"/>
              <a:buFont typeface="Quattrocento Sans"/>
              <a:buNone/>
              <a:defRPr sz="6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1850" y="455263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400"/>
              <a:buNone/>
              <a:defRPr sz="2400">
                <a:solidFill>
                  <a:srgbClr val="3F3F3F"/>
                </a:solidFill>
              </a:defRPr>
            </a:lvl1pPr>
            <a:lvl2pPr marL="914400" lvl="1" indent="-228600" algn="l">
              <a:lnSpc>
                <a:spcPct val="90000"/>
              </a:lnSpc>
              <a:spcBef>
                <a:spcPts val="500"/>
              </a:spcBef>
              <a:spcAft>
                <a:spcPts val="0"/>
              </a:spcAft>
              <a:buClr>
                <a:srgbClr val="888888"/>
              </a:buClr>
              <a:buSzPts val="1800"/>
              <a:buNone/>
              <a:defRPr sz="1800">
                <a:solidFill>
                  <a:srgbClr val="888888"/>
                </a:solidFill>
              </a:defRPr>
            </a:lvl2pPr>
            <a:lvl3pPr marL="1371600" lvl="2" indent="-228600" algn="l">
              <a:lnSpc>
                <a:spcPct val="90000"/>
              </a:lnSpc>
              <a:spcBef>
                <a:spcPts val="500"/>
              </a:spcBef>
              <a:spcAft>
                <a:spcPts val="0"/>
              </a:spcAft>
              <a:buClr>
                <a:srgbClr val="888888"/>
              </a:buClr>
              <a:buSzPts val="1600"/>
              <a:buNone/>
              <a:defRPr sz="1600">
                <a:solidFill>
                  <a:srgbClr val="888888"/>
                </a:solidFill>
              </a:defRPr>
            </a:lvl3pPr>
            <a:lvl4pPr marL="1828800" lvl="3" indent="-228600" algn="l">
              <a:lnSpc>
                <a:spcPct val="90000"/>
              </a:lnSpc>
              <a:spcBef>
                <a:spcPts val="500"/>
              </a:spcBef>
              <a:spcAft>
                <a:spcPts val="0"/>
              </a:spcAft>
              <a:buClr>
                <a:srgbClr val="888888"/>
              </a:buClr>
              <a:buSzPts val="1400"/>
              <a:buNone/>
              <a:defRPr sz="1400">
                <a:solidFill>
                  <a:srgbClr val="888888"/>
                </a:solidFill>
              </a:defRPr>
            </a:lvl4pPr>
            <a:lvl5pPr marL="2286000" lvl="4" indent="-228600" algn="l">
              <a:lnSpc>
                <a:spcPct val="90000"/>
              </a:lnSpc>
              <a:spcBef>
                <a:spcPts val="5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37" name="Google Shape;37;p5"/>
          <p:cNvSpPr txBox="1">
            <a:spLocks noGrp="1"/>
          </p:cNvSpPr>
          <p:nvPr>
            <p:ph type="body" idx="1"/>
          </p:nvPr>
        </p:nvSpPr>
        <p:spPr>
          <a:xfrm>
            <a:off x="845127" y="1381182"/>
            <a:ext cx="5181600" cy="47989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6172200" y="1381182"/>
            <a:ext cx="5181600" cy="47989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5"/>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3" name="Google Shape;43;p5"/>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44" name="Google Shape;44;p5"/>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47" name="Google Shape;47;p6"/>
          <p:cNvSpPr txBox="1">
            <a:spLocks noGrp="1"/>
          </p:cNvSpPr>
          <p:nvPr>
            <p:ph type="body" idx="1"/>
          </p:nvPr>
        </p:nvSpPr>
        <p:spPr>
          <a:xfrm>
            <a:off x="845127" y="1381181"/>
            <a:ext cx="5156200" cy="82569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6"/>
          <p:cNvSpPr txBox="1">
            <a:spLocks noGrp="1"/>
          </p:cNvSpPr>
          <p:nvPr>
            <p:ph type="body" idx="2"/>
          </p:nvPr>
        </p:nvSpPr>
        <p:spPr>
          <a:xfrm>
            <a:off x="845127" y="2206880"/>
            <a:ext cx="5156200" cy="39811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6"/>
          <p:cNvSpPr txBox="1">
            <a:spLocks noGrp="1"/>
          </p:cNvSpPr>
          <p:nvPr>
            <p:ph type="body" idx="3"/>
          </p:nvPr>
        </p:nvSpPr>
        <p:spPr>
          <a:xfrm>
            <a:off x="6172200" y="1381182"/>
            <a:ext cx="5181601" cy="82569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6"/>
          <p:cNvSpPr txBox="1">
            <a:spLocks noGrp="1"/>
          </p:cNvSpPr>
          <p:nvPr>
            <p:ph type="body" idx="4"/>
          </p:nvPr>
        </p:nvSpPr>
        <p:spPr>
          <a:xfrm>
            <a:off x="6172200" y="2206880"/>
            <a:ext cx="5181601" cy="39811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 name="Google Shape;5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6"/>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6"/>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56" name="Google Shape;56;p6"/>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71" name="Google Shape;71;p9"/>
          <p:cNvSpPr txBox="1">
            <a:spLocks noGrp="1"/>
          </p:cNvSpPr>
          <p:nvPr>
            <p:ph type="title"/>
          </p:nvPr>
        </p:nvSpPr>
        <p:spPr>
          <a:xfrm>
            <a:off x="841248" y="457200"/>
            <a:ext cx="393192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EADA7"/>
              </a:buClr>
              <a:buSzPts val="3200"/>
              <a:buFont typeface="Quattrocento Sans"/>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5181600" y="990600"/>
            <a:ext cx="6172200" cy="48768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3" name="Google Shape;73;p9"/>
          <p:cNvSpPr txBox="1">
            <a:spLocks noGrp="1"/>
          </p:cNvSpPr>
          <p:nvPr>
            <p:ph type="body" idx="2"/>
          </p:nvPr>
        </p:nvSpPr>
        <p:spPr>
          <a:xfrm>
            <a:off x="841248" y="2057399"/>
            <a:ext cx="393192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9"/>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81" name="Google Shape;81;p10"/>
          <p:cNvSpPr txBox="1">
            <a:spLocks noGrp="1"/>
          </p:cNvSpPr>
          <p:nvPr>
            <p:ph type="title"/>
          </p:nvPr>
        </p:nvSpPr>
        <p:spPr>
          <a:xfrm>
            <a:off x="841248" y="457200"/>
            <a:ext cx="393192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EADA7"/>
              </a:buClr>
              <a:buSzPts val="3200"/>
              <a:buFont typeface="Quattrocento Sans"/>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a:spLocks noGrp="1"/>
          </p:cNvSpPr>
          <p:nvPr>
            <p:ph type="pic" idx="2"/>
          </p:nvPr>
        </p:nvSpPr>
        <p:spPr>
          <a:xfrm>
            <a:off x="5181600" y="990600"/>
            <a:ext cx="6172200" cy="4876800"/>
          </a:xfrm>
          <a:prstGeom prst="rect">
            <a:avLst/>
          </a:prstGeom>
          <a:noFill/>
          <a:ln>
            <a:noFill/>
          </a:ln>
        </p:spPr>
      </p:sp>
      <p:sp>
        <p:nvSpPr>
          <p:cNvPr id="83" name="Google Shape;83;p10"/>
          <p:cNvSpPr txBox="1">
            <a:spLocks noGrp="1"/>
          </p:cNvSpPr>
          <p:nvPr>
            <p:ph type="body" idx="1"/>
          </p:nvPr>
        </p:nvSpPr>
        <p:spPr>
          <a:xfrm>
            <a:off x="841248" y="2057400"/>
            <a:ext cx="3931920"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4" name="Google Shape;8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0"/>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l="72690" t="69862"/>
          <a:stretch/>
        </p:blipFill>
        <p:spPr>
          <a:xfrm>
            <a:off x="9694748" y="4789714"/>
            <a:ext cx="2497252" cy="2068286"/>
          </a:xfrm>
          <a:prstGeom prst="rect">
            <a:avLst/>
          </a:prstGeom>
          <a:noFill/>
          <a:ln>
            <a:noFill/>
          </a:ln>
        </p:spPr>
      </p:pic>
      <p:sp>
        <p:nvSpPr>
          <p:cNvPr id="91" name="Google Shape;91;p11"/>
          <p:cNvSpPr txBox="1">
            <a:spLocks noGrp="1"/>
          </p:cNvSpPr>
          <p:nvPr>
            <p:ph type="body" idx="1"/>
          </p:nvPr>
        </p:nvSpPr>
        <p:spPr>
          <a:xfrm rot="5400000">
            <a:off x="3703449" y="-1477140"/>
            <a:ext cx="4798956"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1"/>
          <p:cNvSpPr txBox="1">
            <a:spLocks noGrp="1"/>
          </p:cNvSpPr>
          <p:nvPr>
            <p:ph type="title"/>
          </p:nvPr>
        </p:nvSpPr>
        <p:spPr>
          <a:xfrm>
            <a:off x="845127" y="365760"/>
            <a:ext cx="9445502" cy="826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96" name="Google Shape;96;p11"/>
          <p:cNvCxnSpPr/>
          <p:nvPr/>
        </p:nvCxnSpPr>
        <p:spPr>
          <a:xfrm>
            <a:off x="845127" y="1191932"/>
            <a:ext cx="105156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11"/>
          <p:cNvPicPr preferRelativeResize="0"/>
          <p:nvPr/>
        </p:nvPicPr>
        <p:blipFill rotWithShape="1">
          <a:blip r:embed="rId3">
            <a:alphaModFix/>
          </a:blip>
          <a:srcRect/>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33431" y="1951831"/>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1799431" y="-600869"/>
            <a:ext cx="5811837"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EADA7"/>
              </a:buClr>
              <a:buSzPts val="4400"/>
              <a:buFont typeface="Quattrocento Sans"/>
              <a:buNone/>
              <a:defRPr sz="4400" b="0" i="0" u="none" strike="noStrike" cap="non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45127" y="1828800"/>
            <a:ext cx="10515600" cy="4351337"/>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1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EADA7"/>
        </a:solidFill>
        <a:effectLst/>
      </p:bgPr>
    </p:bg>
    <p:spTree>
      <p:nvGrpSpPr>
        <p:cNvPr id="1" name="Shape 167"/>
        <p:cNvGrpSpPr/>
        <p:nvPr/>
      </p:nvGrpSpPr>
      <p:grpSpPr>
        <a:xfrm>
          <a:off x="0" y="0"/>
          <a:ext cx="0" cy="0"/>
          <a:chOff x="0" y="0"/>
          <a:chExt cx="0" cy="0"/>
        </a:xfrm>
      </p:grpSpPr>
      <p:sp>
        <p:nvSpPr>
          <p:cNvPr id="168" name="Google Shape;168;p19"/>
          <p:cNvSpPr txBox="1">
            <a:spLocks noGrp="1"/>
          </p:cNvSpPr>
          <p:nvPr>
            <p:ph type="ctrTitle"/>
          </p:nvPr>
        </p:nvSpPr>
        <p:spPr>
          <a:xfrm>
            <a:off x="1524000" y="1063671"/>
            <a:ext cx="9753600" cy="1875008"/>
          </a:xfrm>
          <a:prstGeom prst="rect">
            <a:avLst/>
          </a:prstGeom>
          <a:noFill/>
          <a:ln>
            <a:noFill/>
          </a:ln>
        </p:spPr>
        <p:txBody>
          <a:bodyPr spcFirstLastPara="1" wrap="square" lIns="91425" tIns="45700" rIns="91425" bIns="45700" anchor="b" anchorCtr="0">
            <a:noAutofit/>
          </a:bodyPr>
          <a:lstStyle/>
          <a:p>
            <a:pPr lvl="0">
              <a:buSzPts val="4860"/>
            </a:pPr>
            <a:r>
              <a:rPr lang="en-US" sz="4000" dirty="0"/>
              <a:t>AI-Powered Food Discovery and Recommender App</a:t>
            </a:r>
            <a:endParaRPr sz="3959" dirty="0"/>
          </a:p>
        </p:txBody>
      </p:sp>
      <p:sp>
        <p:nvSpPr>
          <p:cNvPr id="169" name="Google Shape;169;p19"/>
          <p:cNvSpPr txBox="1">
            <a:spLocks noGrp="1"/>
          </p:cNvSpPr>
          <p:nvPr>
            <p:ph type="subTitle" idx="1"/>
          </p:nvPr>
        </p:nvSpPr>
        <p:spPr>
          <a:xfrm>
            <a:off x="5486400" y="3429003"/>
            <a:ext cx="5791200" cy="2042700"/>
          </a:xfrm>
          <a:prstGeom prst="rect">
            <a:avLst/>
          </a:prstGeom>
          <a:noFill/>
          <a:ln>
            <a:noFill/>
          </a:ln>
        </p:spPr>
        <p:txBody>
          <a:bodyPr spcFirstLastPara="1" wrap="square" lIns="91425" tIns="45700" rIns="91425" bIns="45700" anchor="t" anchorCtr="0">
            <a:normAutofit/>
          </a:bodyPr>
          <a:lstStyle/>
          <a:p>
            <a:pPr marL="457200" lvl="0" indent="0" algn="r" rtl="0">
              <a:lnSpc>
                <a:spcPct val="90000"/>
              </a:lnSpc>
              <a:spcBef>
                <a:spcPts val="0"/>
              </a:spcBef>
              <a:spcAft>
                <a:spcPts val="0"/>
              </a:spcAft>
              <a:buNone/>
            </a:pPr>
            <a:r>
              <a:rPr lang="en-US" sz="2700" dirty="0"/>
              <a:t>-By Group Number 11 </a:t>
            </a:r>
            <a:endParaRPr sz="2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1000"/>
                                        <p:tgtEl>
                                          <p:spTgt spid="168"/>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169"/>
                                        </p:tgtEl>
                                        <p:attrNameLst>
                                          <p:attrName>style.visibility</p:attrName>
                                        </p:attrNameLst>
                                      </p:cBhvr>
                                      <p:to>
                                        <p:strVal val="visible"/>
                                      </p:to>
                                    </p:set>
                                    <p:anim calcmode="lin" valueType="num">
                                      <p:cBhvr additive="base">
                                        <p:cTn id="10" dur="1800"/>
                                        <p:tgtEl>
                                          <p:spTgt spid="16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1B91-9E96-0AAC-C2B9-EC045DA02CD4}"/>
              </a:ext>
            </a:extLst>
          </p:cNvPr>
          <p:cNvSpPr>
            <a:spLocks noGrp="1"/>
          </p:cNvSpPr>
          <p:nvPr>
            <p:ph type="title"/>
          </p:nvPr>
        </p:nvSpPr>
        <p:spPr/>
        <p:txBody>
          <a:bodyPr/>
          <a:lstStyle/>
          <a:p>
            <a:r>
              <a:rPr lang="en-IN" dirty="0"/>
              <a:t>METHODOLOGY</a:t>
            </a:r>
          </a:p>
        </p:txBody>
      </p:sp>
      <p:pic>
        <p:nvPicPr>
          <p:cNvPr id="5" name="Picture 4">
            <a:extLst>
              <a:ext uri="{FF2B5EF4-FFF2-40B4-BE49-F238E27FC236}">
                <a16:creationId xmlns:a16="http://schemas.microsoft.com/office/drawing/2014/main" id="{E1C86ED2-F608-ED9B-04A0-6A56FB4F9559}"/>
              </a:ext>
            </a:extLst>
          </p:cNvPr>
          <p:cNvPicPr>
            <a:picLocks noChangeAspect="1"/>
          </p:cNvPicPr>
          <p:nvPr/>
        </p:nvPicPr>
        <p:blipFill>
          <a:blip r:embed="rId2"/>
          <a:stretch>
            <a:fillRect/>
          </a:stretch>
        </p:blipFill>
        <p:spPr>
          <a:xfrm>
            <a:off x="1897625" y="1293388"/>
            <a:ext cx="7737987" cy="5275901"/>
          </a:xfrm>
          <a:prstGeom prst="rect">
            <a:avLst/>
          </a:prstGeom>
        </p:spPr>
      </p:pic>
    </p:spTree>
    <p:extLst>
      <p:ext uri="{BB962C8B-B14F-4D97-AF65-F5344CB8AC3E}">
        <p14:creationId xmlns:p14="http://schemas.microsoft.com/office/powerpoint/2010/main" val="3009688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1B91-9E96-0AAC-C2B9-EC045DA02CD4}"/>
              </a:ext>
            </a:extLst>
          </p:cNvPr>
          <p:cNvSpPr>
            <a:spLocks noGrp="1"/>
          </p:cNvSpPr>
          <p:nvPr>
            <p:ph type="title"/>
          </p:nvPr>
        </p:nvSpPr>
        <p:spPr/>
        <p:txBody>
          <a:bodyPr/>
          <a:lstStyle/>
          <a:p>
            <a:r>
              <a:rPr lang="en-IN" dirty="0"/>
              <a:t>METHODOLOGY</a:t>
            </a:r>
          </a:p>
        </p:txBody>
      </p:sp>
      <p:sp>
        <p:nvSpPr>
          <p:cNvPr id="3" name="TextBox 2">
            <a:extLst>
              <a:ext uri="{FF2B5EF4-FFF2-40B4-BE49-F238E27FC236}">
                <a16:creationId xmlns:a16="http://schemas.microsoft.com/office/drawing/2014/main" id="{C6038D8D-48D4-8932-783F-B6478E16CE9F}"/>
              </a:ext>
            </a:extLst>
          </p:cNvPr>
          <p:cNvSpPr txBox="1"/>
          <p:nvPr/>
        </p:nvSpPr>
        <p:spPr>
          <a:xfrm>
            <a:off x="845127" y="1533832"/>
            <a:ext cx="10560292" cy="4654608"/>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dk1"/>
                </a:solidFill>
                <a:latin typeface="Calibri"/>
                <a:ea typeface="Calibri"/>
                <a:cs typeface="Calibri"/>
                <a:sym typeface="Calibri"/>
              </a:rPr>
              <a:t>User Interface and Model Training:</a:t>
            </a:r>
          </a:p>
          <a:p>
            <a:pPr marL="914400" lvl="1" indent="-342900">
              <a:lnSpc>
                <a:spcPct val="70000"/>
              </a:lnSpc>
              <a:spcBef>
                <a:spcPts val="500"/>
              </a:spcBef>
              <a:buClr>
                <a:schemeClr val="dk1"/>
              </a:buClr>
              <a:buSzPts val="1800"/>
              <a:buFont typeface="Arial" panose="020B0604020202020204" pitchFamily="34" charset="0"/>
              <a:buChar char="•"/>
            </a:pPr>
            <a:r>
              <a:rPr lang="en-US" sz="2400" dirty="0">
                <a:solidFill>
                  <a:schemeClr val="dk1"/>
                </a:solidFill>
                <a:latin typeface="Calibri"/>
                <a:ea typeface="Calibri"/>
                <a:cs typeface="Calibri"/>
                <a:sym typeface="Calibri"/>
              </a:rPr>
              <a:t>Dataset Assembly and Preprocessing:</a:t>
            </a:r>
          </a:p>
          <a:p>
            <a:pPr marL="571500" lvl="1">
              <a:lnSpc>
                <a:spcPct val="70000"/>
              </a:lnSpc>
              <a:spcBef>
                <a:spcPts val="500"/>
              </a:spcBef>
              <a:buClr>
                <a:schemeClr val="dk1"/>
              </a:buClr>
              <a:buSzPts val="1800"/>
            </a:pPr>
            <a:r>
              <a:rPr lang="en-US" sz="2400" dirty="0">
                <a:solidFill>
                  <a:schemeClr val="dk1"/>
                </a:solidFill>
                <a:latin typeface="Calibri"/>
                <a:ea typeface="Calibri"/>
                <a:cs typeface="Calibri"/>
                <a:sym typeface="Calibri"/>
              </a:rPr>
              <a:t>   - Assemble dataset of 63 food classes, split into training, validation, and   	testing sets.</a:t>
            </a:r>
          </a:p>
          <a:p>
            <a:pPr marL="571500" lvl="1">
              <a:lnSpc>
                <a:spcPct val="70000"/>
              </a:lnSpc>
              <a:spcBef>
                <a:spcPts val="500"/>
              </a:spcBef>
              <a:buClr>
                <a:schemeClr val="dk1"/>
              </a:buClr>
              <a:buSzPts val="1800"/>
            </a:pPr>
            <a:r>
              <a:rPr lang="en-US" sz="2400" dirty="0">
                <a:solidFill>
                  <a:schemeClr val="dk1"/>
                </a:solidFill>
                <a:latin typeface="Calibri"/>
                <a:ea typeface="Calibri"/>
                <a:cs typeface="Calibri"/>
                <a:sym typeface="Calibri"/>
              </a:rPr>
              <a:t>   - Preprocess images for consistency and augmentation.</a:t>
            </a:r>
          </a:p>
          <a:p>
            <a:pPr marL="571500" lvl="1">
              <a:lnSpc>
                <a:spcPct val="70000"/>
              </a:lnSpc>
              <a:spcBef>
                <a:spcPts val="500"/>
              </a:spcBef>
              <a:buClr>
                <a:schemeClr val="dk1"/>
              </a:buClr>
              <a:buSzPts val="1800"/>
            </a:pPr>
            <a:r>
              <a:rPr lang="en-US" sz="2400" dirty="0">
                <a:solidFill>
                  <a:schemeClr val="dk1"/>
                </a:solidFill>
                <a:latin typeface="Calibri"/>
                <a:ea typeface="Calibri"/>
                <a:cs typeface="Calibri"/>
                <a:sym typeface="Calibri"/>
              </a:rPr>
              <a:t>   - Utilize transfer learning with VGG16 architecture.</a:t>
            </a:r>
          </a:p>
          <a:p>
            <a:pPr marL="571500" lvl="1">
              <a:lnSpc>
                <a:spcPct val="70000"/>
              </a:lnSpc>
              <a:spcBef>
                <a:spcPts val="500"/>
              </a:spcBef>
              <a:buClr>
                <a:schemeClr val="dk1"/>
              </a:buClr>
              <a:buSzPts val="1800"/>
            </a:pPr>
            <a:r>
              <a:rPr lang="en-US" sz="2400" dirty="0">
                <a:solidFill>
                  <a:schemeClr val="dk1"/>
                </a:solidFill>
                <a:latin typeface="Calibri"/>
                <a:ea typeface="Calibri"/>
                <a:cs typeface="Calibri"/>
                <a:sym typeface="Calibri"/>
              </a:rPr>
              <a:t>   - Add custom classification layers for food classification.</a:t>
            </a:r>
          </a:p>
          <a:p>
            <a:pPr marL="571500" lvl="1">
              <a:lnSpc>
                <a:spcPct val="70000"/>
              </a:lnSpc>
              <a:spcBef>
                <a:spcPts val="500"/>
              </a:spcBef>
              <a:buClr>
                <a:schemeClr val="dk1"/>
              </a:buClr>
              <a:buSzPts val="1800"/>
            </a:pPr>
            <a:r>
              <a:rPr lang="en-US" sz="2400" dirty="0">
                <a:solidFill>
                  <a:schemeClr val="dk1"/>
                </a:solidFill>
                <a:latin typeface="Calibri"/>
                <a:ea typeface="Calibri"/>
                <a:cs typeface="Calibri"/>
                <a:sym typeface="Calibri"/>
              </a:rPr>
              <a:t>   </a:t>
            </a:r>
          </a:p>
          <a:p>
            <a:pPr marL="285750" indent="-285750">
              <a:buFont typeface="Arial" panose="020B0604020202020204" pitchFamily="34" charset="0"/>
              <a:buChar char="•"/>
            </a:pPr>
            <a:r>
              <a:rPr lang="en-US" sz="2800" b="1" dirty="0">
                <a:solidFill>
                  <a:schemeClr val="dk1"/>
                </a:solidFill>
                <a:latin typeface="Calibri"/>
                <a:ea typeface="Calibri"/>
                <a:cs typeface="Calibri"/>
              </a:rPr>
              <a:t> Model Deployment and Integration:</a:t>
            </a:r>
          </a:p>
          <a:p>
            <a:pPr marL="571500" lvl="1">
              <a:lnSpc>
                <a:spcPct val="70000"/>
              </a:lnSpc>
              <a:spcBef>
                <a:spcPts val="500"/>
              </a:spcBef>
              <a:buClr>
                <a:schemeClr val="dk1"/>
              </a:buClr>
              <a:buSzPts val="1800"/>
            </a:pPr>
            <a:r>
              <a:rPr lang="en-US" sz="2400" dirty="0">
                <a:solidFill>
                  <a:schemeClr val="dk1"/>
                </a:solidFill>
                <a:latin typeface="Calibri"/>
                <a:ea typeface="Calibri"/>
                <a:cs typeface="Calibri"/>
              </a:rPr>
              <a:t>   - Convert model to TensorFlow Lite format for mobile deployment.</a:t>
            </a:r>
          </a:p>
          <a:p>
            <a:pPr marL="571500" lvl="1">
              <a:lnSpc>
                <a:spcPct val="70000"/>
              </a:lnSpc>
              <a:spcBef>
                <a:spcPts val="500"/>
              </a:spcBef>
              <a:buClr>
                <a:schemeClr val="dk1"/>
              </a:buClr>
              <a:buSzPts val="1800"/>
            </a:pPr>
            <a:r>
              <a:rPr lang="en-US" sz="2400" dirty="0">
                <a:solidFill>
                  <a:schemeClr val="dk1"/>
                </a:solidFill>
                <a:latin typeface="Calibri"/>
                <a:ea typeface="Calibri"/>
                <a:cs typeface="Calibri"/>
              </a:rPr>
              <a:t>   - Integrate model into Android app, enabling seamless inference.</a:t>
            </a:r>
          </a:p>
          <a:p>
            <a:pPr marL="571500" lvl="1">
              <a:lnSpc>
                <a:spcPct val="70000"/>
              </a:lnSpc>
              <a:spcBef>
                <a:spcPts val="500"/>
              </a:spcBef>
              <a:buClr>
                <a:schemeClr val="dk1"/>
              </a:buClr>
              <a:buSzPts val="1800"/>
            </a:pPr>
            <a:r>
              <a:rPr lang="en-US" sz="2400" dirty="0">
                <a:solidFill>
                  <a:schemeClr val="dk1"/>
                </a:solidFill>
                <a:latin typeface="Calibri"/>
                <a:ea typeface="Calibri"/>
                <a:cs typeface="Calibri"/>
              </a:rPr>
              <a:t>   - Preprocess and post-process image data within app interface.</a:t>
            </a:r>
          </a:p>
          <a:p>
            <a:pPr marL="571500" lvl="1">
              <a:lnSpc>
                <a:spcPct val="70000"/>
              </a:lnSpc>
              <a:spcBef>
                <a:spcPts val="500"/>
              </a:spcBef>
              <a:buClr>
                <a:schemeClr val="dk1"/>
              </a:buClr>
              <a:buSzPts val="1800"/>
            </a:pPr>
            <a:r>
              <a:rPr lang="en-US" sz="2400" dirty="0">
                <a:solidFill>
                  <a:schemeClr val="dk1"/>
                </a:solidFill>
                <a:latin typeface="Calibri"/>
                <a:ea typeface="Calibri"/>
                <a:cs typeface="Calibri"/>
              </a:rPr>
              <a:t>   - Collect user feedback for model enhancement.</a:t>
            </a:r>
          </a:p>
          <a:p>
            <a:endParaRPr lang="en-US" dirty="0"/>
          </a:p>
        </p:txBody>
      </p:sp>
    </p:spTree>
    <p:extLst>
      <p:ext uri="{BB962C8B-B14F-4D97-AF65-F5344CB8AC3E}">
        <p14:creationId xmlns:p14="http://schemas.microsoft.com/office/powerpoint/2010/main" val="2542260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1B91-9E96-0AAC-C2B9-EC045DA02CD4}"/>
              </a:ext>
            </a:extLst>
          </p:cNvPr>
          <p:cNvSpPr>
            <a:spLocks noGrp="1"/>
          </p:cNvSpPr>
          <p:nvPr>
            <p:ph type="title"/>
          </p:nvPr>
        </p:nvSpPr>
        <p:spPr/>
        <p:txBody>
          <a:bodyPr/>
          <a:lstStyle/>
          <a:p>
            <a:r>
              <a:rPr lang="en-IN" dirty="0"/>
              <a:t>METHODOLOGY</a:t>
            </a:r>
          </a:p>
        </p:txBody>
      </p:sp>
      <p:sp>
        <p:nvSpPr>
          <p:cNvPr id="3" name="TextBox 2">
            <a:extLst>
              <a:ext uri="{FF2B5EF4-FFF2-40B4-BE49-F238E27FC236}">
                <a16:creationId xmlns:a16="http://schemas.microsoft.com/office/drawing/2014/main" id="{C6038D8D-48D4-8932-783F-B6478E16CE9F}"/>
              </a:ext>
            </a:extLst>
          </p:cNvPr>
          <p:cNvSpPr txBox="1"/>
          <p:nvPr/>
        </p:nvSpPr>
        <p:spPr>
          <a:xfrm>
            <a:off x="845127" y="1533832"/>
            <a:ext cx="10560292" cy="5171672"/>
          </a:xfrm>
          <a:prstGeom prst="rect">
            <a:avLst/>
          </a:prstGeom>
          <a:noFill/>
        </p:spPr>
        <p:txBody>
          <a:bodyPr wrap="square" rtlCol="0">
            <a:spAutoFit/>
          </a:bodyPr>
          <a:lstStyle/>
          <a:p>
            <a:r>
              <a:rPr lang="en-US" sz="2800" b="1" dirty="0">
                <a:solidFill>
                  <a:schemeClr val="dk1"/>
                </a:solidFill>
                <a:latin typeface="Calibri"/>
                <a:ea typeface="Calibri"/>
                <a:cs typeface="Calibri"/>
              </a:rPr>
              <a:t>Recommender System:</a:t>
            </a:r>
          </a:p>
          <a:p>
            <a:endParaRPr lang="en-US" dirty="0"/>
          </a:p>
          <a:p>
            <a:pPr marL="342900" lvl="1" indent="-342900">
              <a:lnSpc>
                <a:spcPct val="70000"/>
              </a:lnSpc>
              <a:spcBef>
                <a:spcPts val="500"/>
              </a:spcBef>
              <a:buClr>
                <a:schemeClr val="dk1"/>
              </a:buClr>
              <a:buSzPts val="1800"/>
              <a:buFont typeface="Arial" panose="020B0604020202020204" pitchFamily="34" charset="0"/>
              <a:buChar char="•"/>
            </a:pPr>
            <a:r>
              <a:rPr lang="en-US" sz="2400" dirty="0">
                <a:solidFill>
                  <a:schemeClr val="dk1"/>
                </a:solidFill>
                <a:latin typeface="Calibri"/>
                <a:ea typeface="Calibri"/>
                <a:cs typeface="Calibri"/>
              </a:rPr>
              <a:t>Content-Based Filtering:</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Infer user preferences from attributes and features of liked food items.</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Preprocess textual data for analysis using techniques like data cleaning and  	  tokenization.</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Calculate cosine similarity to find similar food items.</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Rank and present top recommendations to users based on similarity 	  	   scores</a:t>
            </a:r>
            <a:r>
              <a:rPr lang="en-US" dirty="0"/>
              <a:t>.</a:t>
            </a:r>
          </a:p>
          <a:p>
            <a:endParaRPr lang="en-US" dirty="0"/>
          </a:p>
          <a:p>
            <a:pPr marL="342900" lvl="1" indent="-342900">
              <a:lnSpc>
                <a:spcPct val="70000"/>
              </a:lnSpc>
              <a:spcBef>
                <a:spcPts val="500"/>
              </a:spcBef>
              <a:buClr>
                <a:schemeClr val="dk1"/>
              </a:buClr>
              <a:buSzPts val="1800"/>
              <a:buFont typeface="Arial" panose="020B0604020202020204" pitchFamily="34" charset="0"/>
              <a:buChar char="•"/>
            </a:pPr>
            <a:r>
              <a:rPr lang="en-US" sz="2400" dirty="0">
                <a:solidFill>
                  <a:schemeClr val="dk1"/>
                </a:solidFill>
                <a:latin typeface="Calibri"/>
                <a:ea typeface="Calibri"/>
                <a:cs typeface="Calibri"/>
              </a:rPr>
              <a:t> Collaborative-Based Filtering:</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Analyze patterns of user preferences and behaviors.</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Identify food items closely resembling user preferences based on various 	  attributes.</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Calculate similarity metrics using collaborative filtering algorithms. </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Present personalized recommendations to users for exploration.</a:t>
            </a:r>
          </a:p>
          <a:p>
            <a:endParaRPr lang="en-US" dirty="0"/>
          </a:p>
        </p:txBody>
      </p:sp>
    </p:spTree>
    <p:extLst>
      <p:ext uri="{BB962C8B-B14F-4D97-AF65-F5344CB8AC3E}">
        <p14:creationId xmlns:p14="http://schemas.microsoft.com/office/powerpoint/2010/main" val="173842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1B91-9E96-0AAC-C2B9-EC045DA02CD4}"/>
              </a:ext>
            </a:extLst>
          </p:cNvPr>
          <p:cNvSpPr>
            <a:spLocks noGrp="1"/>
          </p:cNvSpPr>
          <p:nvPr>
            <p:ph type="title"/>
          </p:nvPr>
        </p:nvSpPr>
        <p:spPr/>
        <p:txBody>
          <a:bodyPr/>
          <a:lstStyle/>
          <a:p>
            <a:r>
              <a:rPr lang="en-IN" dirty="0"/>
              <a:t>METHODOLOGY</a:t>
            </a:r>
          </a:p>
        </p:txBody>
      </p:sp>
      <p:sp>
        <p:nvSpPr>
          <p:cNvPr id="3" name="TextBox 2">
            <a:extLst>
              <a:ext uri="{FF2B5EF4-FFF2-40B4-BE49-F238E27FC236}">
                <a16:creationId xmlns:a16="http://schemas.microsoft.com/office/drawing/2014/main" id="{C6038D8D-48D4-8932-783F-B6478E16CE9F}"/>
              </a:ext>
            </a:extLst>
          </p:cNvPr>
          <p:cNvSpPr txBox="1"/>
          <p:nvPr/>
        </p:nvSpPr>
        <p:spPr>
          <a:xfrm>
            <a:off x="845127" y="1543665"/>
            <a:ext cx="10560292" cy="2977225"/>
          </a:xfrm>
          <a:prstGeom prst="rect">
            <a:avLst/>
          </a:prstGeom>
          <a:noFill/>
        </p:spPr>
        <p:txBody>
          <a:bodyPr wrap="square" rtlCol="0">
            <a:spAutoFit/>
          </a:bodyPr>
          <a:lstStyle/>
          <a:p>
            <a:r>
              <a:rPr lang="en-US" sz="2800" b="1" dirty="0">
                <a:solidFill>
                  <a:schemeClr val="dk1"/>
                </a:solidFill>
                <a:latin typeface="Calibri"/>
                <a:ea typeface="Calibri"/>
                <a:cs typeface="Calibri"/>
              </a:rPr>
              <a:t>Model Design and Evaluation Metrics:</a:t>
            </a:r>
          </a:p>
          <a:p>
            <a:endParaRPr lang="en-US" dirty="0"/>
          </a:p>
          <a:p>
            <a:pPr marL="342900" lvl="1" indent="-342900">
              <a:lnSpc>
                <a:spcPct val="70000"/>
              </a:lnSpc>
              <a:spcBef>
                <a:spcPts val="500"/>
              </a:spcBef>
              <a:buClr>
                <a:schemeClr val="dk1"/>
              </a:buClr>
              <a:buSzPts val="1800"/>
              <a:buFont typeface="Arial" panose="020B0604020202020204" pitchFamily="34" charset="0"/>
              <a:buChar char="•"/>
            </a:pPr>
            <a:r>
              <a:rPr lang="en-US" sz="2400" dirty="0">
                <a:solidFill>
                  <a:schemeClr val="dk1"/>
                </a:solidFill>
                <a:latin typeface="Calibri"/>
                <a:ea typeface="Calibri"/>
                <a:cs typeface="Calibri"/>
              </a:rPr>
              <a:t>Cosine Similarity Metric:</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Measure similarity between vectors in multi-dimensional space.</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Utilize for item-item recommendations, capturing similarities between 	   	  items.</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Consider cosine similarity's computational efficiency and intuitive 	   	   interpretation for personalized recommendations</a:t>
            </a:r>
            <a:r>
              <a:rPr lang="en-US" dirty="0"/>
              <a:t>.</a:t>
            </a:r>
          </a:p>
          <a:p>
            <a:endParaRPr lang="en-US" dirty="0"/>
          </a:p>
          <a:p>
            <a:endParaRPr lang="en-US" dirty="0"/>
          </a:p>
        </p:txBody>
      </p:sp>
    </p:spTree>
    <p:extLst>
      <p:ext uri="{BB962C8B-B14F-4D97-AF65-F5344CB8AC3E}">
        <p14:creationId xmlns:p14="http://schemas.microsoft.com/office/powerpoint/2010/main" val="729515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1B91-9E96-0AAC-C2B9-EC045DA02CD4}"/>
              </a:ext>
            </a:extLst>
          </p:cNvPr>
          <p:cNvSpPr>
            <a:spLocks noGrp="1"/>
          </p:cNvSpPr>
          <p:nvPr>
            <p:ph type="title"/>
          </p:nvPr>
        </p:nvSpPr>
        <p:spPr/>
        <p:txBody>
          <a:bodyPr/>
          <a:lstStyle/>
          <a:p>
            <a:r>
              <a:rPr lang="en-IN" dirty="0"/>
              <a:t>METHODOLOGY</a:t>
            </a:r>
          </a:p>
        </p:txBody>
      </p:sp>
      <p:sp>
        <p:nvSpPr>
          <p:cNvPr id="3" name="TextBox 2">
            <a:extLst>
              <a:ext uri="{FF2B5EF4-FFF2-40B4-BE49-F238E27FC236}">
                <a16:creationId xmlns:a16="http://schemas.microsoft.com/office/drawing/2014/main" id="{C6038D8D-48D4-8932-783F-B6478E16CE9F}"/>
              </a:ext>
            </a:extLst>
          </p:cNvPr>
          <p:cNvSpPr txBox="1"/>
          <p:nvPr/>
        </p:nvSpPr>
        <p:spPr>
          <a:xfrm>
            <a:off x="845127" y="1533832"/>
            <a:ext cx="10560292" cy="4654608"/>
          </a:xfrm>
          <a:prstGeom prst="rect">
            <a:avLst/>
          </a:prstGeom>
          <a:noFill/>
        </p:spPr>
        <p:txBody>
          <a:bodyPr wrap="square" rtlCol="0">
            <a:spAutoFit/>
          </a:bodyPr>
          <a:lstStyle/>
          <a:p>
            <a:r>
              <a:rPr lang="en-US" sz="2800" b="1" dirty="0">
                <a:solidFill>
                  <a:schemeClr val="dk1"/>
                </a:solidFill>
                <a:latin typeface="Calibri"/>
                <a:ea typeface="Calibri"/>
                <a:cs typeface="Calibri"/>
              </a:rPr>
              <a:t>Model Architecture for Content and Collaborative Filtering:</a:t>
            </a:r>
          </a:p>
          <a:p>
            <a:endParaRPr lang="en-US" sz="2800" b="1" dirty="0">
              <a:solidFill>
                <a:schemeClr val="dk1"/>
              </a:solidFill>
              <a:latin typeface="Calibri"/>
              <a:ea typeface="Calibri"/>
              <a:cs typeface="Calibri"/>
            </a:endParaRPr>
          </a:p>
          <a:p>
            <a:pPr marL="342900" lvl="1" indent="-342900">
              <a:lnSpc>
                <a:spcPct val="70000"/>
              </a:lnSpc>
              <a:spcBef>
                <a:spcPts val="500"/>
              </a:spcBef>
              <a:buClr>
                <a:schemeClr val="dk1"/>
              </a:buClr>
              <a:buSzPts val="1800"/>
              <a:buFont typeface="Arial" panose="020B0604020202020204" pitchFamily="34" charset="0"/>
              <a:buChar char="•"/>
            </a:pPr>
            <a:r>
              <a:rPr lang="en-US" sz="2400" dirty="0">
                <a:solidFill>
                  <a:schemeClr val="dk1"/>
                </a:solidFill>
                <a:latin typeface="Calibri"/>
                <a:ea typeface="Calibri"/>
                <a:cs typeface="Calibri"/>
              </a:rPr>
              <a:t>Content-Based Filtering Design:</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Input food item to initiate recommendation process.</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Compare attributes to find similar foods.</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Rank and present top 5 recommendations to users based on similarity 	  	  scores.</a:t>
            </a:r>
          </a:p>
          <a:p>
            <a:pPr lvl="1">
              <a:lnSpc>
                <a:spcPct val="70000"/>
              </a:lnSpc>
              <a:spcBef>
                <a:spcPts val="500"/>
              </a:spcBef>
              <a:buClr>
                <a:schemeClr val="dk1"/>
              </a:buClr>
              <a:buSzPts val="1800"/>
            </a:pPr>
            <a:endParaRPr lang="en-US" sz="2400" dirty="0">
              <a:solidFill>
                <a:schemeClr val="dk1"/>
              </a:solidFill>
              <a:latin typeface="Calibri"/>
              <a:ea typeface="Calibri"/>
              <a:cs typeface="Calibri"/>
            </a:endParaRPr>
          </a:p>
          <a:p>
            <a:pPr marL="342900" lvl="1" indent="-342900">
              <a:lnSpc>
                <a:spcPct val="70000"/>
              </a:lnSpc>
              <a:spcBef>
                <a:spcPts val="500"/>
              </a:spcBef>
              <a:buClr>
                <a:schemeClr val="dk1"/>
              </a:buClr>
              <a:buSzPts val="1800"/>
              <a:buFont typeface="Arial" panose="020B0604020202020204" pitchFamily="34" charset="0"/>
              <a:buChar char="•"/>
            </a:pPr>
            <a:r>
              <a:rPr lang="en-US" sz="2400" dirty="0">
                <a:solidFill>
                  <a:schemeClr val="dk1"/>
                </a:solidFill>
                <a:latin typeface="Calibri"/>
                <a:ea typeface="Calibri"/>
                <a:cs typeface="Calibri"/>
              </a:rPr>
              <a:t>Collaborative-Based Filtering Design:</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Begin with user-provided food item as input.</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Compare attributes to identify similar foods.</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Calculate set of recommended items based on similarity metrics.</a:t>
            </a:r>
          </a:p>
          <a:p>
            <a:pPr lvl="1">
              <a:lnSpc>
                <a:spcPct val="70000"/>
              </a:lnSpc>
              <a:spcBef>
                <a:spcPts val="500"/>
              </a:spcBef>
              <a:buClr>
                <a:schemeClr val="dk1"/>
              </a:buClr>
              <a:buSzPts val="1800"/>
            </a:pPr>
            <a:r>
              <a:rPr lang="en-US" sz="2400" dirty="0">
                <a:solidFill>
                  <a:schemeClr val="dk1"/>
                </a:solidFill>
                <a:latin typeface="Calibri"/>
                <a:ea typeface="Calibri"/>
                <a:cs typeface="Calibri"/>
              </a:rPr>
              <a:t>   	- Display recommendations for user consideration and feedback.</a:t>
            </a:r>
          </a:p>
          <a:p>
            <a:endParaRPr lang="en-US" dirty="0"/>
          </a:p>
        </p:txBody>
      </p:sp>
    </p:spTree>
    <p:extLst>
      <p:ext uri="{BB962C8B-B14F-4D97-AF65-F5344CB8AC3E}">
        <p14:creationId xmlns:p14="http://schemas.microsoft.com/office/powerpoint/2010/main" val="385305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F432-5833-F7E2-3CC3-E31B44017ABC}"/>
              </a:ext>
            </a:extLst>
          </p:cNvPr>
          <p:cNvSpPr>
            <a:spLocks noGrp="1"/>
          </p:cNvSpPr>
          <p:nvPr>
            <p:ph type="title"/>
          </p:nvPr>
        </p:nvSpPr>
        <p:spPr/>
        <p:txBody>
          <a:bodyPr/>
          <a:lstStyle/>
          <a:p>
            <a:r>
              <a:rPr lang="en-IN" dirty="0"/>
              <a:t>RESULT</a:t>
            </a:r>
          </a:p>
        </p:txBody>
      </p:sp>
      <p:sp>
        <p:nvSpPr>
          <p:cNvPr id="3" name="Text Placeholder 2">
            <a:extLst>
              <a:ext uri="{FF2B5EF4-FFF2-40B4-BE49-F238E27FC236}">
                <a16:creationId xmlns:a16="http://schemas.microsoft.com/office/drawing/2014/main" id="{1A6D5DE0-CB21-89BD-E57D-A1C2D76EE849}"/>
              </a:ext>
            </a:extLst>
          </p:cNvPr>
          <p:cNvSpPr>
            <a:spLocks noGrp="1"/>
          </p:cNvSpPr>
          <p:nvPr>
            <p:ph type="body" idx="1"/>
          </p:nvPr>
        </p:nvSpPr>
        <p:spPr/>
        <p:txBody>
          <a:bodyPr>
            <a:normAutofit/>
          </a:bodyPr>
          <a:lstStyle/>
          <a:p>
            <a:r>
              <a:rPr lang="en-US" b="1" dirty="0"/>
              <a:t>Robust Performance</a:t>
            </a:r>
            <a:r>
              <a:rPr lang="en-US" dirty="0"/>
              <a:t>: The food recommender system demonstrates high accuracy in both image classification and recommendation functionalities, providing users with real-time feedback within the Android app interface.</a:t>
            </a:r>
          </a:p>
          <a:p>
            <a:pPr marL="114300" indent="0">
              <a:buNone/>
            </a:pPr>
            <a:endParaRPr lang="en-US" dirty="0"/>
          </a:p>
          <a:p>
            <a:endParaRPr lang="en-US" dirty="0"/>
          </a:p>
          <a:p>
            <a:pPr marL="114300" indent="0">
              <a:buNone/>
            </a:pPr>
            <a:endParaRPr lang="en-IN" dirty="0"/>
          </a:p>
        </p:txBody>
      </p:sp>
      <p:sp>
        <p:nvSpPr>
          <p:cNvPr id="6" name="TextBox 5">
            <a:extLst>
              <a:ext uri="{FF2B5EF4-FFF2-40B4-BE49-F238E27FC236}">
                <a16:creationId xmlns:a16="http://schemas.microsoft.com/office/drawing/2014/main" id="{26E7AFAF-BF5F-30D5-A5B3-47FEC0BDF109}"/>
              </a:ext>
            </a:extLst>
          </p:cNvPr>
          <p:cNvSpPr txBox="1"/>
          <p:nvPr/>
        </p:nvSpPr>
        <p:spPr>
          <a:xfrm>
            <a:off x="993059" y="3276216"/>
            <a:ext cx="6784257" cy="3539430"/>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dk1"/>
                </a:solidFill>
                <a:latin typeface="Calibri"/>
                <a:ea typeface="Calibri"/>
                <a:cs typeface="Calibri"/>
                <a:sym typeface="Calibri"/>
              </a:rPr>
              <a:t>Culinary Trends and Preferences</a:t>
            </a:r>
            <a:r>
              <a:rPr lang="en-US" sz="2800" dirty="0">
                <a:solidFill>
                  <a:schemeClr val="dk1"/>
                </a:solidFill>
                <a:latin typeface="Calibri"/>
                <a:ea typeface="Calibri"/>
                <a:cs typeface="Calibri"/>
                <a:sym typeface="Calibri"/>
              </a:rPr>
              <a:t>: Analysis of word frequency and ingredient pairs from user searches reveals prevalent culinary trends and preferences. Ingredients like "Powder," "Salt," and "Oil" emerge as commonly occurring, guiding content curation and recommendation strategies.</a:t>
            </a:r>
            <a:endParaRPr lang="en-IN" sz="2800" dirty="0">
              <a:solidFill>
                <a:schemeClr val="dk1"/>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A36BF1C1-A5B0-A4B7-A9D9-BC7EB537633E}"/>
              </a:ext>
            </a:extLst>
          </p:cNvPr>
          <p:cNvPicPr>
            <a:picLocks noChangeAspect="1"/>
          </p:cNvPicPr>
          <p:nvPr/>
        </p:nvPicPr>
        <p:blipFill>
          <a:blip r:embed="rId2"/>
          <a:stretch>
            <a:fillRect/>
          </a:stretch>
        </p:blipFill>
        <p:spPr>
          <a:xfrm>
            <a:off x="7855974" y="3311723"/>
            <a:ext cx="4192673" cy="3059403"/>
          </a:xfrm>
          <a:prstGeom prst="rect">
            <a:avLst/>
          </a:prstGeom>
        </p:spPr>
      </p:pic>
    </p:spTree>
    <p:extLst>
      <p:ext uri="{BB962C8B-B14F-4D97-AF65-F5344CB8AC3E}">
        <p14:creationId xmlns:p14="http://schemas.microsoft.com/office/powerpoint/2010/main" val="60271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C387-7A72-30BF-EA62-D93835DDA877}"/>
              </a:ext>
            </a:extLst>
          </p:cNvPr>
          <p:cNvSpPr>
            <a:spLocks noGrp="1"/>
          </p:cNvSpPr>
          <p:nvPr>
            <p:ph type="title"/>
          </p:nvPr>
        </p:nvSpPr>
        <p:spPr/>
        <p:txBody>
          <a:bodyPr/>
          <a:lstStyle/>
          <a:p>
            <a:r>
              <a:rPr lang="en-IN" dirty="0"/>
              <a:t>RESULT</a:t>
            </a:r>
          </a:p>
        </p:txBody>
      </p:sp>
      <p:sp>
        <p:nvSpPr>
          <p:cNvPr id="3" name="Text Placeholder 2">
            <a:extLst>
              <a:ext uri="{FF2B5EF4-FFF2-40B4-BE49-F238E27FC236}">
                <a16:creationId xmlns:a16="http://schemas.microsoft.com/office/drawing/2014/main" id="{9179FAA4-32C2-228F-8E83-2A899BB062F8}"/>
              </a:ext>
            </a:extLst>
          </p:cNvPr>
          <p:cNvSpPr>
            <a:spLocks noGrp="1"/>
          </p:cNvSpPr>
          <p:nvPr>
            <p:ph type="body" idx="1"/>
          </p:nvPr>
        </p:nvSpPr>
        <p:spPr>
          <a:xfrm>
            <a:off x="845127" y="1381182"/>
            <a:ext cx="5448149" cy="5265424"/>
          </a:xfrm>
        </p:spPr>
        <p:txBody>
          <a:bodyPr/>
          <a:lstStyle/>
          <a:p>
            <a:r>
              <a:rPr lang="en-US" b="1" dirty="0"/>
              <a:t>Flavor Profiles and Ingredient Synergies</a:t>
            </a:r>
            <a:r>
              <a:rPr lang="en-US" dirty="0"/>
              <a:t>: By analyzing ingredient pairs, the system gains insights into flavor profiles and ingredient synergies that resonate with users. This understanding aids in refining recommendation algorithms to suggest food items that complement each other well.</a:t>
            </a:r>
          </a:p>
          <a:p>
            <a:endParaRPr lang="en-IN" dirty="0"/>
          </a:p>
        </p:txBody>
      </p:sp>
      <p:pic>
        <p:nvPicPr>
          <p:cNvPr id="7" name="Picture 6">
            <a:extLst>
              <a:ext uri="{FF2B5EF4-FFF2-40B4-BE49-F238E27FC236}">
                <a16:creationId xmlns:a16="http://schemas.microsoft.com/office/drawing/2014/main" id="{16738988-F287-CA40-3694-F4CFEA3399D5}"/>
              </a:ext>
            </a:extLst>
          </p:cNvPr>
          <p:cNvPicPr>
            <a:picLocks noChangeAspect="1"/>
          </p:cNvPicPr>
          <p:nvPr/>
        </p:nvPicPr>
        <p:blipFill>
          <a:blip r:embed="rId2"/>
          <a:stretch>
            <a:fillRect/>
          </a:stretch>
        </p:blipFill>
        <p:spPr>
          <a:xfrm>
            <a:off x="6420465" y="2051514"/>
            <a:ext cx="5448150" cy="3044006"/>
          </a:xfrm>
          <a:prstGeom prst="rect">
            <a:avLst/>
          </a:prstGeom>
        </p:spPr>
      </p:pic>
    </p:spTree>
    <p:extLst>
      <p:ext uri="{BB962C8B-B14F-4D97-AF65-F5344CB8AC3E}">
        <p14:creationId xmlns:p14="http://schemas.microsoft.com/office/powerpoint/2010/main" val="2852751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0681-320D-1ED4-83F5-5F22F6FD3E22}"/>
              </a:ext>
            </a:extLst>
          </p:cNvPr>
          <p:cNvSpPr>
            <a:spLocks noGrp="1"/>
          </p:cNvSpPr>
          <p:nvPr>
            <p:ph type="title"/>
          </p:nvPr>
        </p:nvSpPr>
        <p:spPr/>
        <p:txBody>
          <a:bodyPr/>
          <a:lstStyle/>
          <a:p>
            <a:r>
              <a:rPr lang="en-IN" dirty="0"/>
              <a:t>RESULT</a:t>
            </a:r>
          </a:p>
        </p:txBody>
      </p:sp>
      <p:sp>
        <p:nvSpPr>
          <p:cNvPr id="3" name="Text Placeholder 2">
            <a:extLst>
              <a:ext uri="{FF2B5EF4-FFF2-40B4-BE49-F238E27FC236}">
                <a16:creationId xmlns:a16="http://schemas.microsoft.com/office/drawing/2014/main" id="{3789DEC6-CE4C-7410-E15A-334683C0D641}"/>
              </a:ext>
            </a:extLst>
          </p:cNvPr>
          <p:cNvSpPr>
            <a:spLocks noGrp="1"/>
          </p:cNvSpPr>
          <p:nvPr>
            <p:ph type="body" idx="1"/>
          </p:nvPr>
        </p:nvSpPr>
        <p:spPr>
          <a:xfrm>
            <a:off x="478878" y="1430343"/>
            <a:ext cx="5370088" cy="4798956"/>
          </a:xfrm>
        </p:spPr>
        <p:txBody>
          <a:bodyPr>
            <a:normAutofit lnSpcReduction="10000"/>
          </a:bodyPr>
          <a:lstStyle/>
          <a:p>
            <a:r>
              <a:rPr lang="en-US" b="1" dirty="0"/>
              <a:t>Personalized Recommendations</a:t>
            </a:r>
            <a:r>
              <a:rPr lang="en-US" dirty="0"/>
              <a:t>: Evaluation of cosine similarity scores from content-based and collaborative filtering approaches highlights the system's ability to generate personalized recommendations aligned with user preferences. Dishes like "</a:t>
            </a:r>
            <a:r>
              <a:rPr lang="en-US" dirty="0" err="1"/>
              <a:t>Methi</a:t>
            </a:r>
            <a:r>
              <a:rPr lang="en-US" dirty="0"/>
              <a:t> Chicken Masala" and "</a:t>
            </a:r>
            <a:r>
              <a:rPr lang="en-US" dirty="0" err="1"/>
              <a:t>Avial</a:t>
            </a:r>
            <a:r>
              <a:rPr lang="en-US" dirty="0"/>
              <a:t> with Red Rice" receive high similarity scores, indicating strong alignment with user tastes.</a:t>
            </a:r>
          </a:p>
          <a:p>
            <a:endParaRPr lang="en-IN" dirty="0"/>
          </a:p>
        </p:txBody>
      </p:sp>
      <p:pic>
        <p:nvPicPr>
          <p:cNvPr id="5" name="Picture 4">
            <a:extLst>
              <a:ext uri="{FF2B5EF4-FFF2-40B4-BE49-F238E27FC236}">
                <a16:creationId xmlns:a16="http://schemas.microsoft.com/office/drawing/2014/main" id="{305D9EB3-DB70-EA8F-F392-064C08559EC8}"/>
              </a:ext>
            </a:extLst>
          </p:cNvPr>
          <p:cNvPicPr>
            <a:picLocks noChangeAspect="1"/>
          </p:cNvPicPr>
          <p:nvPr/>
        </p:nvPicPr>
        <p:blipFill>
          <a:blip r:embed="rId2"/>
          <a:stretch>
            <a:fillRect/>
          </a:stretch>
        </p:blipFill>
        <p:spPr>
          <a:xfrm>
            <a:off x="6497895" y="1274696"/>
            <a:ext cx="4858363" cy="2611927"/>
          </a:xfrm>
          <a:prstGeom prst="rect">
            <a:avLst/>
          </a:prstGeom>
        </p:spPr>
      </p:pic>
      <p:pic>
        <p:nvPicPr>
          <p:cNvPr id="7" name="Picture 6">
            <a:extLst>
              <a:ext uri="{FF2B5EF4-FFF2-40B4-BE49-F238E27FC236}">
                <a16:creationId xmlns:a16="http://schemas.microsoft.com/office/drawing/2014/main" id="{D47DD97E-EE46-9B92-0434-A9CF569B6891}"/>
              </a:ext>
            </a:extLst>
          </p:cNvPr>
          <p:cNvPicPr>
            <a:picLocks noChangeAspect="1"/>
          </p:cNvPicPr>
          <p:nvPr/>
        </p:nvPicPr>
        <p:blipFill>
          <a:blip r:embed="rId3"/>
          <a:stretch>
            <a:fillRect/>
          </a:stretch>
        </p:blipFill>
        <p:spPr>
          <a:xfrm>
            <a:off x="5880919" y="4195530"/>
            <a:ext cx="5475339" cy="2522852"/>
          </a:xfrm>
          <a:prstGeom prst="rect">
            <a:avLst/>
          </a:prstGeom>
        </p:spPr>
      </p:pic>
    </p:spTree>
    <p:extLst>
      <p:ext uri="{BB962C8B-B14F-4D97-AF65-F5344CB8AC3E}">
        <p14:creationId xmlns:p14="http://schemas.microsoft.com/office/powerpoint/2010/main" val="201736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F432-5833-F7E2-3CC3-E31B44017ABC}"/>
              </a:ext>
            </a:extLst>
          </p:cNvPr>
          <p:cNvSpPr>
            <a:spLocks noGrp="1"/>
          </p:cNvSpPr>
          <p:nvPr>
            <p:ph type="title"/>
          </p:nvPr>
        </p:nvSpPr>
        <p:spPr/>
        <p:txBody>
          <a:bodyPr/>
          <a:lstStyle/>
          <a:p>
            <a:r>
              <a:rPr lang="en-IN" dirty="0"/>
              <a:t>RESULT</a:t>
            </a:r>
          </a:p>
        </p:txBody>
      </p:sp>
      <p:sp>
        <p:nvSpPr>
          <p:cNvPr id="3" name="Text Placeholder 2">
            <a:extLst>
              <a:ext uri="{FF2B5EF4-FFF2-40B4-BE49-F238E27FC236}">
                <a16:creationId xmlns:a16="http://schemas.microsoft.com/office/drawing/2014/main" id="{1A6D5DE0-CB21-89BD-E57D-A1C2D76EE849}"/>
              </a:ext>
            </a:extLst>
          </p:cNvPr>
          <p:cNvSpPr>
            <a:spLocks noGrp="1"/>
          </p:cNvSpPr>
          <p:nvPr>
            <p:ph type="body" idx="1"/>
          </p:nvPr>
        </p:nvSpPr>
        <p:spPr>
          <a:xfrm>
            <a:off x="845127" y="1887794"/>
            <a:ext cx="10515600" cy="4292344"/>
          </a:xfrm>
        </p:spPr>
        <p:txBody>
          <a:bodyPr>
            <a:normAutofit/>
          </a:bodyPr>
          <a:lstStyle/>
          <a:p>
            <a:r>
              <a:rPr lang="en-US" b="1" dirty="0"/>
              <a:t>Collaborative vs. Content-Based Filtering</a:t>
            </a:r>
            <a:r>
              <a:rPr lang="en-US" dirty="0"/>
              <a:t>: Collaborative filtering captures user preferences based on collective behavior, suggesting popular items among similar user segments. In contrast, content-based filtering leverages item attributes to recommend items with shared characteristics, offering suggestions based on intrinsic qualities of the user-selected item.</a:t>
            </a:r>
            <a:endParaRPr lang="en-IN" dirty="0"/>
          </a:p>
          <a:p>
            <a:endParaRPr lang="en-US" dirty="0"/>
          </a:p>
        </p:txBody>
      </p:sp>
    </p:spTree>
    <p:extLst>
      <p:ext uri="{BB962C8B-B14F-4D97-AF65-F5344CB8AC3E}">
        <p14:creationId xmlns:p14="http://schemas.microsoft.com/office/powerpoint/2010/main" val="22778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2832-E2AE-2B26-E57E-A522AAFAD568}"/>
              </a:ext>
            </a:extLst>
          </p:cNvPr>
          <p:cNvSpPr>
            <a:spLocks noGrp="1"/>
          </p:cNvSpPr>
          <p:nvPr>
            <p:ph type="title"/>
          </p:nvPr>
        </p:nvSpPr>
        <p:spPr/>
        <p:txBody>
          <a:bodyPr/>
          <a:lstStyle/>
          <a:p>
            <a:r>
              <a:rPr lang="en-US" dirty="0"/>
              <a:t>CONCLUSIONS</a:t>
            </a:r>
            <a:endParaRPr lang="en-IN" dirty="0"/>
          </a:p>
        </p:txBody>
      </p:sp>
      <p:sp>
        <p:nvSpPr>
          <p:cNvPr id="3" name="Text Placeholder 2">
            <a:extLst>
              <a:ext uri="{FF2B5EF4-FFF2-40B4-BE49-F238E27FC236}">
                <a16:creationId xmlns:a16="http://schemas.microsoft.com/office/drawing/2014/main" id="{8C6F0C64-6DA6-32BC-4860-226D80282A9A}"/>
              </a:ext>
            </a:extLst>
          </p:cNvPr>
          <p:cNvSpPr>
            <a:spLocks noGrp="1"/>
          </p:cNvSpPr>
          <p:nvPr>
            <p:ph type="body" idx="1"/>
          </p:nvPr>
        </p:nvSpPr>
        <p:spPr>
          <a:xfrm>
            <a:off x="845127" y="1381181"/>
            <a:ext cx="10515600" cy="5226095"/>
          </a:xfrm>
        </p:spPr>
        <p:txBody>
          <a:bodyPr>
            <a:normAutofit lnSpcReduction="10000"/>
          </a:bodyPr>
          <a:lstStyle/>
          <a:p>
            <a:r>
              <a:rPr lang="en-US" dirty="0"/>
              <a:t>Integration of Advanced Technologies: </a:t>
            </a:r>
          </a:p>
          <a:p>
            <a:pPr lvl="1">
              <a:buFont typeface="Arial" panose="020B0604020202020204" pitchFamily="34" charset="0"/>
              <a:buChar char="•"/>
            </a:pPr>
            <a:r>
              <a:rPr lang="en-US" dirty="0"/>
              <a:t>Deep learning for image recognition.  </a:t>
            </a:r>
          </a:p>
          <a:p>
            <a:pPr lvl="1">
              <a:buFont typeface="Arial" panose="020B0604020202020204" pitchFamily="34" charset="0"/>
              <a:buChar char="•"/>
            </a:pPr>
            <a:r>
              <a:rPr lang="en-US" dirty="0"/>
              <a:t>Natural language processing for interactive communication.   </a:t>
            </a:r>
          </a:p>
          <a:p>
            <a:r>
              <a:rPr lang="en-US" dirty="0"/>
              <a:t>Promotion of Healthier Eating Habits:  </a:t>
            </a:r>
          </a:p>
          <a:p>
            <a:pPr lvl="1">
              <a:buFont typeface="Arial" panose="020B0604020202020204" pitchFamily="34" charset="0"/>
              <a:buChar char="•"/>
            </a:pPr>
            <a:r>
              <a:rPr lang="en-US" dirty="0"/>
              <a:t>Tailored food suggestions based on individual preferences.   </a:t>
            </a:r>
          </a:p>
          <a:p>
            <a:pPr lvl="1">
              <a:buFont typeface="Arial" panose="020B0604020202020204" pitchFamily="34" charset="0"/>
              <a:buChar char="•"/>
            </a:pPr>
            <a:r>
              <a:rPr lang="en-US" dirty="0"/>
              <a:t>Emphasis on promoting healthier choices through personalized recommendations.</a:t>
            </a:r>
          </a:p>
          <a:p>
            <a:r>
              <a:rPr lang="en-US" dirty="0"/>
              <a:t>Continuous Algorithm Refinement:   </a:t>
            </a:r>
          </a:p>
          <a:p>
            <a:pPr lvl="1">
              <a:buFont typeface="Arial" panose="020B0604020202020204" pitchFamily="34" charset="0"/>
              <a:buChar char="•"/>
            </a:pPr>
            <a:r>
              <a:rPr lang="en-US" dirty="0"/>
              <a:t>User feedback mechanisms for continuous algorithm improvement.   </a:t>
            </a:r>
          </a:p>
          <a:p>
            <a:pPr lvl="1">
              <a:buFont typeface="Arial" panose="020B0604020202020204" pitchFamily="34" charset="0"/>
              <a:buChar char="•"/>
            </a:pPr>
            <a:r>
              <a:rPr lang="en-US" dirty="0"/>
              <a:t>Iterative learning process to enhance user experience over time.</a:t>
            </a:r>
          </a:p>
          <a:p>
            <a:r>
              <a:rPr lang="en-US" dirty="0"/>
              <a:t>Innovative Features and User-Centric Design:   </a:t>
            </a:r>
          </a:p>
          <a:p>
            <a:pPr lvl="1">
              <a:buFont typeface="Arial" panose="020B0604020202020204" pitchFamily="34" charset="0"/>
              <a:buChar char="•"/>
            </a:pPr>
            <a:r>
              <a:rPr lang="en-US" dirty="0"/>
              <a:t>Introduction of innovative features to enhance the dining journey.   </a:t>
            </a:r>
          </a:p>
          <a:p>
            <a:pPr lvl="1">
              <a:buFont typeface="Arial" panose="020B0604020202020204" pitchFamily="34" charset="0"/>
              <a:buChar char="•"/>
            </a:pPr>
            <a:r>
              <a:rPr lang="en-US" dirty="0"/>
              <a:t>Design focused on providing a user-friendly and enjoyable experience.</a:t>
            </a:r>
            <a:endParaRPr lang="en-IN" dirty="0"/>
          </a:p>
        </p:txBody>
      </p:sp>
    </p:spTree>
    <p:extLst>
      <p:ext uri="{BB962C8B-B14F-4D97-AF65-F5344CB8AC3E}">
        <p14:creationId xmlns:p14="http://schemas.microsoft.com/office/powerpoint/2010/main" val="199745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845127" y="365760"/>
            <a:ext cx="9445500" cy="82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Outline</a:t>
            </a:r>
            <a:endParaRPr/>
          </a:p>
        </p:txBody>
      </p:sp>
      <p:sp>
        <p:nvSpPr>
          <p:cNvPr id="175" name="Google Shape;175;p20"/>
          <p:cNvSpPr txBox="1">
            <a:spLocks noGrp="1"/>
          </p:cNvSpPr>
          <p:nvPr>
            <p:ph type="body" idx="1"/>
          </p:nvPr>
        </p:nvSpPr>
        <p:spPr>
          <a:xfrm>
            <a:off x="845125" y="1381175"/>
            <a:ext cx="10515600" cy="5126100"/>
          </a:xfrm>
          <a:prstGeom prst="rect">
            <a:avLst/>
          </a:prstGeom>
        </p:spPr>
        <p:txBody>
          <a:bodyPr spcFirstLastPara="1" wrap="square" lIns="91425" tIns="45700" rIns="91425" bIns="45700" anchor="t" anchorCtr="0">
            <a:normAutofit/>
          </a:bodyPr>
          <a:lstStyle/>
          <a:p>
            <a:pPr marL="457200" lvl="0" indent="0" algn="l" rtl="0">
              <a:spcBef>
                <a:spcPts val="1000"/>
              </a:spcBef>
              <a:spcAft>
                <a:spcPts val="0"/>
              </a:spcAft>
              <a:buNone/>
            </a:pPr>
            <a:endParaRPr dirty="0"/>
          </a:p>
          <a:p>
            <a:pPr marL="742950" lvl="0" indent="-342900" algn="l" rtl="0">
              <a:lnSpc>
                <a:spcPct val="115000"/>
              </a:lnSpc>
              <a:spcBef>
                <a:spcPts val="1000"/>
              </a:spcBef>
              <a:spcAft>
                <a:spcPts val="0"/>
              </a:spcAft>
              <a:buSzPts val="1800"/>
              <a:buChar char="➢"/>
            </a:pPr>
            <a:r>
              <a:rPr lang="en-US" dirty="0">
                <a:solidFill>
                  <a:srgbClr val="3C4043"/>
                </a:solidFill>
                <a:latin typeface="Roboto" panose="02000000000000000000" pitchFamily="2" charset="0"/>
              </a:rPr>
              <a:t>P</a:t>
            </a:r>
            <a:r>
              <a:rPr lang="en-US" b="0" i="0" dirty="0">
                <a:solidFill>
                  <a:srgbClr val="3C4043"/>
                </a:solidFill>
                <a:effectLst/>
                <a:latin typeface="Roboto" panose="02000000000000000000" pitchFamily="2" charset="0"/>
              </a:rPr>
              <a:t>roblem </a:t>
            </a:r>
            <a:r>
              <a:rPr lang="en-US" dirty="0">
                <a:solidFill>
                  <a:srgbClr val="3C4043"/>
                </a:solidFill>
                <a:latin typeface="Roboto" panose="02000000000000000000" pitchFamily="2" charset="0"/>
              </a:rPr>
              <a:t>S</a:t>
            </a:r>
            <a:r>
              <a:rPr lang="en-US" b="0" i="0" dirty="0">
                <a:solidFill>
                  <a:srgbClr val="3C4043"/>
                </a:solidFill>
                <a:effectLst/>
                <a:latin typeface="Roboto" panose="02000000000000000000" pitchFamily="2" charset="0"/>
              </a:rPr>
              <a:t>tatement</a:t>
            </a:r>
          </a:p>
          <a:p>
            <a:pPr marL="742950" lvl="0" indent="-342900" algn="l" rtl="0">
              <a:lnSpc>
                <a:spcPct val="115000"/>
              </a:lnSpc>
              <a:spcBef>
                <a:spcPts val="1000"/>
              </a:spcBef>
              <a:spcAft>
                <a:spcPts val="0"/>
              </a:spcAft>
              <a:buSzPts val="1800"/>
              <a:buChar char="➢"/>
            </a:pPr>
            <a:r>
              <a:rPr lang="en-US" dirty="0">
                <a:solidFill>
                  <a:srgbClr val="3C4043"/>
                </a:solidFill>
                <a:latin typeface="Roboto" panose="02000000000000000000" pitchFamily="2" charset="0"/>
              </a:rPr>
              <a:t>M</a:t>
            </a:r>
            <a:r>
              <a:rPr lang="en-US" b="0" i="0" dirty="0">
                <a:solidFill>
                  <a:srgbClr val="3C4043"/>
                </a:solidFill>
                <a:effectLst/>
                <a:latin typeface="Roboto" panose="02000000000000000000" pitchFamily="2" charset="0"/>
              </a:rPr>
              <a:t>otivation</a:t>
            </a:r>
          </a:p>
          <a:p>
            <a:pPr marL="742950" lvl="0" indent="-342900" algn="l" rtl="0">
              <a:lnSpc>
                <a:spcPct val="115000"/>
              </a:lnSpc>
              <a:spcBef>
                <a:spcPts val="1000"/>
              </a:spcBef>
              <a:spcAft>
                <a:spcPts val="0"/>
              </a:spcAft>
              <a:buSzPts val="1800"/>
              <a:buChar char="➢"/>
            </a:pPr>
            <a:r>
              <a:rPr lang="en-US" dirty="0">
                <a:solidFill>
                  <a:srgbClr val="3C4043"/>
                </a:solidFill>
                <a:latin typeface="Roboto" panose="02000000000000000000" pitchFamily="2" charset="0"/>
              </a:rPr>
              <a:t>L</a:t>
            </a:r>
            <a:r>
              <a:rPr lang="en-US" b="0" i="0" dirty="0">
                <a:solidFill>
                  <a:srgbClr val="3C4043"/>
                </a:solidFill>
                <a:effectLst/>
                <a:latin typeface="Roboto" panose="02000000000000000000" pitchFamily="2" charset="0"/>
              </a:rPr>
              <a:t>iterature review</a:t>
            </a:r>
          </a:p>
          <a:p>
            <a:pPr marL="742950" lvl="0" indent="-342900" algn="l" rtl="0">
              <a:lnSpc>
                <a:spcPct val="115000"/>
              </a:lnSpc>
              <a:spcBef>
                <a:spcPts val="1000"/>
              </a:spcBef>
              <a:spcAft>
                <a:spcPts val="0"/>
              </a:spcAft>
              <a:buSzPts val="1800"/>
              <a:buChar char="➢"/>
            </a:pPr>
            <a:r>
              <a:rPr lang="en-US" dirty="0">
                <a:solidFill>
                  <a:srgbClr val="3C4043"/>
                </a:solidFill>
                <a:latin typeface="Roboto" panose="02000000000000000000" pitchFamily="2" charset="0"/>
              </a:rPr>
              <a:t>P</a:t>
            </a:r>
            <a:r>
              <a:rPr lang="en-US" b="0" i="0" dirty="0">
                <a:solidFill>
                  <a:srgbClr val="3C4043"/>
                </a:solidFill>
                <a:effectLst/>
                <a:latin typeface="Roboto" panose="02000000000000000000" pitchFamily="2" charset="0"/>
              </a:rPr>
              <a:t>roposed solution</a:t>
            </a:r>
          </a:p>
          <a:p>
            <a:pPr marL="742950" lvl="0" indent="-342900" algn="l" rtl="0">
              <a:lnSpc>
                <a:spcPct val="115000"/>
              </a:lnSpc>
              <a:spcBef>
                <a:spcPts val="1000"/>
              </a:spcBef>
              <a:spcAft>
                <a:spcPts val="0"/>
              </a:spcAft>
              <a:buSzPts val="1800"/>
              <a:buChar char="➢"/>
            </a:pPr>
            <a:r>
              <a:rPr lang="en-US" dirty="0">
                <a:solidFill>
                  <a:srgbClr val="3C4043"/>
                </a:solidFill>
                <a:latin typeface="Roboto" panose="02000000000000000000" pitchFamily="2" charset="0"/>
              </a:rPr>
              <a:t>N</a:t>
            </a:r>
            <a:r>
              <a:rPr lang="en-US" b="0" i="0" dirty="0">
                <a:solidFill>
                  <a:srgbClr val="3C4043"/>
                </a:solidFill>
                <a:effectLst/>
                <a:latin typeface="Roboto" panose="02000000000000000000" pitchFamily="2" charset="0"/>
              </a:rPr>
              <a:t>ovelty</a:t>
            </a:r>
            <a:endParaRPr lang="en-US" dirty="0">
              <a:solidFill>
                <a:srgbClr val="3C4043"/>
              </a:solidFill>
              <a:latin typeface="Roboto" panose="02000000000000000000" pitchFamily="2" charset="0"/>
            </a:endParaRPr>
          </a:p>
          <a:p>
            <a:pPr marL="742950" lvl="0" indent="-342900" algn="l" rtl="0">
              <a:lnSpc>
                <a:spcPct val="115000"/>
              </a:lnSpc>
              <a:spcBef>
                <a:spcPts val="1000"/>
              </a:spcBef>
              <a:spcAft>
                <a:spcPts val="0"/>
              </a:spcAft>
              <a:buSzPts val="1800"/>
              <a:buChar char="➢"/>
            </a:pPr>
            <a:r>
              <a:rPr lang="en-US" dirty="0">
                <a:solidFill>
                  <a:srgbClr val="3C4043"/>
                </a:solidFill>
                <a:latin typeface="Roboto" panose="02000000000000000000" pitchFamily="2" charset="0"/>
              </a:rPr>
              <a:t>M</a:t>
            </a:r>
            <a:r>
              <a:rPr lang="en-US" b="0" i="0" dirty="0">
                <a:solidFill>
                  <a:srgbClr val="3C4043"/>
                </a:solidFill>
                <a:effectLst/>
                <a:latin typeface="Roboto" panose="02000000000000000000" pitchFamily="2" charset="0"/>
              </a:rPr>
              <a:t>ethodology </a:t>
            </a:r>
          </a:p>
          <a:p>
            <a:pPr marL="742950" lvl="0" indent="-342900" algn="l" rtl="0">
              <a:lnSpc>
                <a:spcPct val="115000"/>
              </a:lnSpc>
              <a:spcBef>
                <a:spcPts val="1000"/>
              </a:spcBef>
              <a:spcAft>
                <a:spcPts val="0"/>
              </a:spcAft>
              <a:buSzPts val="1800"/>
              <a:buChar char="➢"/>
            </a:pPr>
            <a:r>
              <a:rPr lang="en-US" dirty="0">
                <a:solidFill>
                  <a:srgbClr val="3C4043"/>
                </a:solidFill>
                <a:latin typeface="Roboto" panose="02000000000000000000" pitchFamily="2" charset="0"/>
              </a:rPr>
              <a:t>R</a:t>
            </a:r>
            <a:r>
              <a:rPr lang="en-US" b="0" i="0" dirty="0">
                <a:solidFill>
                  <a:srgbClr val="3C4043"/>
                </a:solidFill>
                <a:effectLst/>
                <a:latin typeface="Roboto" panose="02000000000000000000" pitchFamily="2" charset="0"/>
              </a:rPr>
              <a:t>esults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6BA8E-2DB5-13DE-A339-43058B4D8B2D}"/>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D82EAD30-59AD-F78B-3E27-C467E29216F8}"/>
              </a:ext>
            </a:extLst>
          </p:cNvPr>
          <p:cNvSpPr>
            <a:spLocks noGrp="1"/>
          </p:cNvSpPr>
          <p:nvPr>
            <p:ph type="body" idx="1"/>
          </p:nvPr>
        </p:nvSpPr>
        <p:spPr/>
        <p:txBody>
          <a:bodyPr>
            <a:normAutofit/>
          </a:bodyPr>
          <a:lstStyle/>
          <a:p>
            <a:r>
              <a:rPr lang="en-IN" sz="1800" i="1" dirty="0"/>
              <a:t>Cooking Recipe Analysis based on Sequences of Distributed Representation on Procedure Texts and Associated Images [</a:t>
            </a:r>
            <a:r>
              <a:rPr lang="en-IN" sz="1800" i="1" dirty="0" err="1"/>
              <a:t>Akari</a:t>
            </a:r>
            <a:r>
              <a:rPr lang="en-IN" sz="1800" i="1" dirty="0"/>
              <a:t> Ninomiya; Tomonobu Ozaki: Nihon University Tokyo, Japan]</a:t>
            </a:r>
          </a:p>
          <a:p>
            <a:r>
              <a:rPr lang="en-IN" sz="1800" i="1" dirty="0"/>
              <a:t>Food Recipe Alternation and Generation with Natural Language Processing Technique [</a:t>
            </a:r>
            <a:r>
              <a:rPr lang="en-IN" sz="1800" i="1" dirty="0" err="1"/>
              <a:t>Yuran</a:t>
            </a:r>
            <a:r>
              <a:rPr lang="en-IN" sz="1800" i="1" dirty="0"/>
              <a:t> </a:t>
            </a:r>
            <a:r>
              <a:rPr lang="en-IN" sz="1800" i="1" dirty="0" err="1"/>
              <a:t>Pan,Qiangwen</a:t>
            </a:r>
            <a:r>
              <a:rPr lang="en-IN" sz="1800" i="1" dirty="0"/>
              <a:t> Xu; </a:t>
            </a:r>
            <a:r>
              <a:rPr lang="en-IN" sz="1800" i="1" dirty="0" err="1"/>
              <a:t>Yanjun</a:t>
            </a:r>
            <a:r>
              <a:rPr lang="en-IN" sz="1800" i="1" dirty="0"/>
              <a:t> Li: Dept. of Computer and Information Sciences Fordham University New York, U.S.A.]</a:t>
            </a:r>
          </a:p>
          <a:p>
            <a:r>
              <a:rPr lang="en-US" sz="1800" i="1" dirty="0"/>
              <a:t>Food Image Classification with Convolutional Neural Networks [Malina Jiang Department of Computer Science Stanford University] </a:t>
            </a:r>
            <a:endParaRPr lang="en-IN" sz="1800" i="1" dirty="0"/>
          </a:p>
          <a:p>
            <a:r>
              <a:rPr lang="en-IN" sz="1800" i="1" dirty="0"/>
              <a:t>Recipe2Vec: Multi-modal Recipe Representation Learning with Graph Neural Networks [Yijun Tian, </a:t>
            </a:r>
            <a:r>
              <a:rPr lang="en-IN" sz="1800" i="1" dirty="0" err="1"/>
              <a:t>Chuxu</a:t>
            </a:r>
            <a:r>
              <a:rPr lang="en-IN" sz="1800" i="1" dirty="0"/>
              <a:t> Zhang, </a:t>
            </a:r>
            <a:r>
              <a:rPr lang="en-IN" sz="1800" i="1" dirty="0" err="1"/>
              <a:t>Zhichun</a:t>
            </a:r>
            <a:r>
              <a:rPr lang="en-IN" sz="1800" i="1" dirty="0"/>
              <a:t> Guo, </a:t>
            </a:r>
            <a:r>
              <a:rPr lang="en-IN" sz="1800" i="1" dirty="0" err="1"/>
              <a:t>Yihong</a:t>
            </a:r>
            <a:r>
              <a:rPr lang="en-IN" sz="1800" i="1" dirty="0"/>
              <a:t> Ma, Ronald Metoyer, Nitesh V. Chawla]</a:t>
            </a:r>
          </a:p>
        </p:txBody>
      </p:sp>
    </p:spTree>
    <p:extLst>
      <p:ext uri="{BB962C8B-B14F-4D97-AF65-F5344CB8AC3E}">
        <p14:creationId xmlns:p14="http://schemas.microsoft.com/office/powerpoint/2010/main" val="343895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845127" y="365760"/>
            <a:ext cx="9445500" cy="82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dirty="0"/>
          </a:p>
        </p:txBody>
      </p:sp>
      <p:sp>
        <p:nvSpPr>
          <p:cNvPr id="271" name="Google Shape;271;p33"/>
          <p:cNvSpPr txBox="1"/>
          <p:nvPr/>
        </p:nvSpPr>
        <p:spPr>
          <a:xfrm>
            <a:off x="3555605" y="2767523"/>
            <a:ext cx="5080790" cy="13229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6600" dirty="0">
                <a:solidFill>
                  <a:srgbClr val="3EADA7"/>
                </a:solidFill>
                <a:latin typeface="Quattrocento Sans"/>
                <a:sym typeface="Calibri"/>
              </a:rPr>
              <a:t>THANK YOU</a:t>
            </a:r>
            <a:endParaRPr sz="6600" dirty="0">
              <a:solidFill>
                <a:srgbClr val="3EADA7"/>
              </a:solidFill>
              <a:latin typeface="Quattrocento Sans"/>
              <a:sym typeface="Calibri"/>
            </a:endParaRPr>
          </a:p>
        </p:txBody>
      </p:sp>
    </p:spTree>
    <p:extLst>
      <p:ext uri="{BB962C8B-B14F-4D97-AF65-F5344CB8AC3E}">
        <p14:creationId xmlns:p14="http://schemas.microsoft.com/office/powerpoint/2010/main" val="12696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0BCA-F589-695F-C71D-24784A0C69C5}"/>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173378D6-4631-2B51-940E-E2C6B9F83223}"/>
              </a:ext>
            </a:extLst>
          </p:cNvPr>
          <p:cNvSpPr>
            <a:spLocks noGrp="1"/>
          </p:cNvSpPr>
          <p:nvPr>
            <p:ph type="body" idx="1"/>
          </p:nvPr>
        </p:nvSpPr>
        <p:spPr>
          <a:xfrm>
            <a:off x="845127" y="1191933"/>
            <a:ext cx="10515600" cy="5494002"/>
          </a:xfrm>
        </p:spPr>
        <p:txBody>
          <a:bodyPr>
            <a:normAutofit lnSpcReduction="10000"/>
          </a:bodyPr>
          <a:lstStyle/>
          <a:p>
            <a:r>
              <a:rPr lang="en-US" dirty="0"/>
              <a:t>In today's culinary scene, there's a growing demand for cooking experiences that are both personalized and convenient.</a:t>
            </a:r>
          </a:p>
          <a:p>
            <a:endParaRPr lang="en-US" dirty="0"/>
          </a:p>
          <a:p>
            <a:r>
              <a:rPr lang="en-US" dirty="0"/>
              <a:t>Inefficiency in ingredient discovery and tailored recipe recommendations despite the abundance of recipes available.</a:t>
            </a:r>
          </a:p>
          <a:p>
            <a:endParaRPr lang="en-US" dirty="0"/>
          </a:p>
          <a:p>
            <a:r>
              <a:rPr lang="en-US" dirty="0"/>
              <a:t>Existing platforms struggle to provide tailored cooking guidance due to their limited ability to analyze real-world images of ingredients.</a:t>
            </a:r>
          </a:p>
          <a:p>
            <a:pPr marL="114300" indent="0">
              <a:buNone/>
            </a:pPr>
            <a:endParaRPr lang="en-US" dirty="0"/>
          </a:p>
          <a:p>
            <a:r>
              <a:rPr lang="en-US" dirty="0"/>
              <a:t>Technological gap in current recipe applications due to the lack of integration of advanced technologies like image recognition and natural language processing.</a:t>
            </a:r>
          </a:p>
          <a:p>
            <a:endParaRPr lang="en-IN" dirty="0"/>
          </a:p>
        </p:txBody>
      </p:sp>
    </p:spTree>
    <p:extLst>
      <p:ext uri="{BB962C8B-B14F-4D97-AF65-F5344CB8AC3E}">
        <p14:creationId xmlns:p14="http://schemas.microsoft.com/office/powerpoint/2010/main" val="74065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BBAD-654A-FABE-786E-54E640DD6326}"/>
              </a:ext>
            </a:extLst>
          </p:cNvPr>
          <p:cNvSpPr>
            <a:spLocks noGrp="1"/>
          </p:cNvSpPr>
          <p:nvPr>
            <p:ph type="title"/>
          </p:nvPr>
        </p:nvSpPr>
        <p:spPr/>
        <p:txBody>
          <a:bodyPr/>
          <a:lstStyle/>
          <a:p>
            <a:r>
              <a:rPr lang="en-IN" dirty="0"/>
              <a:t>MOTIVATION</a:t>
            </a:r>
          </a:p>
        </p:txBody>
      </p:sp>
      <p:sp>
        <p:nvSpPr>
          <p:cNvPr id="3" name="Text Placeholder 2">
            <a:extLst>
              <a:ext uri="{FF2B5EF4-FFF2-40B4-BE49-F238E27FC236}">
                <a16:creationId xmlns:a16="http://schemas.microsoft.com/office/drawing/2014/main" id="{C5E4ECB7-670C-0B91-20C5-32D417EEE886}"/>
              </a:ext>
            </a:extLst>
          </p:cNvPr>
          <p:cNvSpPr>
            <a:spLocks noGrp="1"/>
          </p:cNvSpPr>
          <p:nvPr>
            <p:ph type="body" idx="1"/>
          </p:nvPr>
        </p:nvSpPr>
        <p:spPr/>
        <p:txBody>
          <a:bodyPr/>
          <a:lstStyle/>
          <a:p>
            <a:r>
              <a:rPr lang="en-US" dirty="0"/>
              <a:t>Growing demand for personalized and convenient cooking experiences in the contemporary culinary landscape.</a:t>
            </a:r>
          </a:p>
          <a:p>
            <a:pPr marL="114300" indent="0">
              <a:buNone/>
            </a:pPr>
            <a:endParaRPr lang="en-US" dirty="0"/>
          </a:p>
          <a:p>
            <a:r>
              <a:rPr lang="en-US" dirty="0"/>
              <a:t>Evolving lifestyles and dietary preferences are driving a shift towards personalized, health-conscious cooking, increasing the demand for tailored recipe recommendations.</a:t>
            </a:r>
          </a:p>
          <a:p>
            <a:pPr marL="114300" indent="0">
              <a:buNone/>
            </a:pPr>
            <a:endParaRPr lang="en-US" dirty="0"/>
          </a:p>
          <a:p>
            <a:r>
              <a:rPr lang="en-US" dirty="0"/>
              <a:t>Busy schedules require efficient ingredient discovery and recipe selection, enhancing convenience for users amidst limited time for meal preparation.</a:t>
            </a:r>
            <a:endParaRPr lang="en-IN" dirty="0"/>
          </a:p>
        </p:txBody>
      </p:sp>
    </p:spTree>
    <p:extLst>
      <p:ext uri="{BB962C8B-B14F-4D97-AF65-F5344CB8AC3E}">
        <p14:creationId xmlns:p14="http://schemas.microsoft.com/office/powerpoint/2010/main" val="64915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4438-D716-49FA-6C60-958BEDED798A}"/>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B99DB052-A1B9-BFE7-84A5-E21F49688E8D}"/>
              </a:ext>
            </a:extLst>
          </p:cNvPr>
          <p:cNvSpPr>
            <a:spLocks noGrp="1"/>
          </p:cNvSpPr>
          <p:nvPr>
            <p:ph type="body" idx="1"/>
          </p:nvPr>
        </p:nvSpPr>
        <p:spPr>
          <a:xfrm>
            <a:off x="0" y="1381181"/>
            <a:ext cx="11360727" cy="5344083"/>
          </a:xfrm>
        </p:spPr>
        <p:txBody>
          <a:bodyPr>
            <a:normAutofit lnSpcReduction="10000"/>
          </a:bodyPr>
          <a:lstStyle/>
          <a:p>
            <a:pPr lvl="1" indent="-457200"/>
            <a:r>
              <a:rPr lang="en-US" sz="3000" b="1" i="1" dirty="0"/>
              <a:t>Cooking Recipe Analysis based on Sequences of Distributed Representations</a:t>
            </a:r>
            <a:r>
              <a:rPr lang="en-US" sz="3000" dirty="0"/>
              <a:t>:</a:t>
            </a:r>
          </a:p>
          <a:p>
            <a:pPr lvl="2" indent="-457200">
              <a:buFont typeface="Arial" panose="020B0604020202020204" pitchFamily="34" charset="0"/>
              <a:buChar char="•"/>
            </a:pPr>
            <a:r>
              <a:rPr lang="en-US" sz="2600" dirty="0"/>
              <a:t>Introduction of a recipe graph data containing relational and multi-modal information.</a:t>
            </a:r>
          </a:p>
          <a:p>
            <a:pPr lvl="2" indent="-457200">
              <a:buFont typeface="Arial" panose="020B0604020202020204" pitchFamily="34" charset="0"/>
              <a:buChar char="•"/>
            </a:pPr>
            <a:r>
              <a:rPr lang="en-US" sz="2600" dirty="0"/>
              <a:t>Focus on learning recipe representations using multi-modal information from images, text, and relations.</a:t>
            </a:r>
          </a:p>
          <a:p>
            <a:pPr marL="457200" lvl="1" indent="0">
              <a:buNone/>
            </a:pPr>
            <a:endParaRPr lang="en-US" sz="3000" dirty="0"/>
          </a:p>
          <a:p>
            <a:pPr lvl="1" indent="-457200"/>
            <a:r>
              <a:rPr lang="en-US" sz="3000" dirty="0"/>
              <a:t> </a:t>
            </a:r>
            <a:r>
              <a:rPr lang="en-US" sz="3000" b="1" i="1" dirty="0"/>
              <a:t>Food Image Classification with Convolutional Neural Networks</a:t>
            </a:r>
            <a:r>
              <a:rPr lang="en-US" sz="3000" dirty="0"/>
              <a:t>:</a:t>
            </a:r>
          </a:p>
          <a:p>
            <a:pPr lvl="2" indent="-457200">
              <a:buFont typeface="Arial" panose="020B0604020202020204" pitchFamily="34" charset="0"/>
              <a:buChar char="•"/>
            </a:pPr>
            <a:r>
              <a:rPr lang="en-US" sz="2600" dirty="0"/>
              <a:t>Utilization of Convolutional Neural Networks for food image classification.</a:t>
            </a:r>
          </a:p>
          <a:p>
            <a:pPr lvl="2" indent="-457200">
              <a:buFont typeface="Arial" panose="020B0604020202020204" pitchFamily="34" charset="0"/>
              <a:buChar char="•"/>
            </a:pPr>
            <a:r>
              <a:rPr lang="en-US" sz="2600" dirty="0"/>
              <a:t>Application of deep learning techniques for analyzing food images.</a:t>
            </a:r>
          </a:p>
          <a:p>
            <a:pPr lvl="2" indent="-457200">
              <a:buFont typeface="Arial" panose="020B0604020202020204" pitchFamily="34" charset="0"/>
              <a:buChar char="•"/>
            </a:pPr>
            <a:r>
              <a:rPr lang="en-US" sz="2600" dirty="0"/>
              <a:t>Potential for enhancing food-related applications through image analysis.</a:t>
            </a:r>
          </a:p>
          <a:p>
            <a:pPr lvl="1" indent="-457200"/>
            <a:endParaRPr lang="en-US" sz="3000" dirty="0"/>
          </a:p>
          <a:p>
            <a:pPr lvl="1" indent="-457200"/>
            <a:endParaRPr lang="en-US" sz="3000" dirty="0"/>
          </a:p>
        </p:txBody>
      </p:sp>
    </p:spTree>
    <p:extLst>
      <p:ext uri="{BB962C8B-B14F-4D97-AF65-F5344CB8AC3E}">
        <p14:creationId xmlns:p14="http://schemas.microsoft.com/office/powerpoint/2010/main" val="2502155943"/>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4438-D716-49FA-6C60-958BEDED798A}"/>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B99DB052-A1B9-BFE7-84A5-E21F49688E8D}"/>
              </a:ext>
            </a:extLst>
          </p:cNvPr>
          <p:cNvSpPr>
            <a:spLocks noGrp="1"/>
          </p:cNvSpPr>
          <p:nvPr>
            <p:ph type="body" idx="1"/>
          </p:nvPr>
        </p:nvSpPr>
        <p:spPr>
          <a:xfrm>
            <a:off x="0" y="1381182"/>
            <a:ext cx="11360727" cy="5111058"/>
          </a:xfrm>
        </p:spPr>
        <p:txBody>
          <a:bodyPr>
            <a:normAutofit fontScale="92500" lnSpcReduction="10000"/>
          </a:bodyPr>
          <a:lstStyle/>
          <a:p>
            <a:pPr lvl="1" indent="-457200"/>
            <a:r>
              <a:rPr lang="en-US" sz="3000" dirty="0"/>
              <a:t> </a:t>
            </a:r>
            <a:r>
              <a:rPr lang="en-US" sz="3000" b="1" i="1" dirty="0"/>
              <a:t>Additional Recipe Representation Multi Modal Network</a:t>
            </a:r>
            <a:r>
              <a:rPr lang="en-US" sz="3000" dirty="0"/>
              <a:t>:</a:t>
            </a:r>
          </a:p>
          <a:p>
            <a:pPr lvl="2" indent="-457200">
              <a:buFont typeface="Arial" panose="020B0604020202020204" pitchFamily="34" charset="0"/>
              <a:buChar char="•"/>
            </a:pPr>
            <a:r>
              <a:rPr lang="en-US" sz="2600" dirty="0"/>
              <a:t>Integration of multi-modal information for recipe representation learning.</a:t>
            </a:r>
          </a:p>
          <a:p>
            <a:pPr lvl="2" indent="-457200">
              <a:buFont typeface="Arial" panose="020B0604020202020204" pitchFamily="34" charset="0"/>
              <a:buChar char="•"/>
            </a:pPr>
            <a:r>
              <a:rPr lang="en-US" sz="2600" dirty="0"/>
              <a:t>Consideration of both textual content and recipe images for learning representations.</a:t>
            </a:r>
          </a:p>
          <a:p>
            <a:pPr lvl="2" indent="-457200">
              <a:buFont typeface="Arial" panose="020B0604020202020204" pitchFamily="34" charset="0"/>
              <a:buChar char="•"/>
            </a:pPr>
            <a:r>
              <a:rPr lang="en-US" sz="2600" dirty="0"/>
              <a:t>Focus on relational information in recipe datasets.</a:t>
            </a:r>
          </a:p>
          <a:p>
            <a:pPr marL="457200" lvl="1" indent="0">
              <a:buNone/>
            </a:pPr>
            <a:endParaRPr lang="en-US" sz="3000" dirty="0"/>
          </a:p>
          <a:p>
            <a:pPr lvl="1" indent="-457200"/>
            <a:r>
              <a:rPr lang="en-US" sz="3000" b="1" i="1" dirty="0"/>
              <a:t>Food Recipe Alternation and Generation with Natural Language Processing Techniques</a:t>
            </a:r>
            <a:r>
              <a:rPr lang="en-US" sz="3000" dirty="0"/>
              <a:t>:</a:t>
            </a:r>
          </a:p>
          <a:p>
            <a:pPr lvl="2" indent="-457200">
              <a:buFont typeface="Arial" panose="020B0604020202020204" pitchFamily="34" charset="0"/>
              <a:buChar char="•"/>
            </a:pPr>
            <a:r>
              <a:rPr lang="en-US" sz="2600" dirty="0"/>
              <a:t>Application of natural language processing techniques for recipe alteration and generation.</a:t>
            </a:r>
          </a:p>
          <a:p>
            <a:pPr lvl="2" indent="-457200">
              <a:buFont typeface="Arial" panose="020B0604020202020204" pitchFamily="34" charset="0"/>
              <a:buChar char="•"/>
            </a:pPr>
            <a:r>
              <a:rPr lang="en-US" sz="2600" dirty="0"/>
              <a:t>Use of word embedding and N-gram models for ingredient and recipe analysis.</a:t>
            </a:r>
          </a:p>
          <a:p>
            <a:pPr lvl="2" indent="-457200">
              <a:buFont typeface="Arial" panose="020B0604020202020204" pitchFamily="34" charset="0"/>
              <a:buChar char="•"/>
            </a:pPr>
            <a:r>
              <a:rPr lang="en-US" sz="2600" dirty="0"/>
              <a:t>Exploration of alternative ingredients and recipes using NLP methods.</a:t>
            </a:r>
          </a:p>
          <a:p>
            <a:pPr lvl="2" indent="-457200">
              <a:buFont typeface="Arial" panose="020B0604020202020204" pitchFamily="34" charset="0"/>
              <a:buChar char="•"/>
            </a:pPr>
            <a:r>
              <a:rPr lang="en-US" sz="2600" dirty="0"/>
              <a:t>Contribution to the field of recipe generation and flavor authenticity.</a:t>
            </a:r>
          </a:p>
          <a:p>
            <a:pPr marL="457200" lvl="1" indent="0">
              <a:buNone/>
            </a:pPr>
            <a:endParaRPr lang="en-US" sz="3000" dirty="0"/>
          </a:p>
          <a:p>
            <a:pPr lvl="1" indent="-457200"/>
            <a:endParaRPr lang="en-US" sz="3000" dirty="0"/>
          </a:p>
        </p:txBody>
      </p:sp>
    </p:spTree>
    <p:extLst>
      <p:ext uri="{BB962C8B-B14F-4D97-AF65-F5344CB8AC3E}">
        <p14:creationId xmlns:p14="http://schemas.microsoft.com/office/powerpoint/2010/main" val="4192639712"/>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AC31-E795-B8BB-1977-C50659319DAF}"/>
              </a:ext>
            </a:extLst>
          </p:cNvPr>
          <p:cNvSpPr>
            <a:spLocks noGrp="1"/>
          </p:cNvSpPr>
          <p:nvPr>
            <p:ph type="title"/>
          </p:nvPr>
        </p:nvSpPr>
        <p:spPr/>
        <p:txBody>
          <a:bodyPr/>
          <a:lstStyle/>
          <a:p>
            <a:r>
              <a:rPr lang="en-IN" dirty="0"/>
              <a:t>PROPOSED SOLUTION</a:t>
            </a:r>
          </a:p>
        </p:txBody>
      </p:sp>
      <p:sp>
        <p:nvSpPr>
          <p:cNvPr id="3" name="Text Placeholder 2">
            <a:extLst>
              <a:ext uri="{FF2B5EF4-FFF2-40B4-BE49-F238E27FC236}">
                <a16:creationId xmlns:a16="http://schemas.microsoft.com/office/drawing/2014/main" id="{13DC22A5-C655-6774-DA10-1FE290290DAF}"/>
              </a:ext>
            </a:extLst>
          </p:cNvPr>
          <p:cNvSpPr>
            <a:spLocks noGrp="1"/>
          </p:cNvSpPr>
          <p:nvPr>
            <p:ph type="body" idx="1"/>
          </p:nvPr>
        </p:nvSpPr>
        <p:spPr>
          <a:xfrm>
            <a:off x="845127" y="1012723"/>
            <a:ext cx="10515600" cy="5732206"/>
          </a:xfrm>
        </p:spPr>
        <p:txBody>
          <a:bodyPr>
            <a:normAutofit fontScale="25000" lnSpcReduction="20000"/>
          </a:bodyPr>
          <a:lstStyle/>
          <a:p>
            <a:pPr marL="114300" indent="0">
              <a:buNone/>
            </a:pPr>
            <a:endParaRPr lang="en-US" dirty="0"/>
          </a:p>
          <a:p>
            <a:r>
              <a:rPr lang="en-US" sz="11200" b="1" dirty="0"/>
              <a:t>Food Image Classification:</a:t>
            </a:r>
          </a:p>
          <a:p>
            <a:pPr lvl="1">
              <a:buFont typeface="Arial" panose="020B0604020202020204" pitchFamily="34" charset="0"/>
              <a:buChar char="•"/>
            </a:pPr>
            <a:r>
              <a:rPr lang="en-US" sz="9600" dirty="0"/>
              <a:t>Data Collection: Gather images of various food items.</a:t>
            </a:r>
          </a:p>
          <a:p>
            <a:pPr lvl="1">
              <a:buFont typeface="Arial" panose="020B0604020202020204" pitchFamily="34" charset="0"/>
              <a:buChar char="•"/>
            </a:pPr>
            <a:r>
              <a:rPr lang="en-US" sz="9600" dirty="0"/>
              <a:t>Model Training: Train a deep learning model to recognize different food items.</a:t>
            </a:r>
          </a:p>
          <a:p>
            <a:pPr lvl="1">
              <a:buFont typeface="Arial" panose="020B0604020202020204" pitchFamily="34" charset="0"/>
              <a:buChar char="•"/>
            </a:pPr>
            <a:r>
              <a:rPr lang="en-US" sz="9600" dirty="0"/>
              <a:t>Integration: Incorporate the trained model into our Android app for real-time image classification.</a:t>
            </a:r>
          </a:p>
          <a:p>
            <a:pPr lvl="1">
              <a:buFont typeface="Arial" panose="020B0604020202020204" pitchFamily="34" charset="0"/>
              <a:buChar char="•"/>
            </a:pPr>
            <a:r>
              <a:rPr lang="en-US" sz="9600" dirty="0"/>
              <a:t>Feedback Loop: Collect user feedback on classification accuracy to improve the model over time.</a:t>
            </a:r>
            <a:endParaRPr lang="en-US" sz="11200" b="1" dirty="0"/>
          </a:p>
          <a:p>
            <a:r>
              <a:rPr lang="en-US" sz="11200" b="1" dirty="0"/>
              <a:t> Food Recommendations:</a:t>
            </a:r>
          </a:p>
          <a:p>
            <a:pPr lvl="1">
              <a:buFont typeface="Arial" panose="020B0604020202020204" pitchFamily="34" charset="0"/>
              <a:buChar char="•"/>
            </a:pPr>
            <a:r>
              <a:rPr lang="en-US" sz="9600" dirty="0"/>
              <a:t>Recommendation Generation: Generate food recommendations using both content-based and collaborative-based filtering techniques.</a:t>
            </a:r>
          </a:p>
          <a:p>
            <a:pPr lvl="1">
              <a:buFont typeface="Arial" panose="020B0604020202020204" pitchFamily="34" charset="0"/>
              <a:buChar char="•"/>
            </a:pPr>
            <a:r>
              <a:rPr lang="en-US" sz="9600" dirty="0"/>
              <a:t>Presentation: Display recommended food items within the app interface for users to explore.</a:t>
            </a:r>
          </a:p>
          <a:p>
            <a:pPr lvl="1">
              <a:buFont typeface="Arial" panose="020B0604020202020204" pitchFamily="34" charset="0"/>
              <a:buChar char="•"/>
            </a:pPr>
            <a:r>
              <a:rPr lang="en-US" sz="9600" dirty="0"/>
              <a:t>Feedback Collection: Allow users to provide feedback on recommended items to enhance future recommendations.</a:t>
            </a:r>
          </a:p>
          <a:p>
            <a:endParaRPr lang="en-US" sz="11200" b="1" dirty="0"/>
          </a:p>
          <a:p>
            <a:pPr marL="114300" indent="0">
              <a:buNone/>
            </a:pPr>
            <a:endParaRPr lang="en-US" sz="11200" b="1" dirty="0"/>
          </a:p>
          <a:p>
            <a:pPr marL="114300" indent="0">
              <a:buNone/>
            </a:pPr>
            <a:endParaRPr lang="en-US" sz="11200" b="1" dirty="0"/>
          </a:p>
        </p:txBody>
      </p:sp>
    </p:spTree>
    <p:extLst>
      <p:ext uri="{BB962C8B-B14F-4D97-AF65-F5344CB8AC3E}">
        <p14:creationId xmlns:p14="http://schemas.microsoft.com/office/powerpoint/2010/main" val="4036326189"/>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AC31-E795-B8BB-1977-C50659319DAF}"/>
              </a:ext>
            </a:extLst>
          </p:cNvPr>
          <p:cNvSpPr>
            <a:spLocks noGrp="1"/>
          </p:cNvSpPr>
          <p:nvPr>
            <p:ph type="title"/>
          </p:nvPr>
        </p:nvSpPr>
        <p:spPr/>
        <p:txBody>
          <a:bodyPr/>
          <a:lstStyle/>
          <a:p>
            <a:r>
              <a:rPr lang="en-IN" dirty="0"/>
              <a:t>PROPOSED SOLUTION</a:t>
            </a:r>
          </a:p>
        </p:txBody>
      </p:sp>
      <p:sp>
        <p:nvSpPr>
          <p:cNvPr id="3" name="Text Placeholder 2">
            <a:extLst>
              <a:ext uri="{FF2B5EF4-FFF2-40B4-BE49-F238E27FC236}">
                <a16:creationId xmlns:a16="http://schemas.microsoft.com/office/drawing/2014/main" id="{13DC22A5-C655-6774-DA10-1FE290290DAF}"/>
              </a:ext>
            </a:extLst>
          </p:cNvPr>
          <p:cNvSpPr>
            <a:spLocks noGrp="1"/>
          </p:cNvSpPr>
          <p:nvPr>
            <p:ph type="body" idx="1"/>
          </p:nvPr>
        </p:nvSpPr>
        <p:spPr>
          <a:xfrm>
            <a:off x="845127" y="1012723"/>
            <a:ext cx="10515600" cy="5732206"/>
          </a:xfrm>
        </p:spPr>
        <p:txBody>
          <a:bodyPr>
            <a:normAutofit/>
          </a:bodyPr>
          <a:lstStyle/>
          <a:p>
            <a:pPr marL="114300" indent="0">
              <a:buNone/>
            </a:pPr>
            <a:endParaRPr lang="en-US" dirty="0"/>
          </a:p>
          <a:p>
            <a:r>
              <a:rPr lang="en-US" sz="2800" b="1" dirty="0"/>
              <a:t>Continuous Improvement:</a:t>
            </a:r>
          </a:p>
          <a:p>
            <a:pPr lvl="1">
              <a:buFont typeface="Arial" panose="020B0604020202020204" pitchFamily="34" charset="0"/>
              <a:buChar char="•"/>
            </a:pPr>
            <a:r>
              <a:rPr lang="en-US" sz="2600" dirty="0"/>
              <a:t>Learning from Feedback: Continuously learn from user feedback to refine and improve both image classification and recommendation algorithms.</a:t>
            </a:r>
          </a:p>
          <a:p>
            <a:pPr lvl="1">
              <a:buFont typeface="Arial" panose="020B0604020202020204" pitchFamily="34" charset="0"/>
              <a:buChar char="•"/>
            </a:pPr>
            <a:r>
              <a:rPr lang="en-US" sz="2600" dirty="0"/>
              <a:t>Optimization: Optimize the app performance based on user interactions and feedback to provide a highly personalized experience</a:t>
            </a:r>
          </a:p>
          <a:p>
            <a:endParaRPr lang="en-US" sz="11200" b="1" dirty="0"/>
          </a:p>
          <a:p>
            <a:pPr marL="114300" indent="0">
              <a:buNone/>
            </a:pPr>
            <a:endParaRPr lang="en-US" sz="11200" b="1" dirty="0"/>
          </a:p>
          <a:p>
            <a:pPr marL="114300" indent="0">
              <a:buNone/>
            </a:pPr>
            <a:endParaRPr lang="en-US" sz="11200" b="1" dirty="0"/>
          </a:p>
        </p:txBody>
      </p:sp>
    </p:spTree>
    <p:extLst>
      <p:ext uri="{BB962C8B-B14F-4D97-AF65-F5344CB8AC3E}">
        <p14:creationId xmlns:p14="http://schemas.microsoft.com/office/powerpoint/2010/main" val="4089911112"/>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0C93-9EB7-A86B-5143-A8EB3E87EF3D}"/>
              </a:ext>
            </a:extLst>
          </p:cNvPr>
          <p:cNvSpPr>
            <a:spLocks noGrp="1"/>
          </p:cNvSpPr>
          <p:nvPr>
            <p:ph type="title"/>
          </p:nvPr>
        </p:nvSpPr>
        <p:spPr/>
        <p:txBody>
          <a:bodyPr/>
          <a:lstStyle/>
          <a:p>
            <a:r>
              <a:rPr lang="en-IN" dirty="0"/>
              <a:t>NOVELTY</a:t>
            </a:r>
          </a:p>
        </p:txBody>
      </p:sp>
      <p:sp>
        <p:nvSpPr>
          <p:cNvPr id="3" name="Text Placeholder 2">
            <a:extLst>
              <a:ext uri="{FF2B5EF4-FFF2-40B4-BE49-F238E27FC236}">
                <a16:creationId xmlns:a16="http://schemas.microsoft.com/office/drawing/2014/main" id="{C6D0620C-2C3C-1046-9FFA-9D79600CFD32}"/>
              </a:ext>
            </a:extLst>
          </p:cNvPr>
          <p:cNvSpPr>
            <a:spLocks noGrp="1"/>
          </p:cNvSpPr>
          <p:nvPr>
            <p:ph type="body" idx="1"/>
          </p:nvPr>
        </p:nvSpPr>
        <p:spPr>
          <a:xfrm>
            <a:off x="845127" y="1381182"/>
            <a:ext cx="10515600" cy="5245760"/>
          </a:xfrm>
        </p:spPr>
        <p:txBody>
          <a:bodyPr>
            <a:normAutofit fontScale="77500" lnSpcReduction="20000"/>
          </a:bodyPr>
          <a:lstStyle/>
          <a:p>
            <a:pPr marL="114300" indent="0">
              <a:buNone/>
            </a:pPr>
            <a:r>
              <a:rPr lang="en-US" b="1" dirty="0"/>
              <a:t>Complimentary Food Pairing Suggestions</a:t>
            </a:r>
            <a:r>
              <a:rPr lang="en-US" dirty="0"/>
              <a:t>:</a:t>
            </a:r>
          </a:p>
          <a:p>
            <a:pPr lvl="1">
              <a:buFont typeface="Arial" panose="020B0604020202020204" pitchFamily="34" charset="0"/>
              <a:buChar char="•"/>
            </a:pPr>
            <a:r>
              <a:rPr lang="en-US" sz="2600" dirty="0"/>
              <a:t>Utilize machine learning to analyze recipes and user preferences.</a:t>
            </a:r>
          </a:p>
          <a:p>
            <a:pPr lvl="1">
              <a:buFont typeface="Arial" panose="020B0604020202020204" pitchFamily="34" charset="0"/>
              <a:buChar char="•"/>
            </a:pPr>
            <a:r>
              <a:rPr lang="en-US" sz="2600" dirty="0"/>
              <a:t>Recommend side dishes, condiments, or beverages based on taste profiles, cultural cuisines, and  nutritional balance.</a:t>
            </a:r>
          </a:p>
          <a:p>
            <a:pPr lvl="1">
              <a:buFont typeface="Arial" panose="020B0604020202020204" pitchFamily="34" charset="0"/>
              <a:buChar char="•"/>
            </a:pPr>
            <a:r>
              <a:rPr lang="en-US" sz="2600" dirty="0"/>
              <a:t>Users input main food; app suggests complementary options considering taste preferences and dietary restrictions.</a:t>
            </a:r>
          </a:p>
          <a:p>
            <a:pPr marL="114300" indent="0">
              <a:buNone/>
            </a:pPr>
            <a:endParaRPr lang="en-US" dirty="0"/>
          </a:p>
          <a:p>
            <a:pPr marL="114300" indent="0">
              <a:buNone/>
            </a:pPr>
            <a:r>
              <a:rPr lang="en-US" b="1" dirty="0"/>
              <a:t>Food Clustering and Similarity Analysis:</a:t>
            </a:r>
          </a:p>
          <a:p>
            <a:pPr lvl="1">
              <a:buFont typeface="Arial" panose="020B0604020202020204" pitchFamily="34" charset="0"/>
              <a:buChar char="•"/>
            </a:pPr>
            <a:r>
              <a:rPr lang="en-US" sz="2600" dirty="0"/>
              <a:t>Apply machine learning to cluster foods based on ingredients, cooking techniques, flavor profiles, and cultural cuisines.</a:t>
            </a:r>
          </a:p>
          <a:p>
            <a:pPr lvl="1">
              <a:buFont typeface="Arial" panose="020B0604020202020204" pitchFamily="34" charset="0"/>
              <a:buChar char="•"/>
            </a:pPr>
            <a:r>
              <a:rPr lang="en-US" sz="2600" dirty="0"/>
              <a:t>Users explore clusters to find similar foods they enjoy.</a:t>
            </a:r>
          </a:p>
          <a:p>
            <a:pPr lvl="1">
              <a:buFont typeface="Arial" panose="020B0604020202020204" pitchFamily="34" charset="0"/>
              <a:buChar char="•"/>
            </a:pPr>
            <a:r>
              <a:rPr lang="en-US" sz="2600" dirty="0"/>
              <a:t>Similarity analysis helps users discover variations of favorite dishes.</a:t>
            </a:r>
          </a:p>
          <a:p>
            <a:pPr marL="114300" indent="0">
              <a:buNone/>
            </a:pPr>
            <a:endParaRPr lang="en-US" dirty="0"/>
          </a:p>
          <a:p>
            <a:pPr marL="114300" indent="0">
              <a:buNone/>
            </a:pPr>
            <a:r>
              <a:rPr lang="en-US" b="1" dirty="0"/>
              <a:t>Feedback System:</a:t>
            </a:r>
          </a:p>
          <a:p>
            <a:pPr lvl="1">
              <a:buFont typeface="Arial" panose="020B0604020202020204" pitchFamily="34" charset="0"/>
              <a:buChar char="•"/>
            </a:pPr>
            <a:r>
              <a:rPr lang="en-US" sz="2600" dirty="0"/>
              <a:t>Implement a feedback system for users to rate recommendations.</a:t>
            </a:r>
          </a:p>
          <a:p>
            <a:pPr lvl="1">
              <a:buFont typeface="Arial" panose="020B0604020202020204" pitchFamily="34" charset="0"/>
              <a:buChar char="•"/>
            </a:pPr>
            <a:r>
              <a:rPr lang="en-US" sz="2600" dirty="0"/>
              <a:t>User ratings improve recommendation algorithms.</a:t>
            </a:r>
          </a:p>
          <a:p>
            <a:pPr lvl="1">
              <a:buFont typeface="Arial" panose="020B0604020202020204" pitchFamily="34" charset="0"/>
              <a:buChar char="•"/>
            </a:pPr>
            <a:r>
              <a:rPr lang="en-US" sz="2600" dirty="0"/>
              <a:t>Understanding preferences enhances personalized recommendations for a satisfying user experience.</a:t>
            </a:r>
            <a:endParaRPr lang="en-IN" sz="2600" dirty="0"/>
          </a:p>
        </p:txBody>
      </p:sp>
    </p:spTree>
    <p:extLst>
      <p:ext uri="{BB962C8B-B14F-4D97-AF65-F5344CB8AC3E}">
        <p14:creationId xmlns:p14="http://schemas.microsoft.com/office/powerpoint/2010/main" val="36458106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1108</TotalTime>
  <Words>1440</Words>
  <Application>Microsoft Office PowerPoint</Application>
  <PresentationFormat>Widescreen</PresentationFormat>
  <Paragraphs>155</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Quattrocento Sans</vt:lpstr>
      <vt:lpstr>Noto Sans Symbols</vt:lpstr>
      <vt:lpstr>Arial</vt:lpstr>
      <vt:lpstr>Calibri</vt:lpstr>
      <vt:lpstr>Roboto</vt:lpstr>
      <vt:lpstr>Office Theme</vt:lpstr>
      <vt:lpstr>AI-Powered Food Discovery and Recommender App</vt:lpstr>
      <vt:lpstr>Outline</vt:lpstr>
      <vt:lpstr>Problem Statement</vt:lpstr>
      <vt:lpstr>MOTIVATION</vt:lpstr>
      <vt:lpstr>LITERATURE REVIEW</vt:lpstr>
      <vt:lpstr>LITERATURE REVIEW</vt:lpstr>
      <vt:lpstr>PROPOSED SOLUTION</vt:lpstr>
      <vt:lpstr>PROPOSED SOLUTION</vt:lpstr>
      <vt:lpstr>NOVELTY</vt:lpstr>
      <vt:lpstr>METHODOLOGY</vt:lpstr>
      <vt:lpstr>METHODOLOGY</vt:lpstr>
      <vt:lpstr>METHODOLOGY</vt:lpstr>
      <vt:lpstr>METHODOLOGY</vt:lpstr>
      <vt:lpstr>METHODOLOGY</vt:lpstr>
      <vt:lpstr>RESULT</vt:lpstr>
      <vt:lpstr>RESULT</vt:lpstr>
      <vt:lpstr>RESULT</vt:lpstr>
      <vt:lpstr>RESULT</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ADVANCEMENTS IN MULTI-PATH TRANSPORT PROTOCOLS FOR VIDEO STREAMING</dc:title>
  <dc:creator>ASUS</dc:creator>
  <cp:lastModifiedBy>Aruba Sood</cp:lastModifiedBy>
  <cp:revision>12</cp:revision>
  <dcterms:modified xsi:type="dcterms:W3CDTF">2024-04-23T16:26:40Z</dcterms:modified>
</cp:coreProperties>
</file>