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QuattrocentoSans-bold.fntdata"/><Relationship Id="rId14" Type="http://schemas.openxmlformats.org/officeDocument/2006/relationships/slide" Target="slides/slide8.xml"/><Relationship Id="rId36" Type="http://schemas.openxmlformats.org/officeDocument/2006/relationships/font" Target="fonts/QuattrocentoSans-regular.fntdata"/><Relationship Id="rId17" Type="http://schemas.openxmlformats.org/officeDocument/2006/relationships/slide" Target="slides/slide11.xml"/><Relationship Id="rId39" Type="http://schemas.openxmlformats.org/officeDocument/2006/relationships/font" Target="fonts/QuattrocentoSans-boldItalic.fntdata"/><Relationship Id="rId16" Type="http://schemas.openxmlformats.org/officeDocument/2006/relationships/slide" Target="slides/slide10.xml"/><Relationship Id="rId38" Type="http://schemas.openxmlformats.org/officeDocument/2006/relationships/font" Target="fonts/Quattrocento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01e17e34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d201e17e34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715d726b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715d726b8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15d726b8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715d726b8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715d726b8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715d726b81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15d726b8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715d726b81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15d726b8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715d726b81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15d726b8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715d726b81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c1903a4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dc1903a44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15d726b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715d726b81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15d726b8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715d726b81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c9e9f53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dc9e9f533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c1903a4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c1903a4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c9e9f53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dc9e9f533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c9e9f533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dc9e9f533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c9e9f533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dc9e9f533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c9e9f533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dc9e9f5331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dc9e9f533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dc9e9f5331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c9e9f533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dc9e9f5331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c9e9f533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dc9e9f5331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c9e9f533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dc9e9f5331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c9e9f533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dc9e9f5331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dc9e9f5331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2dc9e9f5331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201e17e34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d201e17e34_1_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201e17e34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d201e17e34_1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15d726b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715d726b8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201e17e34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d201e17e34_1_1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b984ca7e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db984ca7eb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15d726b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715d726b8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15d726b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715d726b8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56" name="Shape 56"/>
        <p:cNvGrpSpPr/>
        <p:nvPr/>
      </p:nvGrpSpPr>
      <p:grpSpPr>
        <a:xfrm>
          <a:off x="0" y="0"/>
          <a:ext cx="0" cy="0"/>
          <a:chOff x="0" y="0"/>
          <a:chExt cx="0" cy="0"/>
        </a:xfrm>
      </p:grpSpPr>
      <p:pic>
        <p:nvPicPr>
          <p:cNvPr descr="IIITD_pptslide_jpeg-03.jpg" id="57" name="Google Shape;57;p14"/>
          <p:cNvPicPr preferRelativeResize="0"/>
          <p:nvPr/>
        </p:nvPicPr>
        <p:blipFill rotWithShape="1">
          <a:blip r:embed="rId2">
            <a:alphaModFix/>
          </a:blip>
          <a:srcRect b="0" l="72917" r="0" t="69259"/>
          <a:stretch/>
        </p:blipFill>
        <p:spPr>
          <a:xfrm>
            <a:off x="7286625" y="3562350"/>
            <a:ext cx="1857375" cy="1581150"/>
          </a:xfrm>
          <a:prstGeom prst="rect">
            <a:avLst/>
          </a:prstGeom>
          <a:noFill/>
          <a:ln>
            <a:noFill/>
          </a:ln>
        </p:spPr>
      </p:pic>
      <p:sp>
        <p:nvSpPr>
          <p:cNvPr id="58" name="Google Shape;58;p14"/>
          <p:cNvSpPr txBox="1"/>
          <p:nvPr>
            <p:ph type="ctrTitle"/>
          </p:nvPr>
        </p:nvSpPr>
        <p:spPr>
          <a:xfrm>
            <a:off x="1143000" y="797753"/>
            <a:ext cx="7315200" cy="1406256"/>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4"/>
          <p:cNvSpPr txBox="1"/>
          <p:nvPr>
            <p:ph idx="1" type="subTitle"/>
          </p:nvPr>
        </p:nvSpPr>
        <p:spPr>
          <a:xfrm>
            <a:off x="4114800" y="2430434"/>
            <a:ext cx="4343400" cy="1531967"/>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p:txBody>
      </p:sp>
      <p:sp>
        <p:nvSpPr>
          <p:cNvPr id="60" name="Google Shape;60;p14"/>
          <p:cNvSpPr txBox="1"/>
          <p:nvPr>
            <p:ph idx="10" type="dt"/>
          </p:nvPr>
        </p:nvSpPr>
        <p:spPr>
          <a:xfrm>
            <a:off x="411480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62" name="Google Shape;62;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63" name="Google Shape;63;p14"/>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66" name="Google Shape;66;p15"/>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 type="body"/>
          </p:nvPr>
        </p:nvSpPr>
        <p:spPr>
          <a:xfrm>
            <a:off x="633845" y="1035886"/>
            <a:ext cx="78867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8" name="Google Shape;68;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5"/>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71" name="Google Shape;71;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72" name="Google Shape;72;p15"/>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75" name="Google Shape;75;p16"/>
          <p:cNvSpPr txBox="1"/>
          <p:nvPr>
            <p:ph type="title"/>
          </p:nvPr>
        </p:nvSpPr>
        <p:spPr>
          <a:xfrm>
            <a:off x="623888" y="1284317"/>
            <a:ext cx="7886700" cy="213840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4500"/>
              <a:buFont typeface="Quattrocento Sans"/>
              <a:buNone/>
              <a:defRPr b="0"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6"/>
          <p:cNvSpPr txBox="1"/>
          <p:nvPr>
            <p:ph idx="1" type="body"/>
          </p:nvPr>
        </p:nvSpPr>
        <p:spPr>
          <a:xfrm>
            <a:off x="623888" y="3414475"/>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77" name="Google Shape;77;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6"/>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82" name="Google Shape;82;p17"/>
          <p:cNvSpPr txBox="1"/>
          <p:nvPr>
            <p:ph idx="1" type="body"/>
          </p:nvPr>
        </p:nvSpPr>
        <p:spPr>
          <a:xfrm>
            <a:off x="633845" y="1035886"/>
            <a:ext cx="38862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83" name="Google Shape;83;p17"/>
          <p:cNvSpPr txBox="1"/>
          <p:nvPr>
            <p:ph idx="2" type="body"/>
          </p:nvPr>
        </p:nvSpPr>
        <p:spPr>
          <a:xfrm>
            <a:off x="4629150" y="1035886"/>
            <a:ext cx="38862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84" name="Google Shape;84;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7"/>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88" name="Google Shape;88;p1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89" name="Google Shape;89;p17"/>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92" name="Google Shape;92;p18"/>
          <p:cNvSpPr txBox="1"/>
          <p:nvPr>
            <p:ph idx="1" type="body"/>
          </p:nvPr>
        </p:nvSpPr>
        <p:spPr>
          <a:xfrm>
            <a:off x="633845" y="1035886"/>
            <a:ext cx="3867150" cy="61927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93" name="Google Shape;93;p18"/>
          <p:cNvSpPr txBox="1"/>
          <p:nvPr>
            <p:ph idx="2" type="body"/>
          </p:nvPr>
        </p:nvSpPr>
        <p:spPr>
          <a:xfrm>
            <a:off x="633845" y="1655160"/>
            <a:ext cx="3867150" cy="2985896"/>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94" name="Google Shape;94;p18"/>
          <p:cNvSpPr txBox="1"/>
          <p:nvPr>
            <p:ph idx="3" type="body"/>
          </p:nvPr>
        </p:nvSpPr>
        <p:spPr>
          <a:xfrm>
            <a:off x="4629150" y="1035886"/>
            <a:ext cx="3886201" cy="619273"/>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95" name="Google Shape;95;p18"/>
          <p:cNvSpPr txBox="1"/>
          <p:nvPr>
            <p:ph idx="4" type="body"/>
          </p:nvPr>
        </p:nvSpPr>
        <p:spPr>
          <a:xfrm>
            <a:off x="4629150" y="1655160"/>
            <a:ext cx="3886201" cy="2985896"/>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96" name="Google Shape;96;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8"/>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00" name="Google Shape;100;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1" name="Google Shape;101;p18"/>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04" name="Google Shape;104;p19"/>
          <p:cNvSpPr txBox="1"/>
          <p:nvPr>
            <p:ph type="title"/>
          </p:nvPr>
        </p:nvSpPr>
        <p:spPr>
          <a:xfrm>
            <a:off x="630936" y="342900"/>
            <a:ext cx="2948940" cy="120014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9"/>
          <p:cNvSpPr txBox="1"/>
          <p:nvPr>
            <p:ph idx="1" type="body"/>
          </p:nvPr>
        </p:nvSpPr>
        <p:spPr>
          <a:xfrm>
            <a:off x="3886200" y="742950"/>
            <a:ext cx="462915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06" name="Google Shape;106;p19"/>
          <p:cNvSpPr txBox="1"/>
          <p:nvPr>
            <p:ph idx="2" type="body"/>
          </p:nvPr>
        </p:nvSpPr>
        <p:spPr>
          <a:xfrm>
            <a:off x="630936" y="1543049"/>
            <a:ext cx="2948940" cy="285750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07" name="Google Shape;107;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19"/>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10" name="Google Shape;110;p19"/>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11" name="Google Shape;111;p19"/>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14" name="Google Shape;114;p20"/>
          <p:cNvSpPr txBox="1"/>
          <p:nvPr>
            <p:ph type="title"/>
          </p:nvPr>
        </p:nvSpPr>
        <p:spPr>
          <a:xfrm>
            <a:off x="630936" y="342900"/>
            <a:ext cx="2948940"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0"/>
          <p:cNvSpPr/>
          <p:nvPr>
            <p:ph idx="2" type="pic"/>
          </p:nvPr>
        </p:nvSpPr>
        <p:spPr>
          <a:xfrm>
            <a:off x="3886200" y="742950"/>
            <a:ext cx="4629150" cy="3657600"/>
          </a:xfrm>
          <a:prstGeom prst="rect">
            <a:avLst/>
          </a:prstGeom>
          <a:noFill/>
          <a:ln>
            <a:noFill/>
          </a:ln>
        </p:spPr>
      </p:sp>
      <p:sp>
        <p:nvSpPr>
          <p:cNvPr id="116" name="Google Shape;116;p20"/>
          <p:cNvSpPr txBox="1"/>
          <p:nvPr>
            <p:ph idx="1" type="body"/>
          </p:nvPr>
        </p:nvSpPr>
        <p:spPr>
          <a:xfrm>
            <a:off x="630936" y="1543050"/>
            <a:ext cx="2948940" cy="2857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17" name="Google Shape;11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0"/>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20" name="Google Shape;120;p20"/>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21" name="Google Shape;121;p20"/>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2" name="Shape 122"/>
        <p:cNvGrpSpPr/>
        <p:nvPr/>
      </p:nvGrpSpPr>
      <p:grpSpPr>
        <a:xfrm>
          <a:off x="0" y="0"/>
          <a:ext cx="0" cy="0"/>
          <a:chOff x="0" y="0"/>
          <a:chExt cx="0" cy="0"/>
        </a:xfrm>
      </p:grpSpPr>
      <p:pic>
        <p:nvPicPr>
          <p:cNvPr id="123" name="Google Shape;123;p21"/>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24" name="Google Shape;124;p21"/>
          <p:cNvSpPr txBox="1"/>
          <p:nvPr>
            <p:ph idx="1" type="body"/>
          </p:nvPr>
        </p:nvSpPr>
        <p:spPr>
          <a:xfrm rot="5400000">
            <a:off x="2777587" y="-1107855"/>
            <a:ext cx="3599217"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5" name="Google Shape;12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1"/>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1"/>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29" name="Google Shape;129;p2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0" name="Google Shape;130;p21"/>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22"/>
          <p:cNvSpPr txBox="1"/>
          <p:nvPr>
            <p:ph type="title"/>
          </p:nvPr>
        </p:nvSpPr>
        <p:spPr>
          <a:xfrm rot="5400000">
            <a:off x="5350073" y="1463873"/>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2"/>
          <p:cNvSpPr txBox="1"/>
          <p:nvPr>
            <p:ph idx="1" type="body"/>
          </p:nvPr>
        </p:nvSpPr>
        <p:spPr>
          <a:xfrm rot="5400000">
            <a:off x="1349573" y="-450652"/>
            <a:ext cx="4358878"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34" name="Google Shape;134;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2"/>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37" name="Google Shape;137;p22"/>
          <p:cNvCxnSpPr/>
          <p:nvPr/>
        </p:nvCxnSpPr>
        <p:spPr>
          <a:xfrm>
            <a:off x="6543675" y="277589"/>
            <a:ext cx="0" cy="435471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40" name="Google Shape;140;p23"/>
          <p:cNvSpPr txBox="1"/>
          <p:nvPr>
            <p:ph idx="1" type="body"/>
          </p:nvPr>
        </p:nvSpPr>
        <p:spPr>
          <a:xfrm>
            <a:off x="685799" y="1035886"/>
            <a:ext cx="3834246" cy="359922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41" name="Google Shape;141;p23"/>
          <p:cNvSpPr txBox="1"/>
          <p:nvPr>
            <p:ph idx="2" type="body"/>
          </p:nvPr>
        </p:nvSpPr>
        <p:spPr>
          <a:xfrm>
            <a:off x="4683577" y="1035886"/>
            <a:ext cx="3829050" cy="359922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42" name="Google Shape;142;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3"/>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23"/>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46" name="Google Shape;146;p2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47" name="Google Shape;147;p23"/>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48" name="Shape 148"/>
        <p:cNvGrpSpPr/>
        <p:nvPr/>
      </p:nvGrpSpPr>
      <p:grpSpPr>
        <a:xfrm>
          <a:off x="0" y="0"/>
          <a:ext cx="0" cy="0"/>
          <a:chOff x="0" y="0"/>
          <a:chExt cx="0" cy="0"/>
        </a:xfrm>
      </p:grpSpPr>
      <p:pic>
        <p:nvPicPr>
          <p:cNvPr id="149" name="Google Shape;149;p24"/>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50" name="Google Shape;150;p24"/>
          <p:cNvSpPr txBox="1"/>
          <p:nvPr>
            <p:ph idx="1" type="body"/>
          </p:nvPr>
        </p:nvSpPr>
        <p:spPr>
          <a:xfrm>
            <a:off x="685799" y="946718"/>
            <a:ext cx="3815196" cy="61927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51" name="Google Shape;151;p24"/>
          <p:cNvSpPr txBox="1"/>
          <p:nvPr>
            <p:ph idx="2" type="body"/>
          </p:nvPr>
        </p:nvSpPr>
        <p:spPr>
          <a:xfrm>
            <a:off x="685799" y="1616168"/>
            <a:ext cx="3815196" cy="302489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52" name="Google Shape;152;p24"/>
          <p:cNvSpPr txBox="1"/>
          <p:nvPr>
            <p:ph idx="3" type="body"/>
          </p:nvPr>
        </p:nvSpPr>
        <p:spPr>
          <a:xfrm>
            <a:off x="4672693" y="946716"/>
            <a:ext cx="3829050" cy="619273"/>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53" name="Google Shape;153;p24"/>
          <p:cNvSpPr txBox="1"/>
          <p:nvPr>
            <p:ph idx="4" type="body"/>
          </p:nvPr>
        </p:nvSpPr>
        <p:spPr>
          <a:xfrm>
            <a:off x="4672693" y="1616168"/>
            <a:ext cx="3829050" cy="302489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54" name="Google Shape;154;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5" name="Google Shape;15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4"/>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24"/>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58" name="Google Shape;158;p2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59" name="Google Shape;159;p24"/>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60" name="Shape 160"/>
        <p:cNvGrpSpPr/>
        <p:nvPr/>
      </p:nvGrpSpPr>
      <p:grpSpPr>
        <a:xfrm>
          <a:off x="0" y="0"/>
          <a:ext cx="0" cy="0"/>
          <a:chOff x="0" y="0"/>
          <a:chExt cx="0" cy="0"/>
        </a:xfrm>
      </p:grpSpPr>
      <p:pic>
        <p:nvPicPr>
          <p:cNvPr id="161" name="Google Shape;161;p25"/>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62" name="Google Shape;162;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25"/>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25"/>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66" name="Google Shape;166;p2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7" name="Google Shape;167;p25"/>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70" name="Google Shape;170;p26"/>
          <p:cNvSpPr txBox="1"/>
          <p:nvPr>
            <p:ph idx="1" type="body"/>
          </p:nvPr>
        </p:nvSpPr>
        <p:spPr>
          <a:xfrm>
            <a:off x="3886200" y="742950"/>
            <a:ext cx="462915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71" name="Google Shape;171;p26"/>
          <p:cNvSpPr txBox="1"/>
          <p:nvPr>
            <p:ph idx="2" type="body"/>
          </p:nvPr>
        </p:nvSpPr>
        <p:spPr>
          <a:xfrm>
            <a:off x="630936" y="1643745"/>
            <a:ext cx="2948940" cy="275680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72" name="Google Shape;172;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26"/>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75" name="Google Shape;175;p26"/>
          <p:cNvSpPr txBox="1"/>
          <p:nvPr>
            <p:ph type="title"/>
          </p:nvPr>
        </p:nvSpPr>
        <p:spPr>
          <a:xfrm>
            <a:off x="630936" y="342900"/>
            <a:ext cx="2948940" cy="111578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76" name="Google Shape;176;p26"/>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77" name="Google Shape;177;p26"/>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78" name="Shape 178"/>
        <p:cNvGrpSpPr/>
        <p:nvPr/>
      </p:nvGrpSpPr>
      <p:grpSpPr>
        <a:xfrm>
          <a:off x="0" y="0"/>
          <a:ext cx="0" cy="0"/>
          <a:chOff x="0" y="0"/>
          <a:chExt cx="0" cy="0"/>
        </a:xfrm>
      </p:grpSpPr>
      <p:pic>
        <p:nvPicPr>
          <p:cNvPr id="179" name="Google Shape;179;p27"/>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80" name="Google Shape;180;p27"/>
          <p:cNvSpPr/>
          <p:nvPr>
            <p:ph idx="2" type="pic"/>
          </p:nvPr>
        </p:nvSpPr>
        <p:spPr>
          <a:xfrm>
            <a:off x="3886200" y="742950"/>
            <a:ext cx="4629150" cy="3657600"/>
          </a:xfrm>
          <a:prstGeom prst="rect">
            <a:avLst/>
          </a:prstGeom>
          <a:noFill/>
          <a:ln>
            <a:noFill/>
          </a:ln>
        </p:spPr>
      </p:sp>
      <p:sp>
        <p:nvSpPr>
          <p:cNvPr id="181" name="Google Shape;181;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27"/>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84" name="Google Shape;184;p27"/>
          <p:cNvSpPr txBox="1"/>
          <p:nvPr>
            <p:ph idx="1" type="body"/>
          </p:nvPr>
        </p:nvSpPr>
        <p:spPr>
          <a:xfrm>
            <a:off x="630936" y="1643745"/>
            <a:ext cx="2948940" cy="275680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85" name="Google Shape;185;p27"/>
          <p:cNvSpPr txBox="1"/>
          <p:nvPr>
            <p:ph type="title"/>
          </p:nvPr>
        </p:nvSpPr>
        <p:spPr>
          <a:xfrm>
            <a:off x="630936" y="342900"/>
            <a:ext cx="2948940" cy="111578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86" name="Google Shape;186;p27"/>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87" name="Google Shape;187;p27"/>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88" name="Shape 188"/>
        <p:cNvGrpSpPr/>
        <p:nvPr/>
      </p:nvGrpSpPr>
      <p:grpSpPr>
        <a:xfrm>
          <a:off x="0" y="0"/>
          <a:ext cx="0" cy="0"/>
          <a:chOff x="0" y="0"/>
          <a:chExt cx="0" cy="0"/>
        </a:xfrm>
      </p:grpSpPr>
      <p:pic>
        <p:nvPicPr>
          <p:cNvPr id="189" name="Google Shape;189;p28"/>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90" name="Google Shape;190;p28"/>
          <p:cNvSpPr txBox="1"/>
          <p:nvPr>
            <p:ph idx="1" type="body"/>
          </p:nvPr>
        </p:nvSpPr>
        <p:spPr>
          <a:xfrm rot="5400000">
            <a:off x="2786894" y="-1122358"/>
            <a:ext cx="3575408" cy="789189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91" name="Google Shape;191;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p28"/>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28"/>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95" name="Google Shape;195;p2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96" name="Google Shape;196;p28"/>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3845" y="274320"/>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33845" y="1371600"/>
            <a:ext cx="7886700" cy="3263503"/>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17.jpg"/><Relationship Id="rId5"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8.jpg"/><Relationship Id="rId5"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0.jpg"/><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3.jp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rutube.ru/video/9d437c44b037d7c54ba531ea66a572b1/" TargetMode="External"/><Relationship Id="rId4" Type="http://schemas.openxmlformats.org/officeDocument/2006/relationships/hyperlink" Target="https://firebase.google.com/docs/cloud-messaging/android/client?authuser=0&amp;hl=en" TargetMode="External"/><Relationship Id="rId5" Type="http://schemas.openxmlformats.org/officeDocument/2006/relationships/hyperlink" Target="https://firebase.google.com/docs/cloud-messaging/send-message" TargetMode="External"/><Relationship Id="rId6" Type="http://schemas.openxmlformats.org/officeDocument/2006/relationships/hyperlink" Target="https://firebase.google.com/docs/cloud-messaging/send-message" TargetMode="External"/><Relationship Id="rId7" Type="http://schemas.openxmlformats.org/officeDocument/2006/relationships/hyperlink" Target="https://medium.com/@rajdeepify/push-notifications-using-springboot-and-firebase-cloud-messaging-ad136746c57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200" name="Shape 200"/>
        <p:cNvGrpSpPr/>
        <p:nvPr/>
      </p:nvGrpSpPr>
      <p:grpSpPr>
        <a:xfrm>
          <a:off x="0" y="0"/>
          <a:ext cx="0" cy="0"/>
          <a:chOff x="0" y="0"/>
          <a:chExt cx="0" cy="0"/>
        </a:xfrm>
      </p:grpSpPr>
      <p:sp>
        <p:nvSpPr>
          <p:cNvPr id="201" name="Google Shape;201;p29"/>
          <p:cNvSpPr txBox="1"/>
          <p:nvPr>
            <p:ph type="ctrTitle"/>
          </p:nvPr>
        </p:nvSpPr>
        <p:spPr>
          <a:xfrm>
            <a:off x="629550" y="1460000"/>
            <a:ext cx="7689300" cy="1177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600"/>
              <a:buNone/>
            </a:pPr>
            <a:r>
              <a:rPr lang="en" sz="3500">
                <a:latin typeface="Times New Roman"/>
                <a:ea typeface="Times New Roman"/>
                <a:cs typeface="Times New Roman"/>
                <a:sym typeface="Times New Roman"/>
              </a:rPr>
              <a:t>Android &amp; iOS SIP application</a:t>
            </a:r>
            <a:br>
              <a:rPr lang="en" sz="3000"/>
            </a:br>
            <a:r>
              <a:rPr lang="en" sz="3000"/>
              <a:t>				</a:t>
            </a:r>
            <a:endParaRPr sz="3000"/>
          </a:p>
        </p:txBody>
      </p:sp>
      <p:sp>
        <p:nvSpPr>
          <p:cNvPr id="202" name="Google Shape;202;p29"/>
          <p:cNvSpPr txBox="1"/>
          <p:nvPr>
            <p:ph idx="1" type="subTitle"/>
          </p:nvPr>
        </p:nvSpPr>
        <p:spPr>
          <a:xfrm>
            <a:off x="4195175" y="2571752"/>
            <a:ext cx="4343400" cy="1532100"/>
          </a:xfrm>
          <a:prstGeom prst="rect">
            <a:avLst/>
          </a:prstGeom>
          <a:noFill/>
          <a:ln>
            <a:noFill/>
          </a:ln>
        </p:spPr>
        <p:txBody>
          <a:bodyPr anchorCtr="0" anchor="t" bIns="34275" lIns="68575" spcFirstLastPara="1" rIns="68575" wrap="square" tIns="34275">
            <a:normAutofit/>
          </a:bodyPr>
          <a:lstStyle/>
          <a:p>
            <a:pPr indent="0" lvl="0" marL="342900" rtl="0" algn="r">
              <a:lnSpc>
                <a:spcPct val="90000"/>
              </a:lnSpc>
              <a:spcBef>
                <a:spcPts val="0"/>
              </a:spcBef>
              <a:spcAft>
                <a:spcPts val="0"/>
              </a:spcAft>
              <a:buSzPts val="1800"/>
              <a:buNone/>
            </a:pPr>
            <a:r>
              <a:rPr lang="en" sz="2000"/>
              <a:t>-By </a:t>
            </a:r>
            <a:br>
              <a:rPr lang="en" sz="2000"/>
            </a:br>
            <a:r>
              <a:rPr lang="en" sz="2000"/>
              <a:t>Mayank</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800"/>
                                        <p:tgtEl>
                                          <p:spTgt spid="2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63" name="Google Shape;263;p38"/>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264" name="Google Shape;264;p38"/>
          <p:cNvPicPr preferRelativeResize="0"/>
          <p:nvPr/>
        </p:nvPicPr>
        <p:blipFill>
          <a:blip r:embed="rId4">
            <a:alphaModFix/>
          </a:blip>
          <a:stretch>
            <a:fillRect/>
          </a:stretch>
        </p:blipFill>
        <p:spPr>
          <a:xfrm>
            <a:off x="473125" y="970825"/>
            <a:ext cx="8408123" cy="417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3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70" name="Google Shape;270;p39"/>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sp>
        <p:nvSpPr>
          <p:cNvPr id="271" name="Google Shape;271;p39"/>
          <p:cNvSpPr txBox="1"/>
          <p:nvPr/>
        </p:nvSpPr>
        <p:spPr>
          <a:xfrm>
            <a:off x="633850" y="970825"/>
            <a:ext cx="838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Times New Roman"/>
                <a:ea typeface="Times New Roman"/>
                <a:cs typeface="Times New Roman"/>
                <a:sym typeface="Times New Roman"/>
              </a:rPr>
              <a:t>Step 3: Setting up our own custom firebase messaging service class </a:t>
            </a:r>
            <a:endParaRPr b="1" sz="2100">
              <a:solidFill>
                <a:schemeClr val="dk1"/>
              </a:solidFill>
              <a:latin typeface="Times New Roman"/>
              <a:ea typeface="Times New Roman"/>
              <a:cs typeface="Times New Roman"/>
              <a:sym typeface="Times New Roman"/>
            </a:endParaRPr>
          </a:p>
        </p:txBody>
      </p:sp>
      <p:pic>
        <p:nvPicPr>
          <p:cNvPr id="272" name="Google Shape;272;p39"/>
          <p:cNvPicPr preferRelativeResize="0"/>
          <p:nvPr/>
        </p:nvPicPr>
        <p:blipFill>
          <a:blip r:embed="rId4">
            <a:alphaModFix/>
          </a:blip>
          <a:stretch>
            <a:fillRect/>
          </a:stretch>
        </p:blipFill>
        <p:spPr>
          <a:xfrm>
            <a:off x="192375" y="1631125"/>
            <a:ext cx="8759259" cy="351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4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78" name="Google Shape;278;p40"/>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279" name="Google Shape;279;p40"/>
          <p:cNvPicPr preferRelativeResize="0"/>
          <p:nvPr/>
        </p:nvPicPr>
        <p:blipFill>
          <a:blip r:embed="rId4">
            <a:alphaModFix/>
          </a:blip>
          <a:stretch>
            <a:fillRect/>
          </a:stretch>
        </p:blipFill>
        <p:spPr>
          <a:xfrm>
            <a:off x="546225" y="1066263"/>
            <a:ext cx="7810500" cy="1457325"/>
          </a:xfrm>
          <a:prstGeom prst="rect">
            <a:avLst/>
          </a:prstGeom>
          <a:noFill/>
          <a:ln>
            <a:noFill/>
          </a:ln>
        </p:spPr>
      </p:pic>
      <p:pic>
        <p:nvPicPr>
          <p:cNvPr id="280" name="Google Shape;280;p40"/>
          <p:cNvPicPr preferRelativeResize="0"/>
          <p:nvPr/>
        </p:nvPicPr>
        <p:blipFill>
          <a:blip r:embed="rId5">
            <a:alphaModFix/>
          </a:blip>
          <a:stretch>
            <a:fillRect/>
          </a:stretch>
        </p:blipFill>
        <p:spPr>
          <a:xfrm>
            <a:off x="1554250" y="2696038"/>
            <a:ext cx="6035500" cy="20829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4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86" name="Google Shape;286;p41"/>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287" name="Google Shape;287;p41"/>
          <p:cNvPicPr preferRelativeResize="0"/>
          <p:nvPr/>
        </p:nvPicPr>
        <p:blipFill>
          <a:blip r:embed="rId4">
            <a:alphaModFix/>
          </a:blip>
          <a:stretch>
            <a:fillRect/>
          </a:stretch>
        </p:blipFill>
        <p:spPr>
          <a:xfrm>
            <a:off x="768575" y="1059626"/>
            <a:ext cx="7398902" cy="3944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4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93" name="Google Shape;293;p42"/>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294" name="Google Shape;294;p42"/>
          <p:cNvPicPr preferRelativeResize="0"/>
          <p:nvPr/>
        </p:nvPicPr>
        <p:blipFill>
          <a:blip r:embed="rId4">
            <a:alphaModFix/>
          </a:blip>
          <a:stretch>
            <a:fillRect/>
          </a:stretch>
        </p:blipFill>
        <p:spPr>
          <a:xfrm>
            <a:off x="571500" y="2011850"/>
            <a:ext cx="8001000" cy="2057400"/>
          </a:xfrm>
          <a:prstGeom prst="rect">
            <a:avLst/>
          </a:prstGeom>
          <a:noFill/>
          <a:ln>
            <a:noFill/>
          </a:ln>
        </p:spPr>
      </p:pic>
      <p:sp>
        <p:nvSpPr>
          <p:cNvPr id="295" name="Google Shape;295;p42"/>
          <p:cNvSpPr txBox="1"/>
          <p:nvPr/>
        </p:nvSpPr>
        <p:spPr>
          <a:xfrm>
            <a:off x="633850" y="1198888"/>
            <a:ext cx="7715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6"/>
                </a:solidFill>
                <a:latin typeface="Times New Roman"/>
                <a:ea typeface="Times New Roman"/>
                <a:cs typeface="Times New Roman"/>
                <a:sym typeface="Times New Roman"/>
              </a:rPr>
              <a:t>Finally showing notification!!</a:t>
            </a:r>
            <a:endParaRPr b="1" sz="2100">
              <a:solidFill>
                <a:schemeClr val="accent6"/>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4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301" name="Google Shape;301;p43"/>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302" name="Google Shape;302;p43"/>
          <p:cNvPicPr preferRelativeResize="0"/>
          <p:nvPr/>
        </p:nvPicPr>
        <p:blipFill>
          <a:blip r:embed="rId4">
            <a:alphaModFix/>
          </a:blip>
          <a:stretch>
            <a:fillRect/>
          </a:stretch>
        </p:blipFill>
        <p:spPr>
          <a:xfrm>
            <a:off x="571500" y="2011850"/>
            <a:ext cx="8001000" cy="2057400"/>
          </a:xfrm>
          <a:prstGeom prst="rect">
            <a:avLst/>
          </a:prstGeom>
          <a:noFill/>
          <a:ln>
            <a:noFill/>
          </a:ln>
        </p:spPr>
      </p:pic>
      <p:sp>
        <p:nvSpPr>
          <p:cNvPr id="303" name="Google Shape;303;p43"/>
          <p:cNvSpPr txBox="1"/>
          <p:nvPr/>
        </p:nvSpPr>
        <p:spPr>
          <a:xfrm>
            <a:off x="633850" y="1198888"/>
            <a:ext cx="7715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6"/>
                </a:solidFill>
                <a:latin typeface="Times New Roman"/>
                <a:ea typeface="Times New Roman"/>
                <a:cs typeface="Times New Roman"/>
                <a:sym typeface="Times New Roman"/>
              </a:rPr>
              <a:t>Finally showing notification!!</a:t>
            </a:r>
            <a:endParaRPr b="1" sz="2100">
              <a:solidFill>
                <a:schemeClr val="accent6"/>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sp>
        <p:nvSpPr>
          <p:cNvPr id="309" name="Google Shape;309;p44"/>
          <p:cNvSpPr txBox="1"/>
          <p:nvPr>
            <p:ph idx="1" type="body"/>
          </p:nvPr>
        </p:nvSpPr>
        <p:spPr>
          <a:xfrm>
            <a:off x="633850" y="893825"/>
            <a:ext cx="7886700" cy="4343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1200"/>
              </a:spcBef>
              <a:spcAft>
                <a:spcPts val="0"/>
              </a:spcAft>
              <a:buNone/>
            </a:pPr>
            <a:r>
              <a:rPr lang="en">
                <a:solidFill>
                  <a:srgbClr val="1F1F1F"/>
                </a:solidFill>
                <a:latin typeface="Times New Roman"/>
                <a:ea typeface="Times New Roman"/>
                <a:cs typeface="Times New Roman"/>
                <a:sym typeface="Times New Roman"/>
              </a:rPr>
              <a:t>A push notification server acts as a bridge between the VoIP server and the SIP application on the user's device.</a:t>
            </a:r>
            <a:endParaRPr>
              <a:solidFill>
                <a:srgbClr val="1F1F1F"/>
              </a:solidFill>
              <a:latin typeface="Times New Roman"/>
              <a:ea typeface="Times New Roman"/>
              <a:cs typeface="Times New Roman"/>
              <a:sym typeface="Times New Roman"/>
            </a:endParaRPr>
          </a:p>
          <a:p>
            <a:pPr indent="-361950" lvl="0" marL="457200" rtl="0" algn="l">
              <a:lnSpc>
                <a:spcPct val="100000"/>
              </a:lnSpc>
              <a:spcBef>
                <a:spcPts val="1200"/>
              </a:spcBef>
              <a:spcAft>
                <a:spcPts val="0"/>
              </a:spcAft>
              <a:buClr>
                <a:srgbClr val="1F1F1F"/>
              </a:buClr>
              <a:buSzPts val="2100"/>
              <a:buFont typeface="Times New Roman"/>
              <a:buChar char="●"/>
            </a:pPr>
            <a:r>
              <a:rPr lang="en">
                <a:solidFill>
                  <a:srgbClr val="1F1F1F"/>
                </a:solidFill>
                <a:latin typeface="Times New Roman"/>
                <a:ea typeface="Times New Roman"/>
                <a:cs typeface="Times New Roman"/>
                <a:sym typeface="Times New Roman"/>
              </a:rPr>
              <a:t>When an incoming call arrives, the VoIP server sends a notification to the push notification server.</a:t>
            </a:r>
            <a:endParaRPr>
              <a:solidFill>
                <a:srgbClr val="1F1F1F"/>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1F1F1F"/>
              </a:buClr>
              <a:buSzPts val="2100"/>
              <a:buFont typeface="Times New Roman"/>
              <a:buChar char="●"/>
            </a:pPr>
            <a:r>
              <a:rPr lang="en">
                <a:solidFill>
                  <a:srgbClr val="1F1F1F"/>
                </a:solidFill>
                <a:latin typeface="Times New Roman"/>
                <a:ea typeface="Times New Roman"/>
                <a:cs typeface="Times New Roman"/>
                <a:sym typeface="Times New Roman"/>
              </a:rPr>
              <a:t>The push notification server then relays a notification to the user's device through Firebase Cloud Messaging (FCM) or a similar service.</a:t>
            </a:r>
            <a:endParaRPr>
              <a:solidFill>
                <a:srgbClr val="1F1F1F"/>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1F1F1F"/>
              </a:buClr>
              <a:buSzPts val="2100"/>
              <a:buFont typeface="Times New Roman"/>
              <a:buChar char="●"/>
            </a:pPr>
            <a:r>
              <a:rPr lang="en">
                <a:solidFill>
                  <a:srgbClr val="1F1F1F"/>
                </a:solidFill>
                <a:latin typeface="Times New Roman"/>
                <a:ea typeface="Times New Roman"/>
                <a:cs typeface="Times New Roman"/>
                <a:sym typeface="Times New Roman"/>
              </a:rPr>
              <a:t>The notification alerts the user about the incoming call and provides options to accept or reject the call.</a:t>
            </a:r>
            <a:endParaRPr>
              <a:solidFill>
                <a:srgbClr val="1F1F1F"/>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1F1F1F"/>
              </a:buClr>
              <a:buSzPts val="2100"/>
              <a:buFont typeface="Times New Roman"/>
              <a:buChar char="●"/>
            </a:pPr>
            <a:r>
              <a:rPr lang="en">
                <a:solidFill>
                  <a:srgbClr val="1F1F1F"/>
                </a:solidFill>
                <a:latin typeface="Times New Roman"/>
                <a:ea typeface="Times New Roman"/>
                <a:cs typeface="Times New Roman"/>
                <a:sym typeface="Times New Roman"/>
              </a:rPr>
              <a:t>Tapping the notification brings the SIP application to the foreground, allowing the user to answer the call.</a:t>
            </a:r>
            <a:endParaRPr sz="3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sp>
        <p:nvSpPr>
          <p:cNvPr id="315" name="Google Shape;315;p45"/>
          <p:cNvSpPr txBox="1"/>
          <p:nvPr/>
        </p:nvSpPr>
        <p:spPr>
          <a:xfrm>
            <a:off x="1848450" y="4528450"/>
            <a:ext cx="6978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3EADA7"/>
                </a:solidFill>
                <a:highlight>
                  <a:srgbClr val="FFFFFF"/>
                </a:highlight>
                <a:latin typeface="Times New Roman"/>
                <a:ea typeface="Times New Roman"/>
                <a:cs typeface="Times New Roman"/>
                <a:sym typeface="Times New Roman"/>
              </a:rPr>
              <a:t>Architecture of an FCM-based application</a:t>
            </a:r>
            <a:r>
              <a:rPr b="1" lang="en" sz="2100">
                <a:solidFill>
                  <a:srgbClr val="3EADA7"/>
                </a:solidFill>
                <a:latin typeface="Times New Roman"/>
                <a:ea typeface="Times New Roman"/>
                <a:cs typeface="Times New Roman"/>
                <a:sym typeface="Times New Roman"/>
              </a:rPr>
              <a:t> </a:t>
            </a:r>
            <a:endParaRPr b="1" sz="2100">
              <a:solidFill>
                <a:srgbClr val="3EADA7"/>
              </a:solidFill>
              <a:latin typeface="Times New Roman"/>
              <a:ea typeface="Times New Roman"/>
              <a:cs typeface="Times New Roman"/>
              <a:sym typeface="Times New Roman"/>
            </a:endParaRPr>
          </a:p>
        </p:txBody>
      </p:sp>
      <p:pic>
        <p:nvPicPr>
          <p:cNvPr id="316" name="Google Shape;316;p45"/>
          <p:cNvPicPr preferRelativeResize="0"/>
          <p:nvPr/>
        </p:nvPicPr>
        <p:blipFill>
          <a:blip r:embed="rId3">
            <a:alphaModFix/>
          </a:blip>
          <a:stretch>
            <a:fillRect/>
          </a:stretch>
        </p:blipFill>
        <p:spPr>
          <a:xfrm>
            <a:off x="1655525" y="1004600"/>
            <a:ext cx="5040856" cy="363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22" name="Google Shape;322;p46"/>
          <p:cNvPicPr preferRelativeResize="0"/>
          <p:nvPr/>
        </p:nvPicPr>
        <p:blipFill>
          <a:blip r:embed="rId3">
            <a:alphaModFix/>
          </a:blip>
          <a:stretch>
            <a:fillRect/>
          </a:stretch>
        </p:blipFill>
        <p:spPr>
          <a:xfrm>
            <a:off x="1031375" y="1363075"/>
            <a:ext cx="7237525" cy="3780425"/>
          </a:xfrm>
          <a:prstGeom prst="rect">
            <a:avLst/>
          </a:prstGeom>
          <a:noFill/>
          <a:ln>
            <a:noFill/>
          </a:ln>
        </p:spPr>
      </p:pic>
      <p:sp>
        <p:nvSpPr>
          <p:cNvPr id="323" name="Google Shape;323;p46"/>
          <p:cNvSpPr txBox="1"/>
          <p:nvPr/>
        </p:nvSpPr>
        <p:spPr>
          <a:xfrm>
            <a:off x="714300" y="893825"/>
            <a:ext cx="7715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Calibri"/>
                <a:ea typeface="Calibri"/>
                <a:cs typeface="Calibri"/>
                <a:sym typeface="Calibri"/>
              </a:rPr>
              <a:t>Firebase </a:t>
            </a:r>
            <a:r>
              <a:rPr b="1" lang="en" sz="2100">
                <a:solidFill>
                  <a:schemeClr val="dk1"/>
                </a:solidFill>
                <a:latin typeface="Calibri"/>
                <a:ea typeface="Calibri"/>
                <a:cs typeface="Calibri"/>
                <a:sym typeface="Calibri"/>
              </a:rPr>
              <a:t>service</a:t>
            </a:r>
            <a:r>
              <a:rPr b="1" lang="en" sz="2100">
                <a:solidFill>
                  <a:schemeClr val="dk1"/>
                </a:solidFill>
                <a:latin typeface="Calibri"/>
                <a:ea typeface="Calibri"/>
                <a:cs typeface="Calibri"/>
                <a:sym typeface="Calibri"/>
              </a:rPr>
              <a:t> account</a:t>
            </a:r>
            <a:endParaRPr b="1" sz="21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29" name="Google Shape;329;p47"/>
          <p:cNvPicPr preferRelativeResize="0"/>
          <p:nvPr/>
        </p:nvPicPr>
        <p:blipFill>
          <a:blip r:embed="rId3">
            <a:alphaModFix/>
          </a:blip>
          <a:stretch>
            <a:fillRect/>
          </a:stretch>
        </p:blipFill>
        <p:spPr>
          <a:xfrm>
            <a:off x="152400" y="1046220"/>
            <a:ext cx="2392497" cy="3944880"/>
          </a:xfrm>
          <a:prstGeom prst="rect">
            <a:avLst/>
          </a:prstGeom>
          <a:noFill/>
          <a:ln>
            <a:noFill/>
          </a:ln>
        </p:spPr>
      </p:pic>
      <p:pic>
        <p:nvPicPr>
          <p:cNvPr id="330" name="Google Shape;330;p47"/>
          <p:cNvPicPr preferRelativeResize="0"/>
          <p:nvPr/>
        </p:nvPicPr>
        <p:blipFill>
          <a:blip r:embed="rId4">
            <a:alphaModFix/>
          </a:blip>
          <a:stretch>
            <a:fillRect/>
          </a:stretch>
        </p:blipFill>
        <p:spPr>
          <a:xfrm>
            <a:off x="2719075" y="1120650"/>
            <a:ext cx="6250726" cy="1964600"/>
          </a:xfrm>
          <a:prstGeom prst="rect">
            <a:avLst/>
          </a:prstGeom>
          <a:noFill/>
          <a:ln>
            <a:noFill/>
          </a:ln>
        </p:spPr>
      </p:pic>
      <p:pic>
        <p:nvPicPr>
          <p:cNvPr id="331" name="Google Shape;331;p47"/>
          <p:cNvPicPr preferRelativeResize="0"/>
          <p:nvPr/>
        </p:nvPicPr>
        <p:blipFill>
          <a:blip r:embed="rId5">
            <a:alphaModFix/>
          </a:blip>
          <a:stretch>
            <a:fillRect/>
          </a:stretch>
        </p:blipFill>
        <p:spPr>
          <a:xfrm>
            <a:off x="2871422" y="3741575"/>
            <a:ext cx="5648325" cy="1095375"/>
          </a:xfrm>
          <a:prstGeom prst="rect">
            <a:avLst/>
          </a:prstGeom>
          <a:noFill/>
          <a:ln>
            <a:noFill/>
          </a:ln>
        </p:spPr>
      </p:pic>
      <p:sp>
        <p:nvSpPr>
          <p:cNvPr id="332" name="Google Shape;332;p47"/>
          <p:cNvSpPr/>
          <p:nvPr/>
        </p:nvSpPr>
        <p:spPr>
          <a:xfrm>
            <a:off x="2263675" y="4313050"/>
            <a:ext cx="281100" cy="26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latin typeface="Calibri"/>
              <a:ea typeface="Calibri"/>
              <a:cs typeface="Calibri"/>
              <a:sym typeface="Calibri"/>
            </a:endParaRPr>
          </a:p>
        </p:txBody>
      </p:sp>
      <p:sp>
        <p:nvSpPr>
          <p:cNvPr id="333" name="Google Shape;333;p47"/>
          <p:cNvSpPr/>
          <p:nvPr/>
        </p:nvSpPr>
        <p:spPr>
          <a:xfrm>
            <a:off x="2598550" y="3120925"/>
            <a:ext cx="281100" cy="26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Table of Contents</a:t>
            </a:r>
            <a:endParaRPr/>
          </a:p>
        </p:txBody>
      </p:sp>
      <p:sp>
        <p:nvSpPr>
          <p:cNvPr id="208" name="Google Shape;208;p30"/>
          <p:cNvSpPr txBox="1"/>
          <p:nvPr>
            <p:ph idx="1" type="body"/>
          </p:nvPr>
        </p:nvSpPr>
        <p:spPr>
          <a:xfrm>
            <a:off x="633850" y="1035873"/>
            <a:ext cx="7886700" cy="4107600"/>
          </a:xfrm>
          <a:prstGeom prst="rect">
            <a:avLst/>
          </a:prstGeom>
        </p:spPr>
        <p:txBody>
          <a:bodyPr anchorCtr="0" anchor="t" bIns="34275" lIns="68575" spcFirstLastPara="1" rIns="68575" wrap="square" tIns="34275">
            <a:noAutofit/>
          </a:bodyPr>
          <a:lstStyle/>
          <a:p>
            <a:pPr indent="-323532" lvl="0" marL="457200" rtl="0" algn="l">
              <a:lnSpc>
                <a:spcPct val="180000"/>
              </a:lnSpc>
              <a:spcBef>
                <a:spcPts val="80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Purpose and problem</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Solution</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Methodology</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Result</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Challenges</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Key Learnings</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References</a:t>
            </a:r>
            <a:endParaRPr b="1" sz="2142">
              <a:solidFill>
                <a:srgbClr val="3EADA7"/>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39" name="Google Shape;339;p48"/>
          <p:cNvPicPr preferRelativeResize="0"/>
          <p:nvPr/>
        </p:nvPicPr>
        <p:blipFill>
          <a:blip r:embed="rId3">
            <a:alphaModFix/>
          </a:blip>
          <a:stretch>
            <a:fillRect/>
          </a:stretch>
        </p:blipFill>
        <p:spPr>
          <a:xfrm>
            <a:off x="1036450" y="1086395"/>
            <a:ext cx="6853799" cy="39448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45" name="Google Shape;345;p49"/>
          <p:cNvPicPr preferRelativeResize="0"/>
          <p:nvPr/>
        </p:nvPicPr>
        <p:blipFill>
          <a:blip r:embed="rId3">
            <a:alphaModFix/>
          </a:blip>
          <a:stretch>
            <a:fillRect/>
          </a:stretch>
        </p:blipFill>
        <p:spPr>
          <a:xfrm>
            <a:off x="192600" y="1367725"/>
            <a:ext cx="4281176" cy="2334125"/>
          </a:xfrm>
          <a:prstGeom prst="rect">
            <a:avLst/>
          </a:prstGeom>
          <a:noFill/>
          <a:ln>
            <a:noFill/>
          </a:ln>
        </p:spPr>
      </p:pic>
      <p:pic>
        <p:nvPicPr>
          <p:cNvPr id="346" name="Google Shape;346;p49"/>
          <p:cNvPicPr preferRelativeResize="0"/>
          <p:nvPr/>
        </p:nvPicPr>
        <p:blipFill>
          <a:blip r:embed="rId4">
            <a:alphaModFix/>
          </a:blip>
          <a:stretch>
            <a:fillRect/>
          </a:stretch>
        </p:blipFill>
        <p:spPr>
          <a:xfrm>
            <a:off x="4773525" y="1367725"/>
            <a:ext cx="4040074" cy="251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52" name="Google Shape;352;p50"/>
          <p:cNvPicPr preferRelativeResize="0"/>
          <p:nvPr/>
        </p:nvPicPr>
        <p:blipFill>
          <a:blip r:embed="rId3">
            <a:alphaModFix/>
          </a:blip>
          <a:stretch>
            <a:fillRect/>
          </a:stretch>
        </p:blipFill>
        <p:spPr>
          <a:xfrm>
            <a:off x="835525" y="1032820"/>
            <a:ext cx="7180249" cy="39448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58" name="Google Shape;358;p51"/>
          <p:cNvPicPr preferRelativeResize="0"/>
          <p:nvPr/>
        </p:nvPicPr>
        <p:blipFill>
          <a:blip r:embed="rId3">
            <a:alphaModFix/>
          </a:blip>
          <a:stretch>
            <a:fillRect/>
          </a:stretch>
        </p:blipFill>
        <p:spPr>
          <a:xfrm>
            <a:off x="633850" y="1046225"/>
            <a:ext cx="8357749" cy="3703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Result</a:t>
            </a:r>
            <a:endParaRPr/>
          </a:p>
        </p:txBody>
      </p:sp>
      <p:pic>
        <p:nvPicPr>
          <p:cNvPr id="364" name="Google Shape;364;p52"/>
          <p:cNvPicPr preferRelativeResize="0"/>
          <p:nvPr/>
        </p:nvPicPr>
        <p:blipFill>
          <a:blip r:embed="rId3">
            <a:alphaModFix/>
          </a:blip>
          <a:stretch>
            <a:fillRect/>
          </a:stretch>
        </p:blipFill>
        <p:spPr>
          <a:xfrm>
            <a:off x="112200" y="1099800"/>
            <a:ext cx="6344000" cy="3816000"/>
          </a:xfrm>
          <a:prstGeom prst="rect">
            <a:avLst/>
          </a:prstGeom>
          <a:noFill/>
          <a:ln>
            <a:noFill/>
          </a:ln>
        </p:spPr>
      </p:pic>
      <p:pic>
        <p:nvPicPr>
          <p:cNvPr id="365" name="Google Shape;365;p52"/>
          <p:cNvPicPr preferRelativeResize="0"/>
          <p:nvPr/>
        </p:nvPicPr>
        <p:blipFill>
          <a:blip r:embed="rId4">
            <a:alphaModFix/>
          </a:blip>
          <a:stretch>
            <a:fillRect/>
          </a:stretch>
        </p:blipFill>
        <p:spPr>
          <a:xfrm>
            <a:off x="6822925" y="1035357"/>
            <a:ext cx="1775966" cy="39448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Challenges</a:t>
            </a:r>
            <a:endParaRPr/>
          </a:p>
        </p:txBody>
      </p:sp>
      <p:sp>
        <p:nvSpPr>
          <p:cNvPr id="371" name="Google Shape;371;p53"/>
          <p:cNvSpPr txBox="1"/>
          <p:nvPr/>
        </p:nvSpPr>
        <p:spPr>
          <a:xfrm>
            <a:off x="633850" y="1138525"/>
            <a:ext cx="7340100" cy="3777300"/>
          </a:xfrm>
          <a:prstGeom prst="rect">
            <a:avLst/>
          </a:prstGeom>
          <a:noFill/>
          <a:ln>
            <a:noFill/>
          </a:ln>
        </p:spPr>
        <p:txBody>
          <a:bodyPr anchorCtr="0" anchor="t" bIns="91425" lIns="91425" spcFirstLastPara="1" rIns="91425" wrap="square" tIns="91425">
            <a:noAutofit/>
          </a:bodyPr>
          <a:lstStyle/>
          <a:p>
            <a:pPr indent="-361950" lvl="0" marL="457200" rtl="0" algn="l">
              <a:lnSpc>
                <a:spcPct val="200000"/>
              </a:lnSpc>
              <a:spcBef>
                <a:spcPts val="120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Understanding the Codebase Architecture of the Linphone.</a:t>
            </a:r>
            <a:endParaRPr sz="2100">
              <a:solidFill>
                <a:schemeClr val="dk1"/>
              </a:solidFill>
              <a:latin typeface="Times New Roman"/>
              <a:ea typeface="Times New Roman"/>
              <a:cs typeface="Times New Roman"/>
              <a:sym typeface="Times New Roman"/>
            </a:endParaRPr>
          </a:p>
          <a:p>
            <a:pPr indent="-361950" lvl="0" marL="457200" rtl="0" algn="l">
              <a:lnSpc>
                <a:spcPct val="2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Integrating the FCM into the source code.</a:t>
            </a:r>
            <a:endParaRPr sz="2100">
              <a:solidFill>
                <a:schemeClr val="dk1"/>
              </a:solidFill>
              <a:latin typeface="Times New Roman"/>
              <a:ea typeface="Times New Roman"/>
              <a:cs typeface="Times New Roman"/>
              <a:sym typeface="Times New Roman"/>
            </a:endParaRPr>
          </a:p>
          <a:p>
            <a:pPr indent="-361950" lvl="0" marL="457200" rtl="0" algn="l">
              <a:lnSpc>
                <a:spcPct val="2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Replacing the existing google-services.json file.</a:t>
            </a:r>
            <a:endParaRPr sz="2100">
              <a:solidFill>
                <a:schemeClr val="dk1"/>
              </a:solidFill>
              <a:latin typeface="Times New Roman"/>
              <a:ea typeface="Times New Roman"/>
              <a:cs typeface="Times New Roman"/>
              <a:sym typeface="Times New Roman"/>
            </a:endParaRPr>
          </a:p>
          <a:p>
            <a:pPr indent="-361950" lvl="0" marL="457200" rtl="0" algn="l">
              <a:lnSpc>
                <a:spcPct val="2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Configuring</a:t>
            </a:r>
            <a:r>
              <a:rPr lang="en" sz="2100">
                <a:solidFill>
                  <a:schemeClr val="dk1"/>
                </a:solidFill>
                <a:latin typeface="Times New Roman"/>
                <a:ea typeface="Times New Roman"/>
                <a:cs typeface="Times New Roman"/>
                <a:sym typeface="Times New Roman"/>
              </a:rPr>
              <a:t> Firebase Admin account on the server side.</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Key Learnings</a:t>
            </a:r>
            <a:endParaRPr/>
          </a:p>
        </p:txBody>
      </p:sp>
      <p:sp>
        <p:nvSpPr>
          <p:cNvPr id="377" name="Google Shape;377;p54"/>
          <p:cNvSpPr txBox="1"/>
          <p:nvPr/>
        </p:nvSpPr>
        <p:spPr>
          <a:xfrm>
            <a:off x="633850" y="1138525"/>
            <a:ext cx="7340100" cy="37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100">
                <a:solidFill>
                  <a:schemeClr val="dk1"/>
                </a:solidFill>
                <a:latin typeface="Times New Roman"/>
                <a:ea typeface="Times New Roman"/>
                <a:cs typeface="Times New Roman"/>
                <a:sym typeface="Times New Roman"/>
              </a:rPr>
              <a:t>Client-Side (Linphone VoIP):</a:t>
            </a:r>
            <a:endParaRPr b="1" sz="1100">
              <a:solidFill>
                <a:schemeClr val="dk1"/>
              </a:solidFill>
            </a:endParaRPr>
          </a:p>
          <a:p>
            <a:pPr indent="-361950" lvl="0" marL="457200" rtl="0" algn="l">
              <a:lnSpc>
                <a:spcPct val="115000"/>
              </a:lnSpc>
              <a:spcBef>
                <a:spcPts val="120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Learned how to integrate Firebase Cloud Messaging (FCM) with a Linphone VoIP client application on Android to receive push notifications.</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Understood how device registration tokens are obtained using FCM and their role in targeted notifications.</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Learned how to handle the notification pushed by FCM on client device and show it on notification bar.</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Key Learnings</a:t>
            </a:r>
            <a:endParaRPr/>
          </a:p>
        </p:txBody>
      </p:sp>
      <p:sp>
        <p:nvSpPr>
          <p:cNvPr id="383" name="Google Shape;383;p55"/>
          <p:cNvSpPr txBox="1"/>
          <p:nvPr/>
        </p:nvSpPr>
        <p:spPr>
          <a:xfrm>
            <a:off x="633850" y="1138525"/>
            <a:ext cx="7340100" cy="37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100">
                <a:solidFill>
                  <a:schemeClr val="dk1"/>
                </a:solidFill>
                <a:latin typeface="Times New Roman"/>
                <a:ea typeface="Times New Roman"/>
                <a:cs typeface="Times New Roman"/>
                <a:sym typeface="Times New Roman"/>
              </a:rPr>
              <a:t>Server</a:t>
            </a:r>
            <a:r>
              <a:rPr b="1" lang="en" sz="2100">
                <a:solidFill>
                  <a:schemeClr val="dk1"/>
                </a:solidFill>
                <a:latin typeface="Times New Roman"/>
                <a:ea typeface="Times New Roman"/>
                <a:cs typeface="Times New Roman"/>
                <a:sym typeface="Times New Roman"/>
              </a:rPr>
              <a:t>-Side (Spring Boot):</a:t>
            </a:r>
            <a:endParaRPr b="1" sz="2100">
              <a:solidFill>
                <a:schemeClr val="dk1"/>
              </a:solidFill>
              <a:latin typeface="Times New Roman"/>
              <a:ea typeface="Times New Roman"/>
              <a:cs typeface="Times New Roman"/>
              <a:sym typeface="Times New Roman"/>
            </a:endParaRPr>
          </a:p>
          <a:p>
            <a:pPr indent="-361950" lvl="0" marL="457200" rtl="0" algn="l">
              <a:lnSpc>
                <a:spcPct val="115000"/>
              </a:lnSpc>
              <a:spcBef>
                <a:spcPts val="120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Gained experience in building a Spring Boot application as the backend server for sending push notifications.</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Explored the use of RESTful APIs for device token registration and notification sending within the Spring Boot controller layer.</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Learned about the Spring Boot service layer and its role in implementing business logic for FCM initialization, interaction and device token management.</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References</a:t>
            </a:r>
            <a:endParaRPr/>
          </a:p>
        </p:txBody>
      </p:sp>
      <p:sp>
        <p:nvSpPr>
          <p:cNvPr id="389" name="Google Shape;389;p56"/>
          <p:cNvSpPr txBox="1"/>
          <p:nvPr/>
        </p:nvSpPr>
        <p:spPr>
          <a:xfrm>
            <a:off x="633850" y="1138525"/>
            <a:ext cx="7340100" cy="37773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Font typeface="Times New Roman"/>
              <a:buChar char="❖"/>
            </a:pPr>
            <a:r>
              <a:rPr lang="en" sz="2100" u="sng">
                <a:solidFill>
                  <a:schemeClr val="hlink"/>
                </a:solidFill>
                <a:latin typeface="Times New Roman"/>
                <a:ea typeface="Times New Roman"/>
                <a:cs typeface="Times New Roman"/>
                <a:sym typeface="Times New Roman"/>
                <a:hlinkClick r:id="rId3"/>
              </a:rPr>
              <a:t>https://rutube.ru/video/9d437c44b037d7c54ba531ea66a572b1/</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u="sng">
                <a:solidFill>
                  <a:schemeClr val="hlink"/>
                </a:solidFill>
                <a:latin typeface="Times New Roman"/>
                <a:ea typeface="Times New Roman"/>
                <a:cs typeface="Times New Roman"/>
                <a:sym typeface="Times New Roman"/>
                <a:hlinkClick r:id="rId4"/>
              </a:rPr>
              <a:t>https://firebase.google.com/docs/cloud-messaging/android/client?authuser=0&amp;hl=en</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u="sng">
                <a:solidFill>
                  <a:schemeClr val="hlink"/>
                </a:solidFill>
                <a:latin typeface="Times New Roman"/>
                <a:ea typeface="Times New Roman"/>
                <a:cs typeface="Times New Roman"/>
                <a:sym typeface="Times New Roman"/>
                <a:hlinkClick r:id="rId5"/>
              </a:rPr>
              <a:t>https://firebase.google.com/docs/cloud-messaging/send-messa</a:t>
            </a:r>
            <a:r>
              <a:rPr lang="en" sz="2100" u="sng">
                <a:solidFill>
                  <a:schemeClr val="hlink"/>
                </a:solidFill>
                <a:latin typeface="Times New Roman"/>
                <a:ea typeface="Times New Roman"/>
                <a:cs typeface="Times New Roman"/>
                <a:sym typeface="Times New Roman"/>
                <a:hlinkClick r:id="rId6"/>
              </a:rPr>
              <a:t>ge</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u="sng">
                <a:solidFill>
                  <a:schemeClr val="hlink"/>
                </a:solidFill>
                <a:latin typeface="Times New Roman"/>
                <a:ea typeface="Times New Roman"/>
                <a:cs typeface="Times New Roman"/>
                <a:sym typeface="Times New Roman"/>
                <a:hlinkClick r:id="rId7"/>
              </a:rPr>
              <a:t>https://medium.com/@rajdeepify/push-notifications-using-springboot-and-firebase-cloud-messaging-ad136746c57e</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nvSpPr>
        <p:spPr>
          <a:xfrm>
            <a:off x="2666704" y="2075642"/>
            <a:ext cx="3810600" cy="9921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3EADA7"/>
                </a:solidFill>
                <a:latin typeface="Quattrocento Sans"/>
                <a:ea typeface="Quattrocento Sans"/>
                <a:cs typeface="Quattrocento Sans"/>
                <a:sym typeface="Quattrocento Sans"/>
              </a:rPr>
              <a:t>THANK YOU</a:t>
            </a:r>
            <a:endParaRPr b="0" i="0" sz="5000" u="none" cap="none" strike="noStrike">
              <a:solidFill>
                <a:srgbClr val="3EADA7"/>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342900" rtl="0" algn="l">
              <a:spcBef>
                <a:spcPts val="800"/>
              </a:spcBef>
              <a:spcAft>
                <a:spcPts val="0"/>
              </a:spcAft>
              <a:buNone/>
            </a:pPr>
            <a:r>
              <a:rPr lang="en"/>
              <a:t>Purpose and Problem:</a:t>
            </a:r>
            <a:endParaRPr/>
          </a:p>
        </p:txBody>
      </p:sp>
      <p:sp>
        <p:nvSpPr>
          <p:cNvPr id="214" name="Google Shape;214;p31"/>
          <p:cNvSpPr txBox="1"/>
          <p:nvPr>
            <p:ph idx="1" type="body"/>
          </p:nvPr>
        </p:nvSpPr>
        <p:spPr>
          <a:xfrm>
            <a:off x="633845" y="1035886"/>
            <a:ext cx="7886700" cy="35991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None/>
            </a:pPr>
            <a:r>
              <a:t/>
            </a:r>
            <a:endParaRPr/>
          </a:p>
          <a:p>
            <a:pPr indent="-317500" lvl="0" marL="457200" marR="0" rtl="0" algn="l">
              <a:lnSpc>
                <a:spcPct val="90000"/>
              </a:lnSpc>
              <a:spcBef>
                <a:spcPts val="800"/>
              </a:spcBef>
              <a:spcAft>
                <a:spcPts val="0"/>
              </a:spcAft>
              <a:buSzPts val="1400"/>
              <a:buFont typeface="Times New Roman"/>
              <a:buChar char="●"/>
            </a:pPr>
            <a:r>
              <a:rPr lang="en">
                <a:latin typeface="Times New Roman"/>
                <a:ea typeface="Times New Roman"/>
                <a:cs typeface="Times New Roman"/>
                <a:sym typeface="Times New Roman"/>
              </a:rPr>
              <a:t>In mobile operating systems like iOS and Android, background app activity is restricted to conserve battery life. This can prevent VoIP applications from directly receiving incoming calls when the app is not actively running in the foreground (screen off state).</a:t>
            </a:r>
            <a:endParaRPr>
              <a:latin typeface="Times New Roman"/>
              <a:ea typeface="Times New Roman"/>
              <a:cs typeface="Times New Roman"/>
              <a:sym typeface="Times New Roman"/>
            </a:endParaRPr>
          </a:p>
          <a:p>
            <a:pPr indent="0" lvl="0" marL="0" marR="0" rtl="0" algn="l">
              <a:lnSpc>
                <a:spcPct val="90000"/>
              </a:lnSpc>
              <a:spcBef>
                <a:spcPts val="800"/>
              </a:spcBef>
              <a:spcAft>
                <a:spcPts val="0"/>
              </a:spcAft>
              <a:buNone/>
            </a:pPr>
            <a:r>
              <a:t/>
            </a:r>
            <a:endParaRPr>
              <a:latin typeface="Times New Roman"/>
              <a:ea typeface="Times New Roman"/>
              <a:cs typeface="Times New Roman"/>
              <a:sym typeface="Times New Roman"/>
            </a:endParaRPr>
          </a:p>
          <a:p>
            <a:pPr indent="-317500" lvl="0" marL="457200" marR="0" rtl="0" algn="l">
              <a:lnSpc>
                <a:spcPct val="90000"/>
              </a:lnSpc>
              <a:spcBef>
                <a:spcPts val="800"/>
              </a:spcBef>
              <a:spcAft>
                <a:spcPts val="0"/>
              </a:spcAft>
              <a:buSzPts val="1400"/>
              <a:buFont typeface="Times New Roman"/>
              <a:buChar char="●"/>
            </a:pPr>
            <a:r>
              <a:rPr lang="en">
                <a:latin typeface="Times New Roman"/>
                <a:ea typeface="Times New Roman"/>
                <a:cs typeface="Times New Roman"/>
                <a:sym typeface="Times New Roman"/>
              </a:rPr>
              <a:t>This limitation affects many third-party SIP clients, including Zoiper and Linphone, as they cannot reliably notify users of incoming calls while in the background.</a:t>
            </a:r>
            <a:endParaRPr>
              <a:latin typeface="Times New Roman"/>
              <a:ea typeface="Times New Roman"/>
              <a:cs typeface="Times New Roman"/>
              <a:sym typeface="Times New Roman"/>
            </a:endParaRPr>
          </a:p>
          <a:p>
            <a:pPr indent="0" lvl="0" marL="34290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Solution</a:t>
            </a:r>
            <a:endParaRPr/>
          </a:p>
        </p:txBody>
      </p:sp>
      <p:sp>
        <p:nvSpPr>
          <p:cNvPr id="220" name="Google Shape;220;p32"/>
          <p:cNvSpPr txBox="1"/>
          <p:nvPr>
            <p:ph idx="1" type="body"/>
          </p:nvPr>
        </p:nvSpPr>
        <p:spPr>
          <a:xfrm>
            <a:off x="633850" y="1035873"/>
            <a:ext cx="7886700" cy="4201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1200"/>
              </a:spcBef>
              <a:spcAft>
                <a:spcPts val="0"/>
              </a:spcAft>
              <a:buNone/>
            </a:pPr>
            <a:r>
              <a:rPr b="1" lang="en" sz="2118">
                <a:solidFill>
                  <a:srgbClr val="1F1F1F"/>
                </a:solidFill>
                <a:latin typeface="Times New Roman"/>
                <a:ea typeface="Times New Roman"/>
                <a:cs typeface="Times New Roman"/>
                <a:sym typeface="Times New Roman"/>
              </a:rPr>
              <a:t>Push Notifications:</a:t>
            </a:r>
            <a:endParaRPr b="1" sz="2118">
              <a:solidFill>
                <a:srgbClr val="1F1F1F"/>
              </a:solidFill>
              <a:latin typeface="Times New Roman"/>
              <a:ea typeface="Times New Roman"/>
              <a:cs typeface="Times New Roman"/>
              <a:sym typeface="Times New Roman"/>
            </a:endParaRPr>
          </a:p>
          <a:p>
            <a:pPr indent="-363127" lvl="0" marL="457200" rtl="0" algn="l">
              <a:lnSpc>
                <a:spcPct val="100000"/>
              </a:lnSpc>
              <a:spcBef>
                <a:spcPts val="1200"/>
              </a:spcBef>
              <a:spcAft>
                <a:spcPts val="0"/>
              </a:spcAft>
              <a:buClr>
                <a:srgbClr val="1F1F1F"/>
              </a:buClr>
              <a:buSzPts val="2119"/>
              <a:buFont typeface="Times New Roman"/>
              <a:buChar char="●"/>
            </a:pPr>
            <a:r>
              <a:rPr lang="en" sz="2118">
                <a:solidFill>
                  <a:srgbClr val="1F1F1F"/>
                </a:solidFill>
                <a:latin typeface="Times New Roman"/>
                <a:ea typeface="Times New Roman"/>
                <a:cs typeface="Times New Roman"/>
                <a:sym typeface="Times New Roman"/>
              </a:rPr>
              <a:t>Integrate a push notification service like Firebase Cloud Messaging (FCM) in the Linphone source code.</a:t>
            </a:r>
            <a:endParaRPr sz="2118">
              <a:solidFill>
                <a:srgbClr val="1F1F1F"/>
              </a:solidFill>
              <a:latin typeface="Times New Roman"/>
              <a:ea typeface="Times New Roman"/>
              <a:cs typeface="Times New Roman"/>
              <a:sym typeface="Times New Roman"/>
            </a:endParaRPr>
          </a:p>
          <a:p>
            <a:pPr indent="-363127" lvl="0" marL="457200" rtl="0" algn="l">
              <a:lnSpc>
                <a:spcPct val="100000"/>
              </a:lnSpc>
              <a:spcBef>
                <a:spcPts val="0"/>
              </a:spcBef>
              <a:spcAft>
                <a:spcPts val="0"/>
              </a:spcAft>
              <a:buClr>
                <a:srgbClr val="1F1F1F"/>
              </a:buClr>
              <a:buSzPts val="2119"/>
              <a:buFont typeface="Times New Roman"/>
              <a:buChar char="●"/>
            </a:pPr>
            <a:r>
              <a:rPr lang="en" sz="2118">
                <a:solidFill>
                  <a:srgbClr val="1F1F1F"/>
                </a:solidFill>
                <a:latin typeface="Times New Roman"/>
                <a:ea typeface="Times New Roman"/>
                <a:cs typeface="Times New Roman"/>
                <a:sym typeface="Times New Roman"/>
              </a:rPr>
              <a:t>This allows the server to send a notification to the user's device even when the app is in the background.</a:t>
            </a:r>
            <a:endParaRPr sz="2118">
              <a:solidFill>
                <a:srgbClr val="1F1F1F"/>
              </a:solidFill>
              <a:latin typeface="Times New Roman"/>
              <a:ea typeface="Times New Roman"/>
              <a:cs typeface="Times New Roman"/>
              <a:sym typeface="Times New Roman"/>
            </a:endParaRPr>
          </a:p>
          <a:p>
            <a:pPr indent="-363127" lvl="0" marL="457200" rtl="0" algn="l">
              <a:lnSpc>
                <a:spcPct val="100000"/>
              </a:lnSpc>
              <a:spcBef>
                <a:spcPts val="0"/>
              </a:spcBef>
              <a:spcAft>
                <a:spcPts val="0"/>
              </a:spcAft>
              <a:buClr>
                <a:srgbClr val="1F1F1F"/>
              </a:buClr>
              <a:buSzPts val="2119"/>
              <a:buFont typeface="Times New Roman"/>
              <a:buChar char="●"/>
            </a:pPr>
            <a:r>
              <a:rPr lang="en" sz="2118">
                <a:solidFill>
                  <a:srgbClr val="1F1F1F"/>
                </a:solidFill>
                <a:latin typeface="Times New Roman"/>
                <a:ea typeface="Times New Roman"/>
                <a:cs typeface="Times New Roman"/>
                <a:sym typeface="Times New Roman"/>
              </a:rPr>
              <a:t>Tapping the notification can bring the app to the foreground, allowing the user to answer the call.</a:t>
            </a:r>
            <a:endParaRPr b="1" sz="2118">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5250">
              <a:latin typeface="Times New Roman"/>
              <a:ea typeface="Times New Roman"/>
              <a:cs typeface="Times New Roman"/>
              <a:sym typeface="Times New Roman"/>
            </a:endParaRPr>
          </a:p>
          <a:p>
            <a:pPr indent="0" lvl="0" marL="0" rtl="0" algn="l">
              <a:lnSpc>
                <a:spcPct val="90000"/>
              </a:lnSpc>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Solution</a:t>
            </a:r>
            <a:endParaRPr/>
          </a:p>
        </p:txBody>
      </p:sp>
      <p:sp>
        <p:nvSpPr>
          <p:cNvPr id="226" name="Google Shape;226;p33"/>
          <p:cNvSpPr txBox="1"/>
          <p:nvPr>
            <p:ph idx="1" type="body"/>
          </p:nvPr>
        </p:nvSpPr>
        <p:spPr>
          <a:xfrm>
            <a:off x="633850" y="1035873"/>
            <a:ext cx="7886700" cy="42015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110000"/>
              </a:lnSpc>
              <a:spcBef>
                <a:spcPts val="3600"/>
              </a:spcBef>
              <a:spcAft>
                <a:spcPts val="0"/>
              </a:spcAft>
              <a:buNone/>
            </a:pPr>
            <a:r>
              <a:rPr b="1" lang="en" sz="2517">
                <a:highlight>
                  <a:srgbClr val="FFFFFF"/>
                </a:highlight>
                <a:latin typeface="Times New Roman"/>
                <a:ea typeface="Times New Roman"/>
                <a:cs typeface="Times New Roman"/>
                <a:sym typeface="Times New Roman"/>
              </a:rPr>
              <a:t>What Is FCM?</a:t>
            </a:r>
            <a:endParaRPr b="1" sz="2517">
              <a:highlight>
                <a:srgbClr val="FFFFFF"/>
              </a:highlight>
              <a:latin typeface="Times New Roman"/>
              <a:ea typeface="Times New Roman"/>
              <a:cs typeface="Times New Roman"/>
              <a:sym typeface="Times New Roman"/>
            </a:endParaRPr>
          </a:p>
          <a:p>
            <a:pPr indent="0" lvl="0" marL="0" rtl="0" algn="l">
              <a:lnSpc>
                <a:spcPct val="133400"/>
              </a:lnSpc>
              <a:spcBef>
                <a:spcPts val="2200"/>
              </a:spcBef>
              <a:spcAft>
                <a:spcPts val="0"/>
              </a:spcAft>
              <a:buNone/>
            </a:pPr>
            <a:r>
              <a:rPr lang="en" sz="2517">
                <a:highlight>
                  <a:srgbClr val="FFFFFF"/>
                </a:highlight>
                <a:latin typeface="Times New Roman"/>
                <a:ea typeface="Times New Roman"/>
                <a:cs typeface="Times New Roman"/>
                <a:sym typeface="Times New Roman"/>
              </a:rPr>
              <a:t>Firebase Cloud Messaging, or FCM for short, is a cloud-based messaging service that provides the following capabilities:</a:t>
            </a:r>
            <a:endParaRPr sz="2517">
              <a:highlight>
                <a:srgbClr val="FFFFFF"/>
              </a:highlight>
              <a:latin typeface="Times New Roman"/>
              <a:ea typeface="Times New Roman"/>
              <a:cs typeface="Times New Roman"/>
              <a:sym typeface="Times New Roman"/>
            </a:endParaRPr>
          </a:p>
          <a:p>
            <a:pPr indent="-364490" lvl="0" marL="457200" rtl="0" algn="l">
              <a:lnSpc>
                <a:spcPct val="115000"/>
              </a:lnSpc>
              <a:spcBef>
                <a:spcPts val="800"/>
              </a:spcBef>
              <a:spcAft>
                <a:spcPts val="0"/>
              </a:spcAft>
              <a:buSzPct val="100000"/>
              <a:buFont typeface="Times New Roman"/>
              <a:buChar char="●"/>
            </a:pPr>
            <a:r>
              <a:rPr lang="en" sz="2517">
                <a:highlight>
                  <a:srgbClr val="FFFFFF"/>
                </a:highlight>
                <a:latin typeface="Times New Roman"/>
                <a:ea typeface="Times New Roman"/>
                <a:cs typeface="Times New Roman"/>
                <a:sym typeface="Times New Roman"/>
              </a:rPr>
              <a:t>Reliably send messages to mobile or web applications, referred here forth as “clients”.</a:t>
            </a:r>
            <a:endParaRPr sz="2517">
              <a:highlight>
                <a:srgbClr val="FFFFFF"/>
              </a:highlight>
              <a:latin typeface="Times New Roman"/>
              <a:ea typeface="Times New Roman"/>
              <a:cs typeface="Times New Roman"/>
              <a:sym typeface="Times New Roman"/>
            </a:endParaRPr>
          </a:p>
          <a:p>
            <a:pPr indent="-364490" lvl="0" marL="457200" rtl="0" algn="l">
              <a:lnSpc>
                <a:spcPct val="115000"/>
              </a:lnSpc>
              <a:spcBef>
                <a:spcPts val="0"/>
              </a:spcBef>
              <a:spcAft>
                <a:spcPts val="0"/>
              </a:spcAft>
              <a:buSzPct val="100000"/>
              <a:buFont typeface="Times New Roman"/>
              <a:buChar char="●"/>
            </a:pPr>
            <a:r>
              <a:rPr lang="en" sz="2517">
                <a:highlight>
                  <a:srgbClr val="FFFFFF"/>
                </a:highlight>
                <a:latin typeface="Times New Roman"/>
                <a:ea typeface="Times New Roman"/>
                <a:cs typeface="Times New Roman"/>
                <a:sym typeface="Times New Roman"/>
              </a:rPr>
              <a:t>Send messages to all or specific clients using topic or subscription-based addressing.</a:t>
            </a:r>
            <a:endParaRPr sz="2517">
              <a:highlight>
                <a:srgbClr val="FFFFFF"/>
              </a:highlight>
              <a:latin typeface="Times New Roman"/>
              <a:ea typeface="Times New Roman"/>
              <a:cs typeface="Times New Roman"/>
              <a:sym typeface="Times New Roman"/>
            </a:endParaRPr>
          </a:p>
          <a:p>
            <a:pPr indent="-364490" lvl="0" marL="457200" rtl="0" algn="l">
              <a:lnSpc>
                <a:spcPct val="115000"/>
              </a:lnSpc>
              <a:spcBef>
                <a:spcPts val="0"/>
              </a:spcBef>
              <a:spcAft>
                <a:spcPts val="0"/>
              </a:spcAft>
              <a:buSzPct val="100000"/>
              <a:buFont typeface="Times New Roman"/>
              <a:buChar char="●"/>
            </a:pPr>
            <a:r>
              <a:rPr lang="en" sz="2517">
                <a:highlight>
                  <a:srgbClr val="FFFFFF"/>
                </a:highlight>
                <a:latin typeface="Times New Roman"/>
                <a:ea typeface="Times New Roman"/>
                <a:cs typeface="Times New Roman"/>
                <a:sym typeface="Times New Roman"/>
              </a:rPr>
              <a:t>Receive messages from clients in a server application.</a:t>
            </a:r>
            <a:endParaRPr b="1" sz="2517">
              <a:solidFill>
                <a:srgbClr val="1F1F1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5250">
              <a:latin typeface="Times New Roman"/>
              <a:ea typeface="Times New Roman"/>
              <a:cs typeface="Times New Roman"/>
              <a:sym typeface="Times New Roman"/>
            </a:endParaRPr>
          </a:p>
          <a:p>
            <a:pPr indent="0" lvl="0" marL="0" rtl="0" algn="l">
              <a:lnSpc>
                <a:spcPct val="90000"/>
              </a:lnSpc>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4"/>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sp>
        <p:nvSpPr>
          <p:cNvPr id="232" name="Google Shape;232;p34"/>
          <p:cNvSpPr txBox="1"/>
          <p:nvPr>
            <p:ph idx="1" type="body"/>
          </p:nvPr>
        </p:nvSpPr>
        <p:spPr>
          <a:xfrm>
            <a:off x="531225" y="986450"/>
            <a:ext cx="5188200" cy="808500"/>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b="1" lang="en"/>
              <a:t>Step 1 : Creating a firebase project</a:t>
            </a:r>
            <a:endParaRPr b="1"/>
          </a:p>
          <a:p>
            <a:pPr indent="0" lvl="0" marL="0" rtl="0" algn="l">
              <a:spcBef>
                <a:spcPts val="800"/>
              </a:spcBef>
              <a:spcAft>
                <a:spcPts val="0"/>
              </a:spcAft>
              <a:buClr>
                <a:schemeClr val="dk1"/>
              </a:buClr>
              <a:buSzPts val="1100"/>
              <a:buFont typeface="Arial"/>
              <a:buNone/>
            </a:pPr>
            <a:r>
              <a:t/>
            </a:r>
            <a:endParaRPr/>
          </a:p>
        </p:txBody>
      </p:sp>
      <p:pic>
        <p:nvPicPr>
          <p:cNvPr id="233" name="Google Shape;233;p34"/>
          <p:cNvPicPr preferRelativeResize="0"/>
          <p:nvPr/>
        </p:nvPicPr>
        <p:blipFill>
          <a:blip r:embed="rId3">
            <a:alphaModFix/>
          </a:blip>
          <a:stretch>
            <a:fillRect/>
          </a:stretch>
        </p:blipFill>
        <p:spPr>
          <a:xfrm>
            <a:off x="531225" y="1411575"/>
            <a:ext cx="7867295" cy="373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39" name="Google Shape;239;p35"/>
          <p:cNvPicPr preferRelativeResize="0"/>
          <p:nvPr/>
        </p:nvPicPr>
        <p:blipFill>
          <a:blip r:embed="rId3">
            <a:alphaModFix/>
          </a:blip>
          <a:stretch>
            <a:fillRect/>
          </a:stretch>
        </p:blipFill>
        <p:spPr>
          <a:xfrm>
            <a:off x="3163525" y="970825"/>
            <a:ext cx="5779550" cy="4172674"/>
          </a:xfrm>
          <a:prstGeom prst="rect">
            <a:avLst/>
          </a:prstGeom>
          <a:noFill/>
          <a:ln>
            <a:noFill/>
          </a:ln>
        </p:spPr>
      </p:pic>
      <p:pic>
        <p:nvPicPr>
          <p:cNvPr id="240" name="Google Shape;240;p35"/>
          <p:cNvPicPr preferRelativeResize="0"/>
          <p:nvPr/>
        </p:nvPicPr>
        <p:blipFill rotWithShape="1">
          <a:blip r:embed="rId4">
            <a:alphaModFix/>
          </a:blip>
          <a:srcRect b="4410" l="383840" r="-383840" t="-4410"/>
          <a:stretch/>
        </p:blipFill>
        <p:spPr>
          <a:xfrm>
            <a:off x="6340301" y="970820"/>
            <a:ext cx="2079822" cy="3944880"/>
          </a:xfrm>
          <a:prstGeom prst="rect">
            <a:avLst/>
          </a:prstGeom>
          <a:noFill/>
          <a:ln>
            <a:noFill/>
          </a:ln>
        </p:spPr>
      </p:pic>
      <p:pic>
        <p:nvPicPr>
          <p:cNvPr id="241" name="Google Shape;241;p35"/>
          <p:cNvPicPr preferRelativeResize="0"/>
          <p:nvPr/>
        </p:nvPicPr>
        <p:blipFill>
          <a:blip r:embed="rId4">
            <a:alphaModFix/>
          </a:blip>
          <a:stretch>
            <a:fillRect/>
          </a:stretch>
        </p:blipFill>
        <p:spPr>
          <a:xfrm>
            <a:off x="299750" y="970825"/>
            <a:ext cx="2199928" cy="417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3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47" name="Google Shape;247;p36"/>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248" name="Google Shape;248;p36"/>
          <p:cNvPicPr preferRelativeResize="0"/>
          <p:nvPr/>
        </p:nvPicPr>
        <p:blipFill>
          <a:blip r:embed="rId4">
            <a:alphaModFix/>
          </a:blip>
          <a:stretch>
            <a:fillRect/>
          </a:stretch>
        </p:blipFill>
        <p:spPr>
          <a:xfrm>
            <a:off x="633850" y="1354200"/>
            <a:ext cx="8186525" cy="3486642"/>
          </a:xfrm>
          <a:prstGeom prst="rect">
            <a:avLst/>
          </a:prstGeom>
          <a:noFill/>
          <a:ln>
            <a:noFill/>
          </a:ln>
        </p:spPr>
      </p:pic>
      <p:sp>
        <p:nvSpPr>
          <p:cNvPr id="249" name="Google Shape;249;p36"/>
          <p:cNvSpPr txBox="1"/>
          <p:nvPr/>
        </p:nvSpPr>
        <p:spPr>
          <a:xfrm>
            <a:off x="633850" y="846300"/>
            <a:ext cx="7577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Calibri"/>
                <a:ea typeface="Calibri"/>
                <a:cs typeface="Calibri"/>
                <a:sym typeface="Calibri"/>
              </a:rPr>
              <a:t>Dependencies</a:t>
            </a:r>
            <a:r>
              <a:rPr b="1" lang="en" sz="2100">
                <a:solidFill>
                  <a:schemeClr val="dk1"/>
                </a:solidFill>
                <a:latin typeface="Calibri"/>
                <a:ea typeface="Calibri"/>
                <a:cs typeface="Calibri"/>
                <a:sym typeface="Calibri"/>
              </a:rPr>
              <a:t>: </a:t>
            </a:r>
            <a:endParaRPr b="1"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3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55" name="Google Shape;255;p37"/>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sp>
        <p:nvSpPr>
          <p:cNvPr id="256" name="Google Shape;256;p37"/>
          <p:cNvSpPr txBox="1"/>
          <p:nvPr/>
        </p:nvSpPr>
        <p:spPr>
          <a:xfrm>
            <a:off x="633850" y="846300"/>
            <a:ext cx="7577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Calibri"/>
                <a:ea typeface="Calibri"/>
                <a:cs typeface="Calibri"/>
                <a:sym typeface="Calibri"/>
              </a:rPr>
              <a:t>Step 2 </a:t>
            </a:r>
            <a:r>
              <a:rPr b="1" lang="en" sz="2100">
                <a:solidFill>
                  <a:schemeClr val="dk1"/>
                </a:solidFill>
                <a:latin typeface="Calibri"/>
                <a:ea typeface="Calibri"/>
                <a:cs typeface="Calibri"/>
                <a:sym typeface="Calibri"/>
              </a:rPr>
              <a:t>: Token Generation and Permission</a:t>
            </a:r>
            <a:endParaRPr b="1" sz="2100">
              <a:solidFill>
                <a:schemeClr val="dk1"/>
              </a:solidFill>
              <a:latin typeface="Calibri"/>
              <a:ea typeface="Calibri"/>
              <a:cs typeface="Calibri"/>
              <a:sym typeface="Calibri"/>
            </a:endParaRPr>
          </a:p>
        </p:txBody>
      </p:sp>
      <p:pic>
        <p:nvPicPr>
          <p:cNvPr id="257" name="Google Shape;257;p37"/>
          <p:cNvPicPr preferRelativeResize="0"/>
          <p:nvPr/>
        </p:nvPicPr>
        <p:blipFill>
          <a:blip r:embed="rId4">
            <a:alphaModFix/>
          </a:blip>
          <a:stretch>
            <a:fillRect/>
          </a:stretch>
        </p:blipFill>
        <p:spPr>
          <a:xfrm>
            <a:off x="688200" y="1354200"/>
            <a:ext cx="7270950" cy="37372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