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7" r:id="rId4"/>
    <p:sldId id="258" r:id="rId5"/>
    <p:sldId id="265" r:id="rId6"/>
    <p:sldId id="259" r:id="rId7"/>
    <p:sldId id="261"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8" r:id="rId21"/>
    <p:sldId id="280" r:id="rId22"/>
    <p:sldId id="281" r:id="rId23"/>
    <p:sldId id="282" r:id="rId24"/>
    <p:sldId id="283"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A2D3D4-AB9F-4A0A-B3EB-A1CBF24471B2}" v="12" dt="2021-06-13T14:47:36.677"/>
    <p1510:client id="{419FF2B5-DB7E-4967-A147-D3E1D02BB421}" v="1" dt="2021-06-13T14:26:52.659"/>
    <p1510:client id="{4963B894-2A34-4A36-AC3F-786C07AA2802}" v="2" dt="2021-06-13T14:42:57.687"/>
    <p1510:client id="{49A4385D-78E2-4391-832B-6EE1EC4C17FC}" v="561" dt="2021-06-12T14:54:11.167"/>
    <p1510:client id="{59E47D26-FD59-41C5-9B8D-2C099CED5820}" v="4" dt="2021-06-13T14:07:18.933"/>
    <p1510:client id="{5B1DE3B1-B7C3-44A9-825B-E5B1138D56C2}" v="89" dt="2021-06-13T14:40:28.165"/>
    <p1510:client id="{8EA16FAE-F4AA-446D-8F88-5138083305C9}" v="243" dt="2021-06-13T16:29:00.731"/>
    <p1510:client id="{97CFC3F3-D4E0-4F9D-B1A4-3A3C5B760BE0}" v="129" dt="2021-06-13T16:00:21.681"/>
    <p1510:client id="{A8E14951-0390-4713-AAB2-7ACA746C23E8}" v="8" dt="2021-06-13T14:46:10.225"/>
    <p1510:client id="{C8A57E48-21CB-4BF3-B95F-120686CF35BB}" v="141" dt="2021-06-14T06:51:38.887"/>
    <p1510:client id="{C966DF3A-CD54-4479-97CA-14E16B6F30EF}" v="1" dt="2021-06-13T14:30:29.389"/>
    <p1510:client id="{CBBB9148-48F6-4ABD-999E-849ED4517859}" v="12" dt="2021-06-13T14:19:32.102"/>
    <p1510:client id="{E7EFA062-2F70-42AC-B278-7768E64A620C}" v="22" dt="2021-06-13T11:02:32.291"/>
    <p1510:client id="{F9243559-CC8E-40A4-B84C-3CD408C574C4}" v="601" dt="2021-06-13T11:51:46.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CA28C-7357-45A0-AFBE-B1C5C14AABD1}"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8771A3EF-DCEE-41DC-B6FA-74AC392F0C0C}">
      <dgm:prSet/>
      <dgm:spPr/>
      <dgm:t>
        <a:bodyPr/>
        <a:lstStyle/>
        <a:p>
          <a:r>
            <a:rPr lang="en-US"/>
            <a:t>Introduction</a:t>
          </a:r>
        </a:p>
      </dgm:t>
    </dgm:pt>
    <dgm:pt modelId="{05E9E255-A50B-4F85-BE9A-37674BCB1D4B}" type="parTrans" cxnId="{E56CE450-2765-48BA-BD7F-E6448D72829E}">
      <dgm:prSet/>
      <dgm:spPr/>
      <dgm:t>
        <a:bodyPr/>
        <a:lstStyle/>
        <a:p>
          <a:endParaRPr lang="en-US"/>
        </a:p>
      </dgm:t>
    </dgm:pt>
    <dgm:pt modelId="{A1E6487E-1179-4E68-A350-61EF4200963A}" type="sibTrans" cxnId="{E56CE450-2765-48BA-BD7F-E6448D72829E}">
      <dgm:prSet/>
      <dgm:spPr/>
      <dgm:t>
        <a:bodyPr/>
        <a:lstStyle/>
        <a:p>
          <a:endParaRPr lang="en-US"/>
        </a:p>
      </dgm:t>
    </dgm:pt>
    <dgm:pt modelId="{7B267634-49E1-48AF-A8BA-8AB6D9EA7AB9}">
      <dgm:prSet/>
      <dgm:spPr/>
      <dgm:t>
        <a:bodyPr/>
        <a:lstStyle/>
        <a:p>
          <a:r>
            <a:rPr lang="en-US"/>
            <a:t>Merits of Artificial Intelligence</a:t>
          </a:r>
        </a:p>
      </dgm:t>
    </dgm:pt>
    <dgm:pt modelId="{4E3A4374-7DB3-4291-B51C-8C06A59A1471}" type="parTrans" cxnId="{DE688A6C-9123-48CE-B9F9-F4D56A1A61CE}">
      <dgm:prSet/>
      <dgm:spPr/>
      <dgm:t>
        <a:bodyPr/>
        <a:lstStyle/>
        <a:p>
          <a:endParaRPr lang="en-US"/>
        </a:p>
      </dgm:t>
    </dgm:pt>
    <dgm:pt modelId="{A94738A0-5D51-4C2F-8E09-29628BA04847}" type="sibTrans" cxnId="{DE688A6C-9123-48CE-B9F9-F4D56A1A61CE}">
      <dgm:prSet/>
      <dgm:spPr/>
      <dgm:t>
        <a:bodyPr/>
        <a:lstStyle/>
        <a:p>
          <a:endParaRPr lang="en-US"/>
        </a:p>
      </dgm:t>
    </dgm:pt>
    <dgm:pt modelId="{B20B5DCE-754E-4C65-9F7F-D0DE71161F5E}">
      <dgm:prSet/>
      <dgm:spPr/>
      <dgm:t>
        <a:bodyPr/>
        <a:lstStyle/>
        <a:p>
          <a:r>
            <a:rPr lang="en-US"/>
            <a:t>Demerits of Artificial Intelligence</a:t>
          </a:r>
        </a:p>
      </dgm:t>
    </dgm:pt>
    <dgm:pt modelId="{2E0759B5-5A7B-4B33-88DC-2529D9123D5A}" type="parTrans" cxnId="{8C086A18-1244-4E73-871B-9E747FFCC1CF}">
      <dgm:prSet/>
      <dgm:spPr/>
      <dgm:t>
        <a:bodyPr/>
        <a:lstStyle/>
        <a:p>
          <a:endParaRPr lang="en-US"/>
        </a:p>
      </dgm:t>
    </dgm:pt>
    <dgm:pt modelId="{509FAEE4-7140-457A-860A-72AC3B521D1B}" type="sibTrans" cxnId="{8C086A18-1244-4E73-871B-9E747FFCC1CF}">
      <dgm:prSet/>
      <dgm:spPr/>
      <dgm:t>
        <a:bodyPr/>
        <a:lstStyle/>
        <a:p>
          <a:endParaRPr lang="en-US"/>
        </a:p>
      </dgm:t>
    </dgm:pt>
    <dgm:pt modelId="{DC00FE0C-E465-4771-A5B3-9E26088300E1}">
      <dgm:prSet/>
      <dgm:spPr/>
      <dgm:t>
        <a:bodyPr/>
        <a:lstStyle/>
        <a:p>
          <a:r>
            <a:rPr lang="en-US"/>
            <a:t>Innovations through Artificial Intelligence</a:t>
          </a:r>
        </a:p>
      </dgm:t>
    </dgm:pt>
    <dgm:pt modelId="{E7895E6F-231D-47D3-8110-A8B5B8687339}" type="parTrans" cxnId="{184FF594-C9F7-44A9-8B5A-C3B41BAE9992}">
      <dgm:prSet/>
      <dgm:spPr/>
      <dgm:t>
        <a:bodyPr/>
        <a:lstStyle/>
        <a:p>
          <a:endParaRPr lang="en-US"/>
        </a:p>
      </dgm:t>
    </dgm:pt>
    <dgm:pt modelId="{0B5AB0B7-41B6-42CD-ACD8-D6AB30BCBC91}" type="sibTrans" cxnId="{184FF594-C9F7-44A9-8B5A-C3B41BAE9992}">
      <dgm:prSet/>
      <dgm:spPr/>
      <dgm:t>
        <a:bodyPr/>
        <a:lstStyle/>
        <a:p>
          <a:endParaRPr lang="en-US"/>
        </a:p>
      </dgm:t>
    </dgm:pt>
    <dgm:pt modelId="{8BEF40EA-5DA2-4292-BC37-563FD874ECFD}">
      <dgm:prSet/>
      <dgm:spPr/>
      <dgm:t>
        <a:bodyPr/>
        <a:lstStyle/>
        <a:p>
          <a:r>
            <a:rPr lang="en-US"/>
            <a:t>Conclusion</a:t>
          </a:r>
        </a:p>
      </dgm:t>
    </dgm:pt>
    <dgm:pt modelId="{75BDB582-E97E-4B45-98D0-A8583D7C63B8}" type="parTrans" cxnId="{5CCF18EF-8043-41DE-98C3-F2DE82AFB96D}">
      <dgm:prSet/>
      <dgm:spPr/>
      <dgm:t>
        <a:bodyPr/>
        <a:lstStyle/>
        <a:p>
          <a:endParaRPr lang="en-US"/>
        </a:p>
      </dgm:t>
    </dgm:pt>
    <dgm:pt modelId="{F8D3AD17-4674-4CCD-B980-E0CE73B1056E}" type="sibTrans" cxnId="{5CCF18EF-8043-41DE-98C3-F2DE82AFB96D}">
      <dgm:prSet/>
      <dgm:spPr/>
      <dgm:t>
        <a:bodyPr/>
        <a:lstStyle/>
        <a:p>
          <a:endParaRPr lang="en-US"/>
        </a:p>
      </dgm:t>
    </dgm:pt>
    <dgm:pt modelId="{04C5BD58-80E6-4F5A-A8BB-0F400386A4B7}" type="pres">
      <dgm:prSet presAssocID="{9DDCA28C-7357-45A0-AFBE-B1C5C14AABD1}" presName="outerComposite" presStyleCnt="0">
        <dgm:presLayoutVars>
          <dgm:chMax val="5"/>
          <dgm:dir/>
          <dgm:resizeHandles val="exact"/>
        </dgm:presLayoutVars>
      </dgm:prSet>
      <dgm:spPr/>
    </dgm:pt>
    <dgm:pt modelId="{2038BC1A-CB0B-4025-9A95-D8A100441B60}" type="pres">
      <dgm:prSet presAssocID="{9DDCA28C-7357-45A0-AFBE-B1C5C14AABD1}" presName="dummyMaxCanvas" presStyleCnt="0">
        <dgm:presLayoutVars/>
      </dgm:prSet>
      <dgm:spPr/>
    </dgm:pt>
    <dgm:pt modelId="{450E4DEC-0CE0-49CD-9328-30090CF2355E}" type="pres">
      <dgm:prSet presAssocID="{9DDCA28C-7357-45A0-AFBE-B1C5C14AABD1}" presName="FiveNodes_1" presStyleLbl="node1" presStyleIdx="0" presStyleCnt="5">
        <dgm:presLayoutVars>
          <dgm:bulletEnabled val="1"/>
        </dgm:presLayoutVars>
      </dgm:prSet>
      <dgm:spPr/>
    </dgm:pt>
    <dgm:pt modelId="{751DB2F1-837A-4190-B9B7-ED18A95E4101}" type="pres">
      <dgm:prSet presAssocID="{9DDCA28C-7357-45A0-AFBE-B1C5C14AABD1}" presName="FiveNodes_2" presStyleLbl="node1" presStyleIdx="1" presStyleCnt="5">
        <dgm:presLayoutVars>
          <dgm:bulletEnabled val="1"/>
        </dgm:presLayoutVars>
      </dgm:prSet>
      <dgm:spPr/>
    </dgm:pt>
    <dgm:pt modelId="{4929AFAE-6FF6-4530-9FAF-E0A3AC527F52}" type="pres">
      <dgm:prSet presAssocID="{9DDCA28C-7357-45A0-AFBE-B1C5C14AABD1}" presName="FiveNodes_3" presStyleLbl="node1" presStyleIdx="2" presStyleCnt="5">
        <dgm:presLayoutVars>
          <dgm:bulletEnabled val="1"/>
        </dgm:presLayoutVars>
      </dgm:prSet>
      <dgm:spPr/>
    </dgm:pt>
    <dgm:pt modelId="{2619AF43-2996-45C4-9192-7FADA97CAF3B}" type="pres">
      <dgm:prSet presAssocID="{9DDCA28C-7357-45A0-AFBE-B1C5C14AABD1}" presName="FiveNodes_4" presStyleLbl="node1" presStyleIdx="3" presStyleCnt="5">
        <dgm:presLayoutVars>
          <dgm:bulletEnabled val="1"/>
        </dgm:presLayoutVars>
      </dgm:prSet>
      <dgm:spPr/>
    </dgm:pt>
    <dgm:pt modelId="{973537F4-EEF6-4020-A944-9418298FF646}" type="pres">
      <dgm:prSet presAssocID="{9DDCA28C-7357-45A0-AFBE-B1C5C14AABD1}" presName="FiveNodes_5" presStyleLbl="node1" presStyleIdx="4" presStyleCnt="5">
        <dgm:presLayoutVars>
          <dgm:bulletEnabled val="1"/>
        </dgm:presLayoutVars>
      </dgm:prSet>
      <dgm:spPr/>
    </dgm:pt>
    <dgm:pt modelId="{500F5B9C-7BC3-4AB9-92DA-4C6D2F45E9B5}" type="pres">
      <dgm:prSet presAssocID="{9DDCA28C-7357-45A0-AFBE-B1C5C14AABD1}" presName="FiveConn_1-2" presStyleLbl="fgAccFollowNode1" presStyleIdx="0" presStyleCnt="4">
        <dgm:presLayoutVars>
          <dgm:bulletEnabled val="1"/>
        </dgm:presLayoutVars>
      </dgm:prSet>
      <dgm:spPr/>
    </dgm:pt>
    <dgm:pt modelId="{1DF57544-10BD-4393-8D78-7213EB8C3175}" type="pres">
      <dgm:prSet presAssocID="{9DDCA28C-7357-45A0-AFBE-B1C5C14AABD1}" presName="FiveConn_2-3" presStyleLbl="fgAccFollowNode1" presStyleIdx="1" presStyleCnt="4">
        <dgm:presLayoutVars>
          <dgm:bulletEnabled val="1"/>
        </dgm:presLayoutVars>
      </dgm:prSet>
      <dgm:spPr/>
    </dgm:pt>
    <dgm:pt modelId="{5BD4CCF2-7FFC-4C3B-BC10-AA282AE35C31}" type="pres">
      <dgm:prSet presAssocID="{9DDCA28C-7357-45A0-AFBE-B1C5C14AABD1}" presName="FiveConn_3-4" presStyleLbl="fgAccFollowNode1" presStyleIdx="2" presStyleCnt="4">
        <dgm:presLayoutVars>
          <dgm:bulletEnabled val="1"/>
        </dgm:presLayoutVars>
      </dgm:prSet>
      <dgm:spPr/>
    </dgm:pt>
    <dgm:pt modelId="{D4AC5069-75EC-433B-9705-8988BD0253F0}" type="pres">
      <dgm:prSet presAssocID="{9DDCA28C-7357-45A0-AFBE-B1C5C14AABD1}" presName="FiveConn_4-5" presStyleLbl="fgAccFollowNode1" presStyleIdx="3" presStyleCnt="4">
        <dgm:presLayoutVars>
          <dgm:bulletEnabled val="1"/>
        </dgm:presLayoutVars>
      </dgm:prSet>
      <dgm:spPr/>
    </dgm:pt>
    <dgm:pt modelId="{8091637B-50AF-4BFD-BBB7-BD861E4961F0}" type="pres">
      <dgm:prSet presAssocID="{9DDCA28C-7357-45A0-AFBE-B1C5C14AABD1}" presName="FiveNodes_1_text" presStyleLbl="node1" presStyleIdx="4" presStyleCnt="5">
        <dgm:presLayoutVars>
          <dgm:bulletEnabled val="1"/>
        </dgm:presLayoutVars>
      </dgm:prSet>
      <dgm:spPr/>
    </dgm:pt>
    <dgm:pt modelId="{ADC89432-B5FB-4ADB-9C1A-2427BFB75412}" type="pres">
      <dgm:prSet presAssocID="{9DDCA28C-7357-45A0-AFBE-B1C5C14AABD1}" presName="FiveNodes_2_text" presStyleLbl="node1" presStyleIdx="4" presStyleCnt="5">
        <dgm:presLayoutVars>
          <dgm:bulletEnabled val="1"/>
        </dgm:presLayoutVars>
      </dgm:prSet>
      <dgm:spPr/>
    </dgm:pt>
    <dgm:pt modelId="{4D247E27-81FC-4F73-9259-9B80417E5675}" type="pres">
      <dgm:prSet presAssocID="{9DDCA28C-7357-45A0-AFBE-B1C5C14AABD1}" presName="FiveNodes_3_text" presStyleLbl="node1" presStyleIdx="4" presStyleCnt="5">
        <dgm:presLayoutVars>
          <dgm:bulletEnabled val="1"/>
        </dgm:presLayoutVars>
      </dgm:prSet>
      <dgm:spPr/>
    </dgm:pt>
    <dgm:pt modelId="{42D5AA87-C100-44D7-8C2E-5FB3B74216E7}" type="pres">
      <dgm:prSet presAssocID="{9DDCA28C-7357-45A0-AFBE-B1C5C14AABD1}" presName="FiveNodes_4_text" presStyleLbl="node1" presStyleIdx="4" presStyleCnt="5">
        <dgm:presLayoutVars>
          <dgm:bulletEnabled val="1"/>
        </dgm:presLayoutVars>
      </dgm:prSet>
      <dgm:spPr/>
    </dgm:pt>
    <dgm:pt modelId="{E6AA044E-D378-47F5-8CBC-8FC6D1EE8494}" type="pres">
      <dgm:prSet presAssocID="{9DDCA28C-7357-45A0-AFBE-B1C5C14AABD1}" presName="FiveNodes_5_text" presStyleLbl="node1" presStyleIdx="4" presStyleCnt="5">
        <dgm:presLayoutVars>
          <dgm:bulletEnabled val="1"/>
        </dgm:presLayoutVars>
      </dgm:prSet>
      <dgm:spPr/>
    </dgm:pt>
  </dgm:ptLst>
  <dgm:cxnLst>
    <dgm:cxn modelId="{3D90340B-97CF-4F85-91A6-1CD5FEB0C137}" type="presOf" srcId="{DC00FE0C-E465-4771-A5B3-9E26088300E1}" destId="{42D5AA87-C100-44D7-8C2E-5FB3B74216E7}" srcOrd="1" destOrd="0" presId="urn:microsoft.com/office/officeart/2005/8/layout/vProcess5"/>
    <dgm:cxn modelId="{95359516-688F-473D-A557-8904E371E1DD}" type="presOf" srcId="{DC00FE0C-E465-4771-A5B3-9E26088300E1}" destId="{2619AF43-2996-45C4-9192-7FADA97CAF3B}" srcOrd="0" destOrd="0" presId="urn:microsoft.com/office/officeart/2005/8/layout/vProcess5"/>
    <dgm:cxn modelId="{8C086A18-1244-4E73-871B-9E747FFCC1CF}" srcId="{9DDCA28C-7357-45A0-AFBE-B1C5C14AABD1}" destId="{B20B5DCE-754E-4C65-9F7F-D0DE71161F5E}" srcOrd="2" destOrd="0" parTransId="{2E0759B5-5A7B-4B33-88DC-2529D9123D5A}" sibTransId="{509FAEE4-7140-457A-860A-72AC3B521D1B}"/>
    <dgm:cxn modelId="{F290E224-05BA-449F-A537-DFA4688EABFB}" type="presOf" srcId="{509FAEE4-7140-457A-860A-72AC3B521D1B}" destId="{5BD4CCF2-7FFC-4C3B-BC10-AA282AE35C31}" srcOrd="0" destOrd="0" presId="urn:microsoft.com/office/officeart/2005/8/layout/vProcess5"/>
    <dgm:cxn modelId="{25F2F932-9F9C-42A7-B8F1-5C950CBCD9F5}" type="presOf" srcId="{0B5AB0B7-41B6-42CD-ACD8-D6AB30BCBC91}" destId="{D4AC5069-75EC-433B-9705-8988BD0253F0}" srcOrd="0" destOrd="0" presId="urn:microsoft.com/office/officeart/2005/8/layout/vProcess5"/>
    <dgm:cxn modelId="{9C9C8E3B-372C-4159-AA5A-01DEA5C1D6D5}" type="presOf" srcId="{8BEF40EA-5DA2-4292-BC37-563FD874ECFD}" destId="{E6AA044E-D378-47F5-8CBC-8FC6D1EE8494}" srcOrd="1" destOrd="0" presId="urn:microsoft.com/office/officeart/2005/8/layout/vProcess5"/>
    <dgm:cxn modelId="{DE688A6C-9123-48CE-B9F9-F4D56A1A61CE}" srcId="{9DDCA28C-7357-45A0-AFBE-B1C5C14AABD1}" destId="{7B267634-49E1-48AF-A8BA-8AB6D9EA7AB9}" srcOrd="1" destOrd="0" parTransId="{4E3A4374-7DB3-4291-B51C-8C06A59A1471}" sibTransId="{A94738A0-5D51-4C2F-8E09-29628BA04847}"/>
    <dgm:cxn modelId="{E56CE450-2765-48BA-BD7F-E6448D72829E}" srcId="{9DDCA28C-7357-45A0-AFBE-B1C5C14AABD1}" destId="{8771A3EF-DCEE-41DC-B6FA-74AC392F0C0C}" srcOrd="0" destOrd="0" parTransId="{05E9E255-A50B-4F85-BE9A-37674BCB1D4B}" sibTransId="{A1E6487E-1179-4E68-A350-61EF4200963A}"/>
    <dgm:cxn modelId="{BF1ACB56-A14D-430A-ACAC-E96C2979AF4C}" type="presOf" srcId="{A1E6487E-1179-4E68-A350-61EF4200963A}" destId="{500F5B9C-7BC3-4AB9-92DA-4C6D2F45E9B5}" srcOrd="0" destOrd="0" presId="urn:microsoft.com/office/officeart/2005/8/layout/vProcess5"/>
    <dgm:cxn modelId="{AC8A3E78-9062-439F-BE1A-19BDF6B02F52}" type="presOf" srcId="{8BEF40EA-5DA2-4292-BC37-563FD874ECFD}" destId="{973537F4-EEF6-4020-A944-9418298FF646}" srcOrd="0" destOrd="0" presId="urn:microsoft.com/office/officeart/2005/8/layout/vProcess5"/>
    <dgm:cxn modelId="{D665D28A-7759-4682-B8F1-EF03387F6D71}" type="presOf" srcId="{7B267634-49E1-48AF-A8BA-8AB6D9EA7AB9}" destId="{751DB2F1-837A-4190-B9B7-ED18A95E4101}" srcOrd="0" destOrd="0" presId="urn:microsoft.com/office/officeart/2005/8/layout/vProcess5"/>
    <dgm:cxn modelId="{184FF594-C9F7-44A9-8B5A-C3B41BAE9992}" srcId="{9DDCA28C-7357-45A0-AFBE-B1C5C14AABD1}" destId="{DC00FE0C-E465-4771-A5B3-9E26088300E1}" srcOrd="3" destOrd="0" parTransId="{E7895E6F-231D-47D3-8110-A8B5B8687339}" sibTransId="{0B5AB0B7-41B6-42CD-ACD8-D6AB30BCBC91}"/>
    <dgm:cxn modelId="{C35002B7-B04B-4F29-A659-DFD134BF0D1D}" type="presOf" srcId="{9DDCA28C-7357-45A0-AFBE-B1C5C14AABD1}" destId="{04C5BD58-80E6-4F5A-A8BB-0F400386A4B7}" srcOrd="0" destOrd="0" presId="urn:microsoft.com/office/officeart/2005/8/layout/vProcess5"/>
    <dgm:cxn modelId="{E4A238C1-8B68-4543-A823-D201904DF383}" type="presOf" srcId="{A94738A0-5D51-4C2F-8E09-29628BA04847}" destId="{1DF57544-10BD-4393-8D78-7213EB8C3175}" srcOrd="0" destOrd="0" presId="urn:microsoft.com/office/officeart/2005/8/layout/vProcess5"/>
    <dgm:cxn modelId="{DEDCE8CD-F968-459D-9376-CE57E53BE231}" type="presOf" srcId="{B20B5DCE-754E-4C65-9F7F-D0DE71161F5E}" destId="{4D247E27-81FC-4F73-9259-9B80417E5675}" srcOrd="1" destOrd="0" presId="urn:microsoft.com/office/officeart/2005/8/layout/vProcess5"/>
    <dgm:cxn modelId="{F6F185D1-1433-43BB-84D9-001483FD59DF}" type="presOf" srcId="{8771A3EF-DCEE-41DC-B6FA-74AC392F0C0C}" destId="{8091637B-50AF-4BFD-BBB7-BD861E4961F0}" srcOrd="1" destOrd="0" presId="urn:microsoft.com/office/officeart/2005/8/layout/vProcess5"/>
    <dgm:cxn modelId="{A1D3F0D7-5895-4162-9E2C-E84E24AEB7C1}" type="presOf" srcId="{B20B5DCE-754E-4C65-9F7F-D0DE71161F5E}" destId="{4929AFAE-6FF6-4530-9FAF-E0A3AC527F52}" srcOrd="0" destOrd="0" presId="urn:microsoft.com/office/officeart/2005/8/layout/vProcess5"/>
    <dgm:cxn modelId="{C3E32EE2-04FA-4BF8-94CC-977B907AF0BB}" type="presOf" srcId="{7B267634-49E1-48AF-A8BA-8AB6D9EA7AB9}" destId="{ADC89432-B5FB-4ADB-9C1A-2427BFB75412}" srcOrd="1" destOrd="0" presId="urn:microsoft.com/office/officeart/2005/8/layout/vProcess5"/>
    <dgm:cxn modelId="{5CCF18EF-8043-41DE-98C3-F2DE82AFB96D}" srcId="{9DDCA28C-7357-45A0-AFBE-B1C5C14AABD1}" destId="{8BEF40EA-5DA2-4292-BC37-563FD874ECFD}" srcOrd="4" destOrd="0" parTransId="{75BDB582-E97E-4B45-98D0-A8583D7C63B8}" sibTransId="{F8D3AD17-4674-4CCD-B980-E0CE73B1056E}"/>
    <dgm:cxn modelId="{8EB95AF0-92EA-434A-AE14-675B02262148}" type="presOf" srcId="{8771A3EF-DCEE-41DC-B6FA-74AC392F0C0C}" destId="{450E4DEC-0CE0-49CD-9328-30090CF2355E}" srcOrd="0" destOrd="0" presId="urn:microsoft.com/office/officeart/2005/8/layout/vProcess5"/>
    <dgm:cxn modelId="{F2D517D8-6D03-469A-A37B-D407689C70C1}" type="presParOf" srcId="{04C5BD58-80E6-4F5A-A8BB-0F400386A4B7}" destId="{2038BC1A-CB0B-4025-9A95-D8A100441B60}" srcOrd="0" destOrd="0" presId="urn:microsoft.com/office/officeart/2005/8/layout/vProcess5"/>
    <dgm:cxn modelId="{A2B6A540-C946-4B63-984A-B7C84CFD3406}" type="presParOf" srcId="{04C5BD58-80E6-4F5A-A8BB-0F400386A4B7}" destId="{450E4DEC-0CE0-49CD-9328-30090CF2355E}" srcOrd="1" destOrd="0" presId="urn:microsoft.com/office/officeart/2005/8/layout/vProcess5"/>
    <dgm:cxn modelId="{DF4B4444-132F-4856-9D3F-E7DA7399B40A}" type="presParOf" srcId="{04C5BD58-80E6-4F5A-A8BB-0F400386A4B7}" destId="{751DB2F1-837A-4190-B9B7-ED18A95E4101}" srcOrd="2" destOrd="0" presId="urn:microsoft.com/office/officeart/2005/8/layout/vProcess5"/>
    <dgm:cxn modelId="{68CE3BB9-69E3-4B17-AEA3-F6C67596A432}" type="presParOf" srcId="{04C5BD58-80E6-4F5A-A8BB-0F400386A4B7}" destId="{4929AFAE-6FF6-4530-9FAF-E0A3AC527F52}" srcOrd="3" destOrd="0" presId="urn:microsoft.com/office/officeart/2005/8/layout/vProcess5"/>
    <dgm:cxn modelId="{F27885EE-3D19-4ED7-BFCF-275C12F59C84}" type="presParOf" srcId="{04C5BD58-80E6-4F5A-A8BB-0F400386A4B7}" destId="{2619AF43-2996-45C4-9192-7FADA97CAF3B}" srcOrd="4" destOrd="0" presId="urn:microsoft.com/office/officeart/2005/8/layout/vProcess5"/>
    <dgm:cxn modelId="{5E12E1CF-8BA3-4B3C-B92D-00F0D2384D5B}" type="presParOf" srcId="{04C5BD58-80E6-4F5A-A8BB-0F400386A4B7}" destId="{973537F4-EEF6-4020-A944-9418298FF646}" srcOrd="5" destOrd="0" presId="urn:microsoft.com/office/officeart/2005/8/layout/vProcess5"/>
    <dgm:cxn modelId="{07BAC59C-0222-44D8-BF3D-7695D7AB86AF}" type="presParOf" srcId="{04C5BD58-80E6-4F5A-A8BB-0F400386A4B7}" destId="{500F5B9C-7BC3-4AB9-92DA-4C6D2F45E9B5}" srcOrd="6" destOrd="0" presId="urn:microsoft.com/office/officeart/2005/8/layout/vProcess5"/>
    <dgm:cxn modelId="{1FFD050C-793D-4D6C-9BD0-E89268D32B05}" type="presParOf" srcId="{04C5BD58-80E6-4F5A-A8BB-0F400386A4B7}" destId="{1DF57544-10BD-4393-8D78-7213EB8C3175}" srcOrd="7" destOrd="0" presId="urn:microsoft.com/office/officeart/2005/8/layout/vProcess5"/>
    <dgm:cxn modelId="{586324B4-36C2-4EC8-A8FD-473096A4A312}" type="presParOf" srcId="{04C5BD58-80E6-4F5A-A8BB-0F400386A4B7}" destId="{5BD4CCF2-7FFC-4C3B-BC10-AA282AE35C31}" srcOrd="8" destOrd="0" presId="urn:microsoft.com/office/officeart/2005/8/layout/vProcess5"/>
    <dgm:cxn modelId="{F20966E2-D182-4DF4-ADF5-E50AD0D3A40A}" type="presParOf" srcId="{04C5BD58-80E6-4F5A-A8BB-0F400386A4B7}" destId="{D4AC5069-75EC-433B-9705-8988BD0253F0}" srcOrd="9" destOrd="0" presId="urn:microsoft.com/office/officeart/2005/8/layout/vProcess5"/>
    <dgm:cxn modelId="{AD9DEB91-2A22-403D-8B91-0FCE6179298D}" type="presParOf" srcId="{04C5BD58-80E6-4F5A-A8BB-0F400386A4B7}" destId="{8091637B-50AF-4BFD-BBB7-BD861E4961F0}" srcOrd="10" destOrd="0" presId="urn:microsoft.com/office/officeart/2005/8/layout/vProcess5"/>
    <dgm:cxn modelId="{417917CB-C6C6-4015-BB79-01752D2CF885}" type="presParOf" srcId="{04C5BD58-80E6-4F5A-A8BB-0F400386A4B7}" destId="{ADC89432-B5FB-4ADB-9C1A-2427BFB75412}" srcOrd="11" destOrd="0" presId="urn:microsoft.com/office/officeart/2005/8/layout/vProcess5"/>
    <dgm:cxn modelId="{CA871925-E20A-4711-B1AD-E45522896235}" type="presParOf" srcId="{04C5BD58-80E6-4F5A-A8BB-0F400386A4B7}" destId="{4D247E27-81FC-4F73-9259-9B80417E5675}" srcOrd="12" destOrd="0" presId="urn:microsoft.com/office/officeart/2005/8/layout/vProcess5"/>
    <dgm:cxn modelId="{16805060-2BD6-4C2E-98B6-280A80D84336}" type="presParOf" srcId="{04C5BD58-80E6-4F5A-A8BB-0F400386A4B7}" destId="{42D5AA87-C100-44D7-8C2E-5FB3B74216E7}" srcOrd="13" destOrd="0" presId="urn:microsoft.com/office/officeart/2005/8/layout/vProcess5"/>
    <dgm:cxn modelId="{87891545-F207-404A-B403-FB59D4BCAB83}" type="presParOf" srcId="{04C5BD58-80E6-4F5A-A8BB-0F400386A4B7}" destId="{E6AA044E-D378-47F5-8CBC-8FC6D1EE8494}"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0E4DEC-0CE0-49CD-9328-30090CF2355E}">
      <dsp:nvSpPr>
        <dsp:cNvPr id="0" name=""/>
        <dsp:cNvSpPr/>
      </dsp:nvSpPr>
      <dsp:spPr>
        <a:xfrm>
          <a:off x="0" y="0"/>
          <a:ext cx="4478782" cy="778954"/>
        </a:xfrm>
        <a:prstGeom prst="roundRect">
          <a:avLst>
            <a:gd name="adj" fmla="val 10000"/>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Introduction</a:t>
          </a:r>
        </a:p>
      </dsp:txBody>
      <dsp:txXfrm>
        <a:off x="22815" y="22815"/>
        <a:ext cx="3547091" cy="733324"/>
      </dsp:txXfrm>
    </dsp:sp>
    <dsp:sp modelId="{751DB2F1-837A-4190-B9B7-ED18A95E4101}">
      <dsp:nvSpPr>
        <dsp:cNvPr id="0" name=""/>
        <dsp:cNvSpPr/>
      </dsp:nvSpPr>
      <dsp:spPr>
        <a:xfrm>
          <a:off x="334454" y="887142"/>
          <a:ext cx="4478782" cy="778954"/>
        </a:xfrm>
        <a:prstGeom prst="roundRect">
          <a:avLst>
            <a:gd name="adj" fmla="val 10000"/>
          </a:avLst>
        </a:prstGeom>
        <a:blipFill rotWithShape="1">
          <a:blip xmlns:r="http://schemas.openxmlformats.org/officeDocument/2006/relationships" r:embed="rId1">
            <a:duotone>
              <a:schemeClr val="accent3">
                <a:hueOff val="0"/>
                <a:satOff val="0"/>
                <a:lumOff val="0"/>
                <a:alphaOff val="0"/>
                <a:tint val="98000"/>
                <a:lumMod val="102000"/>
              </a:schemeClr>
              <a:schemeClr val="accent3">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Merits of Artificial Intelligence</a:t>
          </a:r>
        </a:p>
      </dsp:txBody>
      <dsp:txXfrm>
        <a:off x="357269" y="909957"/>
        <a:ext cx="3592377" cy="733324"/>
      </dsp:txXfrm>
    </dsp:sp>
    <dsp:sp modelId="{4929AFAE-6FF6-4530-9FAF-E0A3AC527F52}">
      <dsp:nvSpPr>
        <dsp:cNvPr id="0" name=""/>
        <dsp:cNvSpPr/>
      </dsp:nvSpPr>
      <dsp:spPr>
        <a:xfrm>
          <a:off x="668909" y="1774285"/>
          <a:ext cx="4478782" cy="778954"/>
        </a:xfrm>
        <a:prstGeom prst="roundRect">
          <a:avLst>
            <a:gd name="adj" fmla="val 10000"/>
          </a:avLst>
        </a:prstGeom>
        <a:blipFill rotWithShape="1">
          <a:blip xmlns:r="http://schemas.openxmlformats.org/officeDocument/2006/relationships" r:embed="rId1">
            <a:duotone>
              <a:schemeClr val="accent4">
                <a:hueOff val="0"/>
                <a:satOff val="0"/>
                <a:lumOff val="0"/>
                <a:alphaOff val="0"/>
                <a:tint val="98000"/>
                <a:lumMod val="102000"/>
              </a:schemeClr>
              <a:schemeClr val="accent4">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Demerits of Artificial Intelligence</a:t>
          </a:r>
        </a:p>
      </dsp:txBody>
      <dsp:txXfrm>
        <a:off x="691724" y="1797100"/>
        <a:ext cx="3592377" cy="733324"/>
      </dsp:txXfrm>
    </dsp:sp>
    <dsp:sp modelId="{2619AF43-2996-45C4-9192-7FADA97CAF3B}">
      <dsp:nvSpPr>
        <dsp:cNvPr id="0" name=""/>
        <dsp:cNvSpPr/>
      </dsp:nvSpPr>
      <dsp:spPr>
        <a:xfrm>
          <a:off x="1003363" y="2661427"/>
          <a:ext cx="4478782" cy="778954"/>
        </a:xfrm>
        <a:prstGeom prst="roundRect">
          <a:avLst>
            <a:gd name="adj" fmla="val 10000"/>
          </a:avLst>
        </a:prstGeom>
        <a:blipFill rotWithShape="1">
          <a:blip xmlns:r="http://schemas.openxmlformats.org/officeDocument/2006/relationships" r:embed="rId1">
            <a:duotone>
              <a:schemeClr val="accent5">
                <a:hueOff val="0"/>
                <a:satOff val="0"/>
                <a:lumOff val="0"/>
                <a:alphaOff val="0"/>
                <a:tint val="98000"/>
                <a:lumMod val="102000"/>
              </a:schemeClr>
              <a:schemeClr val="accent5">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Innovations through Artificial Intelligence</a:t>
          </a:r>
        </a:p>
      </dsp:txBody>
      <dsp:txXfrm>
        <a:off x="1026178" y="2684242"/>
        <a:ext cx="3592377" cy="733324"/>
      </dsp:txXfrm>
    </dsp:sp>
    <dsp:sp modelId="{973537F4-EEF6-4020-A944-9418298FF646}">
      <dsp:nvSpPr>
        <dsp:cNvPr id="0" name=""/>
        <dsp:cNvSpPr/>
      </dsp:nvSpPr>
      <dsp:spPr>
        <a:xfrm>
          <a:off x="1337818" y="3548570"/>
          <a:ext cx="4478782" cy="778954"/>
        </a:xfrm>
        <a:prstGeom prst="roundRect">
          <a:avLst>
            <a:gd name="adj" fmla="val 10000"/>
          </a:avLst>
        </a:prstGeom>
        <a:blipFill rotWithShape="1">
          <a:blip xmlns:r="http://schemas.openxmlformats.org/officeDocument/2006/relationships" r:embed="rId1">
            <a:duotone>
              <a:schemeClr val="accent6">
                <a:hueOff val="0"/>
                <a:satOff val="0"/>
                <a:lumOff val="0"/>
                <a:alphaOff val="0"/>
                <a:tint val="98000"/>
                <a:lumMod val="102000"/>
              </a:schemeClr>
              <a:schemeClr val="accent6">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Conclusion</a:t>
          </a:r>
        </a:p>
      </dsp:txBody>
      <dsp:txXfrm>
        <a:off x="1360633" y="3571385"/>
        <a:ext cx="3592377" cy="733324"/>
      </dsp:txXfrm>
    </dsp:sp>
    <dsp:sp modelId="{500F5B9C-7BC3-4AB9-92DA-4C6D2F45E9B5}">
      <dsp:nvSpPr>
        <dsp:cNvPr id="0" name=""/>
        <dsp:cNvSpPr/>
      </dsp:nvSpPr>
      <dsp:spPr>
        <a:xfrm>
          <a:off x="3972461" y="569069"/>
          <a:ext cx="506320" cy="506320"/>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086383" y="569069"/>
        <a:ext cx="278476" cy="381006"/>
      </dsp:txXfrm>
    </dsp:sp>
    <dsp:sp modelId="{1DF57544-10BD-4393-8D78-7213EB8C3175}">
      <dsp:nvSpPr>
        <dsp:cNvPr id="0" name=""/>
        <dsp:cNvSpPr/>
      </dsp:nvSpPr>
      <dsp:spPr>
        <a:xfrm>
          <a:off x="4306916" y="1456212"/>
          <a:ext cx="506320" cy="506320"/>
        </a:xfrm>
        <a:prstGeom prst="downArrow">
          <a:avLst>
            <a:gd name="adj1" fmla="val 55000"/>
            <a:gd name="adj2" fmla="val 45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420838" y="1456212"/>
        <a:ext cx="278476" cy="381006"/>
      </dsp:txXfrm>
    </dsp:sp>
    <dsp:sp modelId="{5BD4CCF2-7FFC-4C3B-BC10-AA282AE35C31}">
      <dsp:nvSpPr>
        <dsp:cNvPr id="0" name=""/>
        <dsp:cNvSpPr/>
      </dsp:nvSpPr>
      <dsp:spPr>
        <a:xfrm>
          <a:off x="4641370" y="2330372"/>
          <a:ext cx="506320" cy="506320"/>
        </a:xfrm>
        <a:prstGeom prst="downArrow">
          <a:avLst>
            <a:gd name="adj1" fmla="val 55000"/>
            <a:gd name="adj2" fmla="val 45000"/>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755292" y="2330372"/>
        <a:ext cx="278476" cy="381006"/>
      </dsp:txXfrm>
    </dsp:sp>
    <dsp:sp modelId="{D4AC5069-75EC-433B-9705-8988BD0253F0}">
      <dsp:nvSpPr>
        <dsp:cNvPr id="0" name=""/>
        <dsp:cNvSpPr/>
      </dsp:nvSpPr>
      <dsp:spPr>
        <a:xfrm>
          <a:off x="4975825" y="3226169"/>
          <a:ext cx="506320" cy="506320"/>
        </a:xfrm>
        <a:prstGeom prst="downArrow">
          <a:avLst>
            <a:gd name="adj1" fmla="val 55000"/>
            <a:gd name="adj2" fmla="val 45000"/>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089747" y="3226169"/>
        <a:ext cx="278476" cy="38100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6/30/2021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6/30/2021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6/30/2021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thebluediamondgallery.com/wooden-tile/t/thank-you.html"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280559" y="1286935"/>
            <a:ext cx="9638153" cy="2668377"/>
          </a:xfrm>
          <a:effectLst/>
        </p:spPr>
        <p:txBody>
          <a:bodyPr>
            <a:normAutofit/>
          </a:bodyPr>
          <a:lstStyle/>
          <a:p>
            <a:pPr algn="ctr"/>
            <a:r>
              <a:rPr lang="en-US">
                <a:solidFill>
                  <a:schemeClr val="tx1"/>
                </a:solidFill>
              </a:rPr>
              <a:t>Artificial Intelligence</a:t>
            </a:r>
          </a:p>
        </p:txBody>
      </p:sp>
      <p:sp>
        <p:nvSpPr>
          <p:cNvPr id="3" name="Subtitle 2"/>
          <p:cNvSpPr>
            <a:spLocks noGrp="1"/>
          </p:cNvSpPr>
          <p:nvPr>
            <p:ph type="subTitle" idx="1"/>
          </p:nvPr>
        </p:nvSpPr>
        <p:spPr>
          <a:xfrm>
            <a:off x="1280559" y="4116179"/>
            <a:ext cx="9638153" cy="1599642"/>
          </a:xfrm>
          <a:effectLst/>
        </p:spPr>
        <p:txBody>
          <a:bodyPr vert="horz" lIns="91440" tIns="45720" rIns="91440" bIns="45720" rtlCol="0">
            <a:normAutofit/>
          </a:bodyPr>
          <a:lstStyle/>
          <a:p>
            <a:pPr algn="ctr"/>
            <a:r>
              <a:rPr lang="en-US">
                <a:ea typeface="+mn-lt"/>
                <a:cs typeface="+mn-lt"/>
              </a:rPr>
              <a:t>The theory and development of computer systems able to perform tasks normally requiring human intelligence, such as visual perception, speech recognition, decision-making, and translation between languages.</a:t>
            </a:r>
            <a:endParaRPr lang="en-US"/>
          </a:p>
          <a:p>
            <a:pPr algn="ctr"/>
            <a:endParaRPr lang="en-US"/>
          </a:p>
        </p:txBody>
      </p:sp>
    </p:spTree>
    <p:extLst>
      <p:ext uri="{BB962C8B-B14F-4D97-AF65-F5344CB8AC3E}">
        <p14:creationId xmlns:p14="http://schemas.microsoft.com/office/powerpoint/2010/main" val="2029002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D9A8DB-A3C3-4462-91A6-AC960DC48782}"/>
              </a:ext>
            </a:extLst>
          </p:cNvPr>
          <p:cNvSpPr>
            <a:spLocks noGrp="1"/>
          </p:cNvSpPr>
          <p:nvPr>
            <p:ph type="title"/>
          </p:nvPr>
        </p:nvSpPr>
        <p:spPr>
          <a:xfrm>
            <a:off x="451515" y="1734857"/>
            <a:ext cx="3765483" cy="3388287"/>
          </a:xfrm>
        </p:spPr>
        <p:txBody>
          <a:bodyPr anchor="ctr">
            <a:normAutofit/>
          </a:bodyPr>
          <a:lstStyle/>
          <a:p>
            <a:r>
              <a:rPr lang="en-US">
                <a:ea typeface="+mj-lt"/>
                <a:cs typeface="+mj-lt"/>
              </a:rPr>
              <a:t>Takes risks instead of Humans</a:t>
            </a:r>
            <a:endParaRPr lang="en-US"/>
          </a:p>
        </p:txBody>
      </p:sp>
      <p:sp>
        <p:nvSpPr>
          <p:cNvPr id="3" name="Content Placeholder 2">
            <a:extLst>
              <a:ext uri="{FF2B5EF4-FFF2-40B4-BE49-F238E27FC236}">
                <a16:creationId xmlns:a16="http://schemas.microsoft.com/office/drawing/2014/main" id="{DF41DF5D-16E7-4C2C-A53B-DA165B06D7FE}"/>
              </a:ext>
            </a:extLst>
          </p:cNvPr>
          <p:cNvSpPr>
            <a:spLocks noGrp="1"/>
          </p:cNvSpPr>
          <p:nvPr>
            <p:ph idx="1"/>
          </p:nvPr>
        </p:nvSpPr>
        <p:spPr>
          <a:xfrm>
            <a:off x="6022445" y="605182"/>
            <a:ext cx="5365218" cy="5662014"/>
          </a:xfrm>
          <a:effectLst/>
        </p:spPr>
        <p:txBody>
          <a:bodyPr vert="horz" lIns="91440" tIns="45720" rIns="91440" bIns="45720" rtlCol="0" anchor="ctr">
            <a:noAutofit/>
          </a:bodyPr>
          <a:lstStyle/>
          <a:p>
            <a:r>
              <a:rPr lang="en-US"/>
              <a:t>This is one of the biggest advantages of Artificial intelligence. We can overcome many risky limitations of humans by developing an AI Robot which in turn can do the risky things for us. Let it be going to mars, defuse a bomb, explore the deepest parts of oceans, mining for coal and oil, it can be used effectively in any kind of natural or man-made disasters.</a:t>
            </a:r>
          </a:p>
          <a:p>
            <a:r>
              <a:rPr lang="en-US" b="1"/>
              <a:t>Example: </a:t>
            </a:r>
            <a:r>
              <a:rPr lang="en-US"/>
              <a:t>Have you heard about the </a:t>
            </a:r>
            <a:r>
              <a:rPr lang="en-US" b="1"/>
              <a:t>Chernoby</a:t>
            </a:r>
            <a:r>
              <a:rPr lang="en-US"/>
              <a:t>l nuclear power plant explosion in Ukraine? At that time there were no AI-powered robots that can help us to minimize the effect of radiation by controlling the fire in early stages, as any human went close to the core was dead in a matter of minutes. They eventually poured sand and boron from helicopters from a mere distance.</a:t>
            </a:r>
          </a:p>
          <a:p>
            <a:pPr marL="0" indent="0">
              <a:buNone/>
            </a:pPr>
            <a:endParaRPr lang="en-US"/>
          </a:p>
        </p:txBody>
      </p:sp>
    </p:spTree>
    <p:extLst>
      <p:ext uri="{BB962C8B-B14F-4D97-AF65-F5344CB8AC3E}">
        <p14:creationId xmlns:p14="http://schemas.microsoft.com/office/powerpoint/2010/main" val="2874455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3D94F4D-792F-47BC-8103-AA11BEAF23E6}"/>
              </a:ext>
            </a:extLst>
          </p:cNvPr>
          <p:cNvSpPr>
            <a:spLocks noGrp="1"/>
          </p:cNvSpPr>
          <p:nvPr>
            <p:ph type="title"/>
          </p:nvPr>
        </p:nvSpPr>
        <p:spPr>
          <a:xfrm>
            <a:off x="451515" y="1734857"/>
            <a:ext cx="3765483" cy="3388287"/>
          </a:xfrm>
        </p:spPr>
        <p:txBody>
          <a:bodyPr anchor="ctr">
            <a:normAutofit/>
          </a:bodyPr>
          <a:lstStyle/>
          <a:p>
            <a:r>
              <a:rPr lang="en-US">
                <a:ea typeface="+mj-lt"/>
                <a:cs typeface="+mj-lt"/>
              </a:rPr>
              <a:t>Available 24x7</a:t>
            </a:r>
            <a:endParaRPr lang="en-US"/>
          </a:p>
        </p:txBody>
      </p:sp>
      <p:sp>
        <p:nvSpPr>
          <p:cNvPr id="3" name="Content Placeholder 2">
            <a:extLst>
              <a:ext uri="{FF2B5EF4-FFF2-40B4-BE49-F238E27FC236}">
                <a16:creationId xmlns:a16="http://schemas.microsoft.com/office/drawing/2014/main" id="{4A75A7D4-5382-4686-BD3F-1E7F82E70806}"/>
              </a:ext>
            </a:extLst>
          </p:cNvPr>
          <p:cNvSpPr>
            <a:spLocks noGrp="1"/>
          </p:cNvSpPr>
          <p:nvPr>
            <p:ph idx="1"/>
          </p:nvPr>
        </p:nvSpPr>
        <p:spPr>
          <a:xfrm>
            <a:off x="6008068" y="978993"/>
            <a:ext cx="5365218" cy="4900014"/>
          </a:xfrm>
          <a:effectLst/>
        </p:spPr>
        <p:txBody>
          <a:bodyPr>
            <a:normAutofit/>
          </a:bodyPr>
          <a:lstStyle/>
          <a:p>
            <a:pPr marL="285750" indent="-285750"/>
            <a:r>
              <a:rPr lang="en-US">
                <a:ea typeface="+mn-lt"/>
                <a:cs typeface="+mn-lt"/>
              </a:rPr>
              <a:t>An Average human will work for 4–6 hours a day excluding the breaks. Humans are built in such a way to get some time out for refreshing themselves and get ready for a new day of work and they even have weekly offed to stay intact with their work-life and personal life. But using AI we can make machines work 24x7 without any breaks and they don’t even get bored, unlike humans.</a:t>
            </a:r>
            <a:endParaRPr lang="en-US"/>
          </a:p>
          <a:p>
            <a:pPr marL="285750" indent="-285750">
              <a:buFont typeface="Wingdings 2"/>
            </a:pPr>
            <a:r>
              <a:rPr lang="en-US" b="1">
                <a:ea typeface="+mn-lt"/>
                <a:cs typeface="+mn-lt"/>
              </a:rPr>
              <a:t>Example: </a:t>
            </a:r>
            <a:r>
              <a:rPr lang="en-US">
                <a:ea typeface="+mn-lt"/>
                <a:cs typeface="+mn-lt"/>
              </a:rPr>
              <a:t>Educational Institutes and Helpline centers are getting many queries and issues which can be handled effectively using AI.</a:t>
            </a:r>
            <a:endParaRPr lang="en-US"/>
          </a:p>
          <a:p>
            <a:pPr marL="0" indent="0">
              <a:buNone/>
            </a:pPr>
            <a:endParaRPr lang="en-US"/>
          </a:p>
        </p:txBody>
      </p:sp>
    </p:spTree>
    <p:extLst>
      <p:ext uri="{BB962C8B-B14F-4D97-AF65-F5344CB8AC3E}">
        <p14:creationId xmlns:p14="http://schemas.microsoft.com/office/powerpoint/2010/main" val="1642538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F552C08-CA08-4846-897A-7394EA683391}"/>
              </a:ext>
            </a:extLst>
          </p:cNvPr>
          <p:cNvSpPr>
            <a:spLocks noGrp="1"/>
          </p:cNvSpPr>
          <p:nvPr>
            <p:ph type="title"/>
          </p:nvPr>
        </p:nvSpPr>
        <p:spPr>
          <a:xfrm>
            <a:off x="451515" y="1734857"/>
            <a:ext cx="3765483" cy="3388287"/>
          </a:xfrm>
        </p:spPr>
        <p:txBody>
          <a:bodyPr anchor="ctr">
            <a:normAutofit/>
          </a:bodyPr>
          <a:lstStyle/>
          <a:p>
            <a:r>
              <a:rPr lang="en-US">
                <a:ea typeface="+mj-lt"/>
                <a:cs typeface="+mj-lt"/>
              </a:rPr>
              <a:t>Helping in Repetitive Jobs</a:t>
            </a:r>
            <a:endParaRPr lang="en-US"/>
          </a:p>
        </p:txBody>
      </p:sp>
      <p:sp>
        <p:nvSpPr>
          <p:cNvPr id="50" name="Content Placeholder 49">
            <a:extLst>
              <a:ext uri="{FF2B5EF4-FFF2-40B4-BE49-F238E27FC236}">
                <a16:creationId xmlns:a16="http://schemas.microsoft.com/office/drawing/2014/main" id="{1AD32659-235A-4B84-A7C8-19E382E3C8BD}"/>
              </a:ext>
            </a:extLst>
          </p:cNvPr>
          <p:cNvSpPr>
            <a:spLocks noGrp="1"/>
          </p:cNvSpPr>
          <p:nvPr>
            <p:ph idx="1"/>
          </p:nvPr>
        </p:nvSpPr>
        <p:spPr>
          <a:xfrm>
            <a:off x="6092735" y="597994"/>
            <a:ext cx="5365218" cy="5647902"/>
          </a:xfrm>
          <a:effectLst/>
        </p:spPr>
        <p:txBody>
          <a:bodyPr vert="horz" lIns="91440" tIns="45720" rIns="91440" bIns="45720" rtlCol="0" anchor="ctr">
            <a:noAutofit/>
          </a:bodyPr>
          <a:lstStyle/>
          <a:p>
            <a:r>
              <a:rPr lang="en-US" sz="1900">
                <a:ea typeface="+mn-lt"/>
                <a:cs typeface="+mn-lt"/>
              </a:rPr>
              <a:t>In our day-to-day work, we will be performing many repetitive works like sending a thanking mail, verifying certain documents for errors and many more things. Using artificial intelligence we can productively automate these mundane tasks and can even remove “</a:t>
            </a:r>
            <a:r>
              <a:rPr lang="en-US" sz="1900" b="1">
                <a:ea typeface="+mn-lt"/>
                <a:cs typeface="+mn-lt"/>
              </a:rPr>
              <a:t>boring</a:t>
            </a:r>
            <a:r>
              <a:rPr lang="en-US" sz="1900">
                <a:ea typeface="+mn-lt"/>
                <a:cs typeface="+mn-lt"/>
              </a:rPr>
              <a:t>” tasks for humans and free them up to be increasingly creative.</a:t>
            </a:r>
            <a:endParaRPr lang="en-US" sz="1900"/>
          </a:p>
          <a:p>
            <a:r>
              <a:rPr lang="en-US" sz="1900" b="1">
                <a:ea typeface="+mn-lt"/>
                <a:cs typeface="+mn-lt"/>
              </a:rPr>
              <a:t>Example: </a:t>
            </a:r>
            <a:r>
              <a:rPr lang="en-US" sz="1900">
                <a:ea typeface="+mn-lt"/>
                <a:cs typeface="+mn-lt"/>
              </a:rPr>
              <a:t>In banks, we often see many verifications of documents to get a loan which is a repetitive task for the owner of the bank. Using AI Cognitive Automation the owner can speed up the process of verifying the documents by which both the customers and the owner will be benefited.</a:t>
            </a:r>
            <a:endParaRPr lang="en-US" sz="1900"/>
          </a:p>
          <a:p>
            <a:endParaRPr lang="en-US" sz="1900"/>
          </a:p>
        </p:txBody>
      </p:sp>
    </p:spTree>
    <p:extLst>
      <p:ext uri="{BB962C8B-B14F-4D97-AF65-F5344CB8AC3E}">
        <p14:creationId xmlns:p14="http://schemas.microsoft.com/office/powerpoint/2010/main" val="667290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AE6D25D-ED59-4761-80FB-5C5E877D4AEB}"/>
              </a:ext>
            </a:extLst>
          </p:cNvPr>
          <p:cNvSpPr>
            <a:spLocks noGrp="1"/>
          </p:cNvSpPr>
          <p:nvPr>
            <p:ph type="title"/>
          </p:nvPr>
        </p:nvSpPr>
        <p:spPr>
          <a:xfrm>
            <a:off x="451515" y="1734857"/>
            <a:ext cx="3765483" cy="3388287"/>
          </a:xfrm>
        </p:spPr>
        <p:txBody>
          <a:bodyPr anchor="ctr">
            <a:normAutofit/>
          </a:bodyPr>
          <a:lstStyle/>
          <a:p>
            <a:r>
              <a:rPr lang="en-US"/>
              <a:t>Daily Applications</a:t>
            </a:r>
          </a:p>
        </p:txBody>
      </p:sp>
      <p:sp>
        <p:nvSpPr>
          <p:cNvPr id="3" name="Content Placeholder 2">
            <a:extLst>
              <a:ext uri="{FF2B5EF4-FFF2-40B4-BE49-F238E27FC236}">
                <a16:creationId xmlns:a16="http://schemas.microsoft.com/office/drawing/2014/main" id="{8DAEC8F9-8DFB-4F1E-B5E7-157526B242A3}"/>
              </a:ext>
            </a:extLst>
          </p:cNvPr>
          <p:cNvSpPr>
            <a:spLocks noGrp="1"/>
          </p:cNvSpPr>
          <p:nvPr>
            <p:ph idx="1"/>
          </p:nvPr>
        </p:nvSpPr>
        <p:spPr>
          <a:xfrm>
            <a:off x="6008068" y="978993"/>
            <a:ext cx="5365218" cy="4900014"/>
          </a:xfrm>
          <a:effectLst/>
        </p:spPr>
        <p:txBody>
          <a:bodyPr>
            <a:normAutofit/>
          </a:bodyPr>
          <a:lstStyle/>
          <a:p>
            <a:r>
              <a:rPr lang="en-US">
                <a:ea typeface="+mn-lt"/>
                <a:cs typeface="+mn-lt"/>
              </a:rPr>
              <a:t>Daily applications such as Apple’s </a:t>
            </a:r>
            <a:r>
              <a:rPr lang="en-US" b="1">
                <a:ea typeface="+mn-lt"/>
                <a:cs typeface="+mn-lt"/>
              </a:rPr>
              <a:t>Siri</a:t>
            </a:r>
            <a:r>
              <a:rPr lang="en-US">
                <a:ea typeface="+mn-lt"/>
                <a:cs typeface="+mn-lt"/>
              </a:rPr>
              <a:t>, Window’s </a:t>
            </a:r>
            <a:r>
              <a:rPr lang="en-US" b="1">
                <a:ea typeface="+mn-lt"/>
                <a:cs typeface="+mn-lt"/>
              </a:rPr>
              <a:t>Cortana</a:t>
            </a:r>
            <a:r>
              <a:rPr lang="en-US">
                <a:ea typeface="+mn-lt"/>
                <a:cs typeface="+mn-lt"/>
              </a:rPr>
              <a:t>, Google’s </a:t>
            </a:r>
            <a:r>
              <a:rPr lang="en-US" b="1">
                <a:ea typeface="+mn-lt"/>
                <a:cs typeface="+mn-lt"/>
              </a:rPr>
              <a:t>OK Google</a:t>
            </a:r>
            <a:r>
              <a:rPr lang="en-US">
                <a:ea typeface="+mn-lt"/>
                <a:cs typeface="+mn-lt"/>
              </a:rPr>
              <a:t> are frequently used in our daily routine whether it is for searching a location, taking a selfie, making a phone call, replying to a mail and many more.</a:t>
            </a:r>
          </a:p>
          <a:p>
            <a:r>
              <a:rPr lang="en-US" b="1">
                <a:ea typeface="+mn-lt"/>
                <a:cs typeface="+mn-lt"/>
              </a:rPr>
              <a:t>Example: </a:t>
            </a:r>
            <a:r>
              <a:rPr lang="en-US">
                <a:ea typeface="+mn-lt"/>
                <a:cs typeface="+mn-lt"/>
              </a:rPr>
              <a:t>Around 20 years ago, when we are planning to go somewhere we used to ask a person who already went there for the directions. But now all we have to do is say “</a:t>
            </a:r>
            <a:r>
              <a:rPr lang="en-US" b="1">
                <a:ea typeface="+mn-lt"/>
                <a:cs typeface="+mn-lt"/>
              </a:rPr>
              <a:t>OK Google </a:t>
            </a:r>
            <a:r>
              <a:rPr lang="en-US">
                <a:ea typeface="+mn-lt"/>
                <a:cs typeface="+mn-lt"/>
              </a:rPr>
              <a:t>where is Visakhapatnam”. It will show you Visakhapatnam’s location on google map and the best path between you and Visakhapatnam.</a:t>
            </a:r>
          </a:p>
          <a:p>
            <a:endParaRPr lang="en-US"/>
          </a:p>
        </p:txBody>
      </p:sp>
    </p:spTree>
    <p:extLst>
      <p:ext uri="{BB962C8B-B14F-4D97-AF65-F5344CB8AC3E}">
        <p14:creationId xmlns:p14="http://schemas.microsoft.com/office/powerpoint/2010/main" val="202906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385D9D-E798-4838-81A4-CA34E2489AEA}"/>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Demerits of Artificial Intelligence</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F1546F-BABB-44EB-87EA-AFDB8188E24D}"/>
              </a:ext>
            </a:extLst>
          </p:cNvPr>
          <p:cNvSpPr>
            <a:spLocks noGrp="1"/>
          </p:cNvSpPr>
          <p:nvPr>
            <p:ph idx="1"/>
          </p:nvPr>
        </p:nvSpPr>
        <p:spPr>
          <a:xfrm>
            <a:off x="5146751" y="1218475"/>
            <a:ext cx="6080050" cy="4421051"/>
          </a:xfrm>
          <a:effectLst/>
        </p:spPr>
        <p:txBody>
          <a:bodyPr>
            <a:normAutofit/>
          </a:bodyPr>
          <a:lstStyle/>
          <a:p>
            <a:endParaRPr lang="en-US" sz="1600"/>
          </a:p>
        </p:txBody>
      </p:sp>
      <p:pic>
        <p:nvPicPr>
          <p:cNvPr id="4" name="Picture 12" descr="Diagram&#10;&#10;Description automatically generated">
            <a:extLst>
              <a:ext uri="{FF2B5EF4-FFF2-40B4-BE49-F238E27FC236}">
                <a16:creationId xmlns:a16="http://schemas.microsoft.com/office/drawing/2014/main" id="{A43A2853-C1B6-4916-A948-387B9975A409}"/>
              </a:ext>
            </a:extLst>
          </p:cNvPr>
          <p:cNvPicPr>
            <a:picLocks noChangeAspect="1"/>
          </p:cNvPicPr>
          <p:nvPr/>
        </p:nvPicPr>
        <p:blipFill>
          <a:blip r:embed="rId2"/>
          <a:stretch>
            <a:fillRect/>
          </a:stretch>
        </p:blipFill>
        <p:spPr>
          <a:xfrm>
            <a:off x="5146824" y="1701885"/>
            <a:ext cx="6082160" cy="3455238"/>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85673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591CE79-57EB-4274-881E-9420C6CBFFF2}"/>
              </a:ext>
            </a:extLst>
          </p:cNvPr>
          <p:cNvSpPr>
            <a:spLocks noGrp="1"/>
          </p:cNvSpPr>
          <p:nvPr>
            <p:ph type="title"/>
          </p:nvPr>
        </p:nvSpPr>
        <p:spPr>
          <a:xfrm>
            <a:off x="451515" y="1734857"/>
            <a:ext cx="3765483" cy="3388287"/>
          </a:xfrm>
        </p:spPr>
        <p:txBody>
          <a:bodyPr anchor="ctr">
            <a:normAutofit/>
          </a:bodyPr>
          <a:lstStyle/>
          <a:p>
            <a:r>
              <a:rPr lang="en-US">
                <a:ea typeface="+mj-lt"/>
                <a:cs typeface="+mj-lt"/>
              </a:rPr>
              <a:t>High Costs of Creation</a:t>
            </a:r>
            <a:endParaRPr lang="en-US"/>
          </a:p>
        </p:txBody>
      </p:sp>
      <p:sp>
        <p:nvSpPr>
          <p:cNvPr id="3" name="Content Placeholder 2">
            <a:extLst>
              <a:ext uri="{FF2B5EF4-FFF2-40B4-BE49-F238E27FC236}">
                <a16:creationId xmlns:a16="http://schemas.microsoft.com/office/drawing/2014/main" id="{A1FEFE84-8C72-442B-86B2-B2715D915D94}"/>
              </a:ext>
            </a:extLst>
          </p:cNvPr>
          <p:cNvSpPr>
            <a:spLocks noGrp="1"/>
          </p:cNvSpPr>
          <p:nvPr>
            <p:ph idx="1"/>
          </p:nvPr>
        </p:nvSpPr>
        <p:spPr>
          <a:xfrm>
            <a:off x="6008068" y="978993"/>
            <a:ext cx="5365218" cy="4900014"/>
          </a:xfrm>
          <a:effectLst/>
        </p:spPr>
        <p:txBody>
          <a:bodyPr>
            <a:normAutofit/>
          </a:bodyPr>
          <a:lstStyle/>
          <a:p>
            <a:r>
              <a:rPr lang="en-US" sz="2300">
                <a:ea typeface="+mn-lt"/>
                <a:cs typeface="+mn-lt"/>
              </a:rPr>
              <a:t>As AI is updating every day the hardware and software need to get updated with time to meet the latest requirements. Machines need repairing and maintenance which need plenty of costs. It’ s creation requires huge costs as they are very complex machines.</a:t>
            </a:r>
          </a:p>
          <a:p>
            <a:endParaRPr lang="en-US" sz="2300"/>
          </a:p>
        </p:txBody>
      </p:sp>
    </p:spTree>
    <p:extLst>
      <p:ext uri="{BB962C8B-B14F-4D97-AF65-F5344CB8AC3E}">
        <p14:creationId xmlns:p14="http://schemas.microsoft.com/office/powerpoint/2010/main" val="1426650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3C0E661-BF5F-4055-A684-AE3373CD3D8C}"/>
              </a:ext>
            </a:extLst>
          </p:cNvPr>
          <p:cNvSpPr>
            <a:spLocks noGrp="1"/>
          </p:cNvSpPr>
          <p:nvPr>
            <p:ph type="title"/>
          </p:nvPr>
        </p:nvSpPr>
        <p:spPr>
          <a:xfrm>
            <a:off x="451515" y="1734857"/>
            <a:ext cx="3765483" cy="3388287"/>
          </a:xfrm>
        </p:spPr>
        <p:txBody>
          <a:bodyPr anchor="ctr">
            <a:normAutofit/>
          </a:bodyPr>
          <a:lstStyle/>
          <a:p>
            <a:r>
              <a:rPr lang="en-US">
                <a:ea typeface="+mj-lt"/>
                <a:cs typeface="+mj-lt"/>
              </a:rPr>
              <a:t>Making Humans Lazy</a:t>
            </a:r>
            <a:endParaRPr lang="en-US"/>
          </a:p>
        </p:txBody>
      </p:sp>
      <p:sp>
        <p:nvSpPr>
          <p:cNvPr id="3" name="Content Placeholder 2">
            <a:extLst>
              <a:ext uri="{FF2B5EF4-FFF2-40B4-BE49-F238E27FC236}">
                <a16:creationId xmlns:a16="http://schemas.microsoft.com/office/drawing/2014/main" id="{659057AD-4283-4C63-A134-1570A742AC61}"/>
              </a:ext>
            </a:extLst>
          </p:cNvPr>
          <p:cNvSpPr>
            <a:spLocks noGrp="1"/>
          </p:cNvSpPr>
          <p:nvPr>
            <p:ph idx="1"/>
          </p:nvPr>
        </p:nvSpPr>
        <p:spPr>
          <a:xfrm>
            <a:off x="6008068" y="978993"/>
            <a:ext cx="5365218" cy="4900014"/>
          </a:xfrm>
          <a:effectLst/>
        </p:spPr>
        <p:txBody>
          <a:bodyPr>
            <a:normAutofit/>
          </a:bodyPr>
          <a:lstStyle/>
          <a:p>
            <a:r>
              <a:rPr lang="en-US" sz="2300">
                <a:ea typeface="+mn-lt"/>
                <a:cs typeface="+mn-lt"/>
              </a:rPr>
              <a:t>AI is making humans lazy with its applications automating the majority of the work. Humans tend to get </a:t>
            </a:r>
            <a:r>
              <a:rPr lang="en-US" sz="2300" b="1">
                <a:ea typeface="+mn-lt"/>
                <a:cs typeface="+mn-lt"/>
              </a:rPr>
              <a:t>addicted </a:t>
            </a:r>
            <a:r>
              <a:rPr lang="en-US" sz="2300">
                <a:ea typeface="+mn-lt"/>
                <a:cs typeface="+mn-lt"/>
              </a:rPr>
              <a:t>to these inventions which can cause a problem to future generations.</a:t>
            </a:r>
            <a:endParaRPr lang="en-US" sz="2300"/>
          </a:p>
        </p:txBody>
      </p:sp>
    </p:spTree>
    <p:extLst>
      <p:ext uri="{BB962C8B-B14F-4D97-AF65-F5344CB8AC3E}">
        <p14:creationId xmlns:p14="http://schemas.microsoft.com/office/powerpoint/2010/main" val="2021966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9CDAEFB-CB40-46B2-AC59-6D7269EB8814}"/>
              </a:ext>
            </a:extLst>
          </p:cNvPr>
          <p:cNvSpPr>
            <a:spLocks noGrp="1"/>
          </p:cNvSpPr>
          <p:nvPr>
            <p:ph type="title"/>
          </p:nvPr>
        </p:nvSpPr>
        <p:spPr>
          <a:xfrm>
            <a:off x="451515" y="1734857"/>
            <a:ext cx="3765483" cy="3388287"/>
          </a:xfrm>
        </p:spPr>
        <p:txBody>
          <a:bodyPr anchor="ctr">
            <a:normAutofit/>
          </a:bodyPr>
          <a:lstStyle/>
          <a:p>
            <a:r>
              <a:rPr lang="en-US" sz="3400">
                <a:ea typeface="+mj-lt"/>
                <a:cs typeface="+mj-lt"/>
              </a:rPr>
              <a:t>Unemployment</a:t>
            </a:r>
            <a:endParaRPr lang="en-US"/>
          </a:p>
        </p:txBody>
      </p:sp>
      <p:sp>
        <p:nvSpPr>
          <p:cNvPr id="3" name="Content Placeholder 2">
            <a:extLst>
              <a:ext uri="{FF2B5EF4-FFF2-40B4-BE49-F238E27FC236}">
                <a16:creationId xmlns:a16="http://schemas.microsoft.com/office/drawing/2014/main" id="{3B427D64-A52B-4FDE-A11D-A5E548143BAC}"/>
              </a:ext>
            </a:extLst>
          </p:cNvPr>
          <p:cNvSpPr>
            <a:spLocks noGrp="1"/>
          </p:cNvSpPr>
          <p:nvPr>
            <p:ph idx="1"/>
          </p:nvPr>
        </p:nvSpPr>
        <p:spPr>
          <a:xfrm>
            <a:off x="6008068" y="978993"/>
            <a:ext cx="5365218" cy="4900014"/>
          </a:xfrm>
          <a:effectLst/>
        </p:spPr>
        <p:txBody>
          <a:bodyPr>
            <a:normAutofit/>
          </a:bodyPr>
          <a:lstStyle/>
          <a:p>
            <a:r>
              <a:rPr lang="en-US" sz="2400"/>
              <a:t>As AI is replacing the majority of the repetitive tasks and other works with robots, human interference is becoming less which will cause a major problem in the employment standards. Every organization is looking to replace the minimum qualified individuals with AI robots which can do similar work with more efficiency.</a:t>
            </a:r>
          </a:p>
        </p:txBody>
      </p:sp>
    </p:spTree>
    <p:extLst>
      <p:ext uri="{BB962C8B-B14F-4D97-AF65-F5344CB8AC3E}">
        <p14:creationId xmlns:p14="http://schemas.microsoft.com/office/powerpoint/2010/main" val="3009141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DE60FB5-365C-4AD8-A984-24A0E077B7AA}"/>
              </a:ext>
            </a:extLst>
          </p:cNvPr>
          <p:cNvSpPr>
            <a:spLocks noGrp="1"/>
          </p:cNvSpPr>
          <p:nvPr>
            <p:ph type="title"/>
          </p:nvPr>
        </p:nvSpPr>
        <p:spPr>
          <a:xfrm>
            <a:off x="451515" y="1734857"/>
            <a:ext cx="3765483" cy="3388287"/>
          </a:xfrm>
        </p:spPr>
        <p:txBody>
          <a:bodyPr anchor="ctr">
            <a:normAutofit/>
          </a:bodyPr>
          <a:lstStyle/>
          <a:p>
            <a:r>
              <a:rPr lang="en-US">
                <a:ea typeface="+mj-lt"/>
                <a:cs typeface="+mj-lt"/>
              </a:rPr>
              <a:t>No Emotions</a:t>
            </a:r>
            <a:endParaRPr lang="en-US"/>
          </a:p>
        </p:txBody>
      </p:sp>
      <p:sp>
        <p:nvSpPr>
          <p:cNvPr id="3" name="Content Placeholder 2">
            <a:extLst>
              <a:ext uri="{FF2B5EF4-FFF2-40B4-BE49-F238E27FC236}">
                <a16:creationId xmlns:a16="http://schemas.microsoft.com/office/drawing/2014/main" id="{B497ACE9-D7EC-440B-ACEB-CE9223C5E363}"/>
              </a:ext>
            </a:extLst>
          </p:cNvPr>
          <p:cNvSpPr>
            <a:spLocks noGrp="1"/>
          </p:cNvSpPr>
          <p:nvPr>
            <p:ph idx="1"/>
          </p:nvPr>
        </p:nvSpPr>
        <p:spPr>
          <a:xfrm>
            <a:off x="6022445" y="978993"/>
            <a:ext cx="5365218" cy="4900014"/>
          </a:xfrm>
          <a:effectLst/>
        </p:spPr>
        <p:txBody>
          <a:bodyPr>
            <a:normAutofit/>
          </a:bodyPr>
          <a:lstStyle/>
          <a:p>
            <a:r>
              <a:rPr lang="en-US" sz="2400">
                <a:ea typeface="+mn-lt"/>
                <a:cs typeface="+mn-lt"/>
              </a:rPr>
              <a:t>There is no doubt that machines are much better when it comes to working efficiently but they cannot replace the human connection that makes the team. Machines cannot develop a bond with humans which is an essential attribute when comes to Team Management.</a:t>
            </a:r>
          </a:p>
          <a:p>
            <a:pPr marL="0" indent="0">
              <a:buNone/>
            </a:pPr>
            <a:endParaRPr lang="en-US" sz="2400"/>
          </a:p>
        </p:txBody>
      </p:sp>
    </p:spTree>
    <p:extLst>
      <p:ext uri="{BB962C8B-B14F-4D97-AF65-F5344CB8AC3E}">
        <p14:creationId xmlns:p14="http://schemas.microsoft.com/office/powerpoint/2010/main" val="3175610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2A2376-498F-4880-A71E-7DF1D14FC4A3}"/>
              </a:ext>
            </a:extLst>
          </p:cNvPr>
          <p:cNvSpPr>
            <a:spLocks noGrp="1"/>
          </p:cNvSpPr>
          <p:nvPr>
            <p:ph type="title"/>
          </p:nvPr>
        </p:nvSpPr>
        <p:spPr>
          <a:xfrm>
            <a:off x="451515" y="1734857"/>
            <a:ext cx="3765483" cy="3388287"/>
          </a:xfrm>
        </p:spPr>
        <p:txBody>
          <a:bodyPr anchor="ctr">
            <a:normAutofit/>
          </a:bodyPr>
          <a:lstStyle/>
          <a:p>
            <a:r>
              <a:rPr lang="en-US">
                <a:ea typeface="+mj-lt"/>
                <a:cs typeface="+mj-lt"/>
              </a:rPr>
              <a:t>Lacking Out of Box Thinking</a:t>
            </a:r>
            <a:endParaRPr lang="en-US"/>
          </a:p>
        </p:txBody>
      </p:sp>
      <p:sp>
        <p:nvSpPr>
          <p:cNvPr id="3" name="Content Placeholder 2">
            <a:extLst>
              <a:ext uri="{FF2B5EF4-FFF2-40B4-BE49-F238E27FC236}">
                <a16:creationId xmlns:a16="http://schemas.microsoft.com/office/drawing/2014/main" id="{E2FFACB7-E484-4D31-8722-77CC757ECF12}"/>
              </a:ext>
            </a:extLst>
          </p:cNvPr>
          <p:cNvSpPr>
            <a:spLocks noGrp="1"/>
          </p:cNvSpPr>
          <p:nvPr>
            <p:ph idx="1"/>
          </p:nvPr>
        </p:nvSpPr>
        <p:spPr>
          <a:xfrm>
            <a:off x="6008068" y="978993"/>
            <a:ext cx="5365218" cy="4900014"/>
          </a:xfrm>
          <a:effectLst/>
        </p:spPr>
        <p:txBody>
          <a:bodyPr>
            <a:normAutofit/>
          </a:bodyPr>
          <a:lstStyle/>
          <a:p>
            <a:r>
              <a:rPr lang="en-US" sz="2800">
                <a:ea typeface="+mn-lt"/>
                <a:cs typeface="+mn-lt"/>
              </a:rPr>
              <a:t>Machines can perform only those tasks which they are designed or programmed to do, anything out of that they tend to crash or give irrelevant outputs which could be a major backdrop.</a:t>
            </a:r>
            <a:endParaRPr lang="en-US" sz="2800"/>
          </a:p>
        </p:txBody>
      </p:sp>
    </p:spTree>
    <p:extLst>
      <p:ext uri="{BB962C8B-B14F-4D97-AF65-F5344CB8AC3E}">
        <p14:creationId xmlns:p14="http://schemas.microsoft.com/office/powerpoint/2010/main" val="1037197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5">
            <a:extLst>
              <a:ext uri="{FF2B5EF4-FFF2-40B4-BE49-F238E27FC236}">
                <a16:creationId xmlns:a16="http://schemas.microsoft.com/office/drawing/2014/main" id="{A3322B77-FA16-4D4E-BAA6-811C61DB3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7">
            <a:extLst>
              <a:ext uri="{FF2B5EF4-FFF2-40B4-BE49-F238E27FC236}">
                <a16:creationId xmlns:a16="http://schemas.microsoft.com/office/drawing/2014/main" id="{CA6EF34F-3BAD-4CD8-B05E-03BA773AE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FCFA693-CEB1-4A1E-BD78-E5F8CA503A3B}"/>
              </a:ext>
            </a:extLst>
          </p:cNvPr>
          <p:cNvSpPr>
            <a:spLocks noGrp="1"/>
          </p:cNvSpPr>
          <p:nvPr>
            <p:ph type="title"/>
          </p:nvPr>
        </p:nvSpPr>
        <p:spPr>
          <a:xfrm>
            <a:off x="699263" y="2996554"/>
            <a:ext cx="3365439" cy="863371"/>
          </a:xfrm>
        </p:spPr>
        <p:txBody>
          <a:bodyPr anchor="t">
            <a:normAutofit/>
          </a:bodyPr>
          <a:lstStyle/>
          <a:p>
            <a:r>
              <a:rPr lang="en-US" sz="4400"/>
              <a:t>Agenda</a:t>
            </a:r>
          </a:p>
        </p:txBody>
      </p:sp>
      <p:graphicFrame>
        <p:nvGraphicFramePr>
          <p:cNvPr id="20" name="Content Placeholder 2">
            <a:extLst>
              <a:ext uri="{FF2B5EF4-FFF2-40B4-BE49-F238E27FC236}">
                <a16:creationId xmlns:a16="http://schemas.microsoft.com/office/drawing/2014/main" id="{953BD19C-8A0A-4685-B64A-452D19E926C8}"/>
              </a:ext>
            </a:extLst>
          </p:cNvPr>
          <p:cNvGraphicFramePr>
            <a:graphicFrameLocks noGrp="1"/>
          </p:cNvGraphicFramePr>
          <p:nvPr>
            <p:ph idx="1"/>
            <p:extLst>
              <p:ext uri="{D42A27DB-BD31-4B8C-83A1-F6EECF244321}">
                <p14:modId xmlns:p14="http://schemas.microsoft.com/office/powerpoint/2010/main" val="3764614371"/>
              </p:ext>
            </p:extLst>
          </p:nvPr>
        </p:nvGraphicFramePr>
        <p:xfrm>
          <a:off x="5556250" y="1262063"/>
          <a:ext cx="5816600" cy="4327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4452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FB910E-D56D-40CD-8CE5-89AC285426BD}"/>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Innovations through Artificial Intelligence</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27732CFC-502B-4260-99E8-BF7F17D5FCD1}"/>
              </a:ext>
            </a:extLst>
          </p:cNvPr>
          <p:cNvPicPr>
            <a:picLocks noGrp="1" noChangeAspect="1"/>
          </p:cNvPicPr>
          <p:nvPr>
            <p:ph idx="1"/>
          </p:nvPr>
        </p:nvPicPr>
        <p:blipFill>
          <a:blip r:embed="rId2"/>
          <a:stretch>
            <a:fillRect/>
          </a:stretch>
        </p:blipFill>
        <p:spPr>
          <a:xfrm>
            <a:off x="5146751" y="1697280"/>
            <a:ext cx="6080050" cy="3463440"/>
          </a:xfrm>
          <a:effectLst/>
        </p:spPr>
      </p:pic>
    </p:spTree>
    <p:extLst>
      <p:ext uri="{BB962C8B-B14F-4D97-AF65-F5344CB8AC3E}">
        <p14:creationId xmlns:p14="http://schemas.microsoft.com/office/powerpoint/2010/main" val="1289939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D0E0-F4E7-4E0C-9C2A-BDDD05AFAF9D}"/>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a:t>Sofia – The Robot</a:t>
            </a:r>
          </a:p>
        </p:txBody>
      </p:sp>
      <p:pic>
        <p:nvPicPr>
          <p:cNvPr id="9" name="Picture 10" descr="A picture containing wall, smiling, indoor, clothing&#10;&#10;Description automatically generated">
            <a:extLst>
              <a:ext uri="{FF2B5EF4-FFF2-40B4-BE49-F238E27FC236}">
                <a16:creationId xmlns:a16="http://schemas.microsoft.com/office/drawing/2014/main" id="{C66F6B4B-1A41-44FC-86A6-2422F441766A}"/>
              </a:ext>
            </a:extLst>
          </p:cNvPr>
          <p:cNvPicPr>
            <a:picLocks noGrp="1" noChangeAspect="1"/>
          </p:cNvPicPr>
          <p:nvPr>
            <p:ph idx="1"/>
          </p:nvPr>
        </p:nvPicPr>
        <p:blipFill rotWithShape="1">
          <a:blip r:embed="rId2"/>
          <a:srcRect l="9857" r="9857"/>
          <a:stretch/>
        </p:blipFill>
        <p:spPr>
          <a:xfrm>
            <a:off x="960438" y="2413000"/>
            <a:ext cx="2913062" cy="3628362"/>
          </a:xfrm>
          <a:prstGeom prst="roundRect">
            <a:avLst>
              <a:gd name="adj" fmla="val 3876"/>
            </a:avLst>
          </a:prstGeom>
          <a:ln>
            <a:solidFill>
              <a:schemeClr val="accent1"/>
            </a:solidFill>
          </a:ln>
          <a:effectLst/>
        </p:spPr>
      </p:pic>
      <p:sp>
        <p:nvSpPr>
          <p:cNvPr id="4" name="TextBox 3">
            <a:extLst>
              <a:ext uri="{FF2B5EF4-FFF2-40B4-BE49-F238E27FC236}">
                <a16:creationId xmlns:a16="http://schemas.microsoft.com/office/drawing/2014/main" id="{C4B758BA-C3A6-4533-B8DA-404820D9F73E}"/>
              </a:ext>
            </a:extLst>
          </p:cNvPr>
          <p:cNvSpPr txBox="1"/>
          <p:nvPr/>
        </p:nvSpPr>
        <p:spPr>
          <a:xfrm>
            <a:off x="4330699" y="2413000"/>
            <a:ext cx="7052733" cy="36322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20000"/>
              </a:spcBef>
              <a:spcAft>
                <a:spcPts val="600"/>
              </a:spcAft>
              <a:buClr>
                <a:schemeClr val="accent1"/>
              </a:buClr>
              <a:buFont typeface="Wingdings 2" charset="2"/>
              <a:buChar char=""/>
            </a:pPr>
            <a:r>
              <a:rPr lang="en-US" sz="1500"/>
              <a:t>Sophia was first activated on February 14, 2016. The robot, modeled after the ancient Egyptian Queen Nefertiti, Audrey Hepburn, and her inventor's wife, Amanda Hanson, is known for human-like appearance and behavior compared to previous robotic variants. As of 2018, Sophia's architecture includes scripting software, a chat system, and OpenCog, an AI system designed for general reasoning. Sophia imitates human gestures and facial expressions and is able to answer certain questions and to make simple conversations on predefined topics (e.g. on the weather). Sophia uses speech recognition technology from Alphabet Inc. (parent company of Google) and is "designed to get smarter over time". Her speech synthesis ability is provided by Cereproc's Text-to-Speech engine and also allows her to sing. Sophia's intelligence software is designed by Hanson Robotics. The AI program analyses conversations and extracts data that allows it to improve responses in the future.</a:t>
            </a:r>
          </a:p>
        </p:txBody>
      </p:sp>
    </p:spTree>
    <p:extLst>
      <p:ext uri="{BB962C8B-B14F-4D97-AF65-F5344CB8AC3E}">
        <p14:creationId xmlns:p14="http://schemas.microsoft.com/office/powerpoint/2010/main" val="815131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0C76-0EEC-4025-806F-FEDC276B5594}"/>
              </a:ext>
            </a:extLst>
          </p:cNvPr>
          <p:cNvSpPr>
            <a:spLocks noGrp="1"/>
          </p:cNvSpPr>
          <p:nvPr>
            <p:ph type="title"/>
          </p:nvPr>
        </p:nvSpPr>
        <p:spPr/>
        <p:txBody>
          <a:bodyPr/>
          <a:lstStyle/>
          <a:p>
            <a:r>
              <a:rPr lang="en-US" b="0">
                <a:ea typeface="+mj-lt"/>
                <a:cs typeface="+mj-lt"/>
              </a:rPr>
              <a:t>iRobot Roomba</a:t>
            </a:r>
            <a:endParaRPr lang="en-US"/>
          </a:p>
        </p:txBody>
      </p:sp>
      <p:pic>
        <p:nvPicPr>
          <p:cNvPr id="4" name="Picture 4">
            <a:extLst>
              <a:ext uri="{FF2B5EF4-FFF2-40B4-BE49-F238E27FC236}">
                <a16:creationId xmlns:a16="http://schemas.microsoft.com/office/drawing/2014/main" id="{7C25287D-084A-4DA9-8E56-6095394FC979}"/>
              </a:ext>
            </a:extLst>
          </p:cNvPr>
          <p:cNvPicPr>
            <a:picLocks noGrp="1" noChangeAspect="1"/>
          </p:cNvPicPr>
          <p:nvPr>
            <p:ph idx="1"/>
          </p:nvPr>
        </p:nvPicPr>
        <p:blipFill>
          <a:blip r:embed="rId2"/>
          <a:stretch>
            <a:fillRect/>
          </a:stretch>
        </p:blipFill>
        <p:spPr>
          <a:xfrm>
            <a:off x="742231" y="2435311"/>
            <a:ext cx="3360707" cy="3699294"/>
          </a:xfrm>
        </p:spPr>
      </p:pic>
      <p:sp>
        <p:nvSpPr>
          <p:cNvPr id="5" name="TextBox 4">
            <a:extLst>
              <a:ext uri="{FF2B5EF4-FFF2-40B4-BE49-F238E27FC236}">
                <a16:creationId xmlns:a16="http://schemas.microsoft.com/office/drawing/2014/main" id="{37D08A23-8AB0-4411-A02F-E883C6EE1F46}"/>
              </a:ext>
            </a:extLst>
          </p:cNvPr>
          <p:cNvSpPr txBox="1"/>
          <p:nvPr/>
        </p:nvSpPr>
        <p:spPr>
          <a:xfrm>
            <a:off x="4609381" y="2582174"/>
            <a:ext cx="6524445"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err="1">
                <a:ea typeface="+mn-lt"/>
                <a:cs typeface="+mn-lt"/>
              </a:rPr>
              <a:t>IRobot</a:t>
            </a:r>
            <a:r>
              <a:rPr lang="en-US" sz="1900">
                <a:ea typeface="+mn-lt"/>
                <a:cs typeface="+mn-lt"/>
              </a:rPr>
              <a:t> Roomba is a cleaning robot embedded with a speech recognition AI engine to enable tasks such as reporting the current status of the robot through a combination of blinking lights and spoken messages. For example, when a user gives a voice command to the robot to “Clean,” the RX-V100 uses AI speech to reply, “All right,” and “waggles” to acknowledge the command. It then begins cleaning in Automatic Mode. In addition to this, the product comes with a set of predefined messages and responses to simulate simple conversations, such as “Good Morning” or “How’s it going?”</a:t>
            </a:r>
            <a:endParaRPr lang="en-US" sz="1900"/>
          </a:p>
        </p:txBody>
      </p:sp>
    </p:spTree>
    <p:extLst>
      <p:ext uri="{BB962C8B-B14F-4D97-AF65-F5344CB8AC3E}">
        <p14:creationId xmlns:p14="http://schemas.microsoft.com/office/powerpoint/2010/main" val="2419129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B9FC-3184-4621-AFC3-217866F07B67}"/>
              </a:ext>
            </a:extLst>
          </p:cNvPr>
          <p:cNvSpPr>
            <a:spLocks noGrp="1"/>
          </p:cNvSpPr>
          <p:nvPr>
            <p:ph type="title"/>
          </p:nvPr>
        </p:nvSpPr>
        <p:spPr>
          <a:xfrm>
            <a:off x="810000" y="447188"/>
            <a:ext cx="10571998" cy="970450"/>
          </a:xfrm>
        </p:spPr>
        <p:txBody>
          <a:bodyPr>
            <a:normAutofit/>
          </a:bodyPr>
          <a:lstStyle/>
          <a:p>
            <a:r>
              <a:rPr lang="en-US"/>
              <a:t>Alexa</a:t>
            </a:r>
          </a:p>
        </p:txBody>
      </p:sp>
      <p:pic>
        <p:nvPicPr>
          <p:cNvPr id="4" name="Picture 10">
            <a:extLst>
              <a:ext uri="{FF2B5EF4-FFF2-40B4-BE49-F238E27FC236}">
                <a16:creationId xmlns:a16="http://schemas.microsoft.com/office/drawing/2014/main" id="{6FC357C3-EA8E-4079-A60F-A54ED347339C}"/>
              </a:ext>
            </a:extLst>
          </p:cNvPr>
          <p:cNvPicPr>
            <a:picLocks noChangeAspect="1"/>
          </p:cNvPicPr>
          <p:nvPr/>
        </p:nvPicPr>
        <p:blipFill rotWithShape="1">
          <a:blip r:embed="rId2"/>
          <a:srcRect l="23120" r="23288" b="-3"/>
          <a:stretch/>
        </p:blipFill>
        <p:spPr>
          <a:xfrm>
            <a:off x="960438" y="2413000"/>
            <a:ext cx="2913062" cy="3628362"/>
          </a:xfrm>
          <a:prstGeom prst="roundRect">
            <a:avLst>
              <a:gd name="adj" fmla="val 3876"/>
            </a:avLst>
          </a:prstGeom>
          <a:ln>
            <a:solidFill>
              <a:schemeClr val="accent1"/>
            </a:solidFill>
          </a:ln>
          <a:effectLst/>
        </p:spPr>
      </p:pic>
      <p:sp>
        <p:nvSpPr>
          <p:cNvPr id="13" name="Content Placeholder 12">
            <a:extLst>
              <a:ext uri="{FF2B5EF4-FFF2-40B4-BE49-F238E27FC236}">
                <a16:creationId xmlns:a16="http://schemas.microsoft.com/office/drawing/2014/main" id="{8518D332-C9F8-4D19-9965-2A0A7759080E}"/>
              </a:ext>
            </a:extLst>
          </p:cNvPr>
          <p:cNvSpPr>
            <a:spLocks noGrp="1"/>
          </p:cNvSpPr>
          <p:nvPr>
            <p:ph idx="1"/>
          </p:nvPr>
        </p:nvSpPr>
        <p:spPr>
          <a:xfrm>
            <a:off x="4330699" y="2413000"/>
            <a:ext cx="7052733" cy="3632200"/>
          </a:xfrm>
        </p:spPr>
        <p:txBody>
          <a:bodyPr vert="horz" lIns="91440" tIns="45720" rIns="91440" bIns="45720" rtlCol="0" anchor="ctr">
            <a:noAutofit/>
          </a:bodyPr>
          <a:lstStyle/>
          <a:p>
            <a:pPr marL="0" indent="0">
              <a:buNone/>
            </a:pPr>
            <a:r>
              <a:rPr lang="en-US" sz="1900" b="1" dirty="0">
                <a:ea typeface="+mn-lt"/>
                <a:cs typeface="+mn-lt"/>
              </a:rPr>
              <a:t>Amazon Alexa</a:t>
            </a:r>
            <a:r>
              <a:rPr lang="en-US" sz="1900" dirty="0">
                <a:ea typeface="+mn-lt"/>
                <a:cs typeface="+mn-lt"/>
              </a:rPr>
              <a:t>, also known simply as </a:t>
            </a:r>
            <a:r>
              <a:rPr lang="en-US" sz="1900" b="1" dirty="0">
                <a:ea typeface="+mn-lt"/>
                <a:cs typeface="+mn-lt"/>
              </a:rPr>
              <a:t>Alexa</a:t>
            </a:r>
            <a:r>
              <a:rPr lang="en-US" sz="1900" dirty="0">
                <a:ea typeface="+mn-lt"/>
                <a:cs typeface="+mn-lt"/>
              </a:rPr>
              <a:t>, is a virtual assistant AI technology developed by Amazon, first used in the Amazon Echo smart speaker and the Echo Dot, Echo Studio and Amazon Tap speakers developed by Amazon Lab126. It is capable of voice interaction, music playback, making to-do lists, setting alarms, streaming podcasts, playing audiobooks, and providing weather, traffic, sports, and other real-time information, such as news. Alexa can also control several smart devices using itself as a home automation system. Users are able to extend the Alexa capabilities by installing "skills" (additional functionality developed by third-party vendors, in other settings more commonly called apps) such as weather programs and audio features.</a:t>
            </a:r>
            <a:endParaRPr lang="en-US" sz="1900"/>
          </a:p>
        </p:txBody>
      </p:sp>
    </p:spTree>
    <p:extLst>
      <p:ext uri="{BB962C8B-B14F-4D97-AF65-F5344CB8AC3E}">
        <p14:creationId xmlns:p14="http://schemas.microsoft.com/office/powerpoint/2010/main" val="2205423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536EF7-D7B8-4E50-A302-E1515100887A}"/>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Conclusion</a:t>
            </a:r>
          </a:p>
        </p:txBody>
      </p:sp>
      <p:cxnSp>
        <p:nvCxnSpPr>
          <p:cNvPr id="6"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7E5807A-AA13-4D7E-9CC7-0FD75D35466B}"/>
              </a:ext>
            </a:extLst>
          </p:cNvPr>
          <p:cNvSpPr>
            <a:spLocks noGrp="1"/>
          </p:cNvSpPr>
          <p:nvPr>
            <p:ph idx="1"/>
          </p:nvPr>
        </p:nvSpPr>
        <p:spPr>
          <a:xfrm>
            <a:off x="5146751" y="1218475"/>
            <a:ext cx="6080050" cy="4421051"/>
          </a:xfrm>
          <a:effectLst/>
        </p:spPr>
        <p:txBody>
          <a:bodyPr>
            <a:normAutofit/>
          </a:bodyPr>
          <a:lstStyle/>
          <a:p>
            <a:pPr marL="0" indent="0">
              <a:buNone/>
            </a:pPr>
            <a:r>
              <a:rPr lang="en-US" dirty="0">
                <a:ea typeface="+mn-lt"/>
                <a:cs typeface="+mn-lt"/>
              </a:rPr>
              <a:t>These are some advantages and disadvantages of Artificial Intelligence. Every new invention or breakthrough will have both, but we as humans need to take care of that and use the positive sides of the invention to create a better world. Artificial intelligence has massive potential advantages. The key for humans will ensure the “</a:t>
            </a:r>
            <a:r>
              <a:rPr lang="en-US" b="1" dirty="0">
                <a:ea typeface="+mn-lt"/>
                <a:cs typeface="+mn-lt"/>
              </a:rPr>
              <a:t>rise of the robots</a:t>
            </a:r>
            <a:r>
              <a:rPr lang="en-US" dirty="0">
                <a:ea typeface="+mn-lt"/>
                <a:cs typeface="+mn-lt"/>
              </a:rPr>
              <a:t>” doesn’t get out of hand. Some people also say that Artificial intelligence can destroy human civilization if it goes into the wrong hands. But still, none of the AI applications made at that scale that can destroy or enslave humanity.</a:t>
            </a:r>
            <a:endParaRPr lang="en-US" dirty="0"/>
          </a:p>
        </p:txBody>
      </p:sp>
    </p:spTree>
    <p:extLst>
      <p:ext uri="{BB962C8B-B14F-4D97-AF65-F5344CB8AC3E}">
        <p14:creationId xmlns:p14="http://schemas.microsoft.com/office/powerpoint/2010/main" val="2632440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76EF8-275F-4D1B-9465-469CDC10EE1C}"/>
              </a:ext>
            </a:extLst>
          </p:cNvPr>
          <p:cNvSpPr>
            <a:spLocks noGrp="1"/>
          </p:cNvSpPr>
          <p:nvPr>
            <p:ph type="title"/>
          </p:nvPr>
        </p:nvSpPr>
        <p:spPr/>
        <p:txBody>
          <a:bodyPr/>
          <a:lstStyle/>
          <a:p>
            <a:r>
              <a:rPr lang="en-US" dirty="0"/>
              <a:t>Thank You</a:t>
            </a:r>
          </a:p>
        </p:txBody>
      </p:sp>
      <p:pic>
        <p:nvPicPr>
          <p:cNvPr id="4" name="Picture 4" descr="Calendar&#10;&#10;Description automatically generated">
            <a:extLst>
              <a:ext uri="{FF2B5EF4-FFF2-40B4-BE49-F238E27FC236}">
                <a16:creationId xmlns:a16="http://schemas.microsoft.com/office/drawing/2014/main" id="{26AFFC60-05A2-4DBA-84B3-C7C5DA65191B}"/>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977" y="-5990"/>
            <a:ext cx="12083405" cy="6771226"/>
          </a:xfrm>
        </p:spPr>
      </p:pic>
      <p:sp>
        <p:nvSpPr>
          <p:cNvPr id="5" name="TextBox 4">
            <a:extLst>
              <a:ext uri="{FF2B5EF4-FFF2-40B4-BE49-F238E27FC236}">
                <a16:creationId xmlns:a16="http://schemas.microsoft.com/office/drawing/2014/main" id="{2B9FE766-CFA0-4CF6-89D4-DB9E27DF077C}"/>
              </a:ext>
            </a:extLst>
          </p:cNvPr>
          <p:cNvSpPr txBox="1"/>
          <p:nvPr/>
        </p:nvSpPr>
        <p:spPr>
          <a:xfrm>
            <a:off x="3368675" y="5859463"/>
            <a:ext cx="5454650" cy="317500"/>
          </a:xfrm>
          <a:prstGeom prst="rect">
            <a:avLst/>
          </a:prstGeom>
        </p:spPr>
        <p:txBody>
          <a:bodyPr lIns="91440" tIns="45720" rIns="91440" bIns="45720" anchor="t">
            <a:normAutofit fontScale="92500" lnSpcReduction="20000"/>
          </a:bodyPr>
          <a:lstStyle/>
          <a:p>
            <a:endParaRPr lang="en-US" dirty="0"/>
          </a:p>
        </p:txBody>
      </p:sp>
    </p:spTree>
    <p:extLst>
      <p:ext uri="{BB962C8B-B14F-4D97-AF65-F5344CB8AC3E}">
        <p14:creationId xmlns:p14="http://schemas.microsoft.com/office/powerpoint/2010/main" val="3828326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CC2134-C233-4B16-A89C-9DA83A6255E1}"/>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Introduction</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C7C774-D72F-435F-BCAE-9A0E7E8D0845}"/>
              </a:ext>
            </a:extLst>
          </p:cNvPr>
          <p:cNvSpPr>
            <a:spLocks noGrp="1"/>
          </p:cNvSpPr>
          <p:nvPr>
            <p:ph idx="1"/>
          </p:nvPr>
        </p:nvSpPr>
        <p:spPr>
          <a:xfrm>
            <a:off x="5146751" y="1218475"/>
            <a:ext cx="6080050" cy="4421051"/>
          </a:xfrm>
          <a:effectLst/>
        </p:spPr>
        <p:txBody>
          <a:bodyPr>
            <a:normAutofit/>
          </a:bodyPr>
          <a:lstStyle/>
          <a:p>
            <a:endParaRPr lang="en-US" sz="1600"/>
          </a:p>
        </p:txBody>
      </p:sp>
      <p:pic>
        <p:nvPicPr>
          <p:cNvPr id="4" name="Picture 12" descr="Diagram&#10;&#10;Description automatically generated">
            <a:extLst>
              <a:ext uri="{FF2B5EF4-FFF2-40B4-BE49-F238E27FC236}">
                <a16:creationId xmlns:a16="http://schemas.microsoft.com/office/drawing/2014/main" id="{0BADB326-DC7E-4682-81D4-5BC2124751FB}"/>
              </a:ext>
            </a:extLst>
          </p:cNvPr>
          <p:cNvPicPr>
            <a:picLocks noChangeAspect="1"/>
          </p:cNvPicPr>
          <p:nvPr/>
        </p:nvPicPr>
        <p:blipFill>
          <a:blip r:embed="rId2"/>
          <a:stretch>
            <a:fillRect/>
          </a:stretch>
        </p:blipFill>
        <p:spPr>
          <a:xfrm>
            <a:off x="5146824" y="1701885"/>
            <a:ext cx="6082160" cy="3455238"/>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126036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952E-F657-45C8-AA85-B14028E49EBE}"/>
              </a:ext>
            </a:extLst>
          </p:cNvPr>
          <p:cNvSpPr>
            <a:spLocks noGrp="1"/>
          </p:cNvSpPr>
          <p:nvPr>
            <p:ph type="title"/>
          </p:nvPr>
        </p:nvSpPr>
        <p:spPr/>
        <p:txBody>
          <a:bodyPr/>
          <a:lstStyle/>
          <a:p>
            <a:r>
              <a:rPr lang="en-US"/>
              <a:t>What Is Artificial Intelligence?</a:t>
            </a:r>
          </a:p>
        </p:txBody>
      </p:sp>
      <p:sp>
        <p:nvSpPr>
          <p:cNvPr id="6" name="Content Placeholder 5">
            <a:extLst>
              <a:ext uri="{FF2B5EF4-FFF2-40B4-BE49-F238E27FC236}">
                <a16:creationId xmlns:a16="http://schemas.microsoft.com/office/drawing/2014/main" id="{ACF3E24B-28F3-4C03-977B-CC735D15DC57}"/>
              </a:ext>
            </a:extLst>
          </p:cNvPr>
          <p:cNvSpPr>
            <a:spLocks noGrp="1"/>
          </p:cNvSpPr>
          <p:nvPr>
            <p:ph idx="1"/>
          </p:nvPr>
        </p:nvSpPr>
        <p:spPr/>
        <p:txBody>
          <a:bodyPr>
            <a:normAutofit/>
          </a:bodyPr>
          <a:lstStyle/>
          <a:p>
            <a:pPr marL="0" indent="0">
              <a:buNone/>
            </a:pPr>
            <a:r>
              <a:rPr lang="en-US" b="1">
                <a:ea typeface="+mn-lt"/>
                <a:cs typeface="+mn-lt"/>
              </a:rPr>
              <a:t>Artificial intelligence</a:t>
            </a:r>
            <a:r>
              <a:rPr lang="en-US">
                <a:ea typeface="+mn-lt"/>
                <a:cs typeface="+mn-lt"/>
              </a:rPr>
              <a:t> is computer science technology that emphasizes creating </a:t>
            </a:r>
            <a:r>
              <a:rPr lang="en-US" b="1">
                <a:ea typeface="+mn-lt"/>
                <a:cs typeface="+mn-lt"/>
              </a:rPr>
              <a:t>intelligent machine</a:t>
            </a:r>
            <a:r>
              <a:rPr lang="en-US">
                <a:ea typeface="+mn-lt"/>
                <a:cs typeface="+mn-lt"/>
              </a:rPr>
              <a:t> that can mimic human behavior</a:t>
            </a:r>
          </a:p>
          <a:p>
            <a:pPr marL="0" indent="0">
              <a:buNone/>
            </a:pPr>
            <a:endParaRPr lang="en-US"/>
          </a:p>
          <a:p>
            <a:pPr marL="0" indent="0">
              <a:buNone/>
            </a:pPr>
            <a:r>
              <a:rPr lang="en-US"/>
              <a:t>Examples that describe it better:</a:t>
            </a:r>
          </a:p>
          <a:p>
            <a:pPr marL="685800" lvl="1" indent="-285750"/>
            <a:r>
              <a:rPr lang="en-US"/>
              <a:t>Using </a:t>
            </a:r>
            <a:r>
              <a:rPr lang="en-US" b="1"/>
              <a:t>computers</a:t>
            </a:r>
            <a:r>
              <a:rPr lang="en-US"/>
              <a:t> </a:t>
            </a:r>
            <a:r>
              <a:rPr lang="en-US" b="1"/>
              <a:t>to solve</a:t>
            </a:r>
            <a:r>
              <a:rPr lang="en-US"/>
              <a:t> problems</a:t>
            </a:r>
          </a:p>
          <a:p>
            <a:pPr marL="685800" lvl="1" indent="-285750"/>
            <a:r>
              <a:rPr lang="en-US"/>
              <a:t>Make </a:t>
            </a:r>
            <a:r>
              <a:rPr lang="en-US" b="1"/>
              <a:t>automated designs</a:t>
            </a:r>
            <a:r>
              <a:rPr lang="en-US"/>
              <a:t> for cars</a:t>
            </a:r>
          </a:p>
          <a:p>
            <a:pPr marL="685800" lvl="1" indent="-285750"/>
            <a:r>
              <a:rPr lang="en-US">
                <a:ea typeface="+mn-lt"/>
                <a:cs typeface="+mn-lt"/>
              </a:rPr>
              <a:t>For making </a:t>
            </a:r>
            <a:r>
              <a:rPr lang="en-US" b="1">
                <a:ea typeface="+mn-lt"/>
                <a:cs typeface="+mn-lt"/>
              </a:rPr>
              <a:t>smart assistants</a:t>
            </a:r>
            <a:endParaRPr lang="en-US" b="1"/>
          </a:p>
          <a:p>
            <a:pPr marL="0" indent="0">
              <a:buNone/>
            </a:pPr>
            <a:endParaRPr lang="en-US"/>
          </a:p>
        </p:txBody>
      </p:sp>
    </p:spTree>
    <p:extLst>
      <p:ext uri="{BB962C8B-B14F-4D97-AF65-F5344CB8AC3E}">
        <p14:creationId xmlns:p14="http://schemas.microsoft.com/office/powerpoint/2010/main" val="1831109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DF6A-A676-421D-8B59-312058CFB3FC}"/>
              </a:ext>
            </a:extLst>
          </p:cNvPr>
          <p:cNvSpPr>
            <a:spLocks noGrp="1"/>
          </p:cNvSpPr>
          <p:nvPr>
            <p:ph type="title"/>
          </p:nvPr>
        </p:nvSpPr>
        <p:spPr>
          <a:xfrm>
            <a:off x="810000" y="447188"/>
            <a:ext cx="10571998" cy="970450"/>
          </a:xfrm>
        </p:spPr>
        <p:txBody>
          <a:bodyPr>
            <a:normAutofit/>
          </a:bodyPr>
          <a:lstStyle/>
          <a:p>
            <a:r>
              <a:rPr lang="en-US"/>
              <a:t>History of AI</a:t>
            </a:r>
          </a:p>
        </p:txBody>
      </p:sp>
      <p:sp>
        <p:nvSpPr>
          <p:cNvPr id="8" name="Content Placeholder 7">
            <a:extLst>
              <a:ext uri="{FF2B5EF4-FFF2-40B4-BE49-F238E27FC236}">
                <a16:creationId xmlns:a16="http://schemas.microsoft.com/office/drawing/2014/main" id="{2D31BF92-6114-4617-B083-BCBBE10269B4}"/>
              </a:ext>
            </a:extLst>
          </p:cNvPr>
          <p:cNvSpPr>
            <a:spLocks noGrp="1"/>
          </p:cNvSpPr>
          <p:nvPr>
            <p:ph idx="1"/>
          </p:nvPr>
        </p:nvSpPr>
        <p:spPr>
          <a:xfrm>
            <a:off x="818713" y="2413000"/>
            <a:ext cx="3835583" cy="3632200"/>
          </a:xfrm>
        </p:spPr>
        <p:txBody>
          <a:bodyPr>
            <a:normAutofit/>
          </a:bodyPr>
          <a:lstStyle/>
          <a:p>
            <a:pPr>
              <a:lnSpc>
                <a:spcPct val="90000"/>
              </a:lnSpc>
              <a:buNone/>
            </a:pPr>
            <a:r>
              <a:rPr lang="en-US" sz="1200"/>
              <a:t>The birth of Artificial Intelligence (1952-1956)</a:t>
            </a:r>
          </a:p>
          <a:p>
            <a:pPr>
              <a:lnSpc>
                <a:spcPct val="90000"/>
              </a:lnSpc>
              <a:buFont typeface="Wingdings 2"/>
              <a:buChar char=""/>
            </a:pPr>
            <a:r>
              <a:rPr lang="en-US" sz="1200" b="1">
                <a:ea typeface="+mn-lt"/>
                <a:cs typeface="+mn-lt"/>
              </a:rPr>
              <a:t>Year 1955:</a:t>
            </a:r>
            <a:r>
              <a:rPr lang="en-US" sz="1200">
                <a:ea typeface="+mn-lt"/>
                <a:cs typeface="+mn-lt"/>
              </a:rPr>
              <a:t> An Allen Newell and Herbert A. Simon created the "first artificial intelligence program" Which was named as </a:t>
            </a:r>
            <a:r>
              <a:rPr lang="en-US" sz="1200" b="1">
                <a:ea typeface="+mn-lt"/>
                <a:cs typeface="+mn-lt"/>
              </a:rPr>
              <a:t>"Logic Theorist"</a:t>
            </a:r>
            <a:r>
              <a:rPr lang="en-US" sz="1200">
                <a:ea typeface="+mn-lt"/>
                <a:cs typeface="+mn-lt"/>
              </a:rPr>
              <a:t>. This program had proved 38 of 52 Mathematics theorems, and find new and more elegant proofs for some theorems.</a:t>
            </a:r>
            <a:endParaRPr lang="en-US" sz="1200"/>
          </a:p>
          <a:p>
            <a:pPr>
              <a:lnSpc>
                <a:spcPct val="90000"/>
              </a:lnSpc>
              <a:buFont typeface="Wingdings 2"/>
              <a:buChar char=""/>
            </a:pPr>
            <a:r>
              <a:rPr lang="en-US" sz="1200" b="1">
                <a:ea typeface="+mn-lt"/>
                <a:cs typeface="+mn-lt"/>
              </a:rPr>
              <a:t>Year 1956:</a:t>
            </a:r>
            <a:r>
              <a:rPr lang="en-US" sz="1200">
                <a:ea typeface="+mn-lt"/>
                <a:cs typeface="+mn-lt"/>
              </a:rPr>
              <a:t> The word "Artificial Intelligence" first adopted by American Computer scientist John McCarthy at the Dartmouth Conference. For the first time, AI coined as an academic field.</a:t>
            </a:r>
            <a:endParaRPr lang="en-US" sz="1200"/>
          </a:p>
          <a:p>
            <a:pPr indent="0">
              <a:lnSpc>
                <a:spcPct val="90000"/>
              </a:lnSpc>
              <a:buNone/>
            </a:pPr>
            <a:r>
              <a:rPr lang="en-US" sz="1200">
                <a:ea typeface="+mn-lt"/>
                <a:cs typeface="+mn-lt"/>
              </a:rPr>
              <a:t>At that time high-level computer languages such as FORTRAN, LISP, or COBOL were invented. And the enthusiasm for AI was very high at that time.</a:t>
            </a:r>
            <a:endParaRPr lang="en-US" sz="1200"/>
          </a:p>
          <a:p>
            <a:pPr marL="0" indent="0">
              <a:lnSpc>
                <a:spcPct val="90000"/>
              </a:lnSpc>
              <a:buNone/>
            </a:pPr>
            <a:endParaRPr lang="en-US" sz="1200"/>
          </a:p>
        </p:txBody>
      </p:sp>
      <p:pic>
        <p:nvPicPr>
          <p:cNvPr id="4" name="Picture 4" descr="Diagram, timeline&#10;&#10;Description automatically generated">
            <a:extLst>
              <a:ext uri="{FF2B5EF4-FFF2-40B4-BE49-F238E27FC236}">
                <a16:creationId xmlns:a16="http://schemas.microsoft.com/office/drawing/2014/main" id="{5BAF8EDD-941F-4789-80EF-4CD218A391F8}"/>
              </a:ext>
            </a:extLst>
          </p:cNvPr>
          <p:cNvPicPr>
            <a:picLocks noChangeAspect="1"/>
          </p:cNvPicPr>
          <p:nvPr/>
        </p:nvPicPr>
        <p:blipFill>
          <a:blip r:embed="rId2"/>
          <a:stretch>
            <a:fillRect/>
          </a:stretch>
        </p:blipFill>
        <p:spPr>
          <a:xfrm>
            <a:off x="5445263" y="2413000"/>
            <a:ext cx="5590525"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248394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6F47-BF93-42B8-8FCF-D15004CE60FC}"/>
              </a:ext>
            </a:extLst>
          </p:cNvPr>
          <p:cNvSpPr>
            <a:spLocks noGrp="1"/>
          </p:cNvSpPr>
          <p:nvPr>
            <p:ph type="title"/>
          </p:nvPr>
        </p:nvSpPr>
        <p:spPr/>
        <p:txBody>
          <a:bodyPr/>
          <a:lstStyle/>
          <a:p>
            <a:r>
              <a:rPr lang="en-US"/>
              <a:t>How Companies are currently using AI</a:t>
            </a:r>
          </a:p>
        </p:txBody>
      </p:sp>
      <p:pic>
        <p:nvPicPr>
          <p:cNvPr id="4" name="Picture 4" descr="Chart, bar chart&#10;&#10;Description automatically generated">
            <a:extLst>
              <a:ext uri="{FF2B5EF4-FFF2-40B4-BE49-F238E27FC236}">
                <a16:creationId xmlns:a16="http://schemas.microsoft.com/office/drawing/2014/main" id="{D9506997-4BCE-4CFE-BCC2-64C290C039D7}"/>
              </a:ext>
            </a:extLst>
          </p:cNvPr>
          <p:cNvPicPr>
            <a:picLocks noGrp="1" noChangeAspect="1"/>
          </p:cNvPicPr>
          <p:nvPr>
            <p:ph idx="1"/>
          </p:nvPr>
        </p:nvPicPr>
        <p:blipFill>
          <a:blip r:embed="rId2"/>
          <a:stretch>
            <a:fillRect/>
          </a:stretch>
        </p:blipFill>
        <p:spPr>
          <a:xfrm>
            <a:off x="620769" y="2222287"/>
            <a:ext cx="10864196" cy="4369756"/>
          </a:xfrm>
        </p:spPr>
      </p:pic>
    </p:spTree>
    <p:extLst>
      <p:ext uri="{BB962C8B-B14F-4D97-AF65-F5344CB8AC3E}">
        <p14:creationId xmlns:p14="http://schemas.microsoft.com/office/powerpoint/2010/main" val="3346022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6490-C11F-4FE0-BFF6-6D1BC7B34207}"/>
              </a:ext>
            </a:extLst>
          </p:cNvPr>
          <p:cNvSpPr>
            <a:spLocks noGrp="1"/>
          </p:cNvSpPr>
          <p:nvPr>
            <p:ph type="title"/>
          </p:nvPr>
        </p:nvSpPr>
        <p:spPr/>
        <p:txBody>
          <a:bodyPr/>
          <a:lstStyle/>
          <a:p>
            <a:r>
              <a:rPr lang="en-US"/>
              <a:t>Companies using AI</a:t>
            </a:r>
          </a:p>
        </p:txBody>
      </p:sp>
      <p:pic>
        <p:nvPicPr>
          <p:cNvPr id="4" name="Picture 4" descr="Graphical user interface, application&#10;&#10;Description automatically generated">
            <a:extLst>
              <a:ext uri="{FF2B5EF4-FFF2-40B4-BE49-F238E27FC236}">
                <a16:creationId xmlns:a16="http://schemas.microsoft.com/office/drawing/2014/main" id="{BC681F7F-002F-43EC-92C5-1A3508DA6F31}"/>
              </a:ext>
            </a:extLst>
          </p:cNvPr>
          <p:cNvPicPr>
            <a:picLocks noGrp="1" noChangeAspect="1"/>
          </p:cNvPicPr>
          <p:nvPr>
            <p:ph idx="1"/>
          </p:nvPr>
        </p:nvPicPr>
        <p:blipFill>
          <a:blip r:embed="rId2"/>
          <a:stretch>
            <a:fillRect/>
          </a:stretch>
        </p:blipFill>
        <p:spPr>
          <a:xfrm>
            <a:off x="309472" y="2285697"/>
            <a:ext cx="11587431" cy="4357956"/>
          </a:xfrm>
        </p:spPr>
      </p:pic>
    </p:spTree>
    <p:extLst>
      <p:ext uri="{BB962C8B-B14F-4D97-AF65-F5344CB8AC3E}">
        <p14:creationId xmlns:p14="http://schemas.microsoft.com/office/powerpoint/2010/main" val="347246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98E55-C53D-4B47-B9BD-8294083AC5FF}"/>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Merits of Artificial Intelligence</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12" name="Picture 12" descr="Diagram&#10;&#10;Description automatically generated">
            <a:extLst>
              <a:ext uri="{FF2B5EF4-FFF2-40B4-BE49-F238E27FC236}">
                <a16:creationId xmlns:a16="http://schemas.microsoft.com/office/drawing/2014/main" id="{E880447B-A064-40C7-A134-8391F1D16B20}"/>
              </a:ext>
            </a:extLst>
          </p:cNvPr>
          <p:cNvPicPr>
            <a:picLocks noGrp="1" noChangeAspect="1"/>
          </p:cNvPicPr>
          <p:nvPr>
            <p:ph idx="1"/>
          </p:nvPr>
        </p:nvPicPr>
        <p:blipFill>
          <a:blip r:embed="rId2"/>
          <a:stretch>
            <a:fillRect/>
          </a:stretch>
        </p:blipFill>
        <p:spPr>
          <a:xfrm>
            <a:off x="5089315" y="1701885"/>
            <a:ext cx="5679594" cy="3455238"/>
          </a:xfrm>
        </p:spPr>
      </p:pic>
    </p:spTree>
    <p:extLst>
      <p:ext uri="{BB962C8B-B14F-4D97-AF65-F5344CB8AC3E}">
        <p14:creationId xmlns:p14="http://schemas.microsoft.com/office/powerpoint/2010/main" val="355032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77764C-6C66-463D-A62E-E096BA478312}"/>
              </a:ext>
            </a:extLst>
          </p:cNvPr>
          <p:cNvSpPr>
            <a:spLocks noGrp="1"/>
          </p:cNvSpPr>
          <p:nvPr>
            <p:ph type="title"/>
          </p:nvPr>
        </p:nvSpPr>
        <p:spPr>
          <a:xfrm>
            <a:off x="451515" y="1734857"/>
            <a:ext cx="3765483" cy="3388287"/>
          </a:xfrm>
        </p:spPr>
        <p:txBody>
          <a:bodyPr anchor="ctr">
            <a:normAutofit/>
          </a:bodyPr>
          <a:lstStyle/>
          <a:p>
            <a:r>
              <a:rPr lang="en-US"/>
              <a:t>Reduction of Human Error</a:t>
            </a:r>
          </a:p>
        </p:txBody>
      </p:sp>
      <p:sp>
        <p:nvSpPr>
          <p:cNvPr id="3" name="Content Placeholder 2">
            <a:extLst>
              <a:ext uri="{FF2B5EF4-FFF2-40B4-BE49-F238E27FC236}">
                <a16:creationId xmlns:a16="http://schemas.microsoft.com/office/drawing/2014/main" id="{8B262A6B-2241-42FC-97F3-07405061C56C}"/>
              </a:ext>
            </a:extLst>
          </p:cNvPr>
          <p:cNvSpPr>
            <a:spLocks noGrp="1"/>
          </p:cNvSpPr>
          <p:nvPr>
            <p:ph idx="1"/>
          </p:nvPr>
        </p:nvSpPr>
        <p:spPr>
          <a:xfrm>
            <a:off x="6051200" y="662691"/>
            <a:ext cx="5365218" cy="5546995"/>
          </a:xfrm>
          <a:effectLst/>
        </p:spPr>
        <p:txBody>
          <a:bodyPr vert="horz" lIns="91440" tIns="45720" rIns="91440" bIns="45720" rtlCol="0" anchor="ctr">
            <a:noAutofit/>
          </a:bodyPr>
          <a:lstStyle/>
          <a:p>
            <a:pPr>
              <a:buNone/>
            </a:pPr>
            <a:endParaRPr lang="en-US" sz="2000">
              <a:ea typeface="+mn-lt"/>
              <a:cs typeface="+mn-lt"/>
            </a:endParaRPr>
          </a:p>
          <a:p>
            <a:pPr>
              <a:buNone/>
            </a:pPr>
            <a:endParaRPr lang="en-US" sz="2000">
              <a:ea typeface="+mn-lt"/>
              <a:cs typeface="+mn-lt"/>
            </a:endParaRPr>
          </a:p>
          <a:p>
            <a:r>
              <a:rPr lang="en-US" sz="2000">
                <a:ea typeface="+mn-lt"/>
                <a:cs typeface="+mn-lt"/>
              </a:rPr>
              <a:t>The phrase “</a:t>
            </a:r>
            <a:r>
              <a:rPr lang="en-US" sz="2000" b="1">
                <a:ea typeface="+mn-lt"/>
                <a:cs typeface="+mn-lt"/>
              </a:rPr>
              <a:t>human error</a:t>
            </a:r>
            <a:r>
              <a:rPr lang="en-US" sz="2000">
                <a:ea typeface="+mn-lt"/>
                <a:cs typeface="+mn-lt"/>
              </a:rPr>
              <a:t>” was born  because humans make mistakes from time to time. </a:t>
            </a:r>
            <a:endParaRPr lang="en-US" sz="2000"/>
          </a:p>
          <a:p>
            <a:r>
              <a:rPr lang="en-US" sz="2000">
                <a:ea typeface="+mn-lt"/>
                <a:cs typeface="+mn-lt"/>
              </a:rPr>
              <a:t>Computers, however, do not make these mistakes if they are programmed properly. With Artificial intelligence, the decisions are taken from the previously gathered information applying a certain set of algorithms. So errors are reduced and the chance of reaching accuracy with a greater degree of precision is a possibility.</a:t>
            </a:r>
            <a:endParaRPr lang="en-US" sz="2000"/>
          </a:p>
          <a:p>
            <a:r>
              <a:rPr lang="en-US" sz="2000" b="1">
                <a:ea typeface="+mn-lt"/>
                <a:cs typeface="+mn-lt"/>
              </a:rPr>
              <a:t>Example: </a:t>
            </a:r>
            <a:r>
              <a:rPr lang="en-US" sz="2000">
                <a:ea typeface="+mn-lt"/>
                <a:cs typeface="+mn-lt"/>
              </a:rPr>
              <a:t>In Weather Forecasting using AI they have reduced the majority of human error.</a:t>
            </a:r>
            <a:endParaRPr lang="en-US" sz="2000"/>
          </a:p>
          <a:p>
            <a:pPr marL="0" indent="0">
              <a:buNone/>
            </a:pPr>
            <a:endParaRPr lang="en-US" sz="2000"/>
          </a:p>
        </p:txBody>
      </p:sp>
    </p:spTree>
    <p:extLst>
      <p:ext uri="{BB962C8B-B14F-4D97-AF65-F5344CB8AC3E}">
        <p14:creationId xmlns:p14="http://schemas.microsoft.com/office/powerpoint/2010/main" val="3391613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Quotable</vt:lpstr>
      <vt:lpstr>Artificial Intelligence</vt:lpstr>
      <vt:lpstr>Agenda</vt:lpstr>
      <vt:lpstr>Introduction</vt:lpstr>
      <vt:lpstr>What Is Artificial Intelligence?</vt:lpstr>
      <vt:lpstr>History of AI</vt:lpstr>
      <vt:lpstr>How Companies are currently using AI</vt:lpstr>
      <vt:lpstr>Companies using AI</vt:lpstr>
      <vt:lpstr>Merits of Artificial Intelligence</vt:lpstr>
      <vt:lpstr>Reduction of Human Error</vt:lpstr>
      <vt:lpstr>Takes risks instead of Humans</vt:lpstr>
      <vt:lpstr>Available 24x7</vt:lpstr>
      <vt:lpstr>Helping in Repetitive Jobs</vt:lpstr>
      <vt:lpstr>Daily Applications</vt:lpstr>
      <vt:lpstr>Demerits of Artificial Intelligence</vt:lpstr>
      <vt:lpstr>High Costs of Creation</vt:lpstr>
      <vt:lpstr>Making Humans Lazy</vt:lpstr>
      <vt:lpstr>Unemployment</vt:lpstr>
      <vt:lpstr>No Emotions</vt:lpstr>
      <vt:lpstr>Lacking Out of Box Thinking</vt:lpstr>
      <vt:lpstr>Innovations through Artificial Intelligence</vt:lpstr>
      <vt:lpstr>Sofia – The Robot</vt:lpstr>
      <vt:lpstr>iRobot Roomba</vt:lpstr>
      <vt:lpstr>Alexa</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51</cp:revision>
  <dcterms:created xsi:type="dcterms:W3CDTF">2021-06-12T13:33:33Z</dcterms:created>
  <dcterms:modified xsi:type="dcterms:W3CDTF">2021-06-30T13:32:13Z</dcterms:modified>
</cp:coreProperties>
</file>