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plotlib-tutorial/?ref=lbp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aborn.pydata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TOPIC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308034" y="2791812"/>
            <a:ext cx="6332400" cy="10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Presenter</a:t>
            </a:r>
            <a:endParaRPr lang="en-IN" sz="2700" b="1" dirty="0">
              <a:solidFill>
                <a:schemeClr val="lt1"/>
              </a:solidFill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IN"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Mayank Dubey</a:t>
            </a:r>
            <a:endParaRPr lang="en-IN"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iki huts on beach water">
            <a:extLst>
              <a:ext uri="{FF2B5EF4-FFF2-40B4-BE49-F238E27FC236}">
                <a16:creationId xmlns:a16="http://schemas.microsoft.com/office/drawing/2014/main" id="{77CF3A30-BC50-84FB-4463-F4580754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6474"/>
            <a:ext cx="9143999" cy="5143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0" y="15262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I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1335652995"/>
              </p:ext>
            </p:extLst>
          </p:nvPr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Full_stay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 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 + 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stays_in_week_nights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dirty="0"/>
              <a:t>1. Hotel type Percentage</a:t>
            </a:r>
            <a:br>
              <a:rPr lang="en-IN" dirty="0"/>
            </a:br>
            <a:endParaRPr dirty="0"/>
          </a:p>
        </p:txBody>
      </p:sp>
      <p:sp>
        <p:nvSpPr>
          <p:cNvPr id="127" name="Google Shape;127;p11"/>
          <p:cNvSpPr/>
          <p:nvPr/>
        </p:nvSpPr>
        <p:spPr>
          <a:xfrm>
            <a:off x="4827950" y="1535675"/>
            <a:ext cx="3944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dirty="0"/>
              <a:t>I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observed 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E328-DEDC-E464-A8D0-6CAAD953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50" y="1342105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89A351-EC4E-7546-4E27-4BB2C17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89204"/>
            <a:ext cx="4214292" cy="39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i="1" dirty="0">
                <a:latin typeface="Amasis MT Pro Medium" panose="020B0604020202020204" pitchFamily="18" charset="0"/>
              </a:rPr>
              <a:t>I</a:t>
            </a: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dirty="0"/>
              <a:t>I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dirty="0">
                <a:solidFill>
                  <a:schemeClr val="accent2"/>
                </a:solidFill>
              </a:rPr>
              <a:t>I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I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I would  express our gratitude towards the entire team of “</a:t>
            </a:r>
            <a:r>
              <a:rPr lang="en-IN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 picture containing outdoor, sky, building, city&#10;&#10;Description automatically generated">
            <a:extLst>
              <a:ext uri="{FF2B5EF4-FFF2-40B4-BE49-F238E27FC236}">
                <a16:creationId xmlns:a16="http://schemas.microsoft.com/office/drawing/2014/main" id="{4B4A5466-FA53-6767-5B9A-6F4FC42D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 observed that the busiest months for both the hotels are </a:t>
            </a:r>
            <a:r>
              <a:rPr lang="en-IN" dirty="0" err="1">
                <a:solidFill>
                  <a:schemeClr val="accent2"/>
                </a:solidFill>
              </a:rPr>
              <a:t>May,June</a:t>
            </a:r>
            <a:r>
              <a:rPr lang="en-IN" dirty="0">
                <a:solidFill>
                  <a:schemeClr val="accent2"/>
                </a:solidFill>
              </a:rPr>
              <a:t> ,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err="1">
                <a:solidFill>
                  <a:schemeClr val="accent2"/>
                </a:solidFill>
              </a:rPr>
              <a:t>July,August</a:t>
            </a:r>
            <a:r>
              <a:rPr lang="en-IN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 observed:- City hotels have more number of stays irrespective of week or weekend stays.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 observed City hotels have more no. of special requests. Most of them ask for only 1 special request.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07CC98-08BE-DBD5-74D2-1BB8CB1E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603" y="574625"/>
            <a:ext cx="4969648" cy="41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 observed:</a:t>
            </a:r>
            <a:r>
              <a:rPr lang="en-IN" dirty="0"/>
              <a:t> </a:t>
            </a:r>
            <a:r>
              <a:rPr lang="en-IN" dirty="0">
                <a:solidFill>
                  <a:schemeClr val="accent2"/>
                </a:solidFill>
              </a:rPr>
              <a:t>For resort hotels, the average daily rate is more expensive during </a:t>
            </a:r>
            <a:r>
              <a:rPr lang="en-IN" dirty="0" err="1">
                <a:solidFill>
                  <a:schemeClr val="accent2"/>
                </a:solidFill>
              </a:rPr>
              <a:t>August,July</a:t>
            </a:r>
            <a:r>
              <a:rPr lang="en-IN" dirty="0">
                <a:solidFill>
                  <a:schemeClr val="accent2"/>
                </a:solidFill>
              </a:rPr>
              <a:t> and September.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The majority of guests come from western Europe countries. We should spend a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Couples are the most common guests for hotels, hence hotels can plan services according to couples needs to increase revenue.</a:t>
            </a:r>
            <a:endParaRPr lang="en-US" sz="1400" b="1" dirty="0"/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July and August month have high Average daily price per person for resort hotel.</a:t>
            </a:r>
            <a:endParaRPr lang="en-US" sz="1400" b="1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>
                <a:solidFill>
                  <a:schemeClr val="accent2"/>
                </a:solidFill>
              </a:rPr>
              <a:t>November,December</a:t>
            </a:r>
            <a:r>
              <a:rPr lang="en-US" sz="1400" b="1" dirty="0">
                <a:solidFill>
                  <a:schemeClr val="accent2"/>
                </a:solidFill>
              </a:rPr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  <p:pic>
        <p:nvPicPr>
          <p:cNvPr id="3" name="Picture 2" descr="Calculator, pen, compass, money and a paper with graphs printed on it">
            <a:extLst>
              <a:ext uri="{FF2B5EF4-FFF2-40B4-BE49-F238E27FC236}">
                <a16:creationId xmlns:a16="http://schemas.microsoft.com/office/drawing/2014/main" id="{F2AA7F5F-0190-05A5-7472-33B7ADB4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74342"/>
            <a:ext cx="9126747" cy="56203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04E-B857-9387-B93D-A319625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E3EE1-09C6-A6FB-61CE-04BBC5AA1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IN" u="sng" dirty="0">
              <a:solidFill>
                <a:schemeClr val="accent2"/>
              </a:solidFill>
              <a:hlinkClick r:id="rId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2"/>
              </a:rPr>
              <a:t>https://pandas.pydata.org/pandas-docs/stable/index.html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2"/>
                </a:solidFill>
                <a:hlinkClick r:id="rId3"/>
              </a:rPr>
              <a:t>https://www.geeksforgeeks.org/matplotlib-tutorial/?ref=lbp</a:t>
            </a:r>
            <a:endParaRPr lang="en-IN" u="sng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  <a:hlinkClick r:id="rId4"/>
              </a:rPr>
              <a:t>https://seaborn.pydata.org/</a:t>
            </a:r>
            <a:endParaRPr lang="en-IN" u="sng" dirty="0">
              <a:solidFill>
                <a:schemeClr val="accent5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https://matplotlib.org/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chemeClr val="accent5"/>
                </a:solidFill>
              </a:rPr>
              <a:t>Lectures by </a:t>
            </a:r>
            <a:r>
              <a:rPr lang="en-IN" u="sng" dirty="0" err="1">
                <a:solidFill>
                  <a:schemeClr val="accent5"/>
                </a:solidFill>
              </a:rPr>
              <a:t>Almabetter</a:t>
            </a:r>
            <a:endParaRPr lang="en-IN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8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>
                <a:solidFill>
                  <a:srgbClr val="FF0000"/>
                </a:solidFill>
              </a:rPr>
              <a:t>THANK YOU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chemeClr val="lt1"/>
                </a:solidFill>
              </a:rPr>
              <a:t>analyze</a:t>
            </a:r>
            <a:r>
              <a:rPr lang="en-IN" dirty="0">
                <a:solidFill>
                  <a:schemeClr val="lt1"/>
                </a:solidFill>
              </a:rPr>
              <a:t> the data to discover important factors that  govern the </a:t>
            </a:r>
            <a:r>
              <a:rPr lang="en-IN" dirty="0" err="1">
                <a:solidFill>
                  <a:schemeClr val="lt1"/>
                </a:solidFill>
              </a:rPr>
              <a:t>bookings.</a:t>
            </a:r>
            <a:r>
              <a:rPr lang="en-IN" b="1" dirty="0" err="1"/>
              <a:t>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26585" y="4393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79666944"/>
              </p:ext>
            </p:extLst>
          </p:nvPr>
        </p:nvGraphicFramePr>
        <p:xfrm>
          <a:off x="226585" y="439358"/>
          <a:ext cx="8580599" cy="46261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186719539"/>
              </p:ext>
            </p:extLst>
          </p:nvPr>
        </p:nvGraphicFramePr>
        <p:xfrm>
          <a:off x="199696" y="477328"/>
          <a:ext cx="8650000" cy="4198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221018372"/>
              </p:ext>
            </p:extLst>
          </p:nvPr>
        </p:nvGraphicFramePr>
        <p:xfrm>
          <a:off x="311700" y="340347"/>
          <a:ext cx="8590575" cy="43581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1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days_in_waiting_list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1643</Words>
  <Application>Microsoft Office PowerPoint</Application>
  <PresentationFormat>On-screen Show (16:9)</PresentationFormat>
  <Paragraphs>299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Amasis MT Pro Medium</vt:lpstr>
      <vt:lpstr>Arial</vt:lpstr>
      <vt:lpstr>Arial</vt:lpstr>
      <vt:lpstr>Arial Black</vt:lpstr>
      <vt:lpstr>Roboto</vt:lpstr>
      <vt:lpstr>Wingdings</vt:lpstr>
      <vt:lpstr>Simple Light</vt:lpstr>
      <vt:lpstr>CAPSTONE EDA PROJECT TOPIC -II</vt:lpstr>
      <vt:lpstr>ACKNOWLEDGEMENT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 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Mayank Dubey</cp:lastModifiedBy>
  <cp:revision>15</cp:revision>
  <dcterms:modified xsi:type="dcterms:W3CDTF">2023-10-04T18:58:14Z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