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imes New Roman" charset="1" panose="02030502070405020303"/>
      <p:regular r:id="rId24"/>
    </p:embeddedFont>
    <p:embeddedFont>
      <p:font typeface="Times New Roman Bold" charset="1" panose="02030802070405020303"/>
      <p:regular r:id="rId25"/>
    </p:embeddedFont>
    <p:embeddedFont>
      <p:font typeface="Times New Roman Bold Italics" charset="1" panose="0203080207040509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32032F">
                <a:alpha val="100000"/>
              </a:srgbClr>
            </a:gs>
            <a:gs pos="100000">
              <a:srgbClr val="701B7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406" y="6589043"/>
            <a:ext cx="17649077" cy="3887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2"/>
              </a:lnSpc>
            </a:pPr>
            <a:r>
              <a:rPr lang="en-US" sz="2800" spc="2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MAYANK GOEL (2024H1540832P)</a:t>
            </a:r>
          </a:p>
          <a:p>
            <a:pPr algn="ctr">
              <a:lnSpc>
                <a:spcPts val="5152"/>
              </a:lnSpc>
            </a:pPr>
            <a:r>
              <a:rPr lang="en-US" sz="2800" spc="2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800" spc="2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REEHARI K (2024H1540837P)</a:t>
            </a:r>
          </a:p>
          <a:p>
            <a:pPr algn="ctr">
              <a:lnSpc>
                <a:spcPts val="5152"/>
              </a:lnSpc>
            </a:pPr>
            <a:r>
              <a:rPr lang="en-US" sz="2800" spc="2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RAHAT JAMIL (2024H1540829P)</a:t>
            </a:r>
          </a:p>
          <a:p>
            <a:pPr algn="ctr">
              <a:lnSpc>
                <a:spcPts val="5152"/>
              </a:lnSpc>
            </a:pPr>
            <a:r>
              <a:rPr lang="en-US" sz="2800" spc="2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ANKITA GUPTA (2024H1540804P)</a:t>
            </a:r>
          </a:p>
          <a:p>
            <a:pPr algn="ctr">
              <a:lnSpc>
                <a:spcPts val="5152"/>
              </a:lnSpc>
            </a:pPr>
            <a:r>
              <a:rPr lang="en-US" sz="2800" spc="21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UDIP PATIL (2024H1540811P)</a:t>
            </a:r>
          </a:p>
          <a:p>
            <a:pPr algn="ctr">
              <a:lnSpc>
                <a:spcPts val="5152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8635896">
            <a:off x="2372223" y="1114108"/>
            <a:ext cx="3623585" cy="263623"/>
            <a:chOff x="0" y="0"/>
            <a:chExt cx="952142" cy="692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952142" cy="164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2464847">
            <a:off x="355729" y="8892451"/>
            <a:ext cx="3623585" cy="263623"/>
            <a:chOff x="0" y="0"/>
            <a:chExt cx="952142" cy="692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952142" cy="164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8635896">
            <a:off x="4084427" y="679668"/>
            <a:ext cx="3623585" cy="263623"/>
            <a:chOff x="0" y="0"/>
            <a:chExt cx="952142" cy="692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952142" cy="164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2464847">
            <a:off x="-1311970" y="9474826"/>
            <a:ext cx="3623585" cy="263623"/>
            <a:chOff x="0" y="0"/>
            <a:chExt cx="952142" cy="692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2142" cy="69270"/>
            </a:xfrm>
            <a:custGeom>
              <a:avLst/>
              <a:gdLst/>
              <a:ahLst/>
              <a:cxnLst/>
              <a:rect r="r" b="b" t="t" l="l"/>
              <a:pathLst>
                <a:path h="69270" w="952142">
                  <a:moveTo>
                    <a:pt x="34635" y="0"/>
                  </a:moveTo>
                  <a:lnTo>
                    <a:pt x="917507" y="0"/>
                  </a:lnTo>
                  <a:cubicBezTo>
                    <a:pt x="926692" y="0"/>
                    <a:pt x="935502" y="3649"/>
                    <a:pt x="941997" y="10144"/>
                  </a:cubicBezTo>
                  <a:cubicBezTo>
                    <a:pt x="948493" y="16640"/>
                    <a:pt x="952142" y="25449"/>
                    <a:pt x="952142" y="34635"/>
                  </a:cubicBezTo>
                  <a:lnTo>
                    <a:pt x="952142" y="34635"/>
                  </a:lnTo>
                  <a:cubicBezTo>
                    <a:pt x="952142" y="43821"/>
                    <a:pt x="948493" y="52631"/>
                    <a:pt x="941997" y="59126"/>
                  </a:cubicBezTo>
                  <a:cubicBezTo>
                    <a:pt x="935502" y="65621"/>
                    <a:pt x="926692" y="69270"/>
                    <a:pt x="917507" y="69270"/>
                  </a:cubicBezTo>
                  <a:lnTo>
                    <a:pt x="34635" y="69270"/>
                  </a:lnTo>
                  <a:cubicBezTo>
                    <a:pt x="25449" y="69270"/>
                    <a:pt x="16640" y="65621"/>
                    <a:pt x="10144" y="59126"/>
                  </a:cubicBezTo>
                  <a:cubicBezTo>
                    <a:pt x="3649" y="52631"/>
                    <a:pt x="0" y="43821"/>
                    <a:pt x="0" y="34635"/>
                  </a:cubicBezTo>
                  <a:lnTo>
                    <a:pt x="0" y="34635"/>
                  </a:lnTo>
                  <a:cubicBezTo>
                    <a:pt x="0" y="25449"/>
                    <a:pt x="3649" y="16640"/>
                    <a:pt x="10144" y="10144"/>
                  </a:cubicBezTo>
                  <a:cubicBezTo>
                    <a:pt x="16640" y="3649"/>
                    <a:pt x="25449" y="0"/>
                    <a:pt x="3463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0"/>
              <a:ext cx="952142" cy="164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233567" y="4560826"/>
            <a:ext cx="11820865" cy="105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18"/>
              </a:lnSpc>
            </a:pPr>
            <a:r>
              <a:rPr lang="en-US" b="true" sz="2870" spc="1125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PRED</a:t>
            </a:r>
            <a:r>
              <a:rPr lang="en-US" b="true" sz="2870" spc="1125" strike="noStrike" u="non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ICTIVE ANALYTICS PROJECT  GROUP 13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5205" y="687655"/>
            <a:ext cx="16759477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92"/>
              </a:lnSpc>
              <a:spcBef>
                <a:spcPct val="0"/>
              </a:spcBef>
            </a:pPr>
            <a:r>
              <a:rPr lang="en-US" b="true" sz="6493" spc="487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CREDIT CARD FRAUD DETECTION WITH PREDICTIVE ANALYTICS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33004" y="3963795"/>
            <a:ext cx="8641947" cy="5553602"/>
          </a:xfrm>
          <a:custGeom>
            <a:avLst/>
            <a:gdLst/>
            <a:ahLst/>
            <a:cxnLst/>
            <a:rect r="r" b="b" t="t" l="l"/>
            <a:pathLst>
              <a:path h="5553602" w="8641947">
                <a:moveTo>
                  <a:pt x="0" y="0"/>
                </a:moveTo>
                <a:lnTo>
                  <a:pt x="8641947" y="0"/>
                </a:lnTo>
                <a:lnTo>
                  <a:pt x="8641947" y="5553602"/>
                </a:lnTo>
                <a:lnTo>
                  <a:pt x="0" y="5553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82709" y="3963795"/>
            <a:ext cx="5707213" cy="5553602"/>
          </a:xfrm>
          <a:custGeom>
            <a:avLst/>
            <a:gdLst/>
            <a:ahLst/>
            <a:cxnLst/>
            <a:rect r="r" b="b" t="t" l="l"/>
            <a:pathLst>
              <a:path h="5553602" w="5707213">
                <a:moveTo>
                  <a:pt x="0" y="0"/>
                </a:moveTo>
                <a:lnTo>
                  <a:pt x="5707213" y="0"/>
                </a:lnTo>
                <a:lnTo>
                  <a:pt x="5707213" y="5553602"/>
                </a:lnTo>
                <a:lnTo>
                  <a:pt x="0" y="5553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2791015" y="124386"/>
            <a:ext cx="12763718" cy="90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14"/>
              </a:lnSpc>
              <a:spcBef>
                <a:spcPct val="0"/>
              </a:spcBef>
            </a:pPr>
            <a:r>
              <a:rPr lang="en-US" b="true" sz="4424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1: RANDOMFORESTCLASSIFIER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823001" y="1028700"/>
            <a:ext cx="14699746" cy="2792220"/>
            <a:chOff x="0" y="0"/>
            <a:chExt cx="19599662" cy="372296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9599662" cy="3722960"/>
              <a:chOff x="0" y="0"/>
              <a:chExt cx="3871538" cy="73539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871538" cy="735399"/>
              </a:xfrm>
              <a:custGeom>
                <a:avLst/>
                <a:gdLst/>
                <a:ahLst/>
                <a:cxnLst/>
                <a:rect r="r" b="b" t="t" l="l"/>
                <a:pathLst>
                  <a:path h="735399" w="3871538">
                    <a:moveTo>
                      <a:pt x="30020" y="0"/>
                    </a:moveTo>
                    <a:lnTo>
                      <a:pt x="3841518" y="0"/>
                    </a:lnTo>
                    <a:cubicBezTo>
                      <a:pt x="3849480" y="0"/>
                      <a:pt x="3857115" y="3163"/>
                      <a:pt x="3862745" y="8793"/>
                    </a:cubicBezTo>
                    <a:cubicBezTo>
                      <a:pt x="3868375" y="14423"/>
                      <a:pt x="3871538" y="22058"/>
                      <a:pt x="3871538" y="30020"/>
                    </a:cubicBezTo>
                    <a:lnTo>
                      <a:pt x="3871538" y="705379"/>
                    </a:lnTo>
                    <a:cubicBezTo>
                      <a:pt x="3871538" y="721959"/>
                      <a:pt x="3858097" y="735399"/>
                      <a:pt x="3841518" y="735399"/>
                    </a:cubicBezTo>
                    <a:lnTo>
                      <a:pt x="30020" y="735399"/>
                    </a:lnTo>
                    <a:cubicBezTo>
                      <a:pt x="22058" y="735399"/>
                      <a:pt x="14423" y="732237"/>
                      <a:pt x="8793" y="726607"/>
                    </a:cubicBezTo>
                    <a:cubicBezTo>
                      <a:pt x="3163" y="720977"/>
                      <a:pt x="0" y="713341"/>
                      <a:pt x="0" y="705379"/>
                    </a:cubicBezTo>
                    <a:lnTo>
                      <a:pt x="0" y="30020"/>
                    </a:lnTo>
                    <a:cubicBezTo>
                      <a:pt x="0" y="22058"/>
                      <a:pt x="3163" y="14423"/>
                      <a:pt x="8793" y="8793"/>
                    </a:cubicBezTo>
                    <a:cubicBezTo>
                      <a:pt x="14423" y="3163"/>
                      <a:pt x="22058" y="0"/>
                      <a:pt x="3002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701B74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33350"/>
                <a:ext cx="3871538" cy="8687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7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1721902" y="503662"/>
              <a:ext cx="17877759" cy="73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Config: 100 trees, Gini, random_state=2018, no class_weight.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721902" y="1643878"/>
              <a:ext cx="17877759" cy="73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Test: ROC‑AUC 0.85, AUPRC 0.64; Precision 91.1%, Recall 70.6%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721902" y="2784338"/>
              <a:ext cx="17877759" cy="73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 Imbalance handling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639736" y="9603122"/>
            <a:ext cx="7054117" cy="63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81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 importance bar chart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04273" y="9603122"/>
            <a:ext cx="3864085" cy="63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81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Confusion Matrix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4611" y="4429057"/>
            <a:ext cx="6923697" cy="5479271"/>
          </a:xfrm>
          <a:custGeom>
            <a:avLst/>
            <a:gdLst/>
            <a:ahLst/>
            <a:cxnLst/>
            <a:rect r="r" b="b" t="t" l="l"/>
            <a:pathLst>
              <a:path h="5479271" w="6923697">
                <a:moveTo>
                  <a:pt x="0" y="0"/>
                </a:moveTo>
                <a:lnTo>
                  <a:pt x="6923697" y="0"/>
                </a:lnTo>
                <a:lnTo>
                  <a:pt x="6923697" y="5479271"/>
                </a:lnTo>
                <a:lnTo>
                  <a:pt x="0" y="54792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501984" y="4429057"/>
            <a:ext cx="6948438" cy="5479271"/>
          </a:xfrm>
          <a:custGeom>
            <a:avLst/>
            <a:gdLst/>
            <a:ahLst/>
            <a:cxnLst/>
            <a:rect r="r" b="b" t="t" l="l"/>
            <a:pathLst>
              <a:path h="5479271" w="6948438">
                <a:moveTo>
                  <a:pt x="0" y="0"/>
                </a:moveTo>
                <a:lnTo>
                  <a:pt x="6948438" y="0"/>
                </a:lnTo>
                <a:lnTo>
                  <a:pt x="6948438" y="5479271"/>
                </a:lnTo>
                <a:lnTo>
                  <a:pt x="0" y="5479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237418" y="251853"/>
            <a:ext cx="9813165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2: LIGHTGBM (NO CV)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288229" y="1156373"/>
            <a:ext cx="13711541" cy="3053725"/>
            <a:chOff x="0" y="0"/>
            <a:chExt cx="18282055" cy="407163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8282055" cy="4071633"/>
              <a:chOff x="0" y="0"/>
              <a:chExt cx="3611270" cy="80427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611270" cy="804273"/>
              </a:xfrm>
              <a:custGeom>
                <a:avLst/>
                <a:gdLst/>
                <a:ahLst/>
                <a:cxnLst/>
                <a:rect r="r" b="b" t="t" l="l"/>
                <a:pathLst>
                  <a:path h="804273" w="3611270">
                    <a:moveTo>
                      <a:pt x="32184" y="0"/>
                    </a:moveTo>
                    <a:lnTo>
                      <a:pt x="3579087" y="0"/>
                    </a:lnTo>
                    <a:cubicBezTo>
                      <a:pt x="3587622" y="0"/>
                      <a:pt x="3595808" y="3391"/>
                      <a:pt x="3601844" y="9426"/>
                    </a:cubicBezTo>
                    <a:cubicBezTo>
                      <a:pt x="3607879" y="15462"/>
                      <a:pt x="3611270" y="23648"/>
                      <a:pt x="3611270" y="32184"/>
                    </a:cubicBezTo>
                    <a:lnTo>
                      <a:pt x="3611270" y="772089"/>
                    </a:lnTo>
                    <a:cubicBezTo>
                      <a:pt x="3611270" y="780625"/>
                      <a:pt x="3607879" y="788811"/>
                      <a:pt x="3601844" y="794847"/>
                    </a:cubicBezTo>
                    <a:cubicBezTo>
                      <a:pt x="3595808" y="800882"/>
                      <a:pt x="3587622" y="804273"/>
                      <a:pt x="3579087" y="804273"/>
                    </a:cubicBezTo>
                    <a:lnTo>
                      <a:pt x="32184" y="804273"/>
                    </a:lnTo>
                    <a:cubicBezTo>
                      <a:pt x="23648" y="804273"/>
                      <a:pt x="15462" y="800882"/>
                      <a:pt x="9426" y="794847"/>
                    </a:cubicBezTo>
                    <a:cubicBezTo>
                      <a:pt x="3391" y="788811"/>
                      <a:pt x="0" y="780625"/>
                      <a:pt x="0" y="772089"/>
                    </a:cubicBezTo>
                    <a:lnTo>
                      <a:pt x="0" y="32184"/>
                    </a:lnTo>
                    <a:cubicBezTo>
                      <a:pt x="0" y="23648"/>
                      <a:pt x="3391" y="15462"/>
                      <a:pt x="9426" y="9426"/>
                    </a:cubicBezTo>
                    <a:cubicBezTo>
                      <a:pt x="15462" y="3391"/>
                      <a:pt x="23648" y="0"/>
                      <a:pt x="32184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701B74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3611270" cy="92809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448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919545" y="479568"/>
              <a:ext cx="16809602" cy="13833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Config: </a:t>
              </a:r>
              <a:r>
                <a:rPr lang="en-US" sz="3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lr</a:t>
              </a: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0.05,</a:t>
              </a:r>
              <a:r>
                <a:rPr lang="en-US" sz="3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max_depth</a:t>
              </a: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4, </a:t>
              </a:r>
              <a:r>
                <a:rPr lang="en-US" sz="3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leaves</a:t>
              </a: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7, </a:t>
              </a:r>
              <a:r>
                <a:rPr lang="en-US" sz="3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scale_pos_weight</a:t>
              </a: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150, </a:t>
              </a:r>
              <a:r>
                <a:rPr lang="en-US" sz="3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early stop</a:t>
              </a: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100.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919545" y="2067068"/>
              <a:ext cx="16768667" cy="73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Test: ROC‑AUC 0.9579, AUPRC 0.35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919545" y="3009069"/>
              <a:ext cx="16809602" cy="7356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Good separability but very poor precision‑recall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4416266"/>
            <a:ext cx="7133743" cy="5644962"/>
          </a:xfrm>
          <a:custGeom>
            <a:avLst/>
            <a:gdLst/>
            <a:ahLst/>
            <a:cxnLst/>
            <a:rect r="r" b="b" t="t" l="l"/>
            <a:pathLst>
              <a:path h="5644962" w="7133743">
                <a:moveTo>
                  <a:pt x="0" y="0"/>
                </a:moveTo>
                <a:lnTo>
                  <a:pt x="7133743" y="0"/>
                </a:lnTo>
                <a:lnTo>
                  <a:pt x="7133743" y="5644962"/>
                </a:lnTo>
                <a:lnTo>
                  <a:pt x="0" y="564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81296" y="4416266"/>
            <a:ext cx="7108734" cy="5647357"/>
          </a:xfrm>
          <a:custGeom>
            <a:avLst/>
            <a:gdLst/>
            <a:ahLst/>
            <a:cxnLst/>
            <a:rect r="r" b="b" t="t" l="l"/>
            <a:pathLst>
              <a:path h="5647357" w="7108734">
                <a:moveTo>
                  <a:pt x="0" y="0"/>
                </a:moveTo>
                <a:lnTo>
                  <a:pt x="7108734" y="0"/>
                </a:lnTo>
                <a:lnTo>
                  <a:pt x="7108734" y="5647357"/>
                </a:lnTo>
                <a:lnTo>
                  <a:pt x="0" y="5647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0" y="203365"/>
            <a:ext cx="18246676" cy="90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14"/>
              </a:lnSpc>
            </a:pPr>
            <a:r>
              <a:rPr lang="en-US" b="true" sz="4424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3: LIGHTBGM WITH KFOLD CROSS‑VALIDATION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906111" y="1028700"/>
            <a:ext cx="11020026" cy="3308588"/>
            <a:chOff x="0" y="0"/>
            <a:chExt cx="14693368" cy="441145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453143" y="0"/>
              <a:ext cx="11988171" cy="4411450"/>
              <a:chOff x="0" y="0"/>
              <a:chExt cx="2368034" cy="87139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368034" cy="871398"/>
              </a:xfrm>
              <a:custGeom>
                <a:avLst/>
                <a:gdLst/>
                <a:ahLst/>
                <a:cxnLst/>
                <a:rect r="r" b="b" t="t" l="l"/>
                <a:pathLst>
                  <a:path h="871398" w="2368034">
                    <a:moveTo>
                      <a:pt x="49081" y="0"/>
                    </a:moveTo>
                    <a:lnTo>
                      <a:pt x="2318953" y="0"/>
                    </a:lnTo>
                    <a:cubicBezTo>
                      <a:pt x="2346060" y="0"/>
                      <a:pt x="2368034" y="21974"/>
                      <a:pt x="2368034" y="49081"/>
                    </a:cubicBezTo>
                    <a:lnTo>
                      <a:pt x="2368034" y="822317"/>
                    </a:lnTo>
                    <a:cubicBezTo>
                      <a:pt x="2368034" y="849423"/>
                      <a:pt x="2346060" y="871398"/>
                      <a:pt x="2318953" y="871398"/>
                    </a:cubicBezTo>
                    <a:lnTo>
                      <a:pt x="49081" y="871398"/>
                    </a:lnTo>
                    <a:cubicBezTo>
                      <a:pt x="21974" y="871398"/>
                      <a:pt x="0" y="849423"/>
                      <a:pt x="0" y="822317"/>
                    </a:cubicBezTo>
                    <a:lnTo>
                      <a:pt x="0" y="49081"/>
                    </a:lnTo>
                    <a:cubicBezTo>
                      <a:pt x="0" y="21974"/>
                      <a:pt x="21974" y="0"/>
                      <a:pt x="49081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701B74">
                      <a:alpha val="100000"/>
                    </a:srgbClr>
                  </a:gs>
                </a:gsLst>
                <a:lin ang="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95250"/>
                <a:ext cx="2368034" cy="96664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359168"/>
              <a:ext cx="14693368" cy="39741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1"/>
                </a:lnSpc>
              </a:pPr>
              <a:r>
                <a:rPr lang="en-US" sz="3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LightGBM </a:t>
              </a: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5‑fold CV, </a:t>
              </a:r>
              <a:r>
                <a:rPr lang="en-US" sz="3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Learning Rate</a:t>
              </a: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: 0.01</a:t>
              </a:r>
            </a:p>
            <a:p>
              <a:pPr algn="ctr">
                <a:lnSpc>
                  <a:spcPts val="3841"/>
                </a:lnSpc>
              </a:pP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Number of Estimators: 2000</a:t>
              </a:r>
            </a:p>
            <a:p>
              <a:pPr algn="ctr">
                <a:lnSpc>
                  <a:spcPts val="3841"/>
                </a:lnSpc>
              </a:pPr>
            </a:p>
            <a:p>
              <a:pPr algn="ctr">
                <a:lnSpc>
                  <a:spcPts val="3841"/>
                </a:lnSpc>
              </a:pPr>
              <a:r>
                <a:rPr lang="en-US" sz="3399" b="true">
                  <a:solidFill>
                    <a:srgbClr val="FFFFFF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AUPRC</a:t>
              </a: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0.51 (↑ from 0.35) </a:t>
              </a:r>
            </a:p>
            <a:p>
              <a:pPr algn="ctr">
                <a:lnSpc>
                  <a:spcPts val="3841"/>
                </a:lnSpc>
              </a:pPr>
            </a:p>
            <a:p>
              <a:pPr algn="ctr">
                <a:lnSpc>
                  <a:spcPts val="3841"/>
                </a:lnSpc>
              </a:pPr>
              <a:r>
                <a:rPr lang="en-US" sz="3399">
                  <a:solidFill>
                    <a:srgbClr val="FFFFF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Still lacks explicit imbalance handling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6068" y="948239"/>
            <a:ext cx="9423344" cy="9338761"/>
            <a:chOff x="0" y="0"/>
            <a:chExt cx="2481868" cy="24595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81868" cy="2459591"/>
            </a:xfrm>
            <a:custGeom>
              <a:avLst/>
              <a:gdLst/>
              <a:ahLst/>
              <a:cxnLst/>
              <a:rect r="r" b="b" t="t" l="l"/>
              <a:pathLst>
                <a:path h="2459591" w="2481868">
                  <a:moveTo>
                    <a:pt x="46829" y="0"/>
                  </a:moveTo>
                  <a:lnTo>
                    <a:pt x="2435039" y="0"/>
                  </a:lnTo>
                  <a:cubicBezTo>
                    <a:pt x="2460902" y="0"/>
                    <a:pt x="2481868" y="20966"/>
                    <a:pt x="2481868" y="46829"/>
                  </a:cubicBezTo>
                  <a:lnTo>
                    <a:pt x="2481868" y="2412762"/>
                  </a:lnTo>
                  <a:cubicBezTo>
                    <a:pt x="2481868" y="2438625"/>
                    <a:pt x="2460902" y="2459591"/>
                    <a:pt x="2435039" y="2459591"/>
                  </a:cubicBezTo>
                  <a:lnTo>
                    <a:pt x="46829" y="2459591"/>
                  </a:lnTo>
                  <a:cubicBezTo>
                    <a:pt x="20966" y="2459591"/>
                    <a:pt x="0" y="2438625"/>
                    <a:pt x="0" y="2412762"/>
                  </a:cubicBezTo>
                  <a:lnTo>
                    <a:pt x="0" y="46829"/>
                  </a:lnTo>
                  <a:cubicBezTo>
                    <a:pt x="0" y="20966"/>
                    <a:pt x="20966" y="0"/>
                    <a:pt x="4682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481868" cy="25548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47200" y="5917663"/>
            <a:ext cx="6470186" cy="4220154"/>
          </a:xfrm>
          <a:custGeom>
            <a:avLst/>
            <a:gdLst/>
            <a:ahLst/>
            <a:cxnLst/>
            <a:rect r="r" b="b" t="t" l="l"/>
            <a:pathLst>
              <a:path h="4220154" w="6470186">
                <a:moveTo>
                  <a:pt x="0" y="0"/>
                </a:moveTo>
                <a:lnTo>
                  <a:pt x="6470186" y="0"/>
                </a:lnTo>
                <a:lnTo>
                  <a:pt x="6470186" y="4220154"/>
                </a:lnTo>
                <a:lnTo>
                  <a:pt x="0" y="4220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1010889" y="92752"/>
            <a:ext cx="6248411" cy="4942123"/>
          </a:xfrm>
          <a:custGeom>
            <a:avLst/>
            <a:gdLst/>
            <a:ahLst/>
            <a:cxnLst/>
            <a:rect r="r" b="b" t="t" l="l"/>
            <a:pathLst>
              <a:path h="4942123" w="6248411">
                <a:moveTo>
                  <a:pt x="0" y="0"/>
                </a:moveTo>
                <a:lnTo>
                  <a:pt x="6248411" y="0"/>
                </a:lnTo>
                <a:lnTo>
                  <a:pt x="6248411" y="4942122"/>
                </a:lnTo>
                <a:lnTo>
                  <a:pt x="0" y="49421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010889" y="5143500"/>
            <a:ext cx="6381365" cy="5051914"/>
          </a:xfrm>
          <a:custGeom>
            <a:avLst/>
            <a:gdLst/>
            <a:ahLst/>
            <a:cxnLst/>
            <a:rect r="r" b="b" t="t" l="l"/>
            <a:pathLst>
              <a:path h="5051914" w="6381365">
                <a:moveTo>
                  <a:pt x="0" y="0"/>
                </a:moveTo>
                <a:lnTo>
                  <a:pt x="6381365" y="0"/>
                </a:lnTo>
                <a:lnTo>
                  <a:pt x="6381365" y="5051914"/>
                </a:lnTo>
                <a:lnTo>
                  <a:pt x="0" y="50519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611880" y="43719"/>
            <a:ext cx="9423344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4: XGBOOST (NO CV)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2742" y="1219990"/>
            <a:ext cx="8264764" cy="10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Config: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Eta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0.039,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Max depth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2,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subsample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0.8,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colsample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0.9,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early stop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241.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3304" y="2439890"/>
            <a:ext cx="8264764" cy="10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ROC‑AUC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0.984,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AUPRC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0.83;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Precision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93.8%,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Recall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76.0%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3304" y="3659790"/>
            <a:ext cx="7184282" cy="563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features: V4, V12, V10, V2, V7.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2742" y="4394866"/>
            <a:ext cx="7642332" cy="563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</a:t>
            </a: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scale_pos_weight</a:t>
            </a:r>
            <a:r>
              <a:rPr lang="en-US" sz="33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&amp; early stopping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43304" y="5234717"/>
            <a:ext cx="7184282" cy="563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1"/>
              </a:lnSpc>
            </a:pPr>
            <a:r>
              <a:rPr lang="en-US" sz="33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Best performer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21973" y="948239"/>
            <a:ext cx="8449988" cy="3154772"/>
            <a:chOff x="0" y="0"/>
            <a:chExt cx="2225511" cy="830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25511" cy="830886"/>
            </a:xfrm>
            <a:custGeom>
              <a:avLst/>
              <a:gdLst/>
              <a:ahLst/>
              <a:cxnLst/>
              <a:rect r="r" b="b" t="t" l="l"/>
              <a:pathLst>
                <a:path h="830886" w="2225511">
                  <a:moveTo>
                    <a:pt x="52224" y="0"/>
                  </a:moveTo>
                  <a:lnTo>
                    <a:pt x="2173287" y="0"/>
                  </a:lnTo>
                  <a:cubicBezTo>
                    <a:pt x="2202130" y="0"/>
                    <a:pt x="2225511" y="23381"/>
                    <a:pt x="2225511" y="52224"/>
                  </a:cubicBezTo>
                  <a:lnTo>
                    <a:pt x="2225511" y="778663"/>
                  </a:lnTo>
                  <a:cubicBezTo>
                    <a:pt x="2225511" y="807505"/>
                    <a:pt x="2202130" y="830886"/>
                    <a:pt x="2173287" y="830886"/>
                  </a:cubicBezTo>
                  <a:lnTo>
                    <a:pt x="52224" y="830886"/>
                  </a:lnTo>
                  <a:cubicBezTo>
                    <a:pt x="23381" y="830886"/>
                    <a:pt x="0" y="807505"/>
                    <a:pt x="0" y="778663"/>
                  </a:cubicBezTo>
                  <a:lnTo>
                    <a:pt x="0" y="52224"/>
                  </a:lnTo>
                  <a:cubicBezTo>
                    <a:pt x="0" y="23381"/>
                    <a:pt x="23381" y="0"/>
                    <a:pt x="5222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225511" cy="926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63356" y="43719"/>
            <a:ext cx="16561288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 4: XGBOOST (WITH SMOTE AND KFOLD CV)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01263" y="1283891"/>
            <a:ext cx="8264764" cy="922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Config: Eta 0.05, Max depth 4, subsample 0.8, colsample 0.8, random state 42. KFold 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4605" y="3026414"/>
            <a:ext cx="8264764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0"/>
              </a:lnSpc>
            </a:pPr>
            <a:r>
              <a:rPr lang="en-US" sz="3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AUPRC across folds: 0.8215 ± 0.0569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766712" y="4474486"/>
            <a:ext cx="9120251" cy="5437950"/>
          </a:xfrm>
          <a:custGeom>
            <a:avLst/>
            <a:gdLst/>
            <a:ahLst/>
            <a:cxnLst/>
            <a:rect r="r" b="b" t="t" l="l"/>
            <a:pathLst>
              <a:path h="5437950" w="9120251">
                <a:moveTo>
                  <a:pt x="0" y="0"/>
                </a:moveTo>
                <a:lnTo>
                  <a:pt x="9120251" y="0"/>
                </a:lnTo>
                <a:lnTo>
                  <a:pt x="9120251" y="5437950"/>
                </a:lnTo>
                <a:lnTo>
                  <a:pt x="0" y="543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6068" y="4474486"/>
            <a:ext cx="7838486" cy="5437950"/>
          </a:xfrm>
          <a:custGeom>
            <a:avLst/>
            <a:gdLst/>
            <a:ahLst/>
            <a:cxnLst/>
            <a:rect r="r" b="b" t="t" l="l"/>
            <a:pathLst>
              <a:path h="5437950" w="7838486">
                <a:moveTo>
                  <a:pt x="0" y="0"/>
                </a:moveTo>
                <a:lnTo>
                  <a:pt x="7838486" y="0"/>
                </a:lnTo>
                <a:lnTo>
                  <a:pt x="7838486" y="5437950"/>
                </a:lnTo>
                <a:lnTo>
                  <a:pt x="0" y="5437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83525" y="1006322"/>
          <a:ext cx="16293949" cy="8886825"/>
        </p:xfrm>
        <a:graphic>
          <a:graphicData uri="http://schemas.openxmlformats.org/drawingml/2006/table">
            <a:tbl>
              <a:tblPr/>
              <a:tblGrid>
                <a:gridCol w="4213067"/>
                <a:gridCol w="3465800"/>
                <a:gridCol w="2252165"/>
                <a:gridCol w="6362917"/>
              </a:tblGrid>
              <a:tr h="10235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b="true" sz="2800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BD6DC4">
                            <a:alpha val="100000"/>
                          </a:srgbClr>
                        </a:gs>
                        <a:gs pos="50000">
                          <a:srgbClr val="32032F">
                            <a:alpha val="80000"/>
                          </a:srgbClr>
                        </a:gs>
                        <a:gs pos="100000">
                          <a:srgbClr val="911896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ROC-AUC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BD6DC4">
                            <a:alpha val="100000"/>
                          </a:srgbClr>
                        </a:gs>
                        <a:gs pos="50000">
                          <a:srgbClr val="32032F">
                            <a:alpha val="80000"/>
                          </a:srgbClr>
                        </a:gs>
                        <a:gs pos="100000">
                          <a:srgbClr val="911896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 b="true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AUPRC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BD6DC4">
                            <a:alpha val="100000"/>
                          </a:srgbClr>
                        </a:gs>
                        <a:gs pos="50000">
                          <a:srgbClr val="32032F">
                            <a:alpha val="80000"/>
                          </a:srgbClr>
                        </a:gs>
                        <a:gs pos="100000">
                          <a:srgbClr val="911896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b="true" sz="2800">
                          <a:solidFill>
                            <a:srgbClr val="FFFFFF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HIGHLIGHTS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rotWithShape="true">
                      <a:gsLst>
                        <a:gs pos="0">
                          <a:srgbClr val="BD6DC4">
                            <a:alpha val="100000"/>
                          </a:srgbClr>
                        </a:gs>
                        <a:gs pos="50000">
                          <a:srgbClr val="32032F">
                            <a:alpha val="80000"/>
                          </a:srgbClr>
                        </a:gs>
                        <a:gs pos="100000">
                          <a:srgbClr val="911896">
                            <a:alpha val="100000"/>
                          </a:srgbClr>
                        </a:gs>
                      </a:gsLst>
                      <a:lin ang="5400000"/>
                    </a:gradFill>
                  </a:tcPr>
                </a:tc>
              </a:tr>
              <a:tr h="147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precision (91.1%), moderate recall (70.6%); no imbalance handling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LightGBM (No CV)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0.9579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ROC-AUC, but poor fraud detection due to low AUPRC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(No CV)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Excellent precision (93.83%) &amp; recall (76.0%); used scale_pos_weight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731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LightGBM (K-Fold CV)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0.9703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CV improved AUPRC (0.35 → 0.51); no class imbalance handling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7059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(Stratified K-Fold + SMOTE)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0.984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0.8151 ± 0.0587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Strong AUC; AUPRC slightly below no-CV; SMOTE &amp; CV added robustness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891324" y="101802"/>
            <a:ext cx="6505352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SUMMARY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07476"/>
            <a:ext cx="1058907" cy="979880"/>
            <a:chOff x="0" y="0"/>
            <a:chExt cx="1411876" cy="13065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411876" cy="1306506"/>
              <a:chOff x="0" y="0"/>
              <a:chExt cx="576559" cy="53353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76559" cy="533530"/>
              </a:xfrm>
              <a:custGeom>
                <a:avLst/>
                <a:gdLst/>
                <a:ahLst/>
                <a:cxnLst/>
                <a:rect r="r" b="b" t="t" l="l"/>
                <a:pathLst>
                  <a:path h="533530" w="576559">
                    <a:moveTo>
                      <a:pt x="212026" y="0"/>
                    </a:moveTo>
                    <a:lnTo>
                      <a:pt x="364533" y="0"/>
                    </a:lnTo>
                    <a:cubicBezTo>
                      <a:pt x="420766" y="0"/>
                      <a:pt x="474695" y="22338"/>
                      <a:pt x="514458" y="62101"/>
                    </a:cubicBezTo>
                    <a:cubicBezTo>
                      <a:pt x="554220" y="101864"/>
                      <a:pt x="576559" y="155793"/>
                      <a:pt x="576559" y="212026"/>
                    </a:cubicBezTo>
                    <a:lnTo>
                      <a:pt x="576559" y="321504"/>
                    </a:lnTo>
                    <a:cubicBezTo>
                      <a:pt x="576559" y="438602"/>
                      <a:pt x="481631" y="533530"/>
                      <a:pt x="364533" y="533530"/>
                    </a:cubicBezTo>
                    <a:lnTo>
                      <a:pt x="212026" y="533530"/>
                    </a:lnTo>
                    <a:cubicBezTo>
                      <a:pt x="94927" y="533530"/>
                      <a:pt x="0" y="438602"/>
                      <a:pt x="0" y="321504"/>
                    </a:cubicBezTo>
                    <a:lnTo>
                      <a:pt x="0" y="212026"/>
                    </a:lnTo>
                    <a:cubicBezTo>
                      <a:pt x="0" y="94927"/>
                      <a:pt x="94927" y="0"/>
                      <a:pt x="21202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9118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0"/>
                <a:ext cx="576559" cy="6287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91888" y="229693"/>
              <a:ext cx="847121" cy="847121"/>
            </a:xfrm>
            <a:custGeom>
              <a:avLst/>
              <a:gdLst/>
              <a:ahLst/>
              <a:cxnLst/>
              <a:rect r="r" b="b" t="t" l="l"/>
              <a:pathLst>
                <a:path h="847121" w="847121">
                  <a:moveTo>
                    <a:pt x="0" y="0"/>
                  </a:moveTo>
                  <a:lnTo>
                    <a:pt x="847120" y="0"/>
                  </a:lnTo>
                  <a:lnTo>
                    <a:pt x="847120" y="847120"/>
                  </a:lnTo>
                  <a:lnTo>
                    <a:pt x="0" y="847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8709" y="4653560"/>
            <a:ext cx="1058907" cy="979880"/>
            <a:chOff x="0" y="0"/>
            <a:chExt cx="1411876" cy="130650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411876" cy="1306506"/>
              <a:chOff x="0" y="0"/>
              <a:chExt cx="576559" cy="53353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76559" cy="533530"/>
              </a:xfrm>
              <a:custGeom>
                <a:avLst/>
                <a:gdLst/>
                <a:ahLst/>
                <a:cxnLst/>
                <a:rect r="r" b="b" t="t" l="l"/>
                <a:pathLst>
                  <a:path h="533530" w="576559">
                    <a:moveTo>
                      <a:pt x="212026" y="0"/>
                    </a:moveTo>
                    <a:lnTo>
                      <a:pt x="364533" y="0"/>
                    </a:lnTo>
                    <a:cubicBezTo>
                      <a:pt x="420766" y="0"/>
                      <a:pt x="474695" y="22338"/>
                      <a:pt x="514458" y="62101"/>
                    </a:cubicBezTo>
                    <a:cubicBezTo>
                      <a:pt x="554220" y="101864"/>
                      <a:pt x="576559" y="155793"/>
                      <a:pt x="576559" y="212026"/>
                    </a:cubicBezTo>
                    <a:lnTo>
                      <a:pt x="576559" y="321504"/>
                    </a:lnTo>
                    <a:cubicBezTo>
                      <a:pt x="576559" y="438602"/>
                      <a:pt x="481631" y="533530"/>
                      <a:pt x="364533" y="533530"/>
                    </a:cubicBezTo>
                    <a:lnTo>
                      <a:pt x="212026" y="533530"/>
                    </a:lnTo>
                    <a:cubicBezTo>
                      <a:pt x="94927" y="533530"/>
                      <a:pt x="0" y="438602"/>
                      <a:pt x="0" y="321504"/>
                    </a:cubicBezTo>
                    <a:lnTo>
                      <a:pt x="0" y="212026"/>
                    </a:lnTo>
                    <a:cubicBezTo>
                      <a:pt x="0" y="94927"/>
                      <a:pt x="94927" y="0"/>
                      <a:pt x="21202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9118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95250"/>
                <a:ext cx="576559" cy="6287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1" id="11"/>
            <p:cNvSpPr/>
            <p:nvPr/>
          </p:nvSpPr>
          <p:spPr>
            <a:xfrm flipH="false" flipV="false" rot="0">
              <a:off x="259546" y="216795"/>
              <a:ext cx="847121" cy="847121"/>
            </a:xfrm>
            <a:custGeom>
              <a:avLst/>
              <a:gdLst/>
              <a:ahLst/>
              <a:cxnLst/>
              <a:rect r="r" b="b" t="t" l="l"/>
              <a:pathLst>
                <a:path h="847121" w="847121">
                  <a:moveTo>
                    <a:pt x="0" y="0"/>
                  </a:moveTo>
                  <a:lnTo>
                    <a:pt x="847120" y="0"/>
                  </a:lnTo>
                  <a:lnTo>
                    <a:pt x="847120" y="847121"/>
                  </a:lnTo>
                  <a:lnTo>
                    <a:pt x="0" y="8471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52956" y="6354015"/>
            <a:ext cx="1058907" cy="979880"/>
            <a:chOff x="0" y="0"/>
            <a:chExt cx="1411876" cy="130650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411876" cy="1306506"/>
              <a:chOff x="0" y="0"/>
              <a:chExt cx="576559" cy="53353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576559" cy="533530"/>
              </a:xfrm>
              <a:custGeom>
                <a:avLst/>
                <a:gdLst/>
                <a:ahLst/>
                <a:cxnLst/>
                <a:rect r="r" b="b" t="t" l="l"/>
                <a:pathLst>
                  <a:path h="533530" w="576559">
                    <a:moveTo>
                      <a:pt x="212026" y="0"/>
                    </a:moveTo>
                    <a:lnTo>
                      <a:pt x="364533" y="0"/>
                    </a:lnTo>
                    <a:cubicBezTo>
                      <a:pt x="420766" y="0"/>
                      <a:pt x="474695" y="22338"/>
                      <a:pt x="514458" y="62101"/>
                    </a:cubicBezTo>
                    <a:cubicBezTo>
                      <a:pt x="554220" y="101864"/>
                      <a:pt x="576559" y="155793"/>
                      <a:pt x="576559" y="212026"/>
                    </a:cubicBezTo>
                    <a:lnTo>
                      <a:pt x="576559" y="321504"/>
                    </a:lnTo>
                    <a:cubicBezTo>
                      <a:pt x="576559" y="438602"/>
                      <a:pt x="481631" y="533530"/>
                      <a:pt x="364533" y="533530"/>
                    </a:cubicBezTo>
                    <a:lnTo>
                      <a:pt x="212026" y="533530"/>
                    </a:lnTo>
                    <a:cubicBezTo>
                      <a:pt x="94927" y="533530"/>
                      <a:pt x="0" y="438602"/>
                      <a:pt x="0" y="321504"/>
                    </a:cubicBezTo>
                    <a:lnTo>
                      <a:pt x="0" y="212026"/>
                    </a:lnTo>
                    <a:cubicBezTo>
                      <a:pt x="0" y="94927"/>
                      <a:pt x="94927" y="0"/>
                      <a:pt x="21202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9118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0"/>
                <a:ext cx="576559" cy="6287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282378" y="194674"/>
              <a:ext cx="847121" cy="917158"/>
            </a:xfrm>
            <a:custGeom>
              <a:avLst/>
              <a:gdLst/>
              <a:ahLst/>
              <a:cxnLst/>
              <a:rect r="r" b="b" t="t" l="l"/>
              <a:pathLst>
                <a:path h="917158" w="847121">
                  <a:moveTo>
                    <a:pt x="0" y="0"/>
                  </a:moveTo>
                  <a:lnTo>
                    <a:pt x="847120" y="0"/>
                  </a:lnTo>
                  <a:lnTo>
                    <a:pt x="847120" y="917158"/>
                  </a:lnTo>
                  <a:lnTo>
                    <a:pt x="0" y="917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28700" y="1384312"/>
            <a:ext cx="1058907" cy="981091"/>
            <a:chOff x="0" y="0"/>
            <a:chExt cx="576559" cy="53418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76559" cy="534189"/>
            </a:xfrm>
            <a:custGeom>
              <a:avLst/>
              <a:gdLst/>
              <a:ahLst/>
              <a:cxnLst/>
              <a:rect r="r" b="b" t="t" l="l"/>
              <a:pathLst>
                <a:path h="534189" w="576559">
                  <a:moveTo>
                    <a:pt x="212026" y="0"/>
                  </a:moveTo>
                  <a:lnTo>
                    <a:pt x="364533" y="0"/>
                  </a:lnTo>
                  <a:cubicBezTo>
                    <a:pt x="420766" y="0"/>
                    <a:pt x="474695" y="22338"/>
                    <a:pt x="514458" y="62101"/>
                  </a:cubicBezTo>
                  <a:cubicBezTo>
                    <a:pt x="554220" y="101864"/>
                    <a:pt x="576559" y="155793"/>
                    <a:pt x="576559" y="212026"/>
                  </a:cubicBezTo>
                  <a:lnTo>
                    <a:pt x="576559" y="322163"/>
                  </a:lnTo>
                  <a:cubicBezTo>
                    <a:pt x="576559" y="439262"/>
                    <a:pt x="481631" y="534189"/>
                    <a:pt x="364533" y="534189"/>
                  </a:cubicBezTo>
                  <a:lnTo>
                    <a:pt x="212026" y="534189"/>
                  </a:lnTo>
                  <a:cubicBezTo>
                    <a:pt x="155793" y="534189"/>
                    <a:pt x="101864" y="511851"/>
                    <a:pt x="62101" y="472088"/>
                  </a:cubicBezTo>
                  <a:cubicBezTo>
                    <a:pt x="22338" y="432326"/>
                    <a:pt x="0" y="378396"/>
                    <a:pt x="0" y="322163"/>
                  </a:cubicBezTo>
                  <a:lnTo>
                    <a:pt x="0" y="212026"/>
                  </a:lnTo>
                  <a:cubicBezTo>
                    <a:pt x="0" y="94927"/>
                    <a:pt x="94927" y="0"/>
                    <a:pt x="21202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911896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0"/>
              <a:ext cx="576559" cy="629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47616" y="1549463"/>
            <a:ext cx="601093" cy="650789"/>
          </a:xfrm>
          <a:custGeom>
            <a:avLst/>
            <a:gdLst/>
            <a:ahLst/>
            <a:cxnLst/>
            <a:rect r="r" b="b" t="t" l="l"/>
            <a:pathLst>
              <a:path h="650789" w="601093">
                <a:moveTo>
                  <a:pt x="0" y="0"/>
                </a:moveTo>
                <a:lnTo>
                  <a:pt x="601092" y="0"/>
                </a:lnTo>
                <a:lnTo>
                  <a:pt x="601092" y="650789"/>
                </a:lnTo>
                <a:lnTo>
                  <a:pt x="0" y="6507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52956" y="8278420"/>
            <a:ext cx="1058907" cy="979880"/>
            <a:chOff x="0" y="0"/>
            <a:chExt cx="1411876" cy="1306506"/>
          </a:xfrm>
        </p:grpSpPr>
        <p:grpSp>
          <p:nvGrpSpPr>
            <p:cNvPr name="Group 22" id="22"/>
            <p:cNvGrpSpPr/>
            <p:nvPr/>
          </p:nvGrpSpPr>
          <p:grpSpPr>
            <a:xfrm rot="0">
              <a:off x="0" y="0"/>
              <a:ext cx="1411876" cy="1306506"/>
              <a:chOff x="0" y="0"/>
              <a:chExt cx="576559" cy="53353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576559" cy="533530"/>
              </a:xfrm>
              <a:custGeom>
                <a:avLst/>
                <a:gdLst/>
                <a:ahLst/>
                <a:cxnLst/>
                <a:rect r="r" b="b" t="t" l="l"/>
                <a:pathLst>
                  <a:path h="533530" w="576559">
                    <a:moveTo>
                      <a:pt x="212026" y="0"/>
                    </a:moveTo>
                    <a:lnTo>
                      <a:pt x="364533" y="0"/>
                    </a:lnTo>
                    <a:cubicBezTo>
                      <a:pt x="420766" y="0"/>
                      <a:pt x="474695" y="22338"/>
                      <a:pt x="514458" y="62101"/>
                    </a:cubicBezTo>
                    <a:cubicBezTo>
                      <a:pt x="554220" y="101864"/>
                      <a:pt x="576559" y="155793"/>
                      <a:pt x="576559" y="212026"/>
                    </a:cubicBezTo>
                    <a:lnTo>
                      <a:pt x="576559" y="321504"/>
                    </a:lnTo>
                    <a:cubicBezTo>
                      <a:pt x="576559" y="438602"/>
                      <a:pt x="481631" y="533530"/>
                      <a:pt x="364533" y="533530"/>
                    </a:cubicBezTo>
                    <a:lnTo>
                      <a:pt x="212026" y="533530"/>
                    </a:lnTo>
                    <a:cubicBezTo>
                      <a:pt x="94927" y="533530"/>
                      <a:pt x="0" y="438602"/>
                      <a:pt x="0" y="321504"/>
                    </a:cubicBezTo>
                    <a:lnTo>
                      <a:pt x="0" y="212026"/>
                    </a:lnTo>
                    <a:cubicBezTo>
                      <a:pt x="0" y="94927"/>
                      <a:pt x="94927" y="0"/>
                      <a:pt x="21202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00000">
                      <a:alpha val="100000"/>
                    </a:srgbClr>
                  </a:gs>
                  <a:gs pos="50000">
                    <a:srgbClr val="32032F">
                      <a:alpha val="100000"/>
                    </a:srgbClr>
                  </a:gs>
                  <a:gs pos="100000">
                    <a:srgbClr val="911896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0"/>
                <a:ext cx="576559" cy="6287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447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5" id="25"/>
            <p:cNvSpPr/>
            <p:nvPr/>
          </p:nvSpPr>
          <p:spPr>
            <a:xfrm flipH="false" flipV="false" rot="0">
              <a:off x="246224" y="229693"/>
              <a:ext cx="847121" cy="847121"/>
            </a:xfrm>
            <a:custGeom>
              <a:avLst/>
              <a:gdLst/>
              <a:ahLst/>
              <a:cxnLst/>
              <a:rect r="r" b="b" t="t" l="l"/>
              <a:pathLst>
                <a:path h="847121" w="847121">
                  <a:moveTo>
                    <a:pt x="0" y="0"/>
                  </a:moveTo>
                  <a:lnTo>
                    <a:pt x="847120" y="0"/>
                  </a:lnTo>
                  <a:lnTo>
                    <a:pt x="847120" y="847120"/>
                  </a:lnTo>
                  <a:lnTo>
                    <a:pt x="0" y="847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9718535" y="1853794"/>
            <a:ext cx="7559292" cy="7559292"/>
          </a:xfrm>
          <a:custGeom>
            <a:avLst/>
            <a:gdLst/>
            <a:ahLst/>
            <a:cxnLst/>
            <a:rect r="r" b="b" t="t" l="l"/>
            <a:pathLst>
              <a:path h="7559292" w="7559292">
                <a:moveTo>
                  <a:pt x="0" y="0"/>
                </a:moveTo>
                <a:lnTo>
                  <a:pt x="7559292" y="0"/>
                </a:lnTo>
                <a:lnTo>
                  <a:pt x="7559292" y="7559292"/>
                </a:lnTo>
                <a:lnTo>
                  <a:pt x="0" y="755929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024215" y="124180"/>
            <a:ext cx="9864642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  <a:spcBef>
                <a:spcPct val="0"/>
              </a:spcBef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DISCUSSI</a:t>
            </a:r>
            <a:r>
              <a:rPr lang="en-US" b="true" sz="4419" spc="331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ON &amp; CONCLUSIONS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07112" y="2936780"/>
            <a:ext cx="6349424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Fallback: RandomForest for interpretability, moderate recall.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07112" y="4698528"/>
            <a:ext cx="6349424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LightGBM underperforms on AUPRC despite good ROC‑AUC.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607112" y="6169913"/>
            <a:ext cx="6124903" cy="147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trade‑off: obscures interpretability; consider mapping back to raw features.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607112" y="1437893"/>
            <a:ext cx="6349424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Best: XGBoost (no CV) for highest AUPRC &amp; ROC‑AUC.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07112" y="8247888"/>
            <a:ext cx="6124903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SMOTE caution: limited uplift in extreme imbalance.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62428" y="-1464450"/>
            <a:ext cx="9098136" cy="12825380"/>
            <a:chOff x="0" y="0"/>
            <a:chExt cx="2396217" cy="337787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96217" cy="3377878"/>
            </a:xfrm>
            <a:custGeom>
              <a:avLst/>
              <a:gdLst/>
              <a:ahLst/>
              <a:cxnLst/>
              <a:rect r="r" b="b" t="t" l="l"/>
              <a:pathLst>
                <a:path h="3377878" w="2396217">
                  <a:moveTo>
                    <a:pt x="48503" y="0"/>
                  </a:moveTo>
                  <a:lnTo>
                    <a:pt x="2347714" y="0"/>
                  </a:lnTo>
                  <a:cubicBezTo>
                    <a:pt x="2374501" y="0"/>
                    <a:pt x="2396217" y="21716"/>
                    <a:pt x="2396217" y="48503"/>
                  </a:cubicBezTo>
                  <a:lnTo>
                    <a:pt x="2396217" y="3329375"/>
                  </a:lnTo>
                  <a:cubicBezTo>
                    <a:pt x="2396217" y="3356162"/>
                    <a:pt x="2374501" y="3377878"/>
                    <a:pt x="2347714" y="3377878"/>
                  </a:cubicBezTo>
                  <a:lnTo>
                    <a:pt x="48503" y="3377878"/>
                  </a:lnTo>
                  <a:cubicBezTo>
                    <a:pt x="35639" y="3377878"/>
                    <a:pt x="23302" y="3372768"/>
                    <a:pt x="14206" y="3363672"/>
                  </a:cubicBezTo>
                  <a:cubicBezTo>
                    <a:pt x="5110" y="3354575"/>
                    <a:pt x="0" y="3342239"/>
                    <a:pt x="0" y="3329375"/>
                  </a:cubicBezTo>
                  <a:lnTo>
                    <a:pt x="0" y="48503"/>
                  </a:lnTo>
                  <a:cubicBezTo>
                    <a:pt x="0" y="21716"/>
                    <a:pt x="21716" y="0"/>
                    <a:pt x="485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396217" cy="34731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42155" y="3820504"/>
            <a:ext cx="7834983" cy="4407178"/>
          </a:xfrm>
          <a:custGeom>
            <a:avLst/>
            <a:gdLst/>
            <a:ahLst/>
            <a:cxnLst/>
            <a:rect r="r" b="b" t="t" l="l"/>
            <a:pathLst>
              <a:path h="4407178" w="7834983">
                <a:moveTo>
                  <a:pt x="0" y="0"/>
                </a:moveTo>
                <a:lnTo>
                  <a:pt x="7834983" y="0"/>
                </a:lnTo>
                <a:lnTo>
                  <a:pt x="7834983" y="4407178"/>
                </a:lnTo>
                <a:lnTo>
                  <a:pt x="0" y="4407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42155" y="1061509"/>
            <a:ext cx="8220273" cy="1761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NEXT STEPS &amp;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124320" y="2209805"/>
            <a:ext cx="5618861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optimization (Bayesian/grid search).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124320" y="3772879"/>
            <a:ext cx="7184282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sampling: ADASYN, Tomek links.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24320" y="5594426"/>
            <a:ext cx="7184282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Multi‑month validation for evolving fraud patterns.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124320" y="7414463"/>
            <a:ext cx="7184282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Deployment: real‑time scoring + drift monitoring.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74330" y="3866712"/>
            <a:ext cx="7739339" cy="167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627"/>
              </a:lnSpc>
            </a:pPr>
            <a:r>
              <a:rPr lang="en-US" b="true" sz="8199" spc="61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93618" y="1814530"/>
            <a:ext cx="8949139" cy="4474569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63000"/>
                  </a:srgbClr>
                </a:gs>
                <a:gs pos="50000">
                  <a:srgbClr val="32032F">
                    <a:alpha val="63000"/>
                  </a:srgbClr>
                </a:gs>
                <a:gs pos="100000">
                  <a:srgbClr val="911896">
                    <a:alpha val="63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698500" cy="501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800000">
            <a:off x="8492967" y="5143500"/>
            <a:ext cx="8779780" cy="4561659"/>
            <a:chOff x="0" y="0"/>
            <a:chExt cx="812800" cy="4223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22302"/>
            </a:xfrm>
            <a:custGeom>
              <a:avLst/>
              <a:gdLst/>
              <a:ahLst/>
              <a:cxnLst/>
              <a:rect r="r" b="b" t="t" l="l"/>
              <a:pathLst>
                <a:path h="422302" w="812800">
                  <a:moveTo>
                    <a:pt x="609600" y="0"/>
                  </a:moveTo>
                  <a:lnTo>
                    <a:pt x="0" y="0"/>
                  </a:lnTo>
                  <a:lnTo>
                    <a:pt x="0" y="422302"/>
                  </a:lnTo>
                  <a:lnTo>
                    <a:pt x="609600" y="422302"/>
                  </a:lnTo>
                  <a:lnTo>
                    <a:pt x="812800" y="211151"/>
                  </a:lnTo>
                  <a:lnTo>
                    <a:pt x="6096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63000"/>
                  </a:srgbClr>
                </a:gs>
                <a:gs pos="50000">
                  <a:srgbClr val="32032F">
                    <a:alpha val="63000"/>
                  </a:srgbClr>
                </a:gs>
                <a:gs pos="100000">
                  <a:srgbClr val="911896">
                    <a:alpha val="63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698500" cy="517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47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701257" y="6409575"/>
            <a:ext cx="4943375" cy="3295584"/>
          </a:xfrm>
          <a:custGeom>
            <a:avLst/>
            <a:gdLst/>
            <a:ahLst/>
            <a:cxnLst/>
            <a:rect r="r" b="b" t="t" l="l"/>
            <a:pathLst>
              <a:path h="3295584" w="4943375">
                <a:moveTo>
                  <a:pt x="0" y="0"/>
                </a:moveTo>
                <a:lnTo>
                  <a:pt x="4943375" y="0"/>
                </a:lnTo>
                <a:lnTo>
                  <a:pt x="4943375" y="3295584"/>
                </a:lnTo>
                <a:lnTo>
                  <a:pt x="0" y="32955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881129" y="1157661"/>
            <a:ext cx="5594394" cy="3728664"/>
          </a:xfrm>
          <a:custGeom>
            <a:avLst/>
            <a:gdLst/>
            <a:ahLst/>
            <a:cxnLst/>
            <a:rect r="r" b="b" t="t" l="l"/>
            <a:pathLst>
              <a:path h="3728664" w="5594394">
                <a:moveTo>
                  <a:pt x="0" y="0"/>
                </a:moveTo>
                <a:lnTo>
                  <a:pt x="5594394" y="0"/>
                </a:lnTo>
                <a:lnTo>
                  <a:pt x="5594394" y="3728664"/>
                </a:lnTo>
                <a:lnTo>
                  <a:pt x="0" y="37286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09990" y="621270"/>
            <a:ext cx="13265533" cy="75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33"/>
              </a:lnSpc>
            </a:pPr>
            <a:r>
              <a:rPr lang="en-US" b="true" sz="4624" spc="34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 &amp; OBJECTIVES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57725" y="1933002"/>
            <a:ext cx="4528097" cy="66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19"/>
              </a:lnSpc>
            </a:pPr>
            <a:r>
              <a:rPr lang="en-US" sz="39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7725" y="2673314"/>
            <a:ext cx="7464267" cy="3900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599" spc="19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Detecting fraudulent transactions from all credit card transactions is challenging due to the dataset's inherent complexities.</a:t>
            </a:r>
          </a:p>
          <a:p>
            <a:pPr algn="l">
              <a:lnSpc>
                <a:spcPts val="3379"/>
              </a:lnSpc>
            </a:pPr>
          </a:p>
          <a:p>
            <a:pPr algn="l">
              <a:lnSpc>
                <a:spcPts val="3379"/>
              </a:lnSpc>
            </a:pPr>
            <a:r>
              <a:rPr lang="en-US" sz="2599" spc="19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Rare Fraud </a:t>
            </a:r>
            <a:r>
              <a:rPr lang="en-US" sz="2599" spc="19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Occurrences: Generally, only 0.1% of transactions are fraudulent. </a:t>
            </a:r>
          </a:p>
          <a:p>
            <a:pPr algn="l">
              <a:lnSpc>
                <a:spcPts val="3379"/>
              </a:lnSpc>
            </a:pPr>
          </a:p>
          <a:p>
            <a:pPr algn="l">
              <a:lnSpc>
                <a:spcPts val="3379"/>
              </a:lnSpc>
            </a:pPr>
            <a:r>
              <a:rPr lang="en-US" sz="2599" spc="19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599" spc="19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educes fraud detection accuracy.</a:t>
            </a:r>
          </a:p>
          <a:p>
            <a:pPr algn="l">
              <a:lnSpc>
                <a:spcPts val="33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2254067" y="5371850"/>
            <a:ext cx="4528097" cy="66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19"/>
              </a:lnSpc>
            </a:pPr>
            <a:r>
              <a:rPr lang="en-US" sz="39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95826" y="6212899"/>
            <a:ext cx="6586338" cy="3043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79"/>
              </a:lnSpc>
            </a:pPr>
            <a:r>
              <a:rPr lang="en-US" sz="2599" spc="19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robust classifier models to detect credit card fraud in an imbalanced dataset effectively</a:t>
            </a:r>
          </a:p>
          <a:p>
            <a:pPr algn="r">
              <a:lnSpc>
                <a:spcPts val="3379"/>
              </a:lnSpc>
            </a:pPr>
          </a:p>
          <a:p>
            <a:pPr algn="r">
              <a:lnSpc>
                <a:spcPts val="3379"/>
              </a:lnSpc>
            </a:pPr>
            <a:r>
              <a:rPr lang="en-US" sz="2599" spc="197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performance using AUPRC, Recall, and confusion matrices to ensure reliable fraud detection.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9835" y="1032364"/>
            <a:ext cx="16748331" cy="3594260"/>
            <a:chOff x="0" y="0"/>
            <a:chExt cx="6828674" cy="14654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828674" cy="1465461"/>
            </a:xfrm>
            <a:custGeom>
              <a:avLst/>
              <a:gdLst/>
              <a:ahLst/>
              <a:cxnLst/>
              <a:rect r="r" b="b" t="t" l="l"/>
              <a:pathLst>
                <a:path h="1465461" w="6828674">
                  <a:moveTo>
                    <a:pt x="13405" y="0"/>
                  </a:moveTo>
                  <a:lnTo>
                    <a:pt x="6815268" y="0"/>
                  </a:lnTo>
                  <a:cubicBezTo>
                    <a:pt x="6822672" y="0"/>
                    <a:pt x="6828674" y="6002"/>
                    <a:pt x="6828674" y="13405"/>
                  </a:cubicBezTo>
                  <a:lnTo>
                    <a:pt x="6828674" y="1452056"/>
                  </a:lnTo>
                  <a:cubicBezTo>
                    <a:pt x="6828674" y="1459459"/>
                    <a:pt x="6822672" y="1465461"/>
                    <a:pt x="6815268" y="1465461"/>
                  </a:cubicBezTo>
                  <a:lnTo>
                    <a:pt x="13405" y="1465461"/>
                  </a:lnTo>
                  <a:cubicBezTo>
                    <a:pt x="6002" y="1465461"/>
                    <a:pt x="0" y="1459459"/>
                    <a:pt x="0" y="1452056"/>
                  </a:cubicBezTo>
                  <a:lnTo>
                    <a:pt x="0" y="13405"/>
                  </a:lnTo>
                  <a:cubicBezTo>
                    <a:pt x="0" y="6002"/>
                    <a:pt x="6002" y="0"/>
                    <a:pt x="134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63000"/>
                  </a:srgbClr>
                </a:gs>
                <a:gs pos="50000">
                  <a:srgbClr val="32032F">
                    <a:alpha val="63000"/>
                  </a:srgbClr>
                </a:gs>
                <a:gs pos="100000">
                  <a:srgbClr val="911896">
                    <a:alpha val="63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6828674" cy="15607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483284" y="4826649"/>
            <a:ext cx="9960467" cy="5246370"/>
            <a:chOff x="0" y="0"/>
            <a:chExt cx="1543137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43137" cy="812800"/>
            </a:xfrm>
            <a:custGeom>
              <a:avLst/>
              <a:gdLst/>
              <a:ahLst/>
              <a:cxnLst/>
              <a:rect r="r" b="b" t="t" l="l"/>
              <a:pathLst>
                <a:path h="812800" w="1543137">
                  <a:moveTo>
                    <a:pt x="17877" y="0"/>
                  </a:moveTo>
                  <a:lnTo>
                    <a:pt x="1525260" y="0"/>
                  </a:lnTo>
                  <a:cubicBezTo>
                    <a:pt x="1530001" y="0"/>
                    <a:pt x="1534548" y="1883"/>
                    <a:pt x="1537901" y="5236"/>
                  </a:cubicBezTo>
                  <a:cubicBezTo>
                    <a:pt x="1541254" y="8589"/>
                    <a:pt x="1543137" y="13136"/>
                    <a:pt x="1543137" y="17877"/>
                  </a:cubicBezTo>
                  <a:lnTo>
                    <a:pt x="1543137" y="794923"/>
                  </a:lnTo>
                  <a:cubicBezTo>
                    <a:pt x="1543137" y="799664"/>
                    <a:pt x="1541254" y="804211"/>
                    <a:pt x="1537901" y="807564"/>
                  </a:cubicBezTo>
                  <a:cubicBezTo>
                    <a:pt x="1534548" y="810917"/>
                    <a:pt x="1530001" y="812800"/>
                    <a:pt x="1525260" y="812800"/>
                  </a:cubicBezTo>
                  <a:lnTo>
                    <a:pt x="17877" y="812800"/>
                  </a:lnTo>
                  <a:cubicBezTo>
                    <a:pt x="13136" y="812800"/>
                    <a:pt x="8589" y="810917"/>
                    <a:pt x="5236" y="807564"/>
                  </a:cubicBezTo>
                  <a:cubicBezTo>
                    <a:pt x="1883" y="804211"/>
                    <a:pt x="0" y="799664"/>
                    <a:pt x="0" y="794923"/>
                  </a:cubicBezTo>
                  <a:lnTo>
                    <a:pt x="0" y="17877"/>
                  </a:lnTo>
                  <a:cubicBezTo>
                    <a:pt x="0" y="13136"/>
                    <a:pt x="1883" y="8589"/>
                    <a:pt x="5236" y="5236"/>
                  </a:cubicBezTo>
                  <a:cubicBezTo>
                    <a:pt x="8589" y="1883"/>
                    <a:pt x="13136" y="0"/>
                    <a:pt x="17877" y="0"/>
                  </a:cubicBezTo>
                  <a:close/>
                </a:path>
              </a:pathLst>
            </a:custGeom>
            <a:blipFill>
              <a:blip r:embed="rId2"/>
              <a:stretch>
                <a:fillRect l="-78" t="0" r="-78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5922333" y="85191"/>
            <a:ext cx="7082370" cy="943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14"/>
              </a:lnSpc>
              <a:spcBef>
                <a:spcPct val="0"/>
              </a:spcBef>
            </a:pPr>
            <a:r>
              <a:rPr lang="en-US" b="true" sz="4619" spc="346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8795" y="1495076"/>
            <a:ext cx="7795205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5"/>
              </a:lnSpc>
              <a:spcBef>
                <a:spcPct val="0"/>
              </a:spcBef>
            </a:pPr>
            <a:r>
              <a:rPr lang="en-US" b="true" sz="3500">
                <a:solidFill>
                  <a:srgbClr val="D9D9D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Transactions</a:t>
            </a:r>
            <a:r>
              <a:rPr lang="en-US" sz="35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48‐hr window, European cardholders.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8795" y="2781869"/>
            <a:ext cx="7795205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55"/>
              </a:lnSpc>
              <a:spcBef>
                <a:spcPct val="0"/>
              </a:spcBef>
            </a:pPr>
            <a:r>
              <a:rPr lang="en-US" b="true" sz="3500">
                <a:solidFill>
                  <a:srgbClr val="D9D9D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 breakdown</a:t>
            </a:r>
            <a:r>
              <a:rPr lang="en-US" sz="3500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28 PCA components + 2 raw (Time, Amount).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2842" y="1495076"/>
            <a:ext cx="6733846" cy="1108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5"/>
              </a:lnSpc>
              <a:spcBef>
                <a:spcPct val="0"/>
              </a:spcBef>
            </a:pPr>
            <a:r>
              <a:rPr lang="en-US" b="true" sz="3597">
                <a:solidFill>
                  <a:srgbClr val="D9D9D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Fraud Ratio</a:t>
            </a:r>
            <a:r>
              <a:rPr lang="en-US" sz="3597">
                <a:solidFill>
                  <a:srgbClr val="D9D9D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0.172% </a:t>
            </a:r>
          </a:p>
          <a:p>
            <a:pPr algn="l" marL="0" indent="0" lvl="0">
              <a:lnSpc>
                <a:spcPts val="4065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2842" y="2781869"/>
            <a:ext cx="6577948" cy="162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7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Ta</a:t>
            </a:r>
            <a:r>
              <a:rPr lang="en-US" b="true" sz="3600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rget Variable</a:t>
            </a: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Class is 1 for fraud, 0 for legitimate transactions.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8952" y="6388490"/>
            <a:ext cx="13334966" cy="3372381"/>
            <a:chOff x="0" y="0"/>
            <a:chExt cx="17779955" cy="449650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779955" cy="4496508"/>
              <a:chOff x="0" y="0"/>
              <a:chExt cx="3512090" cy="88819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3512090" cy="888199"/>
              </a:xfrm>
              <a:custGeom>
                <a:avLst/>
                <a:gdLst/>
                <a:ahLst/>
                <a:cxnLst/>
                <a:rect r="r" b="b" t="t" l="l"/>
                <a:pathLst>
                  <a:path h="888199" w="3512090">
                    <a:moveTo>
                      <a:pt x="29609" y="0"/>
                    </a:moveTo>
                    <a:lnTo>
                      <a:pt x="3482481" y="0"/>
                    </a:lnTo>
                    <a:cubicBezTo>
                      <a:pt x="3490333" y="0"/>
                      <a:pt x="3497865" y="3120"/>
                      <a:pt x="3503418" y="8672"/>
                    </a:cubicBezTo>
                    <a:cubicBezTo>
                      <a:pt x="3508970" y="14225"/>
                      <a:pt x="3512090" y="21756"/>
                      <a:pt x="3512090" y="29609"/>
                    </a:cubicBezTo>
                    <a:lnTo>
                      <a:pt x="3512090" y="858590"/>
                    </a:lnTo>
                    <a:cubicBezTo>
                      <a:pt x="3512090" y="874943"/>
                      <a:pt x="3498833" y="888199"/>
                      <a:pt x="3482481" y="888199"/>
                    </a:cubicBezTo>
                    <a:lnTo>
                      <a:pt x="29609" y="888199"/>
                    </a:lnTo>
                    <a:cubicBezTo>
                      <a:pt x="13256" y="888199"/>
                      <a:pt x="0" y="874943"/>
                      <a:pt x="0" y="858590"/>
                    </a:cubicBezTo>
                    <a:lnTo>
                      <a:pt x="0" y="29609"/>
                    </a:lnTo>
                    <a:cubicBezTo>
                      <a:pt x="0" y="13256"/>
                      <a:pt x="13256" y="0"/>
                      <a:pt x="29609" y="0"/>
                    </a:cubicBezTo>
                    <a:close/>
                  </a:path>
                </a:pathLst>
              </a:custGeom>
              <a:solidFill>
                <a:srgbClr val="FFFFFF">
                  <a:alpha val="25882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95250"/>
                <a:ext cx="3512090" cy="9834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447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951778" y="355081"/>
              <a:ext cx="15876399" cy="3878804"/>
            </a:xfrm>
            <a:custGeom>
              <a:avLst/>
              <a:gdLst/>
              <a:ahLst/>
              <a:cxnLst/>
              <a:rect r="r" b="b" t="t" l="l"/>
              <a:pathLst>
                <a:path h="3878804" w="15876399">
                  <a:moveTo>
                    <a:pt x="0" y="0"/>
                  </a:moveTo>
                  <a:lnTo>
                    <a:pt x="15876399" y="0"/>
                  </a:lnTo>
                  <a:lnTo>
                    <a:pt x="15876399" y="3878803"/>
                  </a:lnTo>
                  <a:lnTo>
                    <a:pt x="0" y="38788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39483"/>
            <a:ext cx="8686889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  <a:spcBef>
                <a:spcPct val="0"/>
              </a:spcBef>
            </a:pPr>
            <a:r>
              <a:rPr lang="en-US" b="true" sz="4419" spc="19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</a:t>
            </a:r>
            <a:r>
              <a:rPr lang="en-US" b="true" sz="4419" spc="194" strike="noStrike" u="non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ETHODOLOGY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4800" y="3862132"/>
            <a:ext cx="5824096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9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93342" y="1105903"/>
            <a:ext cx="3783457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9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Modeling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4800" y="4403725"/>
            <a:ext cx="6740196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Standard‑scale Time &amp; Amount</a:t>
            </a:r>
          </a:p>
          <a:p>
            <a:pPr algn="l">
              <a:lnSpc>
                <a:spcPts val="4199"/>
              </a:lnSpc>
            </a:pPr>
            <a:r>
              <a:rPr lang="en-US" sz="2999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Stratified 60/20/20 split (182,276 / 45,569 / 56,962)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93342" y="1541043"/>
            <a:ext cx="6365958" cy="2782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6"/>
              </a:lnSpc>
            </a:pPr>
            <a:r>
              <a:rPr lang="en-US" sz="2582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RandomForest (baseline)</a:t>
            </a:r>
          </a:p>
          <a:p>
            <a:pPr algn="l">
              <a:lnSpc>
                <a:spcPts val="3616"/>
              </a:lnSpc>
            </a:pPr>
            <a:r>
              <a:rPr lang="en-US" sz="2582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LightGBM </a:t>
            </a:r>
          </a:p>
          <a:p>
            <a:pPr algn="l">
              <a:lnSpc>
                <a:spcPts val="3616"/>
              </a:lnSpc>
            </a:pPr>
            <a:r>
              <a:rPr lang="en-US" sz="2582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LightGBM + Cross - Val</a:t>
            </a:r>
          </a:p>
          <a:p>
            <a:pPr algn="l">
              <a:lnSpc>
                <a:spcPts val="3616"/>
              </a:lnSpc>
            </a:pPr>
            <a:r>
              <a:rPr lang="en-US" sz="2582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</a:t>
            </a:r>
          </a:p>
          <a:p>
            <a:pPr algn="l">
              <a:lnSpc>
                <a:spcPts val="3616"/>
              </a:lnSpc>
            </a:pPr>
            <a:r>
              <a:rPr lang="en-US" sz="2582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+ Cross‑Val + SMOTE</a:t>
            </a:r>
          </a:p>
          <a:p>
            <a:pPr algn="l">
              <a:lnSpc>
                <a:spcPts val="361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893342" y="4024630"/>
            <a:ext cx="3783457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9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Evaluation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93342" y="4508183"/>
            <a:ext cx="6409885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Primary: AUPRC</a:t>
            </a:r>
          </a:p>
          <a:p>
            <a:pPr algn="l">
              <a:lnSpc>
                <a:spcPts val="3639"/>
              </a:lnSpc>
            </a:pPr>
            <a:r>
              <a:rPr lang="en-US" sz="2599" spc="-1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Secondary: ROC‑AUC, Precision, Recall, Confusion Matrix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04800" y="1519923"/>
            <a:ext cx="8010789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9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Exploratory Data Analysis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3841" y="2001418"/>
            <a:ext cx="5845055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distribution, temporal &amp; amount patterns, PCA component behavior.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379338"/>
            <a:ext cx="7132676" cy="7132676"/>
          </a:xfrm>
          <a:custGeom>
            <a:avLst/>
            <a:gdLst/>
            <a:ahLst/>
            <a:cxnLst/>
            <a:rect r="r" b="b" t="t" l="l"/>
            <a:pathLst>
              <a:path h="7132676" w="7132676">
                <a:moveTo>
                  <a:pt x="0" y="0"/>
                </a:moveTo>
                <a:lnTo>
                  <a:pt x="7132676" y="0"/>
                </a:lnTo>
                <a:lnTo>
                  <a:pt x="7132676" y="7132676"/>
                </a:lnTo>
                <a:lnTo>
                  <a:pt x="0" y="71326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90575"/>
            <a:ext cx="8441013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  <a:spcBef>
                <a:spcPct val="0"/>
              </a:spcBef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PREPROCESSING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1103336"/>
            <a:ext cx="8805005" cy="8950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34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Feature Scaling:</a:t>
            </a:r>
          </a:p>
          <a:p>
            <a:pPr algn="l">
              <a:lnSpc>
                <a:spcPts val="1889"/>
              </a:lnSpc>
            </a:pPr>
          </a:p>
          <a:p>
            <a:pPr algn="l" marL="647698" indent="-323849" lvl="1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features (V1–V28) were already nor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malized.</a:t>
            </a:r>
          </a:p>
          <a:p>
            <a:pPr algn="l">
              <a:lnSpc>
                <a:spcPts val="3239"/>
              </a:lnSpc>
            </a:pPr>
          </a:p>
          <a:p>
            <a:pPr algn="l" marL="647698" indent="-323849" lvl="1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and Amount were standardized using StandardScaler to align with PCA scales.</a:t>
            </a:r>
          </a:p>
          <a:p>
            <a:pPr algn="l">
              <a:lnSpc>
                <a:spcPts val="3239"/>
              </a:lnSpc>
            </a:pPr>
          </a:p>
          <a:p>
            <a:pPr algn="l" marL="647698" indent="-323849" lvl="1">
              <a:lnSpc>
                <a:spcPts val="323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Temporary EDA features (e.g., Hour, Log_Amount) were dropped to avoid redundancy.</a:t>
            </a:r>
          </a:p>
          <a:p>
            <a:pPr algn="l">
              <a:lnSpc>
                <a:spcPts val="3954"/>
              </a:lnSpc>
            </a:pPr>
          </a:p>
          <a:p>
            <a:pPr algn="l">
              <a:lnSpc>
                <a:spcPts val="3954"/>
              </a:lnSpc>
            </a:pPr>
            <a:r>
              <a:rPr lang="en-US" sz="34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Splitting:</a:t>
            </a:r>
          </a:p>
          <a:p>
            <a:pPr algn="l">
              <a:lnSpc>
                <a:spcPts val="3390"/>
              </a:lnSpc>
            </a:pPr>
          </a:p>
          <a:p>
            <a:pPr algn="l" marL="647698" indent="-323849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Split: 60% Train, 20% Validation, 20% Test.</a:t>
            </a:r>
          </a:p>
          <a:p>
            <a:pPr algn="l">
              <a:lnSpc>
                <a:spcPts val="2999"/>
              </a:lnSpc>
            </a:pPr>
          </a:p>
          <a:p>
            <a:pPr algn="l" marL="647698" indent="-323849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Stratified splitting preserved the rare fraud ratio (~0.172%) across all sets.</a:t>
            </a:r>
          </a:p>
          <a:p>
            <a:pPr algn="l">
              <a:lnSpc>
                <a:spcPts val="2999"/>
              </a:lnSpc>
            </a:pPr>
          </a:p>
          <a:p>
            <a:pPr algn="l" marL="647698" indent="-323849" lvl="1">
              <a:lnSpc>
                <a:spcPts val="29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representativeness: ~316 frauds</a:t>
            </a:r>
            <a:r>
              <a:rPr lang="en-US" b="true" sz="2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(train), 78 (val), 98 (test).</a:t>
            </a:r>
          </a:p>
          <a:p>
            <a:pPr algn="l">
              <a:lnSpc>
                <a:spcPts val="3499"/>
              </a:lnSpc>
            </a:pPr>
          </a:p>
          <a:p>
            <a:pPr algn="l" marL="647700" indent="-323850" lvl="1">
              <a:lnSpc>
                <a:spcPts val="30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state set to 2018 for reproducibility.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86060" y="2234151"/>
            <a:ext cx="8840722" cy="5720174"/>
            <a:chOff x="0" y="0"/>
            <a:chExt cx="2328421" cy="1506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8421" cy="1506548"/>
            </a:xfrm>
            <a:custGeom>
              <a:avLst/>
              <a:gdLst/>
              <a:ahLst/>
              <a:cxnLst/>
              <a:rect r="r" b="b" t="t" l="l"/>
              <a:pathLst>
                <a:path h="1506548" w="2328421">
                  <a:moveTo>
                    <a:pt x="49916" y="0"/>
                  </a:moveTo>
                  <a:lnTo>
                    <a:pt x="2278505" y="0"/>
                  </a:lnTo>
                  <a:cubicBezTo>
                    <a:pt x="2306073" y="0"/>
                    <a:pt x="2328421" y="22348"/>
                    <a:pt x="2328421" y="49916"/>
                  </a:cubicBezTo>
                  <a:lnTo>
                    <a:pt x="2328421" y="1456632"/>
                  </a:lnTo>
                  <a:cubicBezTo>
                    <a:pt x="2328421" y="1469871"/>
                    <a:pt x="2323162" y="1482567"/>
                    <a:pt x="2313801" y="1491928"/>
                  </a:cubicBezTo>
                  <a:cubicBezTo>
                    <a:pt x="2304440" y="1501289"/>
                    <a:pt x="2291744" y="1506548"/>
                    <a:pt x="2278505" y="1506548"/>
                  </a:cubicBezTo>
                  <a:lnTo>
                    <a:pt x="49916" y="1506548"/>
                  </a:lnTo>
                  <a:cubicBezTo>
                    <a:pt x="22348" y="1506548"/>
                    <a:pt x="0" y="1484200"/>
                    <a:pt x="0" y="1456632"/>
                  </a:cubicBezTo>
                  <a:lnTo>
                    <a:pt x="0" y="49916"/>
                  </a:lnTo>
                  <a:cubicBezTo>
                    <a:pt x="0" y="22348"/>
                    <a:pt x="22348" y="0"/>
                    <a:pt x="499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328421" cy="16017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99151" y="3089845"/>
            <a:ext cx="7739191" cy="4784007"/>
          </a:xfrm>
          <a:custGeom>
            <a:avLst/>
            <a:gdLst/>
            <a:ahLst/>
            <a:cxnLst/>
            <a:rect r="r" b="b" t="t" l="l"/>
            <a:pathLst>
              <a:path h="4784007" w="7739191">
                <a:moveTo>
                  <a:pt x="0" y="0"/>
                </a:moveTo>
                <a:lnTo>
                  <a:pt x="7739191" y="0"/>
                </a:lnTo>
                <a:lnTo>
                  <a:pt x="7739191" y="4784007"/>
                </a:lnTo>
                <a:lnTo>
                  <a:pt x="0" y="4784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568746" y="459537"/>
            <a:ext cx="8634627" cy="909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60"/>
              </a:lnSpc>
            </a:pPr>
            <a:r>
              <a:rPr lang="en-US" b="true" sz="4519" spc="338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EDA – CLASS IMBALANCE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586649" y="3178519"/>
            <a:ext cx="7439545" cy="2059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4"/>
              </a:lnSpc>
            </a:pPr>
          </a:p>
          <a:p>
            <a:pPr algn="l">
              <a:lnSpc>
                <a:spcPts val="3954"/>
              </a:lnSpc>
            </a:pPr>
            <a:r>
              <a:rPr lang="en-US" sz="3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</a:t>
            </a:r>
            <a:r>
              <a:rPr lang="en-US" sz="3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 = 492 / 284,807 ≈ 0.172% → naïve accuracy ≈ 99.8% but 0% recall.</a:t>
            </a:r>
          </a:p>
          <a:p>
            <a:pPr algn="l">
              <a:lnSpc>
                <a:spcPts val="395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586649" y="5562543"/>
            <a:ext cx="7439545" cy="57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4"/>
              </a:lnSpc>
            </a:pPr>
            <a:r>
              <a:rPr lang="en-US" sz="34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Motivates AUPRC over accuracy.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4046" y="2177001"/>
            <a:ext cx="6549400" cy="63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819" i="true" b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Count plot of Class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5525" y="3214474"/>
            <a:ext cx="1087346" cy="838245"/>
          </a:xfrm>
          <a:custGeom>
            <a:avLst/>
            <a:gdLst/>
            <a:ahLst/>
            <a:cxnLst/>
            <a:rect r="r" b="b" t="t" l="l"/>
            <a:pathLst>
              <a:path h="838245" w="1087346">
                <a:moveTo>
                  <a:pt x="0" y="0"/>
                </a:moveTo>
                <a:lnTo>
                  <a:pt x="1087346" y="0"/>
                </a:lnTo>
                <a:lnTo>
                  <a:pt x="1087346" y="838245"/>
                </a:lnTo>
                <a:lnTo>
                  <a:pt x="0" y="838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482228"/>
            <a:ext cx="1170375" cy="936300"/>
          </a:xfrm>
          <a:custGeom>
            <a:avLst/>
            <a:gdLst/>
            <a:ahLst/>
            <a:cxnLst/>
            <a:rect r="r" b="b" t="t" l="l"/>
            <a:pathLst>
              <a:path h="936300" w="1170375">
                <a:moveTo>
                  <a:pt x="0" y="0"/>
                </a:moveTo>
                <a:lnTo>
                  <a:pt x="1170375" y="0"/>
                </a:lnTo>
                <a:lnTo>
                  <a:pt x="1170375" y="936300"/>
                </a:lnTo>
                <a:lnTo>
                  <a:pt x="0" y="936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93439" y="2369440"/>
            <a:ext cx="8265114" cy="5683020"/>
          </a:xfrm>
          <a:custGeom>
            <a:avLst/>
            <a:gdLst/>
            <a:ahLst/>
            <a:cxnLst/>
            <a:rect r="r" b="b" t="t" l="l"/>
            <a:pathLst>
              <a:path h="5683020" w="8265114">
                <a:moveTo>
                  <a:pt x="0" y="0"/>
                </a:moveTo>
                <a:lnTo>
                  <a:pt x="8265114" y="0"/>
                </a:lnTo>
                <a:lnTo>
                  <a:pt x="8265114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741024" y="3391956"/>
            <a:ext cx="4468945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3899"/>
              </a:lnSpc>
              <a:buFont typeface="Arial"/>
              <a:buChar char="•"/>
            </a:pPr>
            <a:r>
              <a:rPr lang="en-US" sz="2999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daytime peaks (user activity cycles).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48628" y="5651640"/>
            <a:ext cx="4979620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3899"/>
              </a:lnSpc>
              <a:buFont typeface="Arial"/>
              <a:buChar char="•"/>
            </a:pPr>
            <a:r>
              <a:rPr lang="en-US" sz="2999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Nearly uniform across 0–23 hrs (even low‑activity nighttime) ​</a:t>
            </a:r>
          </a:p>
          <a:p>
            <a:pPr algn="l" marL="647697" indent="-323848" lvl="1">
              <a:lnSpc>
                <a:spcPts val="38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pc="-1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Implies Time carries discriminative signal despite PCA anonymity.</a:t>
            </a:r>
          </a:p>
          <a:p>
            <a:pPr algn="l" marL="0" indent="0" lvl="0">
              <a:lnSpc>
                <a:spcPts val="389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102812" y="790575"/>
            <a:ext cx="12082375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  <a:spcBef>
                <a:spcPct val="0"/>
              </a:spcBef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EDA – TRANSACTION TIME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41024" y="2903641"/>
            <a:ext cx="4979620" cy="57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5"/>
              </a:lnSpc>
            </a:pPr>
            <a:r>
              <a:rPr lang="en-US" sz="3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Non‑fraud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1024" y="5163325"/>
            <a:ext cx="4687225" cy="57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55"/>
              </a:lnSpc>
            </a:pPr>
            <a:r>
              <a:rPr lang="en-US" sz="3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Fraud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8280662"/>
            <a:ext cx="8265114" cy="62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3822" i="true" b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Overlaid histograms of Time by Class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95128" y="1961783"/>
            <a:ext cx="6468359" cy="6766372"/>
          </a:xfrm>
          <a:custGeom>
            <a:avLst/>
            <a:gdLst/>
            <a:ahLst/>
            <a:cxnLst/>
            <a:rect r="r" b="b" t="t" l="l"/>
            <a:pathLst>
              <a:path h="6766372" w="6468359">
                <a:moveTo>
                  <a:pt x="0" y="0"/>
                </a:moveTo>
                <a:lnTo>
                  <a:pt x="6468359" y="0"/>
                </a:lnTo>
                <a:lnTo>
                  <a:pt x="6468359" y="6766372"/>
                </a:lnTo>
                <a:lnTo>
                  <a:pt x="0" y="67663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9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2495599" y="742938"/>
            <a:ext cx="13296802" cy="9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6"/>
              </a:lnSpc>
              <a:spcBef>
                <a:spcPct val="0"/>
              </a:spcBef>
            </a:pPr>
            <a:r>
              <a:rPr lang="en-US" b="true" sz="4419" spc="33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EDA – TRANSACTION AMOUNT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07790" y="2693466"/>
            <a:ext cx="5535862" cy="1701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40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Non‑fraud: </a:t>
            </a:r>
          </a:p>
          <a:p>
            <a:pPr algn="l" marL="777237" indent="-388618" lvl="1">
              <a:lnSpc>
                <a:spcPts val="4067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mean/Q1, more extreme outliers.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62770" y="4810160"/>
            <a:ext cx="5535862" cy="226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5"/>
              </a:lnSpc>
            </a:pPr>
            <a:r>
              <a:rPr lang="en-US" sz="41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Fraud: </a:t>
            </a:r>
          </a:p>
          <a:p>
            <a:pPr algn="l" marL="798826" indent="-399413" lvl="1">
              <a:lnSpc>
                <a:spcPts val="4180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mean/Q1 but heavier Q4, fewer extreme outliers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95599" y="7394420"/>
            <a:ext cx="5836417" cy="1196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06"/>
              </a:lnSpc>
              <a:spcBef>
                <a:spcPct val="0"/>
              </a:spcBef>
            </a:pPr>
            <a:r>
              <a:rPr lang="en-US" b="true" sz="38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Amount skew </a:t>
            </a: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useful signal for separation.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65751" y="8985330"/>
            <a:ext cx="5927114" cy="63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6"/>
              </a:lnSpc>
              <a:spcBef>
                <a:spcPct val="0"/>
              </a:spcBef>
            </a:pPr>
            <a:r>
              <a:rPr lang="en-US" b="true" sz="3819" i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Boxplots of Amount by Class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E5A9C">
                <a:alpha val="100000"/>
              </a:srgbClr>
            </a:gs>
            <a:gs pos="100000">
              <a:srgbClr val="FFAED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92361" y="1996931"/>
            <a:ext cx="9098136" cy="7261369"/>
            <a:chOff x="0" y="0"/>
            <a:chExt cx="2396217" cy="19124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96217" cy="1912459"/>
            </a:xfrm>
            <a:custGeom>
              <a:avLst/>
              <a:gdLst/>
              <a:ahLst/>
              <a:cxnLst/>
              <a:rect r="r" b="b" t="t" l="l"/>
              <a:pathLst>
                <a:path h="1912459" w="2396217">
                  <a:moveTo>
                    <a:pt x="48503" y="0"/>
                  </a:moveTo>
                  <a:lnTo>
                    <a:pt x="2347714" y="0"/>
                  </a:lnTo>
                  <a:cubicBezTo>
                    <a:pt x="2374501" y="0"/>
                    <a:pt x="2396217" y="21716"/>
                    <a:pt x="2396217" y="48503"/>
                  </a:cubicBezTo>
                  <a:lnTo>
                    <a:pt x="2396217" y="1863956"/>
                  </a:lnTo>
                  <a:cubicBezTo>
                    <a:pt x="2396217" y="1890744"/>
                    <a:pt x="2374501" y="1912459"/>
                    <a:pt x="2347714" y="1912459"/>
                  </a:cubicBezTo>
                  <a:lnTo>
                    <a:pt x="48503" y="1912459"/>
                  </a:lnTo>
                  <a:cubicBezTo>
                    <a:pt x="21716" y="1912459"/>
                    <a:pt x="0" y="1890744"/>
                    <a:pt x="0" y="1863956"/>
                  </a:cubicBezTo>
                  <a:lnTo>
                    <a:pt x="0" y="48503"/>
                  </a:lnTo>
                  <a:cubicBezTo>
                    <a:pt x="0" y="21716"/>
                    <a:pt x="21716" y="0"/>
                    <a:pt x="4850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50000">
                  <a:srgbClr val="32032F">
                    <a:alpha val="100000"/>
                  </a:srgbClr>
                </a:gs>
                <a:gs pos="100000">
                  <a:srgbClr val="701B74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396217" cy="2007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44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65787" y="1432739"/>
            <a:ext cx="7616527" cy="8116883"/>
          </a:xfrm>
          <a:custGeom>
            <a:avLst/>
            <a:gdLst/>
            <a:ahLst/>
            <a:cxnLst/>
            <a:rect r="r" b="b" t="t" l="l"/>
            <a:pathLst>
              <a:path h="8116883" w="7616527">
                <a:moveTo>
                  <a:pt x="0" y="0"/>
                </a:moveTo>
                <a:lnTo>
                  <a:pt x="7616527" y="0"/>
                </a:lnTo>
                <a:lnTo>
                  <a:pt x="7616527" y="8116883"/>
                </a:lnTo>
                <a:lnTo>
                  <a:pt x="0" y="81168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347203" y="226416"/>
            <a:ext cx="9593594" cy="80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6"/>
              </a:lnSpc>
            </a:pPr>
            <a:r>
              <a:rPr lang="en-US" b="true" sz="3920" spc="29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EDA – FEATURE CORRELATIONS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49288" y="3188072"/>
            <a:ext cx="7184282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PCA axes (V1–V28) largely orthogonal by design.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749288" y="4865234"/>
            <a:ext cx="7184282" cy="14771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Notable: V3 ↔ Time (inverse), V7/V20 ↔ Amount (positive), V1/V5 ↔ Amount (inverse)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49288" y="7009121"/>
            <a:ext cx="7184282" cy="1010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8"/>
              </a:lnSpc>
            </a:pPr>
            <a:r>
              <a:rPr lang="en-US" sz="3299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Highlights which latent features capture temporal vs. monetary effects.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6032" y="9652965"/>
            <a:ext cx="4982343" cy="634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6"/>
              </a:lnSpc>
            </a:pPr>
            <a:r>
              <a:rPr lang="en-US" sz="3819" i="true" b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Feature correlation plot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DAGk62Uh23E</dc:identifier>
  <dcterms:modified xsi:type="dcterms:W3CDTF">2011-08-01T06:04:30Z</dcterms:modified>
  <cp:revision>1</cp:revision>
  <dc:title>Black and Purple Gradient Modern Elegant Technology Keynote Presentation</dc:title>
</cp:coreProperties>
</file>