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32032F">
                <a:alpha val="100000"/>
              </a:srgbClr>
            </a:gs>
            <a:gs pos="100000">
              <a:srgbClr val="701B7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406" y="6589043"/>
            <a:ext cx="17649077" cy="1251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2"/>
              </a:lnSpc>
            </a:pPr>
            <a:r>
              <a:rPr lang="en-US" sz="2800" spc="21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MAYANK GOEL (2024H1540832P)</a:t>
            </a:r>
          </a:p>
          <a:p>
            <a:pPr algn="ctr">
              <a:lnSpc>
                <a:spcPts val="5152"/>
              </a:lnSpc>
            </a:pPr>
            <a:endParaRPr lang="en-US" sz="2800" spc="210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3" name="Group 3"/>
          <p:cNvGrpSpPr/>
          <p:nvPr/>
        </p:nvGrpSpPr>
        <p:grpSpPr>
          <a:xfrm rot="8635896">
            <a:off x="2372223" y="1114108"/>
            <a:ext cx="3623585" cy="263623"/>
            <a:chOff x="0" y="0"/>
            <a:chExt cx="952142" cy="692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-2464847">
            <a:off x="355729" y="8892451"/>
            <a:ext cx="3623585" cy="263623"/>
            <a:chOff x="0" y="0"/>
            <a:chExt cx="952142" cy="692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8635896">
            <a:off x="4084427" y="679668"/>
            <a:ext cx="3623585" cy="263623"/>
            <a:chOff x="0" y="0"/>
            <a:chExt cx="952142" cy="692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-2464847">
            <a:off x="-1311970" y="9474826"/>
            <a:ext cx="3623585" cy="263623"/>
            <a:chOff x="0" y="0"/>
            <a:chExt cx="952142" cy="692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33567" y="4560826"/>
            <a:ext cx="11820865" cy="983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sz="2870" b="1" spc="1125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PRED</a:t>
            </a:r>
            <a:r>
              <a:rPr lang="en-US" sz="2870" b="1" u="none" strike="noStrike" spc="1125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ICTIVE ANALYTICS PROJECT  GROUP 13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5205" y="687655"/>
            <a:ext cx="16759477" cy="1945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92"/>
              </a:lnSpc>
              <a:spcBef>
                <a:spcPct val="0"/>
              </a:spcBef>
            </a:pPr>
            <a:r>
              <a:rPr lang="en-US" sz="6493" b="1" spc="487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CREDIT CARD FRAUD DETECTION WITH PREDICTIVE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3004" y="3963795"/>
            <a:ext cx="8641947" cy="5553602"/>
          </a:xfrm>
          <a:custGeom>
            <a:avLst/>
            <a:gdLst/>
            <a:ahLst/>
            <a:cxnLst/>
            <a:rect l="l" t="t" r="r" b="b"/>
            <a:pathLst>
              <a:path w="8641947" h="5553602">
                <a:moveTo>
                  <a:pt x="0" y="0"/>
                </a:moveTo>
                <a:lnTo>
                  <a:pt x="8641947" y="0"/>
                </a:lnTo>
                <a:lnTo>
                  <a:pt x="8641947" y="5553602"/>
                </a:lnTo>
                <a:lnTo>
                  <a:pt x="0" y="555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82709" y="3963795"/>
            <a:ext cx="5707213" cy="5553602"/>
          </a:xfrm>
          <a:custGeom>
            <a:avLst/>
            <a:gdLst/>
            <a:ahLst/>
            <a:cxnLst/>
            <a:rect l="l" t="t" r="r" b="b"/>
            <a:pathLst>
              <a:path w="5707213" h="5553602">
                <a:moveTo>
                  <a:pt x="0" y="0"/>
                </a:moveTo>
                <a:lnTo>
                  <a:pt x="5707213" y="0"/>
                </a:lnTo>
                <a:lnTo>
                  <a:pt x="5707213" y="5553602"/>
                </a:lnTo>
                <a:lnTo>
                  <a:pt x="0" y="555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2791015" y="124386"/>
            <a:ext cx="12763718" cy="78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14"/>
              </a:lnSpc>
              <a:spcBef>
                <a:spcPct val="0"/>
              </a:spcBef>
            </a:pPr>
            <a:r>
              <a:rPr lang="en-US" sz="4424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 1: RANDOMFORESTCLASSIFIER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823001" y="1028700"/>
            <a:ext cx="14699746" cy="2792220"/>
            <a:chOff x="0" y="0"/>
            <a:chExt cx="19599662" cy="372296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9599662" cy="3722960"/>
              <a:chOff x="0" y="0"/>
              <a:chExt cx="3871538" cy="73539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871538" cy="735399"/>
              </a:xfrm>
              <a:custGeom>
                <a:avLst/>
                <a:gdLst/>
                <a:ahLst/>
                <a:cxnLst/>
                <a:rect l="l" t="t" r="r" b="b"/>
                <a:pathLst>
                  <a:path w="3871538" h="735399">
                    <a:moveTo>
                      <a:pt x="30020" y="0"/>
                    </a:moveTo>
                    <a:lnTo>
                      <a:pt x="3841518" y="0"/>
                    </a:lnTo>
                    <a:cubicBezTo>
                      <a:pt x="3849480" y="0"/>
                      <a:pt x="3857115" y="3163"/>
                      <a:pt x="3862745" y="8793"/>
                    </a:cubicBezTo>
                    <a:cubicBezTo>
                      <a:pt x="3868375" y="14423"/>
                      <a:pt x="3871538" y="22058"/>
                      <a:pt x="3871538" y="30020"/>
                    </a:cubicBezTo>
                    <a:lnTo>
                      <a:pt x="3871538" y="705379"/>
                    </a:lnTo>
                    <a:cubicBezTo>
                      <a:pt x="3871538" y="721959"/>
                      <a:pt x="3858097" y="735399"/>
                      <a:pt x="3841518" y="735399"/>
                    </a:cubicBezTo>
                    <a:lnTo>
                      <a:pt x="30020" y="735399"/>
                    </a:lnTo>
                    <a:cubicBezTo>
                      <a:pt x="22058" y="735399"/>
                      <a:pt x="14423" y="732237"/>
                      <a:pt x="8793" y="726607"/>
                    </a:cubicBezTo>
                    <a:cubicBezTo>
                      <a:pt x="3163" y="720977"/>
                      <a:pt x="0" y="713341"/>
                      <a:pt x="0" y="705379"/>
                    </a:cubicBezTo>
                    <a:lnTo>
                      <a:pt x="0" y="30020"/>
                    </a:lnTo>
                    <a:cubicBezTo>
                      <a:pt x="0" y="22058"/>
                      <a:pt x="3163" y="14423"/>
                      <a:pt x="8793" y="8793"/>
                    </a:cubicBezTo>
                    <a:cubicBezTo>
                      <a:pt x="14423" y="3163"/>
                      <a:pt x="22058" y="0"/>
                      <a:pt x="3002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701B74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33350"/>
                <a:ext cx="3871538" cy="8687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759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721901" y="503663"/>
              <a:ext cx="17877759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Config: 100 trees, Gini, </a:t>
              </a:r>
              <a:r>
                <a:rPr lang="en-US" sz="3399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random_state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=2018, no </a:t>
              </a:r>
              <a:r>
                <a:rPr lang="en-US" sz="3399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class_weight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1901" y="1643879"/>
              <a:ext cx="17877759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Test: ROC‑AUC 0.85, AUPRC 0.64; Precision 91.1%, Recall 70.6%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721901" y="2784339"/>
              <a:ext cx="17877759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No Imbalance handling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639736" y="9603122"/>
            <a:ext cx="7054117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Feature importance bar chart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04273" y="9603122"/>
            <a:ext cx="3864085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Confusion Matrix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4611" y="4429057"/>
            <a:ext cx="6923697" cy="5479271"/>
          </a:xfrm>
          <a:custGeom>
            <a:avLst/>
            <a:gdLst/>
            <a:ahLst/>
            <a:cxnLst/>
            <a:rect l="l" t="t" r="r" b="b"/>
            <a:pathLst>
              <a:path w="6923697" h="5479271">
                <a:moveTo>
                  <a:pt x="0" y="0"/>
                </a:moveTo>
                <a:lnTo>
                  <a:pt x="6923697" y="0"/>
                </a:lnTo>
                <a:lnTo>
                  <a:pt x="6923697" y="5479271"/>
                </a:lnTo>
                <a:lnTo>
                  <a:pt x="0" y="5479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9501984" y="4429057"/>
            <a:ext cx="6948438" cy="5479271"/>
          </a:xfrm>
          <a:custGeom>
            <a:avLst/>
            <a:gdLst/>
            <a:ahLst/>
            <a:cxnLst/>
            <a:rect l="l" t="t" r="r" b="b"/>
            <a:pathLst>
              <a:path w="6948438" h="5479271">
                <a:moveTo>
                  <a:pt x="0" y="0"/>
                </a:moveTo>
                <a:lnTo>
                  <a:pt x="6948438" y="0"/>
                </a:lnTo>
                <a:lnTo>
                  <a:pt x="6948438" y="5479271"/>
                </a:lnTo>
                <a:lnTo>
                  <a:pt x="0" y="5479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4237418" y="251853"/>
            <a:ext cx="9813165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 2: LIGHTGBM (NO CV)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288229" y="1156373"/>
            <a:ext cx="13711541" cy="3053725"/>
            <a:chOff x="0" y="0"/>
            <a:chExt cx="18282055" cy="407163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8282055" cy="4071633"/>
              <a:chOff x="0" y="0"/>
              <a:chExt cx="3611270" cy="80427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611270" cy="804273"/>
              </a:xfrm>
              <a:custGeom>
                <a:avLst/>
                <a:gdLst/>
                <a:ahLst/>
                <a:cxnLst/>
                <a:rect l="l" t="t" r="r" b="b"/>
                <a:pathLst>
                  <a:path w="3611270" h="804273">
                    <a:moveTo>
                      <a:pt x="32184" y="0"/>
                    </a:moveTo>
                    <a:lnTo>
                      <a:pt x="3579087" y="0"/>
                    </a:lnTo>
                    <a:cubicBezTo>
                      <a:pt x="3587622" y="0"/>
                      <a:pt x="3595808" y="3391"/>
                      <a:pt x="3601844" y="9426"/>
                    </a:cubicBezTo>
                    <a:cubicBezTo>
                      <a:pt x="3607879" y="15462"/>
                      <a:pt x="3611270" y="23648"/>
                      <a:pt x="3611270" y="32184"/>
                    </a:cubicBezTo>
                    <a:lnTo>
                      <a:pt x="3611270" y="772089"/>
                    </a:lnTo>
                    <a:cubicBezTo>
                      <a:pt x="3611270" y="780625"/>
                      <a:pt x="3607879" y="788811"/>
                      <a:pt x="3601844" y="794847"/>
                    </a:cubicBezTo>
                    <a:cubicBezTo>
                      <a:pt x="3595808" y="800882"/>
                      <a:pt x="3587622" y="804273"/>
                      <a:pt x="3579087" y="804273"/>
                    </a:cubicBezTo>
                    <a:lnTo>
                      <a:pt x="32184" y="804273"/>
                    </a:lnTo>
                    <a:cubicBezTo>
                      <a:pt x="23648" y="804273"/>
                      <a:pt x="15462" y="800882"/>
                      <a:pt x="9426" y="794847"/>
                    </a:cubicBezTo>
                    <a:cubicBezTo>
                      <a:pt x="3391" y="788811"/>
                      <a:pt x="0" y="780625"/>
                      <a:pt x="0" y="772089"/>
                    </a:cubicBezTo>
                    <a:lnTo>
                      <a:pt x="0" y="32184"/>
                    </a:lnTo>
                    <a:cubicBezTo>
                      <a:pt x="0" y="23648"/>
                      <a:pt x="3391" y="15462"/>
                      <a:pt x="9426" y="9426"/>
                    </a:cubicBezTo>
                    <a:cubicBezTo>
                      <a:pt x="15462" y="3391"/>
                      <a:pt x="23648" y="0"/>
                      <a:pt x="3218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701B74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3611270" cy="9280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480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919545" y="479568"/>
              <a:ext cx="16809602" cy="12995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Config: </a:t>
              </a:r>
              <a:r>
                <a:rPr lang="en-US" sz="3399" b="1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lr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0.05,</a:t>
              </a:r>
              <a:r>
                <a:rPr lang="en-US" sz="3399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 </a:t>
              </a:r>
              <a:r>
                <a:rPr lang="en-US" sz="3399" b="1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max_depth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4, </a:t>
              </a:r>
              <a:r>
                <a:rPr lang="en-US" sz="3399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leaves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7, </a:t>
              </a:r>
              <a:r>
                <a:rPr lang="en-US" sz="3399" b="1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scale_pos_weight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150, </a:t>
              </a:r>
              <a:r>
                <a:rPr lang="en-US" sz="3399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early stop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100.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19545" y="2067068"/>
              <a:ext cx="16768667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Test: ROC‑AUC 0.9579, AUPRC 0.35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19545" y="3009069"/>
              <a:ext cx="16809602" cy="649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Good separability but very poor precision‑recall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4416266"/>
            <a:ext cx="7133743" cy="5644962"/>
          </a:xfrm>
          <a:custGeom>
            <a:avLst/>
            <a:gdLst/>
            <a:ahLst/>
            <a:cxnLst/>
            <a:rect l="l" t="t" r="r" b="b"/>
            <a:pathLst>
              <a:path w="7133743" h="5644962">
                <a:moveTo>
                  <a:pt x="0" y="0"/>
                </a:moveTo>
                <a:lnTo>
                  <a:pt x="7133743" y="0"/>
                </a:lnTo>
                <a:lnTo>
                  <a:pt x="7133743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81296" y="4416266"/>
            <a:ext cx="7108734" cy="5647357"/>
          </a:xfrm>
          <a:custGeom>
            <a:avLst/>
            <a:gdLst/>
            <a:ahLst/>
            <a:cxnLst/>
            <a:rect l="l" t="t" r="r" b="b"/>
            <a:pathLst>
              <a:path w="7108734" h="5647357">
                <a:moveTo>
                  <a:pt x="0" y="0"/>
                </a:moveTo>
                <a:lnTo>
                  <a:pt x="7108734" y="0"/>
                </a:lnTo>
                <a:lnTo>
                  <a:pt x="7108734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0" y="203365"/>
            <a:ext cx="18246676" cy="78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14"/>
              </a:lnSpc>
            </a:pPr>
            <a:r>
              <a:rPr lang="en-US" sz="4424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 3: LIGHTBGM WITH KFOLD CROSS‑VALIDATION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906111" y="1028700"/>
            <a:ext cx="11020026" cy="3308588"/>
            <a:chOff x="0" y="0"/>
            <a:chExt cx="14693368" cy="4411450"/>
          </a:xfrm>
        </p:grpSpPr>
        <p:grpSp>
          <p:nvGrpSpPr>
            <p:cNvPr id="6" name="Group 6"/>
            <p:cNvGrpSpPr/>
            <p:nvPr/>
          </p:nvGrpSpPr>
          <p:grpSpPr>
            <a:xfrm>
              <a:off x="1453143" y="0"/>
              <a:ext cx="11988171" cy="4411450"/>
              <a:chOff x="0" y="0"/>
              <a:chExt cx="2368034" cy="87139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368034" cy="871398"/>
              </a:xfrm>
              <a:custGeom>
                <a:avLst/>
                <a:gdLst/>
                <a:ahLst/>
                <a:cxnLst/>
                <a:rect l="l" t="t" r="r" b="b"/>
                <a:pathLst>
                  <a:path w="2368034" h="871398">
                    <a:moveTo>
                      <a:pt x="49081" y="0"/>
                    </a:moveTo>
                    <a:lnTo>
                      <a:pt x="2318953" y="0"/>
                    </a:lnTo>
                    <a:cubicBezTo>
                      <a:pt x="2346060" y="0"/>
                      <a:pt x="2368034" y="21974"/>
                      <a:pt x="2368034" y="49081"/>
                    </a:cubicBezTo>
                    <a:lnTo>
                      <a:pt x="2368034" y="822317"/>
                    </a:lnTo>
                    <a:cubicBezTo>
                      <a:pt x="2368034" y="849423"/>
                      <a:pt x="2346060" y="871398"/>
                      <a:pt x="2318953" y="871398"/>
                    </a:cubicBezTo>
                    <a:lnTo>
                      <a:pt x="49081" y="871398"/>
                    </a:lnTo>
                    <a:cubicBezTo>
                      <a:pt x="21974" y="871398"/>
                      <a:pt x="0" y="849423"/>
                      <a:pt x="0" y="822317"/>
                    </a:cubicBezTo>
                    <a:lnTo>
                      <a:pt x="0" y="49081"/>
                    </a:lnTo>
                    <a:cubicBezTo>
                      <a:pt x="0" y="21974"/>
                      <a:pt x="21974" y="0"/>
                      <a:pt x="4908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701B74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95250"/>
                <a:ext cx="2368034" cy="9666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447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359168"/>
              <a:ext cx="14693368" cy="3974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1"/>
                </a:lnSpc>
              </a:pPr>
              <a:r>
                <a:rPr lang="en-US" sz="3399" b="1" dirty="0" err="1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LightGBM</a:t>
              </a:r>
              <a:r>
                <a:rPr lang="en-US" sz="3399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 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5‑fold CV, </a:t>
              </a:r>
              <a:r>
                <a:rPr lang="en-US" sz="3399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Learning Rate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: 0.01</a:t>
              </a:r>
            </a:p>
            <a:p>
              <a:pPr algn="ctr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Number of Estimators: 2000</a:t>
              </a:r>
            </a:p>
            <a:p>
              <a:pPr algn="ctr">
                <a:lnSpc>
                  <a:spcPts val="3841"/>
                </a:lnSpc>
              </a:pPr>
              <a:endPara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  <a:p>
              <a:pPr algn="ctr">
                <a:lnSpc>
                  <a:spcPts val="3841"/>
                </a:lnSpc>
              </a:pPr>
              <a:r>
                <a:rPr lang="en-US" sz="3399" b="1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AUPRC</a:t>
              </a: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 0.51 (↑ from 0.35) </a:t>
              </a:r>
            </a:p>
            <a:p>
              <a:pPr algn="ctr">
                <a:lnSpc>
                  <a:spcPts val="3841"/>
                </a:lnSpc>
              </a:pPr>
              <a:endPara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  <a:p>
              <a:pPr algn="ctr">
                <a:lnSpc>
                  <a:spcPts val="3841"/>
                </a:lnSpc>
              </a:pPr>
              <a:r>
                <a:rPr lang="en-US" sz="3399" dirty="0">
                  <a:solidFill>
                    <a:srgbClr val="FFFFFF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Still lacks explicit imbalance handling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6068" y="948239"/>
            <a:ext cx="9423344" cy="9338761"/>
            <a:chOff x="0" y="0"/>
            <a:chExt cx="2481868" cy="2459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1868" cy="2459591"/>
            </a:xfrm>
            <a:custGeom>
              <a:avLst/>
              <a:gdLst/>
              <a:ahLst/>
              <a:cxnLst/>
              <a:rect l="l" t="t" r="r" b="b"/>
              <a:pathLst>
                <a:path w="2481868" h="2459591">
                  <a:moveTo>
                    <a:pt x="46829" y="0"/>
                  </a:moveTo>
                  <a:lnTo>
                    <a:pt x="2435039" y="0"/>
                  </a:lnTo>
                  <a:cubicBezTo>
                    <a:pt x="2460902" y="0"/>
                    <a:pt x="2481868" y="20966"/>
                    <a:pt x="2481868" y="46829"/>
                  </a:cubicBezTo>
                  <a:lnTo>
                    <a:pt x="2481868" y="2412762"/>
                  </a:lnTo>
                  <a:cubicBezTo>
                    <a:pt x="2481868" y="2438625"/>
                    <a:pt x="2460902" y="2459591"/>
                    <a:pt x="2435039" y="2459591"/>
                  </a:cubicBezTo>
                  <a:lnTo>
                    <a:pt x="46829" y="2459591"/>
                  </a:lnTo>
                  <a:cubicBezTo>
                    <a:pt x="20966" y="2459591"/>
                    <a:pt x="0" y="2438625"/>
                    <a:pt x="0" y="2412762"/>
                  </a:cubicBezTo>
                  <a:lnTo>
                    <a:pt x="0" y="46829"/>
                  </a:lnTo>
                  <a:cubicBezTo>
                    <a:pt x="0" y="20966"/>
                    <a:pt x="20966" y="0"/>
                    <a:pt x="4682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481868" cy="2554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947200" y="5917663"/>
            <a:ext cx="6470186" cy="4220154"/>
          </a:xfrm>
          <a:custGeom>
            <a:avLst/>
            <a:gdLst/>
            <a:ahLst/>
            <a:cxnLst/>
            <a:rect l="l" t="t" r="r" b="b"/>
            <a:pathLst>
              <a:path w="6470186" h="4220154">
                <a:moveTo>
                  <a:pt x="0" y="0"/>
                </a:moveTo>
                <a:lnTo>
                  <a:pt x="6470186" y="0"/>
                </a:lnTo>
                <a:lnTo>
                  <a:pt x="6470186" y="4220154"/>
                </a:lnTo>
                <a:lnTo>
                  <a:pt x="0" y="4220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010889" y="92752"/>
            <a:ext cx="6248411" cy="4942123"/>
          </a:xfrm>
          <a:custGeom>
            <a:avLst/>
            <a:gdLst/>
            <a:ahLst/>
            <a:cxnLst/>
            <a:rect l="l" t="t" r="r" b="b"/>
            <a:pathLst>
              <a:path w="6248411" h="4942123">
                <a:moveTo>
                  <a:pt x="0" y="0"/>
                </a:moveTo>
                <a:lnTo>
                  <a:pt x="6248411" y="0"/>
                </a:lnTo>
                <a:lnTo>
                  <a:pt x="6248411" y="4942122"/>
                </a:lnTo>
                <a:lnTo>
                  <a:pt x="0" y="4942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1010889" y="5143500"/>
            <a:ext cx="6381365" cy="5051914"/>
          </a:xfrm>
          <a:custGeom>
            <a:avLst/>
            <a:gdLst/>
            <a:ahLst/>
            <a:cxnLst/>
            <a:rect l="l" t="t" r="r" b="b"/>
            <a:pathLst>
              <a:path w="6381365" h="5051914">
                <a:moveTo>
                  <a:pt x="0" y="0"/>
                </a:moveTo>
                <a:lnTo>
                  <a:pt x="6381365" y="0"/>
                </a:lnTo>
                <a:lnTo>
                  <a:pt x="6381365" y="5051914"/>
                </a:lnTo>
                <a:lnTo>
                  <a:pt x="0" y="505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611880" y="43719"/>
            <a:ext cx="9423344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 4: XGBOOST (NO CV)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2742" y="1219990"/>
            <a:ext cx="826476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Config: </a:t>
            </a: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Eta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0.039, </a:t>
            </a: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Max depth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2, </a:t>
            </a: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subsample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0.8, </a:t>
            </a:r>
            <a:r>
              <a:rPr lang="en-US" sz="3399" b="1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colsample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0.9, </a:t>
            </a: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early stop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241.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3304" y="2439890"/>
            <a:ext cx="8264764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ROC‑AUC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0.984, </a:t>
            </a: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AUPRC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0.83; </a:t>
            </a: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Precision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93.8%, </a:t>
            </a: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Recall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76.0%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3304" y="3659790"/>
            <a:ext cx="7184282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Key features: V4, V12, V10, V2, V7.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2742" y="4394866"/>
            <a:ext cx="7642332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Used </a:t>
            </a:r>
            <a:r>
              <a:rPr lang="en-US" sz="3399" b="1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scale_pos_weight</a:t>
            </a:r>
            <a:r>
              <a:rPr lang="en-US" sz="33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&amp; early stopping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3304" y="5234717"/>
            <a:ext cx="7184282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Best performer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21973" y="948239"/>
            <a:ext cx="8449988" cy="3154772"/>
            <a:chOff x="0" y="0"/>
            <a:chExt cx="2225511" cy="8308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25511" cy="830886"/>
            </a:xfrm>
            <a:custGeom>
              <a:avLst/>
              <a:gdLst/>
              <a:ahLst/>
              <a:cxnLst/>
              <a:rect l="l" t="t" r="r" b="b"/>
              <a:pathLst>
                <a:path w="2225511" h="830886">
                  <a:moveTo>
                    <a:pt x="52224" y="0"/>
                  </a:moveTo>
                  <a:lnTo>
                    <a:pt x="2173287" y="0"/>
                  </a:lnTo>
                  <a:cubicBezTo>
                    <a:pt x="2202130" y="0"/>
                    <a:pt x="2225511" y="23381"/>
                    <a:pt x="2225511" y="52224"/>
                  </a:cubicBezTo>
                  <a:lnTo>
                    <a:pt x="2225511" y="778663"/>
                  </a:lnTo>
                  <a:cubicBezTo>
                    <a:pt x="2225511" y="807505"/>
                    <a:pt x="2202130" y="830886"/>
                    <a:pt x="2173287" y="830886"/>
                  </a:cubicBezTo>
                  <a:lnTo>
                    <a:pt x="52224" y="830886"/>
                  </a:lnTo>
                  <a:cubicBezTo>
                    <a:pt x="23381" y="830886"/>
                    <a:pt x="0" y="807505"/>
                    <a:pt x="0" y="778663"/>
                  </a:cubicBezTo>
                  <a:lnTo>
                    <a:pt x="0" y="52224"/>
                  </a:lnTo>
                  <a:cubicBezTo>
                    <a:pt x="0" y="23381"/>
                    <a:pt x="23381" y="0"/>
                    <a:pt x="522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225511" cy="926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63356" y="43719"/>
            <a:ext cx="16561288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 4: XGBOOST (WITH SMOTE AND KFOLD CV)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01263" y="1283891"/>
            <a:ext cx="8264764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Config: Eta 0.05, Max depth 4, subsample 0.8, </a:t>
            </a:r>
            <a:r>
              <a:rPr lang="en-US" sz="30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colsample</a:t>
            </a: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0.8, random state 42. </a:t>
            </a:r>
            <a:r>
              <a:rPr lang="en-US" sz="3000" dirty="0" err="1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KFold</a:t>
            </a: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4605" y="3026414"/>
            <a:ext cx="826476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Average AUPRC across folds: 0.8215 ± 0.0569</a:t>
            </a:r>
          </a:p>
        </p:txBody>
      </p:sp>
      <p:sp>
        <p:nvSpPr>
          <p:cNvPr id="8" name="Freeform 8"/>
          <p:cNvSpPr/>
          <p:nvPr/>
        </p:nvSpPr>
        <p:spPr>
          <a:xfrm>
            <a:off x="8766712" y="4474486"/>
            <a:ext cx="9120251" cy="5437950"/>
          </a:xfrm>
          <a:custGeom>
            <a:avLst/>
            <a:gdLst/>
            <a:ahLst/>
            <a:cxnLst/>
            <a:rect l="l" t="t" r="r" b="b"/>
            <a:pathLst>
              <a:path w="9120251" h="5437950">
                <a:moveTo>
                  <a:pt x="0" y="0"/>
                </a:moveTo>
                <a:lnTo>
                  <a:pt x="9120251" y="0"/>
                </a:lnTo>
                <a:lnTo>
                  <a:pt x="9120251" y="5437950"/>
                </a:lnTo>
                <a:lnTo>
                  <a:pt x="0" y="543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6068" y="4474486"/>
            <a:ext cx="7838486" cy="5437950"/>
          </a:xfrm>
          <a:custGeom>
            <a:avLst/>
            <a:gdLst/>
            <a:ahLst/>
            <a:cxnLst/>
            <a:rect l="l" t="t" r="r" b="b"/>
            <a:pathLst>
              <a:path w="7838486" h="5437950">
                <a:moveTo>
                  <a:pt x="0" y="0"/>
                </a:moveTo>
                <a:lnTo>
                  <a:pt x="7838486" y="0"/>
                </a:lnTo>
                <a:lnTo>
                  <a:pt x="7838486" y="5437950"/>
                </a:lnTo>
                <a:lnTo>
                  <a:pt x="0" y="5437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66821"/>
              </p:ext>
            </p:extLst>
          </p:nvPr>
        </p:nvGraphicFramePr>
        <p:xfrm>
          <a:off x="1383525" y="1006322"/>
          <a:ext cx="16293949" cy="8886825"/>
        </p:xfrm>
        <a:graphic>
          <a:graphicData uri="http://schemas.openxmlformats.org/drawingml/2006/table">
            <a:tbl>
              <a:tblPr/>
              <a:tblGrid>
                <a:gridCol w="421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2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563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 Bold"/>
                          <a:cs typeface="Times New Roman" panose="02020603050405020304" pitchFamily="18" charset="0"/>
                          <a:sym typeface="Times New Roman Bold"/>
                        </a:rPr>
                        <a:t>MODEL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 Bold"/>
                          <a:cs typeface="Times New Roman" panose="02020603050405020304" pitchFamily="18" charset="0"/>
                          <a:sym typeface="Times New Roman Bold"/>
                        </a:rPr>
                        <a:t>ROC-AUC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 Bold"/>
                          <a:cs typeface="Times New Roman" panose="02020603050405020304" pitchFamily="18" charset="0"/>
                          <a:sym typeface="Times New Roman Bold"/>
                        </a:rPr>
                        <a:t>AUPRC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Times New Roman Bold"/>
                          <a:cs typeface="Times New Roman" panose="02020603050405020304" pitchFamily="18" charset="0"/>
                          <a:sym typeface="Times New Roman Bold"/>
                        </a:rPr>
                        <a:t>HIGHLIGHTS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166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Random Forest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0.85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0.64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 precision (91.1%), moderate recall (70.6%); no imbalance handling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166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LightGBM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(No CV)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0.9579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0.35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 ROC-AUC, but poor fraud detection due to low AUPRC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166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XGBoost (No CV)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0.974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0.83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Excellent precision (93.83%) &amp; recall (76.0%); used scale_pos_weight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166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LightGBM (K-Fold CV)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0.9703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0.51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CV improved AUPRC (0.35 → 0.51); no class imbalance handling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598"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XGBoost (Stratified K-Fold + SMOTE)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0.984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0.8151 ± 0.0587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Strong AUC; AUPRC slightly below no-CV; SMOTE &amp; CV added robustness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5891324" y="101802"/>
            <a:ext cx="6505352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RESULTS 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907476"/>
            <a:ext cx="1058907" cy="979880"/>
            <a:chOff x="0" y="0"/>
            <a:chExt cx="1411876" cy="130650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76559" cy="533530"/>
              </a:xfrm>
              <a:custGeom>
                <a:avLst/>
                <a:gdLst/>
                <a:ahLst/>
                <a:cxnLst/>
                <a:rect l="l" t="t" r="r" b="b"/>
                <a:pathLst>
                  <a:path w="576559" h="533530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447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291888" y="229693"/>
              <a:ext cx="847121" cy="847121"/>
            </a:xfrm>
            <a:custGeom>
              <a:avLst/>
              <a:gdLst/>
              <a:ahLst/>
              <a:cxnLst/>
              <a:rect l="l" t="t" r="r" b="b"/>
              <a:pathLst>
                <a:path w="847121" h="847121">
                  <a:moveTo>
                    <a:pt x="0" y="0"/>
                  </a:moveTo>
                  <a:lnTo>
                    <a:pt x="847120" y="0"/>
                  </a:lnTo>
                  <a:lnTo>
                    <a:pt x="847120" y="847120"/>
                  </a:lnTo>
                  <a:lnTo>
                    <a:pt x="0" y="847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18709" y="4653560"/>
            <a:ext cx="1058907" cy="979880"/>
            <a:chOff x="0" y="0"/>
            <a:chExt cx="1411876" cy="1306506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576559" cy="533530"/>
              </a:xfrm>
              <a:custGeom>
                <a:avLst/>
                <a:gdLst/>
                <a:ahLst/>
                <a:cxnLst/>
                <a:rect l="l" t="t" r="r" b="b"/>
                <a:pathLst>
                  <a:path w="576559" h="533530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447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259546" y="216795"/>
              <a:ext cx="847121" cy="847121"/>
            </a:xfrm>
            <a:custGeom>
              <a:avLst/>
              <a:gdLst/>
              <a:ahLst/>
              <a:cxnLst/>
              <a:rect l="l" t="t" r="r" b="b"/>
              <a:pathLst>
                <a:path w="847121" h="847121">
                  <a:moveTo>
                    <a:pt x="0" y="0"/>
                  </a:moveTo>
                  <a:lnTo>
                    <a:pt x="847120" y="0"/>
                  </a:lnTo>
                  <a:lnTo>
                    <a:pt x="847120" y="847121"/>
                  </a:lnTo>
                  <a:lnTo>
                    <a:pt x="0" y="847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52956" y="6354015"/>
            <a:ext cx="1058907" cy="979880"/>
            <a:chOff x="0" y="0"/>
            <a:chExt cx="1411876" cy="1306506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576559" cy="533530"/>
              </a:xfrm>
              <a:custGeom>
                <a:avLst/>
                <a:gdLst/>
                <a:ahLst/>
                <a:cxnLst/>
                <a:rect l="l" t="t" r="r" b="b"/>
                <a:pathLst>
                  <a:path w="576559" h="533530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447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282378" y="194674"/>
              <a:ext cx="847121" cy="917158"/>
            </a:xfrm>
            <a:custGeom>
              <a:avLst/>
              <a:gdLst/>
              <a:ahLst/>
              <a:cxnLst/>
              <a:rect l="l" t="t" r="r" b="b"/>
              <a:pathLst>
                <a:path w="847121" h="917158">
                  <a:moveTo>
                    <a:pt x="0" y="0"/>
                  </a:moveTo>
                  <a:lnTo>
                    <a:pt x="847120" y="0"/>
                  </a:lnTo>
                  <a:lnTo>
                    <a:pt x="847120" y="917158"/>
                  </a:lnTo>
                  <a:lnTo>
                    <a:pt x="0" y="917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028700" y="1384312"/>
            <a:ext cx="1058907" cy="981091"/>
            <a:chOff x="0" y="0"/>
            <a:chExt cx="576559" cy="53418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76559" cy="534189"/>
            </a:xfrm>
            <a:custGeom>
              <a:avLst/>
              <a:gdLst/>
              <a:ahLst/>
              <a:cxnLst/>
              <a:rect l="l" t="t" r="r" b="b"/>
              <a:pathLst>
                <a:path w="576559" h="534189">
                  <a:moveTo>
                    <a:pt x="212026" y="0"/>
                  </a:moveTo>
                  <a:lnTo>
                    <a:pt x="364533" y="0"/>
                  </a:lnTo>
                  <a:cubicBezTo>
                    <a:pt x="420766" y="0"/>
                    <a:pt x="474695" y="22338"/>
                    <a:pt x="514458" y="62101"/>
                  </a:cubicBezTo>
                  <a:cubicBezTo>
                    <a:pt x="554220" y="101864"/>
                    <a:pt x="576559" y="155793"/>
                    <a:pt x="576559" y="212026"/>
                  </a:cubicBezTo>
                  <a:lnTo>
                    <a:pt x="576559" y="322163"/>
                  </a:lnTo>
                  <a:cubicBezTo>
                    <a:pt x="576559" y="439262"/>
                    <a:pt x="481631" y="534189"/>
                    <a:pt x="364533" y="534189"/>
                  </a:cubicBezTo>
                  <a:lnTo>
                    <a:pt x="212026" y="534189"/>
                  </a:lnTo>
                  <a:cubicBezTo>
                    <a:pt x="155793" y="534189"/>
                    <a:pt x="101864" y="511851"/>
                    <a:pt x="62101" y="472088"/>
                  </a:cubicBezTo>
                  <a:cubicBezTo>
                    <a:pt x="22338" y="432326"/>
                    <a:pt x="0" y="378396"/>
                    <a:pt x="0" y="322163"/>
                  </a:cubicBezTo>
                  <a:lnTo>
                    <a:pt x="0" y="212026"/>
                  </a:lnTo>
                  <a:cubicBezTo>
                    <a:pt x="0" y="94927"/>
                    <a:pt x="94927" y="0"/>
                    <a:pt x="21202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576559" cy="6294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Freeform 20"/>
          <p:cNvSpPr/>
          <p:nvPr/>
        </p:nvSpPr>
        <p:spPr>
          <a:xfrm>
            <a:off x="1247616" y="1549463"/>
            <a:ext cx="601093" cy="650789"/>
          </a:xfrm>
          <a:custGeom>
            <a:avLst/>
            <a:gdLst/>
            <a:ahLst/>
            <a:cxnLst/>
            <a:rect l="l" t="t" r="r" b="b"/>
            <a:pathLst>
              <a:path w="601093" h="650789">
                <a:moveTo>
                  <a:pt x="0" y="0"/>
                </a:moveTo>
                <a:lnTo>
                  <a:pt x="601092" y="0"/>
                </a:lnTo>
                <a:lnTo>
                  <a:pt x="601092" y="650789"/>
                </a:lnTo>
                <a:lnTo>
                  <a:pt x="0" y="6507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052956" y="8278420"/>
            <a:ext cx="1058907" cy="979880"/>
            <a:chOff x="0" y="0"/>
            <a:chExt cx="1411876" cy="1306506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576559" cy="533530"/>
              </a:xfrm>
              <a:custGeom>
                <a:avLst/>
                <a:gdLst/>
                <a:ahLst/>
                <a:cxnLst/>
                <a:rect l="l" t="t" r="r" b="b"/>
                <a:pathLst>
                  <a:path w="576559" h="533530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447"/>
                  </a:lnSpc>
                  <a:spcBef>
                    <a:spcPct val="0"/>
                  </a:spcBef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246224" y="229693"/>
              <a:ext cx="847121" cy="847121"/>
            </a:xfrm>
            <a:custGeom>
              <a:avLst/>
              <a:gdLst/>
              <a:ahLst/>
              <a:cxnLst/>
              <a:rect l="l" t="t" r="r" b="b"/>
              <a:pathLst>
                <a:path w="847121" h="847121">
                  <a:moveTo>
                    <a:pt x="0" y="0"/>
                  </a:moveTo>
                  <a:lnTo>
                    <a:pt x="847120" y="0"/>
                  </a:lnTo>
                  <a:lnTo>
                    <a:pt x="847120" y="847120"/>
                  </a:lnTo>
                  <a:lnTo>
                    <a:pt x="0" y="847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6" name="Freeform 26"/>
          <p:cNvSpPr/>
          <p:nvPr/>
        </p:nvSpPr>
        <p:spPr>
          <a:xfrm>
            <a:off x="9718535" y="1853794"/>
            <a:ext cx="7559292" cy="7559292"/>
          </a:xfrm>
          <a:custGeom>
            <a:avLst/>
            <a:gdLst/>
            <a:ahLst/>
            <a:cxnLst/>
            <a:rect l="l" t="t" r="r" b="b"/>
            <a:pathLst>
              <a:path w="7559292" h="7559292">
                <a:moveTo>
                  <a:pt x="0" y="0"/>
                </a:moveTo>
                <a:lnTo>
                  <a:pt x="7559292" y="0"/>
                </a:lnTo>
                <a:lnTo>
                  <a:pt x="7559292" y="7559292"/>
                </a:lnTo>
                <a:lnTo>
                  <a:pt x="0" y="75592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4024215" y="124180"/>
            <a:ext cx="9864642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  <a:spcBef>
                <a:spcPct val="0"/>
              </a:spcBef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DISCUSSI</a:t>
            </a:r>
            <a:r>
              <a:rPr lang="en-US" sz="4419" b="1" u="none" strike="noStrike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ON &amp; CONCLUSIONS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07112" y="2936780"/>
            <a:ext cx="6349424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Fallback</a:t>
            </a:r>
            <a:r>
              <a:rPr lang="en-US" sz="3299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Random Forest 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interpretability, moderate recall.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07112" y="4698528"/>
            <a:ext cx="6349424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LightGBM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underperforms on AUPRC despite good ROC‑AUC.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607112" y="6169913"/>
            <a:ext cx="6124903" cy="147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PCA trade‑off: obscures interpretability; consider mapping back to raw features.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07112" y="1437893"/>
            <a:ext cx="6349424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Best: </a:t>
            </a:r>
            <a:r>
              <a:rPr lang="en-US" sz="3299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XGBoost</a:t>
            </a: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(no CV) for highest AUPRC &amp; ROC‑AUC.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07112" y="8247888"/>
            <a:ext cx="6124903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SMOTE caution: limited uplift in extreme imbalance.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62428" y="-1464450"/>
            <a:ext cx="9098136" cy="12825380"/>
            <a:chOff x="0" y="0"/>
            <a:chExt cx="2396217" cy="3377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6217" cy="3377878"/>
            </a:xfrm>
            <a:custGeom>
              <a:avLst/>
              <a:gdLst/>
              <a:ahLst/>
              <a:cxnLst/>
              <a:rect l="l" t="t" r="r" b="b"/>
              <a:pathLst>
                <a:path w="2396217" h="3377878">
                  <a:moveTo>
                    <a:pt x="48503" y="0"/>
                  </a:moveTo>
                  <a:lnTo>
                    <a:pt x="2347714" y="0"/>
                  </a:lnTo>
                  <a:cubicBezTo>
                    <a:pt x="2374501" y="0"/>
                    <a:pt x="2396217" y="21716"/>
                    <a:pt x="2396217" y="48503"/>
                  </a:cubicBezTo>
                  <a:lnTo>
                    <a:pt x="2396217" y="3329375"/>
                  </a:lnTo>
                  <a:cubicBezTo>
                    <a:pt x="2396217" y="3356162"/>
                    <a:pt x="2374501" y="3377878"/>
                    <a:pt x="2347714" y="3377878"/>
                  </a:cubicBezTo>
                  <a:lnTo>
                    <a:pt x="48503" y="3377878"/>
                  </a:lnTo>
                  <a:cubicBezTo>
                    <a:pt x="35639" y="3377878"/>
                    <a:pt x="23302" y="3372768"/>
                    <a:pt x="14206" y="3363672"/>
                  </a:cubicBezTo>
                  <a:cubicBezTo>
                    <a:pt x="5110" y="3354575"/>
                    <a:pt x="0" y="3342239"/>
                    <a:pt x="0" y="3329375"/>
                  </a:cubicBezTo>
                  <a:lnTo>
                    <a:pt x="0" y="48503"/>
                  </a:lnTo>
                  <a:cubicBezTo>
                    <a:pt x="0" y="21716"/>
                    <a:pt x="21716" y="0"/>
                    <a:pt x="4850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396217" cy="3473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42155" y="3820504"/>
            <a:ext cx="7834983" cy="4407178"/>
          </a:xfrm>
          <a:custGeom>
            <a:avLst/>
            <a:gdLst/>
            <a:ahLst/>
            <a:cxnLst/>
            <a:rect l="l" t="t" r="r" b="b"/>
            <a:pathLst>
              <a:path w="7834983" h="4407178">
                <a:moveTo>
                  <a:pt x="0" y="0"/>
                </a:moveTo>
                <a:lnTo>
                  <a:pt x="7834983" y="0"/>
                </a:lnTo>
                <a:lnTo>
                  <a:pt x="7834983" y="4407178"/>
                </a:lnTo>
                <a:lnTo>
                  <a:pt x="0" y="4407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42155" y="1061509"/>
            <a:ext cx="8220273" cy="165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NEXT STEPS &amp; RECOMMENDATIONS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24320" y="2209805"/>
            <a:ext cx="5618861" cy="1010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optimization (Bayesian/grid search).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24320" y="3772879"/>
            <a:ext cx="7184282" cy="1010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sampling: ADASYN, Tomek links.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24320" y="5594426"/>
            <a:ext cx="7184282" cy="1010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Multi‑month validation for evolving fraud patterns.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24320" y="7414463"/>
            <a:ext cx="7184282" cy="1010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Deployment: real‑time scoring + drift monitoring.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74330" y="3866712"/>
            <a:ext cx="7739339" cy="1458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627"/>
              </a:lnSpc>
            </a:pPr>
            <a:r>
              <a:rPr lang="en-US" sz="8199" b="1" spc="61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3618" y="1814530"/>
            <a:ext cx="8949139" cy="4474569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63000"/>
                  </a:srgbClr>
                </a:gs>
                <a:gs pos="50000">
                  <a:srgbClr val="32032F">
                    <a:alpha val="63000"/>
                  </a:srgbClr>
                </a:gs>
                <a:gs pos="100000">
                  <a:srgbClr val="911896">
                    <a:alpha val="6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698500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8492967" y="5143500"/>
            <a:ext cx="8779780" cy="4561659"/>
            <a:chOff x="0" y="0"/>
            <a:chExt cx="812800" cy="4223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22302"/>
            </a:xfrm>
            <a:custGeom>
              <a:avLst/>
              <a:gdLst/>
              <a:ahLst/>
              <a:cxnLst/>
              <a:rect l="l" t="t" r="r" b="b"/>
              <a:pathLst>
                <a:path w="812800" h="422302">
                  <a:moveTo>
                    <a:pt x="609600" y="0"/>
                  </a:moveTo>
                  <a:lnTo>
                    <a:pt x="0" y="0"/>
                  </a:lnTo>
                  <a:lnTo>
                    <a:pt x="0" y="422302"/>
                  </a:lnTo>
                  <a:lnTo>
                    <a:pt x="609600" y="422302"/>
                  </a:lnTo>
                  <a:lnTo>
                    <a:pt x="812800" y="211151"/>
                  </a:lnTo>
                  <a:lnTo>
                    <a:pt x="609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63000"/>
                  </a:srgbClr>
                </a:gs>
                <a:gs pos="50000">
                  <a:srgbClr val="32032F">
                    <a:alpha val="63000"/>
                  </a:srgbClr>
                </a:gs>
                <a:gs pos="100000">
                  <a:srgbClr val="911896">
                    <a:alpha val="6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698500" cy="517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01257" y="6409575"/>
            <a:ext cx="4943375" cy="3295584"/>
          </a:xfrm>
          <a:custGeom>
            <a:avLst/>
            <a:gdLst/>
            <a:ahLst/>
            <a:cxnLst/>
            <a:rect l="l" t="t" r="r" b="b"/>
            <a:pathLst>
              <a:path w="4943375" h="3295584">
                <a:moveTo>
                  <a:pt x="0" y="0"/>
                </a:moveTo>
                <a:lnTo>
                  <a:pt x="4943375" y="0"/>
                </a:lnTo>
                <a:lnTo>
                  <a:pt x="4943375" y="3295584"/>
                </a:lnTo>
                <a:lnTo>
                  <a:pt x="0" y="3295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81129" y="1157661"/>
            <a:ext cx="5594394" cy="3728664"/>
          </a:xfrm>
          <a:custGeom>
            <a:avLst/>
            <a:gdLst/>
            <a:ahLst/>
            <a:cxnLst/>
            <a:rect l="l" t="t" r="r" b="b"/>
            <a:pathLst>
              <a:path w="5594394" h="3728664">
                <a:moveTo>
                  <a:pt x="0" y="0"/>
                </a:moveTo>
                <a:lnTo>
                  <a:pt x="5594394" y="0"/>
                </a:lnTo>
                <a:lnTo>
                  <a:pt x="5594394" y="3728664"/>
                </a:lnTo>
                <a:lnTo>
                  <a:pt x="0" y="3728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09990" y="621270"/>
            <a:ext cx="13265533" cy="65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33"/>
              </a:lnSpc>
            </a:pPr>
            <a:r>
              <a:rPr lang="en-US" sz="4624" b="1" spc="3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PROBLEM STATEMENT &amp; 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7725" y="1933002"/>
            <a:ext cx="4528097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9"/>
              </a:lnSpc>
            </a:pPr>
            <a:r>
              <a:rPr lang="en-US" sz="39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Problem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7725" y="2673314"/>
            <a:ext cx="7464267" cy="390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spc="197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Detecting fraudulent transactions from all credit card transactions is challenging due to the dataset's inherent complexities.</a:t>
            </a:r>
          </a:p>
          <a:p>
            <a:pPr algn="l">
              <a:lnSpc>
                <a:spcPts val="3379"/>
              </a:lnSpc>
            </a:pPr>
            <a:endParaRPr lang="en-US" sz="2599" spc="197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>
              <a:lnSpc>
                <a:spcPts val="3379"/>
              </a:lnSpc>
            </a:pPr>
            <a:r>
              <a:rPr lang="en-US" sz="2599" spc="197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Rare Fraud Occurrences: Generally, only 0.1% of transactions are fraudulent. </a:t>
            </a:r>
          </a:p>
          <a:p>
            <a:pPr algn="l">
              <a:lnSpc>
                <a:spcPts val="3379"/>
              </a:lnSpc>
            </a:pPr>
            <a:endParaRPr lang="en-US" sz="2599" spc="197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>
              <a:lnSpc>
                <a:spcPts val="3379"/>
              </a:lnSpc>
            </a:pPr>
            <a:r>
              <a:rPr lang="en-US" sz="2599" spc="197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Reduces fraud detection accuracy.</a:t>
            </a:r>
          </a:p>
          <a:p>
            <a:pPr algn="l">
              <a:lnSpc>
                <a:spcPts val="3379"/>
              </a:lnSpc>
            </a:pPr>
            <a:endParaRPr lang="en-US" sz="2599" spc="197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254067" y="5371850"/>
            <a:ext cx="4528097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19"/>
              </a:lnSpc>
            </a:pPr>
            <a:r>
              <a:rPr lang="en-US" sz="3999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Objective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95826" y="6212899"/>
            <a:ext cx="6586338" cy="304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79"/>
              </a:lnSpc>
            </a:pPr>
            <a:r>
              <a:rPr lang="en-US" sz="2599" spc="197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Build robust classifier models to detect credit card fraud in an imbalanced dataset effectively</a:t>
            </a:r>
          </a:p>
          <a:p>
            <a:pPr algn="r">
              <a:lnSpc>
                <a:spcPts val="3379"/>
              </a:lnSpc>
            </a:pPr>
            <a:endParaRPr lang="en-US" sz="2599" spc="197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r">
              <a:lnSpc>
                <a:spcPts val="3379"/>
              </a:lnSpc>
            </a:pPr>
            <a:r>
              <a:rPr lang="en-US" sz="2599" spc="197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Assess performance using AUPRC, Recall, and confusion matrices to ensure reliable fraud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9835" y="1032364"/>
            <a:ext cx="16748331" cy="3594260"/>
            <a:chOff x="0" y="0"/>
            <a:chExt cx="6828674" cy="14654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28674" cy="1465461"/>
            </a:xfrm>
            <a:custGeom>
              <a:avLst/>
              <a:gdLst/>
              <a:ahLst/>
              <a:cxnLst/>
              <a:rect l="l" t="t" r="r" b="b"/>
              <a:pathLst>
                <a:path w="6828674" h="1465461">
                  <a:moveTo>
                    <a:pt x="13405" y="0"/>
                  </a:moveTo>
                  <a:lnTo>
                    <a:pt x="6815268" y="0"/>
                  </a:lnTo>
                  <a:cubicBezTo>
                    <a:pt x="6822672" y="0"/>
                    <a:pt x="6828674" y="6002"/>
                    <a:pt x="6828674" y="13405"/>
                  </a:cubicBezTo>
                  <a:lnTo>
                    <a:pt x="6828674" y="1452056"/>
                  </a:lnTo>
                  <a:cubicBezTo>
                    <a:pt x="6828674" y="1459459"/>
                    <a:pt x="6822672" y="1465461"/>
                    <a:pt x="6815268" y="1465461"/>
                  </a:cubicBezTo>
                  <a:lnTo>
                    <a:pt x="13405" y="1465461"/>
                  </a:lnTo>
                  <a:cubicBezTo>
                    <a:pt x="6002" y="1465461"/>
                    <a:pt x="0" y="1459459"/>
                    <a:pt x="0" y="1452056"/>
                  </a:cubicBezTo>
                  <a:lnTo>
                    <a:pt x="0" y="13405"/>
                  </a:lnTo>
                  <a:cubicBezTo>
                    <a:pt x="0" y="6002"/>
                    <a:pt x="6002" y="0"/>
                    <a:pt x="134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63000"/>
                  </a:srgbClr>
                </a:gs>
                <a:gs pos="50000">
                  <a:srgbClr val="32032F">
                    <a:alpha val="63000"/>
                  </a:srgbClr>
                </a:gs>
                <a:gs pos="100000">
                  <a:srgbClr val="911896">
                    <a:alpha val="6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6828674" cy="1560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483284" y="4826649"/>
            <a:ext cx="9960467" cy="5246370"/>
            <a:chOff x="0" y="0"/>
            <a:chExt cx="1543137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137" cy="812800"/>
            </a:xfrm>
            <a:custGeom>
              <a:avLst/>
              <a:gdLst/>
              <a:ahLst/>
              <a:cxnLst/>
              <a:rect l="l" t="t" r="r" b="b"/>
              <a:pathLst>
                <a:path w="1543137" h="812800">
                  <a:moveTo>
                    <a:pt x="17877" y="0"/>
                  </a:moveTo>
                  <a:lnTo>
                    <a:pt x="1525260" y="0"/>
                  </a:lnTo>
                  <a:cubicBezTo>
                    <a:pt x="1530001" y="0"/>
                    <a:pt x="1534548" y="1883"/>
                    <a:pt x="1537901" y="5236"/>
                  </a:cubicBezTo>
                  <a:cubicBezTo>
                    <a:pt x="1541254" y="8589"/>
                    <a:pt x="1543137" y="13136"/>
                    <a:pt x="1543137" y="17877"/>
                  </a:cubicBezTo>
                  <a:lnTo>
                    <a:pt x="1543137" y="794923"/>
                  </a:lnTo>
                  <a:cubicBezTo>
                    <a:pt x="1543137" y="799664"/>
                    <a:pt x="1541254" y="804211"/>
                    <a:pt x="1537901" y="807564"/>
                  </a:cubicBezTo>
                  <a:cubicBezTo>
                    <a:pt x="1534548" y="810917"/>
                    <a:pt x="1530001" y="812800"/>
                    <a:pt x="1525260" y="812800"/>
                  </a:cubicBezTo>
                  <a:lnTo>
                    <a:pt x="17877" y="812800"/>
                  </a:lnTo>
                  <a:cubicBezTo>
                    <a:pt x="13136" y="812800"/>
                    <a:pt x="8589" y="810917"/>
                    <a:pt x="5236" y="807564"/>
                  </a:cubicBezTo>
                  <a:cubicBezTo>
                    <a:pt x="1883" y="804211"/>
                    <a:pt x="0" y="799664"/>
                    <a:pt x="0" y="794923"/>
                  </a:cubicBezTo>
                  <a:lnTo>
                    <a:pt x="0" y="17877"/>
                  </a:lnTo>
                  <a:cubicBezTo>
                    <a:pt x="0" y="13136"/>
                    <a:pt x="1883" y="8589"/>
                    <a:pt x="5236" y="5236"/>
                  </a:cubicBezTo>
                  <a:cubicBezTo>
                    <a:pt x="8589" y="1883"/>
                    <a:pt x="13136" y="0"/>
                    <a:pt x="17877" y="0"/>
                  </a:cubicBezTo>
                  <a:close/>
                </a:path>
              </a:pathLst>
            </a:custGeom>
            <a:blipFill>
              <a:blip r:embed="rId2"/>
              <a:stretch>
                <a:fillRect l="-78" r="-78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5922333" y="85191"/>
            <a:ext cx="7082370" cy="82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114"/>
              </a:lnSpc>
              <a:spcBef>
                <a:spcPct val="0"/>
              </a:spcBef>
            </a:pPr>
            <a:r>
              <a:rPr lang="en-US" sz="4619" b="1" spc="346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DATASET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8795" y="1495076"/>
            <a:ext cx="7795205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55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D9D9D9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Transactions</a:t>
            </a:r>
            <a:r>
              <a:rPr lang="en-US" sz="3500" dirty="0">
                <a:solidFill>
                  <a:srgbClr val="D9D9D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48‐hr window, European cardholders.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8795" y="2781869"/>
            <a:ext cx="7795205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55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D9D9D9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Feature breakdown</a:t>
            </a:r>
            <a:r>
              <a:rPr lang="en-US" sz="3500" dirty="0">
                <a:solidFill>
                  <a:srgbClr val="D9D9D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28 PCA components + 2 raw (Time, Amount).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2842" y="1495076"/>
            <a:ext cx="6733846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5"/>
              </a:lnSpc>
              <a:spcBef>
                <a:spcPct val="0"/>
              </a:spcBef>
            </a:pPr>
            <a:r>
              <a:rPr lang="en-US" sz="3597" b="1" dirty="0">
                <a:solidFill>
                  <a:srgbClr val="D9D9D9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Fraud Ratio</a:t>
            </a:r>
            <a:r>
              <a:rPr lang="en-US" sz="3597" dirty="0">
                <a:solidFill>
                  <a:srgbClr val="D9D9D9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0.172% </a:t>
            </a:r>
          </a:p>
          <a:p>
            <a:pPr marL="0" lvl="0" indent="0" algn="l">
              <a:lnSpc>
                <a:spcPts val="4065"/>
              </a:lnSpc>
              <a:spcBef>
                <a:spcPct val="0"/>
              </a:spcBef>
            </a:pPr>
            <a:endParaRPr lang="en-US" sz="3597" dirty="0">
              <a:solidFill>
                <a:srgbClr val="D9D9D9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2842" y="2781869"/>
            <a:ext cx="6577948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7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Target Variable</a:t>
            </a: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Class is 1 for fraud, 0 for legitimate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08952" y="6388490"/>
            <a:ext cx="13334966" cy="3372381"/>
            <a:chOff x="0" y="0"/>
            <a:chExt cx="17779955" cy="449650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7779955" cy="4496508"/>
              <a:chOff x="0" y="0"/>
              <a:chExt cx="3512090" cy="88819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512090" cy="888199"/>
              </a:xfrm>
              <a:custGeom>
                <a:avLst/>
                <a:gdLst/>
                <a:ahLst/>
                <a:cxnLst/>
                <a:rect l="l" t="t" r="r" b="b"/>
                <a:pathLst>
                  <a:path w="3512090" h="888199">
                    <a:moveTo>
                      <a:pt x="29609" y="0"/>
                    </a:moveTo>
                    <a:lnTo>
                      <a:pt x="3482481" y="0"/>
                    </a:lnTo>
                    <a:cubicBezTo>
                      <a:pt x="3490333" y="0"/>
                      <a:pt x="3497865" y="3120"/>
                      <a:pt x="3503418" y="8672"/>
                    </a:cubicBezTo>
                    <a:cubicBezTo>
                      <a:pt x="3508970" y="14225"/>
                      <a:pt x="3512090" y="21756"/>
                      <a:pt x="3512090" y="29609"/>
                    </a:cubicBezTo>
                    <a:lnTo>
                      <a:pt x="3512090" y="858590"/>
                    </a:lnTo>
                    <a:cubicBezTo>
                      <a:pt x="3512090" y="874943"/>
                      <a:pt x="3498833" y="888199"/>
                      <a:pt x="3482481" y="888199"/>
                    </a:cubicBezTo>
                    <a:lnTo>
                      <a:pt x="29609" y="888199"/>
                    </a:lnTo>
                    <a:cubicBezTo>
                      <a:pt x="13256" y="888199"/>
                      <a:pt x="0" y="874943"/>
                      <a:pt x="0" y="858590"/>
                    </a:cubicBezTo>
                    <a:lnTo>
                      <a:pt x="0" y="29609"/>
                    </a:lnTo>
                    <a:cubicBezTo>
                      <a:pt x="0" y="13256"/>
                      <a:pt x="13256" y="0"/>
                      <a:pt x="29609" y="0"/>
                    </a:cubicBez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95250"/>
                <a:ext cx="3512090" cy="9834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47"/>
                  </a:lnSpc>
                </a:pPr>
                <a:endParaRPr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951778" y="355081"/>
              <a:ext cx="15876399" cy="3878804"/>
            </a:xfrm>
            <a:custGeom>
              <a:avLst/>
              <a:gdLst/>
              <a:ahLst/>
              <a:cxnLst/>
              <a:rect l="l" t="t" r="r" b="b"/>
              <a:pathLst>
                <a:path w="15876399" h="3878804">
                  <a:moveTo>
                    <a:pt x="0" y="0"/>
                  </a:moveTo>
                  <a:lnTo>
                    <a:pt x="15876399" y="0"/>
                  </a:lnTo>
                  <a:lnTo>
                    <a:pt x="15876399" y="3878803"/>
                  </a:lnTo>
                  <a:lnTo>
                    <a:pt x="0" y="3878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39483"/>
            <a:ext cx="8686889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  <a:spcBef>
                <a:spcPct val="0"/>
              </a:spcBef>
            </a:pPr>
            <a:r>
              <a:rPr lang="en-US" sz="4419" b="1" spc="19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</a:t>
            </a:r>
            <a:r>
              <a:rPr lang="en-US" sz="4419" b="1" u="none" strike="noStrike" spc="19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ETHODOLOGY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04800" y="3862132"/>
            <a:ext cx="5824096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Preprocessing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93342" y="1105903"/>
            <a:ext cx="378345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Modeling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04800" y="4403725"/>
            <a:ext cx="6740196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Standard‑scale Time &amp; Amount</a:t>
            </a:r>
          </a:p>
          <a:p>
            <a:pPr algn="l">
              <a:lnSpc>
                <a:spcPts val="4199"/>
              </a:lnSpc>
            </a:pPr>
            <a:r>
              <a:rPr lang="en-US" sz="2999" spc="-14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Stratified 60/20/20 split (182,276 / 45,569 / 56,962)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93342" y="1541043"/>
            <a:ext cx="6365958" cy="2782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6"/>
              </a:lnSpc>
            </a:pPr>
            <a:r>
              <a:rPr lang="en-US" sz="2582" spc="-12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RandomForest</a:t>
            </a:r>
            <a:r>
              <a:rPr lang="en-US" sz="2582" spc="-12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(baseline)</a:t>
            </a:r>
          </a:p>
          <a:p>
            <a:pPr algn="l">
              <a:lnSpc>
                <a:spcPts val="3616"/>
              </a:lnSpc>
            </a:pPr>
            <a:r>
              <a:rPr lang="en-US" sz="2582" spc="-12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LightGBM</a:t>
            </a:r>
            <a:r>
              <a:rPr lang="en-US" sz="2582" spc="-12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  <a:p>
            <a:pPr algn="l">
              <a:lnSpc>
                <a:spcPts val="3616"/>
              </a:lnSpc>
            </a:pPr>
            <a:r>
              <a:rPr lang="en-US" sz="2582" spc="-12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LightGBM</a:t>
            </a:r>
            <a:r>
              <a:rPr lang="en-US" sz="2582" spc="-12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+ Cross - Val</a:t>
            </a:r>
          </a:p>
          <a:p>
            <a:pPr algn="l">
              <a:lnSpc>
                <a:spcPts val="3616"/>
              </a:lnSpc>
            </a:pPr>
            <a:r>
              <a:rPr lang="en-US" sz="2582" spc="-12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XGBoost</a:t>
            </a:r>
            <a:endParaRPr lang="en-US" sz="2582" spc="-12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>
              <a:lnSpc>
                <a:spcPts val="3616"/>
              </a:lnSpc>
            </a:pPr>
            <a:r>
              <a:rPr lang="en-US" sz="2582" spc="-12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XGBoost</a:t>
            </a:r>
            <a:r>
              <a:rPr lang="en-US" sz="2582" spc="-12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+ Cross‑Val + SMOTE</a:t>
            </a:r>
          </a:p>
          <a:p>
            <a:pPr algn="l">
              <a:lnSpc>
                <a:spcPts val="3616"/>
              </a:lnSpc>
            </a:pPr>
            <a:endParaRPr lang="en-US" sz="2582" spc="-12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893342" y="4024630"/>
            <a:ext cx="378345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Evaluation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93342" y="4508183"/>
            <a:ext cx="6409885" cy="1347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Primary: AUPRC</a:t>
            </a:r>
          </a:p>
          <a:p>
            <a:pPr algn="l">
              <a:lnSpc>
                <a:spcPts val="3639"/>
              </a:lnSpc>
            </a:pPr>
            <a:r>
              <a:rPr lang="en-US" sz="2599" spc="-12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Secondary: ROC‑AUC, Precision, Recall, Confusion Matrix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4800" y="1519923"/>
            <a:ext cx="801078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Exploratory Data Analysis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83841" y="2001418"/>
            <a:ext cx="5845055" cy="1032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Class distribution, temporal &amp; amount patterns, PCA component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79338"/>
            <a:ext cx="7132676" cy="7132676"/>
          </a:xfrm>
          <a:custGeom>
            <a:avLst/>
            <a:gdLst/>
            <a:ahLst/>
            <a:cxnLst/>
            <a:rect l="l" t="t" r="r" b="b"/>
            <a:pathLst>
              <a:path w="7132676" h="7132676">
                <a:moveTo>
                  <a:pt x="0" y="0"/>
                </a:moveTo>
                <a:lnTo>
                  <a:pt x="7132676" y="0"/>
                </a:lnTo>
                <a:lnTo>
                  <a:pt x="7132676" y="7132676"/>
                </a:lnTo>
                <a:lnTo>
                  <a:pt x="0" y="7132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790575"/>
            <a:ext cx="8441013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  <a:spcBef>
                <a:spcPct val="0"/>
              </a:spcBef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DATA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103336"/>
            <a:ext cx="8805005" cy="8950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34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Feature Scaling:</a:t>
            </a:r>
          </a:p>
          <a:p>
            <a:pPr algn="l">
              <a:lnSpc>
                <a:spcPts val="1889"/>
              </a:lnSpc>
            </a:pPr>
            <a:endParaRPr lang="en-US" sz="3499" b="1" dirty="0">
              <a:solidFill>
                <a:srgbClr val="000000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  <a:p>
            <a:pPr marL="647698" lvl="1" indent="-323849" algn="l">
              <a:lnSpc>
                <a:spcPts val="323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PCA features (V1–V28) were already normalized.</a:t>
            </a:r>
          </a:p>
          <a:p>
            <a:pPr algn="l">
              <a:lnSpc>
                <a:spcPts val="323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47698" lvl="1" indent="-323849" algn="l">
              <a:lnSpc>
                <a:spcPts val="323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Time and Amount were standardized using 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StandardScaler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to align with PCA scales.</a:t>
            </a:r>
          </a:p>
          <a:p>
            <a:pPr algn="l">
              <a:lnSpc>
                <a:spcPts val="323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47698" lvl="1" indent="-323849" algn="l">
              <a:lnSpc>
                <a:spcPts val="323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Temporary EDA features (e.g., Hour, Log_Amount) were dropped to avoid redundancy.</a:t>
            </a:r>
          </a:p>
          <a:p>
            <a:pPr algn="l">
              <a:lnSpc>
                <a:spcPts val="3954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l">
              <a:lnSpc>
                <a:spcPts val="3954"/>
              </a:lnSpc>
            </a:pPr>
            <a:r>
              <a:rPr lang="en-US" sz="34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Data Splitting:</a:t>
            </a:r>
          </a:p>
          <a:p>
            <a:pPr algn="l">
              <a:lnSpc>
                <a:spcPts val="3390"/>
              </a:lnSpc>
            </a:pPr>
            <a:endParaRPr lang="en-US" sz="3499" b="1" dirty="0">
              <a:solidFill>
                <a:srgbClr val="000000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  <a:p>
            <a:pPr marL="647698" lvl="1" indent="-323849" algn="l">
              <a:lnSpc>
                <a:spcPts val="29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Split: 60% Train, 20% Validation, 20% Test.</a:t>
            </a:r>
          </a:p>
          <a:p>
            <a:pPr algn="l">
              <a:lnSpc>
                <a:spcPts val="29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47698" lvl="1" indent="-323849" algn="l">
              <a:lnSpc>
                <a:spcPts val="29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Stratified splitting preserved the rare fraud ratio (~0.172%) across all sets.</a:t>
            </a:r>
          </a:p>
          <a:p>
            <a:pPr algn="l">
              <a:lnSpc>
                <a:spcPts val="29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47698" lvl="1" indent="-323849" algn="l">
              <a:lnSpc>
                <a:spcPts val="2999"/>
              </a:lnSpc>
              <a:buFont typeface="Arial"/>
              <a:buChar char="•"/>
            </a:pP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Ensured representativeness: ~316 frauds</a:t>
            </a:r>
            <a:r>
              <a:rPr lang="en-US" sz="29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(train), 78 (</a:t>
            </a:r>
            <a:r>
              <a:rPr lang="en-US" sz="2999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val</a:t>
            </a:r>
            <a:r>
              <a:rPr lang="en-US" sz="29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), 98 (test).</a:t>
            </a:r>
          </a:p>
          <a:p>
            <a:pPr algn="l">
              <a:lnSpc>
                <a:spcPts val="3499"/>
              </a:lnSpc>
            </a:pPr>
            <a:endParaRPr lang="en-US" sz="2999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state set to 2018 for reproducibility.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86060" y="2234151"/>
            <a:ext cx="8840722" cy="5720174"/>
            <a:chOff x="0" y="0"/>
            <a:chExt cx="2328421" cy="1506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28421" cy="1506548"/>
            </a:xfrm>
            <a:custGeom>
              <a:avLst/>
              <a:gdLst/>
              <a:ahLst/>
              <a:cxnLst/>
              <a:rect l="l" t="t" r="r" b="b"/>
              <a:pathLst>
                <a:path w="2328421" h="1506548">
                  <a:moveTo>
                    <a:pt x="49916" y="0"/>
                  </a:moveTo>
                  <a:lnTo>
                    <a:pt x="2278505" y="0"/>
                  </a:lnTo>
                  <a:cubicBezTo>
                    <a:pt x="2306073" y="0"/>
                    <a:pt x="2328421" y="22348"/>
                    <a:pt x="2328421" y="49916"/>
                  </a:cubicBezTo>
                  <a:lnTo>
                    <a:pt x="2328421" y="1456632"/>
                  </a:lnTo>
                  <a:cubicBezTo>
                    <a:pt x="2328421" y="1469871"/>
                    <a:pt x="2323162" y="1482567"/>
                    <a:pt x="2313801" y="1491928"/>
                  </a:cubicBezTo>
                  <a:cubicBezTo>
                    <a:pt x="2304440" y="1501289"/>
                    <a:pt x="2291744" y="1506548"/>
                    <a:pt x="2278505" y="1506548"/>
                  </a:cubicBezTo>
                  <a:lnTo>
                    <a:pt x="49916" y="1506548"/>
                  </a:lnTo>
                  <a:cubicBezTo>
                    <a:pt x="22348" y="1506548"/>
                    <a:pt x="0" y="1484200"/>
                    <a:pt x="0" y="1456632"/>
                  </a:cubicBezTo>
                  <a:lnTo>
                    <a:pt x="0" y="49916"/>
                  </a:lnTo>
                  <a:cubicBezTo>
                    <a:pt x="0" y="22348"/>
                    <a:pt x="22348" y="0"/>
                    <a:pt x="4991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328421" cy="1601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699151" y="3089845"/>
            <a:ext cx="7739191" cy="4784007"/>
          </a:xfrm>
          <a:custGeom>
            <a:avLst/>
            <a:gdLst/>
            <a:ahLst/>
            <a:cxnLst/>
            <a:rect l="l" t="t" r="r" b="b"/>
            <a:pathLst>
              <a:path w="7739191" h="4784007">
                <a:moveTo>
                  <a:pt x="0" y="0"/>
                </a:moveTo>
                <a:lnTo>
                  <a:pt x="7739191" y="0"/>
                </a:lnTo>
                <a:lnTo>
                  <a:pt x="7739191" y="4784007"/>
                </a:lnTo>
                <a:lnTo>
                  <a:pt x="0" y="478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568746" y="459537"/>
            <a:ext cx="8634627" cy="80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</a:pPr>
            <a:r>
              <a:rPr lang="en-US" sz="4519" b="1" spc="338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EDA – CLASS IMBALANCE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86649" y="3178519"/>
            <a:ext cx="7439545" cy="2059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4"/>
              </a:lnSpc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954"/>
              </a:lnSpc>
            </a:pPr>
            <a:r>
              <a:rPr lang="en-US" sz="34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Fraud = 492 / 284,807 ≈ 0.172% → naïve accuracy ≈ 99.8% but 0% recall.</a:t>
            </a:r>
          </a:p>
          <a:p>
            <a:pPr algn="l">
              <a:lnSpc>
                <a:spcPts val="3954"/>
              </a:lnSpc>
            </a:pPr>
            <a:endParaRPr lang="en-US" sz="3499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86649" y="5562543"/>
            <a:ext cx="7439545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34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Motivates AUPRC over accuracy.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4046" y="2177001"/>
            <a:ext cx="6549400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 Italics"/>
                <a:cs typeface="Times New Roman" panose="02020603050405020304" pitchFamily="18" charset="0"/>
                <a:sym typeface="Times New Roman Bold Italics"/>
              </a:rPr>
              <a:t>Count plot of Class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5525" y="3214474"/>
            <a:ext cx="1087346" cy="838245"/>
          </a:xfrm>
          <a:custGeom>
            <a:avLst/>
            <a:gdLst/>
            <a:ahLst/>
            <a:cxnLst/>
            <a:rect l="l" t="t" r="r" b="b"/>
            <a:pathLst>
              <a:path w="1087346" h="838245">
                <a:moveTo>
                  <a:pt x="0" y="0"/>
                </a:moveTo>
                <a:lnTo>
                  <a:pt x="1087346" y="0"/>
                </a:lnTo>
                <a:lnTo>
                  <a:pt x="1087346" y="838245"/>
                </a:lnTo>
                <a:lnTo>
                  <a:pt x="0" y="83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6482228"/>
            <a:ext cx="1170375" cy="936300"/>
          </a:xfrm>
          <a:custGeom>
            <a:avLst/>
            <a:gdLst/>
            <a:ahLst/>
            <a:cxnLst/>
            <a:rect l="l" t="t" r="r" b="b"/>
            <a:pathLst>
              <a:path w="1170375" h="936300">
                <a:moveTo>
                  <a:pt x="0" y="0"/>
                </a:moveTo>
                <a:lnTo>
                  <a:pt x="1170375" y="0"/>
                </a:lnTo>
                <a:lnTo>
                  <a:pt x="1170375" y="936300"/>
                </a:lnTo>
                <a:lnTo>
                  <a:pt x="0" y="936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93439" y="2369440"/>
            <a:ext cx="8265114" cy="5683020"/>
          </a:xfrm>
          <a:custGeom>
            <a:avLst/>
            <a:gdLst/>
            <a:ahLst/>
            <a:cxnLst/>
            <a:rect l="l" t="t" r="r" b="b"/>
            <a:pathLst>
              <a:path w="8265114" h="5683020">
                <a:moveTo>
                  <a:pt x="0" y="0"/>
                </a:moveTo>
                <a:lnTo>
                  <a:pt x="8265114" y="0"/>
                </a:lnTo>
                <a:lnTo>
                  <a:pt x="8265114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2741024" y="3391956"/>
            <a:ext cx="4468945" cy="965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3899"/>
              </a:lnSpc>
              <a:buFont typeface="Arial"/>
              <a:buChar char="•"/>
            </a:pPr>
            <a:r>
              <a:rPr lang="en-US" sz="2999" spc="-14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Strong daytime peaks (user activity cycles).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48628" y="5651640"/>
            <a:ext cx="4979620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3899"/>
              </a:lnSpc>
              <a:buFont typeface="Arial"/>
              <a:buChar char="•"/>
            </a:pPr>
            <a:r>
              <a:rPr lang="en-US" sz="2999" spc="-14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Nearly uniform across 0–23 hrs (even low‑activity nighttime) ​</a:t>
            </a:r>
          </a:p>
          <a:p>
            <a:pPr marL="647697" lvl="1" indent="-323848" algn="l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-14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Implies Time carries discriminative signal despite PCA anonymity.</a:t>
            </a:r>
          </a:p>
          <a:p>
            <a:pPr marL="0" lvl="0" indent="0" algn="l">
              <a:lnSpc>
                <a:spcPts val="3899"/>
              </a:lnSpc>
              <a:spcBef>
                <a:spcPct val="0"/>
              </a:spcBef>
            </a:pPr>
            <a:endParaRPr lang="en-US" sz="2999" spc="-14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02812" y="790575"/>
            <a:ext cx="12082375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  <a:spcBef>
                <a:spcPct val="0"/>
              </a:spcBef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EDA – TRANSACTION TIME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1024" y="2903641"/>
            <a:ext cx="4979620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Non‑fraud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41024" y="5163325"/>
            <a:ext cx="4687225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sz="35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Fraud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8280662"/>
            <a:ext cx="8265114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822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 Italics"/>
                <a:cs typeface="Times New Roman" panose="02020603050405020304" pitchFamily="18" charset="0"/>
                <a:sym typeface="Times New Roman Bold Italics"/>
              </a:rPr>
              <a:t>Overlaid histograms of Time by Class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95128" y="1961783"/>
            <a:ext cx="6468359" cy="6766372"/>
          </a:xfrm>
          <a:custGeom>
            <a:avLst/>
            <a:gdLst/>
            <a:ahLst/>
            <a:cxnLst/>
            <a:rect l="l" t="t" r="r" b="b"/>
            <a:pathLst>
              <a:path w="6468359" h="6766372">
                <a:moveTo>
                  <a:pt x="0" y="0"/>
                </a:moveTo>
                <a:lnTo>
                  <a:pt x="6468359" y="0"/>
                </a:lnTo>
                <a:lnTo>
                  <a:pt x="6468359" y="6766372"/>
                </a:lnTo>
                <a:lnTo>
                  <a:pt x="0" y="6766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9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2495599" y="742938"/>
            <a:ext cx="13296802" cy="7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06"/>
              </a:lnSpc>
              <a:spcBef>
                <a:spcPct val="0"/>
              </a:spcBef>
            </a:pPr>
            <a:r>
              <a:rPr lang="en-US" sz="4419" b="1" spc="33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EDA – TRANSACTION AMOUNT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07790" y="2693466"/>
            <a:ext cx="5535862" cy="1701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40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Non‑fraud: </a:t>
            </a:r>
          </a:p>
          <a:p>
            <a:pPr marL="777237" lvl="1" indent="-388618" algn="l">
              <a:lnSpc>
                <a:spcPts val="4067"/>
              </a:lnSpc>
              <a:buFont typeface="Arial"/>
              <a:buChar char="•"/>
            </a:pPr>
            <a:r>
              <a:rPr lang="en-US" sz="35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Higher mean/Q1, more extreme outliers.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62770" y="4810160"/>
            <a:ext cx="5535862" cy="226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41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Fraud: </a:t>
            </a:r>
          </a:p>
          <a:p>
            <a:pPr marL="798826" lvl="1" indent="-399413" algn="l">
              <a:lnSpc>
                <a:spcPts val="4180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Lower mean/Q1 but heavier Q4, fewer extreme outliers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95599" y="7394420"/>
            <a:ext cx="5836417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06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Amount skew </a:t>
            </a:r>
            <a:r>
              <a:rPr lang="en-US" sz="3899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is a useful signal for separation.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65751" y="8985330"/>
            <a:ext cx="5927114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6"/>
              </a:lnSpc>
              <a:spcBef>
                <a:spcPct val="0"/>
              </a:spcBef>
            </a:pPr>
            <a:r>
              <a:rPr lang="en-US" sz="3819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 Italics"/>
                <a:cs typeface="Times New Roman" panose="02020603050405020304" pitchFamily="18" charset="0"/>
                <a:sym typeface="Times New Roman Bold Italics"/>
              </a:rPr>
              <a:t>Boxplots of Amount by Class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92361" y="1996931"/>
            <a:ext cx="9098136" cy="7261369"/>
            <a:chOff x="0" y="0"/>
            <a:chExt cx="2396217" cy="19124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6217" cy="1912459"/>
            </a:xfrm>
            <a:custGeom>
              <a:avLst/>
              <a:gdLst/>
              <a:ahLst/>
              <a:cxnLst/>
              <a:rect l="l" t="t" r="r" b="b"/>
              <a:pathLst>
                <a:path w="2396217" h="1912459">
                  <a:moveTo>
                    <a:pt x="48503" y="0"/>
                  </a:moveTo>
                  <a:lnTo>
                    <a:pt x="2347714" y="0"/>
                  </a:lnTo>
                  <a:cubicBezTo>
                    <a:pt x="2374501" y="0"/>
                    <a:pt x="2396217" y="21716"/>
                    <a:pt x="2396217" y="48503"/>
                  </a:cubicBezTo>
                  <a:lnTo>
                    <a:pt x="2396217" y="1863956"/>
                  </a:lnTo>
                  <a:cubicBezTo>
                    <a:pt x="2396217" y="1890744"/>
                    <a:pt x="2374501" y="1912459"/>
                    <a:pt x="2347714" y="1912459"/>
                  </a:cubicBezTo>
                  <a:lnTo>
                    <a:pt x="48503" y="1912459"/>
                  </a:lnTo>
                  <a:cubicBezTo>
                    <a:pt x="21716" y="1912459"/>
                    <a:pt x="0" y="1890744"/>
                    <a:pt x="0" y="1863956"/>
                  </a:cubicBezTo>
                  <a:lnTo>
                    <a:pt x="0" y="48503"/>
                  </a:lnTo>
                  <a:cubicBezTo>
                    <a:pt x="0" y="21716"/>
                    <a:pt x="21716" y="0"/>
                    <a:pt x="4850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396217" cy="20077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665787" y="1432739"/>
            <a:ext cx="7616527" cy="8116883"/>
          </a:xfrm>
          <a:custGeom>
            <a:avLst/>
            <a:gdLst/>
            <a:ahLst/>
            <a:cxnLst/>
            <a:rect l="l" t="t" r="r" b="b"/>
            <a:pathLst>
              <a:path w="7616527" h="8116883">
                <a:moveTo>
                  <a:pt x="0" y="0"/>
                </a:moveTo>
                <a:lnTo>
                  <a:pt x="7616527" y="0"/>
                </a:lnTo>
                <a:lnTo>
                  <a:pt x="7616527" y="8116883"/>
                </a:lnTo>
                <a:lnTo>
                  <a:pt x="0" y="8116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347203" y="226416"/>
            <a:ext cx="9593594" cy="694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6"/>
              </a:lnSpc>
            </a:pPr>
            <a:r>
              <a:rPr lang="en-US" sz="3920" b="1" spc="294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EDA – FEATURE CORRELATIONS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49288" y="3188072"/>
            <a:ext cx="7184282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PCA axes (V1–V28) largely orthogonal by design.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49288" y="4865234"/>
            <a:ext cx="7184282" cy="147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Notable: V3 ↔ Time (inverse), V7/V20 ↔ Amount (positive), V1/V5 ↔ Amount (inverse)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49288" y="7009121"/>
            <a:ext cx="7184282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Highlights which latent features capture temporal vs. monetary effects.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56032" y="9652965"/>
            <a:ext cx="4982343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 Italics"/>
                <a:cs typeface="Times New Roman" panose="02020603050405020304" pitchFamily="18" charset="0"/>
                <a:sym typeface="Times New Roman Bold Italics"/>
              </a:rPr>
              <a:t>Feature correlation 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933</Words>
  <Application>Microsoft Office PowerPoint</Application>
  <PresentationFormat>Custom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Purple Gradient Modern Elegant Technology Keynote Presentation</dc:title>
  <cp:lastModifiedBy>Admin</cp:lastModifiedBy>
  <cp:revision>13</cp:revision>
  <dcterms:created xsi:type="dcterms:W3CDTF">2006-08-16T00:00:00Z</dcterms:created>
  <dcterms:modified xsi:type="dcterms:W3CDTF">2025-09-29T11:44:00Z</dcterms:modified>
  <dc:identifier>DAGk62Uh23E</dc:identifier>
</cp:coreProperties>
</file>