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3" r:id="rId6"/>
    <p:sldId id="260"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801EB8-29EF-4202-8EDC-4DF8056FC806}">
          <p14:sldIdLst>
            <p14:sldId id="256"/>
            <p14:sldId id="257"/>
            <p14:sldId id="258"/>
            <p14:sldId id="259"/>
            <p14:sldId id="263"/>
            <p14:sldId id="260"/>
            <p14:sldId id="261"/>
            <p14:sldId id="264"/>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47" d="100"/>
          <a:sy n="47" d="100"/>
        </p:scale>
        <p:origin x="53"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00781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86497-FFF5-4682-AA9D-B1BB00646328}"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43585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058617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12364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974362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586497-FFF5-4682-AA9D-B1BB00646328}" type="datetimeFigureOut">
              <a:rPr lang="en-IN" smtClean="0"/>
              <a:t>30-09-2024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32951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586497-FFF5-4682-AA9D-B1BB00646328}" type="datetimeFigureOut">
              <a:rPr lang="en-IN" smtClean="0"/>
              <a:t>30-09-2024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444400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1615024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83722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586497-FFF5-4682-AA9D-B1BB00646328}"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8013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33882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586497-FFF5-4682-AA9D-B1BB00646328}"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95099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586497-FFF5-4682-AA9D-B1BB00646328}"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60780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586497-FFF5-4682-AA9D-B1BB00646328}" type="datetimeFigureOut">
              <a:rPr lang="en-IN" smtClean="0"/>
              <a:t>30-09-2024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898994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586497-FFF5-4682-AA9D-B1BB00646328}" type="datetimeFigureOut">
              <a:rPr lang="en-IN" smtClean="0"/>
              <a:t>30-09-2024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54343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0586497-FFF5-4682-AA9D-B1BB00646328}" type="datetimeFigureOut">
              <a:rPr lang="en-IN" smtClean="0"/>
              <a:t>30-09-2024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1140891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86497-FFF5-4682-AA9D-B1BB00646328}"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1132710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586497-FFF5-4682-AA9D-B1BB00646328}" type="datetimeFigureOut">
              <a:rPr lang="en-IN" smtClean="0"/>
              <a:t>30-09-2024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B8E6B2-3B1F-4D58-904D-11B52A94AA73}" type="slidenum">
              <a:rPr lang="en-IN" smtClean="0"/>
              <a:t>‹#›</a:t>
            </a:fld>
            <a:endParaRPr lang="en-IN"/>
          </a:p>
        </p:txBody>
      </p:sp>
    </p:spTree>
    <p:extLst>
      <p:ext uri="{BB962C8B-B14F-4D97-AF65-F5344CB8AC3E}">
        <p14:creationId xmlns:p14="http://schemas.microsoft.com/office/powerpoint/2010/main" val="312017251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9BE5-A3A1-2F11-F898-9CD248800DFA}"/>
              </a:ext>
            </a:extLst>
          </p:cNvPr>
          <p:cNvSpPr>
            <a:spLocks noGrp="1"/>
          </p:cNvSpPr>
          <p:nvPr>
            <p:ph type="ctrTitle"/>
          </p:nvPr>
        </p:nvSpPr>
        <p:spPr/>
        <p:txBody>
          <a:bodyPr/>
          <a:lstStyle/>
          <a:p>
            <a:r>
              <a:rPr lang="en-IN" sz="2800" dirty="0">
                <a:solidFill>
                  <a:schemeClr val="tx1"/>
                </a:solidFill>
              </a:rPr>
              <a:t>Assignment 1, CS683 (NLP),</a:t>
            </a:r>
          </a:p>
        </p:txBody>
      </p:sp>
      <p:sp>
        <p:nvSpPr>
          <p:cNvPr id="3" name="Subtitle 2">
            <a:extLst>
              <a:ext uri="{FF2B5EF4-FFF2-40B4-BE49-F238E27FC236}">
                <a16:creationId xmlns:a16="http://schemas.microsoft.com/office/drawing/2014/main" id="{44D7AC95-550B-8B9F-73DA-9E3DC77E5D28}"/>
              </a:ext>
            </a:extLst>
          </p:cNvPr>
          <p:cNvSpPr>
            <a:spLocks noGrp="1"/>
          </p:cNvSpPr>
          <p:nvPr>
            <p:ph type="subTitle" idx="1"/>
          </p:nvPr>
        </p:nvSpPr>
        <p:spPr>
          <a:xfrm>
            <a:off x="1154955" y="4777380"/>
            <a:ext cx="8825658" cy="1901006"/>
          </a:xfrm>
        </p:spPr>
        <p:txBody>
          <a:bodyPr>
            <a:normAutofit/>
          </a:bodyPr>
          <a:lstStyle/>
          <a:p>
            <a:r>
              <a:rPr lang="en-IN" dirty="0"/>
              <a:t>BY-MAYANK GUPTA</a:t>
            </a:r>
          </a:p>
          <a:p>
            <a:r>
              <a:rPr lang="en-IN" dirty="0"/>
              <a:t>Roll No.: 2101117</a:t>
            </a:r>
          </a:p>
          <a:p>
            <a:r>
              <a:rPr lang="en-IN" dirty="0"/>
              <a:t>GROUP-CS41</a:t>
            </a:r>
          </a:p>
          <a:p>
            <a:r>
              <a:rPr lang="en-IN" dirty="0"/>
              <a:t>CLASS- B.TECH-4</a:t>
            </a:r>
            <a:r>
              <a:rPr lang="en-IN" baseline="30000" dirty="0"/>
              <a:t>TH</a:t>
            </a:r>
            <a:r>
              <a:rPr lang="en-IN" dirty="0"/>
              <a:t> Year</a:t>
            </a:r>
          </a:p>
          <a:p>
            <a:endParaRPr lang="en-IN" dirty="0"/>
          </a:p>
        </p:txBody>
      </p:sp>
    </p:spTree>
    <p:extLst>
      <p:ext uri="{BB962C8B-B14F-4D97-AF65-F5344CB8AC3E}">
        <p14:creationId xmlns:p14="http://schemas.microsoft.com/office/powerpoint/2010/main" val="152786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61C2-68C5-5FCB-E9AD-65CFDED29597}"/>
              </a:ext>
            </a:extLst>
          </p:cNvPr>
          <p:cNvSpPr>
            <a:spLocks noGrp="1"/>
          </p:cNvSpPr>
          <p:nvPr>
            <p:ph type="title"/>
          </p:nvPr>
        </p:nvSpPr>
        <p:spPr/>
        <p:txBody>
          <a:bodyPr/>
          <a:lstStyle/>
          <a:p>
            <a:r>
              <a:rPr lang="en-IN" dirty="0">
                <a:solidFill>
                  <a:schemeClr val="tx1"/>
                </a:solidFill>
              </a:rPr>
              <a:t>Data Preprocessing</a:t>
            </a:r>
          </a:p>
        </p:txBody>
      </p:sp>
      <p:sp>
        <p:nvSpPr>
          <p:cNvPr id="3" name="Content Placeholder 2">
            <a:extLst>
              <a:ext uri="{FF2B5EF4-FFF2-40B4-BE49-F238E27FC236}">
                <a16:creationId xmlns:a16="http://schemas.microsoft.com/office/drawing/2014/main" id="{42C55E96-5C51-F5BE-0577-A73B9076922A}"/>
              </a:ext>
            </a:extLst>
          </p:cNvPr>
          <p:cNvSpPr>
            <a:spLocks noGrp="1"/>
          </p:cNvSpPr>
          <p:nvPr>
            <p:ph idx="1"/>
          </p:nvPr>
        </p:nvSpPr>
        <p:spPr>
          <a:xfrm>
            <a:off x="1103312" y="1319754"/>
            <a:ext cx="9404723" cy="5363850"/>
          </a:xfrm>
        </p:spPr>
        <p:txBody>
          <a:bodyPr>
            <a:normAutofit fontScale="77500" lnSpcReduction="20000"/>
          </a:bodyPr>
          <a:lstStyle/>
          <a:p>
            <a:r>
              <a:rPr lang="en-IN" b="1" dirty="0"/>
              <a:t>Data Acquisition and Preparation:</a:t>
            </a:r>
            <a:endParaRPr lang="en-IN" dirty="0"/>
          </a:p>
          <a:p>
            <a:pPr>
              <a:buFont typeface="Arial" panose="020B0604020202020204" pitchFamily="34" charset="0"/>
              <a:buChar char="•"/>
            </a:pPr>
            <a:r>
              <a:rPr lang="en-IN" dirty="0"/>
              <a:t>The analysis utilizes the </a:t>
            </a:r>
            <a:r>
              <a:rPr lang="en-IN" b="1" dirty="0"/>
              <a:t>Cornell Movie Review Dataset</a:t>
            </a:r>
            <a:r>
              <a:rPr lang="en-IN" dirty="0"/>
              <a:t>, which has been converted into CSV format for ease of manipulation.</a:t>
            </a:r>
          </a:p>
          <a:p>
            <a:pPr>
              <a:buFont typeface="Arial" panose="020B0604020202020204" pitchFamily="34" charset="0"/>
              <a:buChar char="•"/>
            </a:pPr>
            <a:r>
              <a:rPr lang="en-IN" dirty="0"/>
              <a:t>The dataset underwent thorough </a:t>
            </a:r>
            <a:r>
              <a:rPr lang="en-IN" b="1" dirty="0"/>
              <a:t>cleaning</a:t>
            </a:r>
            <a:r>
              <a:rPr lang="en-IN" dirty="0"/>
              <a:t> to eliminate unnecessary whitespace, special characters, and other inconsistencies, ensuring the text is suitable for analysis.</a:t>
            </a:r>
          </a:p>
          <a:p>
            <a:r>
              <a:rPr lang="en-IN" b="1" dirty="0"/>
              <a:t>2. Data </a:t>
            </a:r>
            <a:r>
              <a:rPr lang="en-IN" b="1" dirty="0" err="1"/>
              <a:t>Labeling</a:t>
            </a:r>
            <a:r>
              <a:rPr lang="en-IN" b="1" dirty="0"/>
              <a:t>:</a:t>
            </a:r>
            <a:endParaRPr lang="en-IN" dirty="0"/>
          </a:p>
          <a:p>
            <a:pPr>
              <a:buFont typeface="Arial" panose="020B0604020202020204" pitchFamily="34" charset="0"/>
              <a:buChar char="•"/>
            </a:pPr>
            <a:r>
              <a:rPr lang="en-IN" dirty="0"/>
              <a:t>An additional column has been incorporated into the CSV file to represent the sentiment polarity:</a:t>
            </a:r>
          </a:p>
          <a:p>
            <a:pPr marL="742950" lvl="1" indent="-285750">
              <a:buFont typeface="Arial" panose="020B0604020202020204" pitchFamily="34" charset="0"/>
              <a:buChar char="•"/>
            </a:pPr>
            <a:r>
              <a:rPr lang="en-IN" b="1" dirty="0"/>
              <a:t>Positive reviews</a:t>
            </a:r>
            <a:r>
              <a:rPr lang="en-IN" dirty="0"/>
              <a:t> are assigned a label of </a:t>
            </a:r>
            <a:r>
              <a:rPr lang="en-IN" b="1" dirty="0"/>
              <a:t>1</a:t>
            </a:r>
            <a:r>
              <a:rPr lang="en-IN" dirty="0"/>
              <a:t>.</a:t>
            </a:r>
          </a:p>
          <a:p>
            <a:pPr marL="742950" lvl="1" indent="-285750">
              <a:buFont typeface="Arial" panose="020B0604020202020204" pitchFamily="34" charset="0"/>
              <a:buChar char="•"/>
            </a:pPr>
            <a:r>
              <a:rPr lang="en-IN" b="1" dirty="0"/>
              <a:t>Negative reviews</a:t>
            </a:r>
            <a:r>
              <a:rPr lang="en-IN" dirty="0"/>
              <a:t> are </a:t>
            </a:r>
            <a:r>
              <a:rPr lang="en-IN" dirty="0" err="1"/>
              <a:t>labeled</a:t>
            </a:r>
            <a:r>
              <a:rPr lang="en-IN" dirty="0"/>
              <a:t> as </a:t>
            </a:r>
            <a:r>
              <a:rPr lang="en-IN" b="1" dirty="0"/>
              <a:t>0</a:t>
            </a:r>
            <a:r>
              <a:rPr lang="en-IN" dirty="0"/>
              <a:t>.</a:t>
            </a:r>
          </a:p>
          <a:p>
            <a:pPr>
              <a:buFont typeface="Arial" panose="020B0604020202020204" pitchFamily="34" charset="0"/>
              <a:buChar char="•"/>
            </a:pPr>
            <a:r>
              <a:rPr lang="en-IN" dirty="0"/>
              <a:t>This </a:t>
            </a:r>
            <a:r>
              <a:rPr lang="en-IN" dirty="0" err="1"/>
              <a:t>labeling</a:t>
            </a:r>
            <a:r>
              <a:rPr lang="en-IN" dirty="0"/>
              <a:t> facilitates the training of a binary classification model.</a:t>
            </a:r>
          </a:p>
          <a:p>
            <a:r>
              <a:rPr lang="en-IN" b="1" dirty="0"/>
              <a:t>3. Dataset Structure:</a:t>
            </a:r>
            <a:endParaRPr lang="en-IN" dirty="0"/>
          </a:p>
          <a:p>
            <a:pPr>
              <a:buFont typeface="Arial" panose="020B0604020202020204" pitchFamily="34" charset="0"/>
              <a:buChar char="•"/>
            </a:pPr>
            <a:r>
              <a:rPr lang="en-IN" dirty="0"/>
              <a:t>The cleaned data is organized into a </a:t>
            </a:r>
            <a:r>
              <a:rPr lang="en-IN" b="1" dirty="0" err="1"/>
              <a:t>DataFrame</a:t>
            </a:r>
            <a:r>
              <a:rPr lang="en-IN" dirty="0"/>
              <a:t> and divided into three distinct sets for </a:t>
            </a:r>
            <a:r>
              <a:rPr lang="en-IN" dirty="0" err="1"/>
              <a:t>modeling</a:t>
            </a:r>
            <a:r>
              <a:rPr lang="en-IN" dirty="0"/>
              <a:t>:</a:t>
            </a:r>
          </a:p>
          <a:p>
            <a:pPr marL="742950" lvl="1" indent="-285750">
              <a:buFont typeface="Arial" panose="020B0604020202020204" pitchFamily="34" charset="0"/>
              <a:buChar char="•"/>
            </a:pPr>
            <a:r>
              <a:rPr lang="en-IN" b="1" dirty="0"/>
              <a:t>Training Set</a:t>
            </a:r>
            <a:r>
              <a:rPr lang="en-IN" dirty="0"/>
              <a:t>: Comprises the first </a:t>
            </a:r>
            <a:r>
              <a:rPr lang="en-IN" b="1" dirty="0"/>
              <a:t>4,000 positive</a:t>
            </a:r>
            <a:r>
              <a:rPr lang="en-IN" dirty="0"/>
              <a:t> and </a:t>
            </a:r>
            <a:r>
              <a:rPr lang="en-IN" b="1" dirty="0"/>
              <a:t>4,000 negative reviews</a:t>
            </a:r>
            <a:r>
              <a:rPr lang="en-IN" dirty="0"/>
              <a:t> to train the model.</a:t>
            </a:r>
          </a:p>
          <a:p>
            <a:pPr marL="742950" lvl="1" indent="-285750">
              <a:buFont typeface="Arial" panose="020B0604020202020204" pitchFamily="34" charset="0"/>
              <a:buChar char="•"/>
            </a:pPr>
            <a:r>
              <a:rPr lang="en-IN" b="1" dirty="0"/>
              <a:t>Validation Set</a:t>
            </a:r>
            <a:r>
              <a:rPr lang="en-IN" dirty="0"/>
              <a:t>: Contains the next </a:t>
            </a:r>
            <a:r>
              <a:rPr lang="en-IN" b="1" dirty="0"/>
              <a:t>500 positive</a:t>
            </a:r>
            <a:r>
              <a:rPr lang="en-IN" dirty="0"/>
              <a:t> and </a:t>
            </a:r>
            <a:r>
              <a:rPr lang="en-IN" b="1" dirty="0"/>
              <a:t>500 negative reviews</a:t>
            </a:r>
            <a:r>
              <a:rPr lang="en-IN" dirty="0"/>
              <a:t> to tune hyperparameters and prevent overfitting.</a:t>
            </a:r>
          </a:p>
          <a:p>
            <a:pPr marL="742950" lvl="1" indent="-285750">
              <a:buFont typeface="Arial" panose="020B0604020202020204" pitchFamily="34" charset="0"/>
              <a:buChar char="•"/>
            </a:pPr>
            <a:r>
              <a:rPr lang="en-IN" b="1" dirty="0"/>
              <a:t>Test Set</a:t>
            </a:r>
            <a:r>
              <a:rPr lang="en-IN" dirty="0"/>
              <a:t>: Consists of the final </a:t>
            </a:r>
            <a:r>
              <a:rPr lang="en-IN" b="1" dirty="0"/>
              <a:t>831 positive</a:t>
            </a:r>
            <a:r>
              <a:rPr lang="en-IN" dirty="0"/>
              <a:t> and </a:t>
            </a:r>
            <a:r>
              <a:rPr lang="en-IN" b="1" dirty="0"/>
              <a:t>831 negative reviews</a:t>
            </a:r>
            <a:r>
              <a:rPr lang="en-IN" dirty="0"/>
              <a:t>, used to evaluate the model's performance post-training.</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474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8CE-EB90-A380-41A8-C3637E71F769}"/>
              </a:ext>
            </a:extLst>
          </p:cNvPr>
          <p:cNvSpPr>
            <a:spLocks noGrp="1"/>
          </p:cNvSpPr>
          <p:nvPr>
            <p:ph type="title"/>
          </p:nvPr>
        </p:nvSpPr>
        <p:spPr/>
        <p:txBody>
          <a:bodyPr/>
          <a:lstStyle/>
          <a:p>
            <a:r>
              <a:rPr lang="en-IN" dirty="0">
                <a:solidFill>
                  <a:schemeClr val="tx1"/>
                </a:solidFill>
              </a:rPr>
              <a:t>Vectorization and Embedding:</a:t>
            </a:r>
          </a:p>
        </p:txBody>
      </p:sp>
      <p:sp>
        <p:nvSpPr>
          <p:cNvPr id="3" name="Content Placeholder 2">
            <a:extLst>
              <a:ext uri="{FF2B5EF4-FFF2-40B4-BE49-F238E27FC236}">
                <a16:creationId xmlns:a16="http://schemas.microsoft.com/office/drawing/2014/main" id="{0DF59A7F-F3A6-9B13-68E4-E787E0E02EA6}"/>
              </a:ext>
            </a:extLst>
          </p:cNvPr>
          <p:cNvSpPr>
            <a:spLocks noGrp="1"/>
          </p:cNvSpPr>
          <p:nvPr>
            <p:ph idx="1"/>
          </p:nvPr>
        </p:nvSpPr>
        <p:spPr/>
        <p:txBody>
          <a:bodyPr>
            <a:normAutofit/>
          </a:bodyPr>
          <a:lstStyle/>
          <a:p>
            <a:pPr>
              <a:buAutoNum type="arabicPeriod"/>
            </a:pPr>
            <a:r>
              <a:rPr lang="en-IN" sz="1400" b="1" dirty="0"/>
              <a:t>Text Vectorization:</a:t>
            </a:r>
            <a:br>
              <a:rPr lang="en-IN" sz="1400" dirty="0"/>
            </a:br>
            <a:r>
              <a:rPr lang="en-IN" sz="1400" dirty="0"/>
              <a:t>	To process text data effectively with neural networks, we transform textual content into a 	numerical format through </a:t>
            </a:r>
            <a:r>
              <a:rPr lang="en-IN" sz="1400" b="1" dirty="0"/>
              <a:t>text vectorization</a:t>
            </a:r>
            <a:r>
              <a:rPr lang="en-IN" sz="1400" dirty="0"/>
              <a:t>. In this code, this is done using TensorFlow’s 	</a:t>
            </a:r>
            <a:r>
              <a:rPr lang="en-IN" sz="1400" b="1" dirty="0" err="1"/>
              <a:t>TfidfVectorizer</a:t>
            </a:r>
            <a:r>
              <a:rPr lang="en-IN" sz="1400" dirty="0"/>
              <a:t>, which applies the </a:t>
            </a:r>
            <a:r>
              <a:rPr lang="en-IN" sz="1400" b="1" dirty="0"/>
              <a:t>Term Frequency-Inverse Document Frequency (TF-IDF)</a:t>
            </a:r>
            <a:r>
              <a:rPr lang="en-IN" sz="1400" dirty="0"/>
              <a:t> method.</a:t>
            </a:r>
            <a:br>
              <a:rPr lang="en-IN" sz="1400" dirty="0"/>
            </a:br>
            <a:r>
              <a:rPr lang="en-IN" sz="1400" dirty="0"/>
              <a:t>	Max Features: The </a:t>
            </a:r>
            <a:r>
              <a:rPr lang="en-IN" sz="1400" dirty="0" err="1"/>
              <a:t>max_features</a:t>
            </a:r>
            <a:r>
              <a:rPr lang="en-IN" sz="1400" dirty="0"/>
              <a:t> parameter is set to 5,000, which limits the vocabulary to the 	most significant words based on their TF-IDF scores. This ensures the model focuses on relevant 	features and reduces noise from less important words. The resulting numerical representation 	captures the importance of words within the dataset, enabling efficient processing.</a:t>
            </a:r>
          </a:p>
          <a:p>
            <a:pPr>
              <a:buAutoNum type="arabicPeriod"/>
            </a:pPr>
            <a:r>
              <a:rPr lang="en-IN" sz="1400" dirty="0"/>
              <a:t>Embedding Layer:</a:t>
            </a:r>
          </a:p>
          <a:p>
            <a:pPr marL="0" indent="0">
              <a:buNone/>
            </a:pPr>
            <a:r>
              <a:rPr lang="en-IN" sz="1400" dirty="0"/>
              <a:t>	After vectorization, the next step involves mapping integer sequences to dense vectors. While 	the code does not explicitly include a </a:t>
            </a:r>
            <a:r>
              <a:rPr lang="en-IN" sz="1400" dirty="0" err="1"/>
              <a:t>Keras</a:t>
            </a:r>
            <a:r>
              <a:rPr lang="en-IN" sz="1400" dirty="0"/>
              <a:t> embedding layer, it converts the sparse matrix to a 	dense format using the </a:t>
            </a:r>
            <a:r>
              <a:rPr lang="en-IN" sz="1400" dirty="0" err="1"/>
              <a:t>toarray</a:t>
            </a:r>
            <a:r>
              <a:rPr lang="en-IN" sz="1400" dirty="0"/>
              <a:t>() method.</a:t>
            </a:r>
          </a:p>
          <a:p>
            <a:pPr marL="0" indent="0">
              <a:buNone/>
            </a:pPr>
            <a:r>
              <a:rPr lang="en-IN" sz="1400" dirty="0"/>
              <a:t>	</a:t>
            </a:r>
          </a:p>
        </p:txBody>
      </p:sp>
    </p:spTree>
    <p:extLst>
      <p:ext uri="{BB962C8B-B14F-4D97-AF65-F5344CB8AC3E}">
        <p14:creationId xmlns:p14="http://schemas.microsoft.com/office/powerpoint/2010/main" val="4011281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DA0B-103B-D5A8-0D97-C5366586B38F}"/>
              </a:ext>
            </a:extLst>
          </p:cNvPr>
          <p:cNvSpPr>
            <a:spLocks noGrp="1"/>
          </p:cNvSpPr>
          <p:nvPr>
            <p:ph type="title"/>
          </p:nvPr>
        </p:nvSpPr>
        <p:spPr>
          <a:xfrm>
            <a:off x="677334" y="231820"/>
            <a:ext cx="8596668" cy="643943"/>
          </a:xfrm>
        </p:spPr>
        <p:txBody>
          <a:bodyPr>
            <a:normAutofit fontScale="90000"/>
          </a:bodyPr>
          <a:lstStyle/>
          <a:p>
            <a:r>
              <a:rPr lang="en-IN" dirty="0">
                <a:solidFill>
                  <a:schemeClr val="tx1"/>
                </a:solidFill>
              </a:rPr>
              <a:t>Model Architecture</a:t>
            </a:r>
          </a:p>
        </p:txBody>
      </p:sp>
      <p:sp>
        <p:nvSpPr>
          <p:cNvPr id="3" name="Content Placeholder 2">
            <a:extLst>
              <a:ext uri="{FF2B5EF4-FFF2-40B4-BE49-F238E27FC236}">
                <a16:creationId xmlns:a16="http://schemas.microsoft.com/office/drawing/2014/main" id="{1725E32A-AA89-5200-63B8-D1948E875A50}"/>
              </a:ext>
            </a:extLst>
          </p:cNvPr>
          <p:cNvSpPr>
            <a:spLocks noGrp="1"/>
          </p:cNvSpPr>
          <p:nvPr>
            <p:ph idx="1"/>
          </p:nvPr>
        </p:nvSpPr>
        <p:spPr>
          <a:xfrm>
            <a:off x="200816" y="1018095"/>
            <a:ext cx="10411376" cy="5608085"/>
          </a:xfrm>
        </p:spPr>
        <p:txBody>
          <a:bodyPr>
            <a:noAutofit/>
          </a:bodyPr>
          <a:lstStyle/>
          <a:p>
            <a:pPr>
              <a:buFont typeface="+mj-lt"/>
              <a:buAutoNum type="arabicPeriod"/>
            </a:pPr>
            <a:r>
              <a:rPr lang="en-IN" b="1" dirty="0"/>
              <a:t>Input Layer:</a:t>
            </a:r>
            <a:endParaRPr lang="en-IN" dirty="0"/>
          </a:p>
          <a:p>
            <a:pPr marL="742950" lvl="1" indent="-285750">
              <a:buFont typeface="+mj-lt"/>
              <a:buAutoNum type="arabicPeriod"/>
            </a:pPr>
            <a:r>
              <a:rPr lang="en-IN" dirty="0"/>
              <a:t>Accepts input in the form of a dense matrix, derived from TF-IDF vectorization of raw text reviews.</a:t>
            </a:r>
          </a:p>
          <a:p>
            <a:pPr>
              <a:buFont typeface="+mj-lt"/>
              <a:buAutoNum type="arabicPeriod"/>
            </a:pPr>
            <a:r>
              <a:rPr lang="en-IN" b="1" dirty="0"/>
              <a:t>Text Vectorization Layer:</a:t>
            </a:r>
            <a:endParaRPr lang="en-IN" dirty="0"/>
          </a:p>
          <a:p>
            <a:pPr marL="742950" lvl="1" indent="-285750">
              <a:buFont typeface="+mj-lt"/>
              <a:buAutoNum type="arabicPeriod"/>
            </a:pPr>
            <a:r>
              <a:rPr lang="en-IN" b="1" dirty="0"/>
              <a:t>TF-IDF Vectorizer:</a:t>
            </a:r>
            <a:r>
              <a:rPr lang="en-IN" dirty="0"/>
              <a:t> Converts text data into numerical format using the </a:t>
            </a:r>
            <a:r>
              <a:rPr lang="en-IN" b="1" dirty="0"/>
              <a:t>Term Frequency-Inverse Document Frequency (TF-IDF)</a:t>
            </a:r>
            <a:r>
              <a:rPr lang="en-IN" dirty="0"/>
              <a:t> method. The vocabulary is limited to the </a:t>
            </a:r>
            <a:r>
              <a:rPr lang="en-IN" b="1" dirty="0"/>
              <a:t>5,000</a:t>
            </a:r>
            <a:r>
              <a:rPr lang="en-IN" dirty="0"/>
              <a:t> most significant words to focus on relevant features while reducing noise.</a:t>
            </a:r>
          </a:p>
          <a:p>
            <a:pPr>
              <a:buFont typeface="+mj-lt"/>
              <a:buAutoNum type="arabicPeriod"/>
            </a:pPr>
            <a:r>
              <a:rPr lang="en-IN" b="1" dirty="0"/>
              <a:t>Dense Layers:</a:t>
            </a:r>
            <a:endParaRPr lang="en-IN" dirty="0"/>
          </a:p>
          <a:p>
            <a:pPr marL="742950" lvl="1" indent="-285750">
              <a:buFont typeface="+mj-lt"/>
              <a:buAutoNum type="arabicPeriod"/>
            </a:pPr>
            <a:r>
              <a:rPr lang="en-IN" b="1" dirty="0"/>
              <a:t>First Dense Layer:</a:t>
            </a:r>
            <a:endParaRPr lang="en-IN" dirty="0"/>
          </a:p>
          <a:p>
            <a:pPr marL="1143000" lvl="2" indent="-228600">
              <a:buFont typeface="+mj-lt"/>
              <a:buAutoNum type="arabicPeriod"/>
            </a:pPr>
            <a:r>
              <a:rPr lang="en-IN" dirty="0"/>
              <a:t>256 units with </a:t>
            </a:r>
            <a:r>
              <a:rPr lang="en-IN" b="1" dirty="0" err="1"/>
              <a:t>ReLU</a:t>
            </a:r>
            <a:r>
              <a:rPr lang="en-IN" dirty="0"/>
              <a:t> activation, capturing complex interactions within the data.</a:t>
            </a:r>
          </a:p>
          <a:p>
            <a:pPr marL="742950" lvl="1" indent="-285750">
              <a:buFont typeface="+mj-lt"/>
              <a:buAutoNum type="arabicPeriod"/>
            </a:pPr>
            <a:r>
              <a:rPr lang="en-IN" b="1" dirty="0"/>
              <a:t>Dropout Layer:</a:t>
            </a:r>
            <a:endParaRPr lang="en-IN" dirty="0"/>
          </a:p>
          <a:p>
            <a:pPr marL="1143000" lvl="2" indent="-228600">
              <a:buFont typeface="+mj-lt"/>
              <a:buAutoNum type="arabicPeriod"/>
            </a:pPr>
            <a:r>
              <a:rPr lang="en-IN" dirty="0"/>
              <a:t>40% dropout to prevent overfitting.</a:t>
            </a:r>
          </a:p>
          <a:p>
            <a:pPr marL="742950" lvl="1" indent="-285750">
              <a:buFont typeface="+mj-lt"/>
              <a:buAutoNum type="arabicPeriod"/>
            </a:pPr>
            <a:r>
              <a:rPr lang="en-IN" b="1" dirty="0"/>
              <a:t>Second Dense Layer:</a:t>
            </a:r>
            <a:endParaRPr lang="en-IN" dirty="0"/>
          </a:p>
          <a:p>
            <a:pPr marL="1143000" lvl="2" indent="-228600">
              <a:buFont typeface="+mj-lt"/>
              <a:buAutoNum type="arabicPeriod"/>
            </a:pPr>
            <a:r>
              <a:rPr lang="en-IN" dirty="0"/>
              <a:t>128 units with </a:t>
            </a:r>
            <a:r>
              <a:rPr lang="en-IN" b="1" dirty="0" err="1"/>
              <a:t>ReLU</a:t>
            </a:r>
            <a:r>
              <a:rPr lang="en-IN" dirty="0"/>
              <a:t> activation, continuing to refine feature learning.</a:t>
            </a:r>
          </a:p>
        </p:txBody>
      </p:sp>
    </p:spTree>
    <p:extLst>
      <p:ext uri="{BB962C8B-B14F-4D97-AF65-F5344CB8AC3E}">
        <p14:creationId xmlns:p14="http://schemas.microsoft.com/office/powerpoint/2010/main" val="405894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C1F30-5A14-409A-0584-5A343A433C10}"/>
              </a:ext>
            </a:extLst>
          </p:cNvPr>
          <p:cNvSpPr>
            <a:spLocks noGrp="1"/>
          </p:cNvSpPr>
          <p:nvPr>
            <p:ph type="title"/>
          </p:nvPr>
        </p:nvSpPr>
        <p:spPr>
          <a:xfrm>
            <a:off x="12644621" y="980619"/>
            <a:ext cx="45719" cy="1400530"/>
          </a:xfrm>
        </p:spPr>
        <p:txBody>
          <a:bodyPr/>
          <a:lstStyle/>
          <a:p>
            <a:endParaRPr lang="en-IN" dirty="0"/>
          </a:p>
        </p:txBody>
      </p:sp>
      <p:sp>
        <p:nvSpPr>
          <p:cNvPr id="3" name="Content Placeholder 2">
            <a:extLst>
              <a:ext uri="{FF2B5EF4-FFF2-40B4-BE49-F238E27FC236}">
                <a16:creationId xmlns:a16="http://schemas.microsoft.com/office/drawing/2014/main" id="{B42591D4-A878-7A8D-90BB-865B3BF2F7C2}"/>
              </a:ext>
            </a:extLst>
          </p:cNvPr>
          <p:cNvSpPr>
            <a:spLocks noGrp="1"/>
          </p:cNvSpPr>
          <p:nvPr>
            <p:ph idx="1"/>
          </p:nvPr>
        </p:nvSpPr>
        <p:spPr>
          <a:xfrm>
            <a:off x="1103312" y="424206"/>
            <a:ext cx="8946541" cy="5824194"/>
          </a:xfrm>
        </p:spPr>
        <p:txBody>
          <a:bodyPr>
            <a:normAutofit fontScale="92500" lnSpcReduction="10000"/>
          </a:bodyPr>
          <a:lstStyle/>
          <a:p>
            <a:pPr marL="457200" lvl="1" indent="0">
              <a:buNone/>
            </a:pPr>
            <a:r>
              <a:rPr lang="en-IN" b="1" dirty="0"/>
              <a:t>4.Dropout Layer:</a:t>
            </a:r>
            <a:endParaRPr lang="en-IN" dirty="0"/>
          </a:p>
          <a:p>
            <a:pPr marL="914400" lvl="2" indent="0">
              <a:buNone/>
            </a:pPr>
            <a:r>
              <a:rPr lang="en-IN" dirty="0"/>
              <a:t>40% dropout to further mitigate overfitting.</a:t>
            </a:r>
          </a:p>
          <a:p>
            <a:pPr marL="457200" lvl="1" indent="0">
              <a:buNone/>
            </a:pPr>
            <a:r>
              <a:rPr lang="en-IN" b="1" dirty="0"/>
              <a:t>5.Third Dense Layer:</a:t>
            </a:r>
            <a:endParaRPr lang="en-IN" dirty="0"/>
          </a:p>
          <a:p>
            <a:pPr marL="914400" lvl="2" indent="0">
              <a:buNone/>
            </a:pPr>
            <a:r>
              <a:rPr lang="en-IN" dirty="0"/>
              <a:t>64 units with </a:t>
            </a:r>
            <a:r>
              <a:rPr lang="en-IN" b="1" dirty="0" err="1"/>
              <a:t>ReLU</a:t>
            </a:r>
            <a:r>
              <a:rPr lang="en-IN" dirty="0"/>
              <a:t> activation, providing additional depth for feature extraction.</a:t>
            </a:r>
          </a:p>
          <a:p>
            <a:pPr marL="457200" lvl="1" indent="0">
              <a:buNone/>
            </a:pPr>
            <a:r>
              <a:rPr lang="en-IN" b="1" dirty="0"/>
              <a:t>6.Dropout Layer:</a:t>
            </a:r>
            <a:endParaRPr lang="en-IN" dirty="0"/>
          </a:p>
          <a:p>
            <a:pPr marL="914400" lvl="2" indent="0">
              <a:buNone/>
            </a:pPr>
            <a:r>
              <a:rPr lang="en-IN" dirty="0"/>
              <a:t>30% dropout to enhance generalization.</a:t>
            </a:r>
          </a:p>
          <a:p>
            <a:pPr marL="457200" lvl="1" indent="0">
              <a:buNone/>
            </a:pPr>
            <a:r>
              <a:rPr lang="en-IN" b="1" dirty="0"/>
              <a:t>7.Output Layer:</a:t>
            </a:r>
            <a:endParaRPr lang="en-IN" dirty="0"/>
          </a:p>
          <a:p>
            <a:pPr marL="914400" lvl="2" indent="0">
              <a:buNone/>
            </a:pPr>
            <a:r>
              <a:rPr lang="en-IN" dirty="0"/>
              <a:t>A single neuron with a </a:t>
            </a:r>
            <a:r>
              <a:rPr lang="en-IN" b="1" dirty="0"/>
              <a:t>sigmoid</a:t>
            </a:r>
            <a:r>
              <a:rPr lang="en-IN" dirty="0"/>
              <a:t> activation function for binary classification (positive or negative sentiment).</a:t>
            </a:r>
          </a:p>
          <a:p>
            <a:pPr marL="0" indent="0">
              <a:buNone/>
            </a:pPr>
            <a:r>
              <a:rPr lang="en-IN" b="1" dirty="0"/>
              <a:t>3.	Compilation:</a:t>
            </a:r>
            <a:endParaRPr lang="en-IN" dirty="0"/>
          </a:p>
          <a:p>
            <a:pPr marL="742950" lvl="1" indent="-285750">
              <a:buFont typeface="+mj-lt"/>
              <a:buAutoNum type="arabicPeriod"/>
            </a:pPr>
            <a:r>
              <a:rPr lang="en-IN" dirty="0"/>
              <a:t>The model is compiled using the </a:t>
            </a:r>
            <a:r>
              <a:rPr lang="en-IN" b="1" dirty="0"/>
              <a:t>Adam optimizer</a:t>
            </a:r>
            <a:r>
              <a:rPr lang="en-IN" dirty="0"/>
              <a:t> with a learning rate of </a:t>
            </a:r>
            <a:r>
              <a:rPr lang="en-IN" b="1" dirty="0"/>
              <a:t>0.0001</a:t>
            </a:r>
            <a:r>
              <a:rPr lang="en-IN" dirty="0"/>
              <a:t>, </a:t>
            </a:r>
            <a:r>
              <a:rPr lang="en-IN" b="1" dirty="0"/>
              <a:t>binary cross-entropy</a:t>
            </a:r>
            <a:r>
              <a:rPr lang="en-IN" dirty="0"/>
              <a:t> as the loss function, and accuracy as a performance metric.</a:t>
            </a:r>
          </a:p>
          <a:p>
            <a:pPr marL="0" indent="0">
              <a:buNone/>
            </a:pPr>
            <a:r>
              <a:rPr lang="en-IN" b="1" dirty="0"/>
              <a:t>4.	Training Configuration:</a:t>
            </a:r>
            <a:endParaRPr lang="en-IN" dirty="0"/>
          </a:p>
          <a:p>
            <a:pPr marL="742950" lvl="1" indent="-285750">
              <a:buFont typeface="+mj-lt"/>
              <a:buAutoNum type="arabicPeriod"/>
            </a:pPr>
            <a:r>
              <a:rPr lang="en-IN" b="1" dirty="0"/>
              <a:t>Early Stopping:</a:t>
            </a:r>
            <a:r>
              <a:rPr lang="en-IN" dirty="0"/>
              <a:t> Utilized to prevent overfitting by monitoring validation loss with a patience of 2 epochs, restoring the best weights.</a:t>
            </a:r>
          </a:p>
          <a:p>
            <a:pPr marL="742950" lvl="1" indent="-285750">
              <a:buFont typeface="+mj-lt"/>
              <a:buAutoNum type="arabicPeriod"/>
            </a:pPr>
            <a:r>
              <a:rPr lang="en-IN" b="1" dirty="0"/>
              <a:t>Class Weighting:</a:t>
            </a:r>
            <a:r>
              <a:rPr lang="en-IN" dirty="0"/>
              <a:t> Class weights are applied to handle class imbalance, with the positive class weighted higher.</a:t>
            </a:r>
          </a:p>
          <a:p>
            <a:endParaRPr lang="en-IN" dirty="0"/>
          </a:p>
        </p:txBody>
      </p:sp>
    </p:spTree>
    <p:extLst>
      <p:ext uri="{BB962C8B-B14F-4D97-AF65-F5344CB8AC3E}">
        <p14:creationId xmlns:p14="http://schemas.microsoft.com/office/powerpoint/2010/main" val="192768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4721-391A-0F2B-7261-7C0906DA9354}"/>
              </a:ext>
            </a:extLst>
          </p:cNvPr>
          <p:cNvSpPr>
            <a:spLocks noGrp="1"/>
          </p:cNvSpPr>
          <p:nvPr>
            <p:ph type="title"/>
          </p:nvPr>
        </p:nvSpPr>
        <p:spPr/>
        <p:txBody>
          <a:bodyPr/>
          <a:lstStyle/>
          <a:p>
            <a:r>
              <a:rPr lang="en-IN" dirty="0">
                <a:solidFill>
                  <a:schemeClr val="tx1"/>
                </a:solidFill>
              </a:rPr>
              <a:t>Training and Testing</a:t>
            </a:r>
          </a:p>
        </p:txBody>
      </p:sp>
      <p:sp>
        <p:nvSpPr>
          <p:cNvPr id="3" name="Content Placeholder 2">
            <a:extLst>
              <a:ext uri="{FF2B5EF4-FFF2-40B4-BE49-F238E27FC236}">
                <a16:creationId xmlns:a16="http://schemas.microsoft.com/office/drawing/2014/main" id="{4C0BB189-1CAE-4060-9E15-A0748512858B}"/>
              </a:ext>
            </a:extLst>
          </p:cNvPr>
          <p:cNvSpPr>
            <a:spLocks noGrp="1"/>
          </p:cNvSpPr>
          <p:nvPr>
            <p:ph idx="1"/>
          </p:nvPr>
        </p:nvSpPr>
        <p:spPr/>
        <p:txBody>
          <a:bodyPr>
            <a:normAutofit/>
          </a:bodyPr>
          <a:lstStyle/>
          <a:p>
            <a:r>
              <a:rPr lang="en-IN" sz="1400" dirty="0"/>
              <a:t>The model was trained on a balanced dataset comprising </a:t>
            </a:r>
            <a:r>
              <a:rPr lang="en-IN" sz="1400" b="1" dirty="0"/>
              <a:t>8,000 samples</a:t>
            </a:r>
            <a:r>
              <a:rPr lang="en-IN" sz="1400" dirty="0"/>
              <a:t>, with </a:t>
            </a:r>
            <a:r>
              <a:rPr lang="en-IN" sz="1400" b="1" dirty="0"/>
              <a:t>4,000 samples</a:t>
            </a:r>
            <a:r>
              <a:rPr lang="en-IN" sz="1400" dirty="0"/>
              <a:t> each from the positive and negative polarity categories. The training process involved multiple epochs to ensure the model effectively learned the underlying patterns in the data.</a:t>
            </a:r>
          </a:p>
          <a:p>
            <a:r>
              <a:rPr lang="en-IN" sz="1400" dirty="0"/>
              <a:t>During training, the model was validated using a separate validation set consisting of </a:t>
            </a:r>
            <a:r>
              <a:rPr lang="en-IN" sz="1400" b="1" dirty="0"/>
              <a:t>1,662 samples</a:t>
            </a:r>
            <a:r>
              <a:rPr lang="en-IN" sz="1400" dirty="0"/>
              <a:t>, with </a:t>
            </a:r>
            <a:r>
              <a:rPr lang="en-IN" sz="1400" b="1" dirty="0"/>
              <a:t>831 samples</a:t>
            </a:r>
            <a:r>
              <a:rPr lang="en-IN" sz="1400" dirty="0"/>
              <a:t> from each polarity. This allowed for continuous monitoring of the model's performance and adjustment of the learning process.</a:t>
            </a:r>
          </a:p>
          <a:p>
            <a:r>
              <a:rPr lang="en-IN" sz="1400" dirty="0"/>
              <a:t>After training, the model was evaluated on a test set comprising </a:t>
            </a:r>
            <a:r>
              <a:rPr lang="en-IN" sz="1400" b="1" dirty="0"/>
              <a:t>1,662 samples</a:t>
            </a:r>
            <a:r>
              <a:rPr lang="en-IN" sz="1400" dirty="0"/>
              <a:t>, again balanced with </a:t>
            </a:r>
            <a:r>
              <a:rPr lang="en-IN" sz="1400" b="1" dirty="0"/>
              <a:t>831 samples</a:t>
            </a:r>
            <a:r>
              <a:rPr lang="en-IN" sz="1400" dirty="0"/>
              <a:t> from both positive and negative polarities. The predicted probabilities were rounded to generate final class labels for each sample.</a:t>
            </a:r>
          </a:p>
        </p:txBody>
      </p:sp>
    </p:spTree>
    <p:extLst>
      <p:ext uri="{BB962C8B-B14F-4D97-AF65-F5344CB8AC3E}">
        <p14:creationId xmlns:p14="http://schemas.microsoft.com/office/powerpoint/2010/main" val="346353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C4A5-0E1B-5B02-5673-9A83049E6EC0}"/>
              </a:ext>
            </a:extLst>
          </p:cNvPr>
          <p:cNvSpPr>
            <a:spLocks noGrp="1"/>
          </p:cNvSpPr>
          <p:nvPr>
            <p:ph type="title"/>
          </p:nvPr>
        </p:nvSpPr>
        <p:spPr/>
        <p:txBody>
          <a:bodyPr/>
          <a:lstStyle/>
          <a:p>
            <a:r>
              <a:rPr lang="en-IN" dirty="0">
                <a:solidFill>
                  <a:schemeClr val="tx1"/>
                </a:solidFill>
              </a:rPr>
              <a:t>Results</a:t>
            </a:r>
          </a:p>
        </p:txBody>
      </p:sp>
      <p:sp>
        <p:nvSpPr>
          <p:cNvPr id="3" name="Content Placeholder 2">
            <a:extLst>
              <a:ext uri="{FF2B5EF4-FFF2-40B4-BE49-F238E27FC236}">
                <a16:creationId xmlns:a16="http://schemas.microsoft.com/office/drawing/2014/main" id="{8F533B67-2B51-0F55-539E-3893382F9E7F}"/>
              </a:ext>
            </a:extLst>
          </p:cNvPr>
          <p:cNvSpPr>
            <a:spLocks noGrp="1"/>
          </p:cNvSpPr>
          <p:nvPr>
            <p:ph idx="1"/>
          </p:nvPr>
        </p:nvSpPr>
        <p:spPr/>
        <p:txBody>
          <a:bodyPr/>
          <a:lstStyle/>
          <a:p>
            <a:r>
              <a:rPr lang="en-IN" dirty="0"/>
              <a:t>The model achieved the following final performance metrics on the test set:</a:t>
            </a:r>
          </a:p>
          <a:p>
            <a:pPr>
              <a:buFont typeface="Arial" panose="020B0604020202020204" pitchFamily="34" charset="0"/>
              <a:buChar char="•"/>
            </a:pPr>
            <a:r>
              <a:rPr lang="en-IN" b="1" dirty="0"/>
              <a:t>True Positives (TP):</a:t>
            </a:r>
            <a:r>
              <a:rPr lang="en-IN" dirty="0"/>
              <a:t> 703</a:t>
            </a:r>
          </a:p>
          <a:p>
            <a:pPr>
              <a:buFont typeface="Arial" panose="020B0604020202020204" pitchFamily="34" charset="0"/>
              <a:buChar char="•"/>
            </a:pPr>
            <a:r>
              <a:rPr lang="en-IN" b="1" dirty="0"/>
              <a:t>True Negatives (TN):</a:t>
            </a:r>
            <a:r>
              <a:rPr lang="en-IN" dirty="0"/>
              <a:t> 551</a:t>
            </a:r>
          </a:p>
          <a:p>
            <a:pPr>
              <a:buFont typeface="Arial" panose="020B0604020202020204" pitchFamily="34" charset="0"/>
              <a:buChar char="•"/>
            </a:pPr>
            <a:r>
              <a:rPr lang="en-IN" b="1" dirty="0"/>
              <a:t>False Positives (FP):</a:t>
            </a:r>
            <a:r>
              <a:rPr lang="en-IN" dirty="0"/>
              <a:t> 280</a:t>
            </a:r>
          </a:p>
          <a:p>
            <a:pPr>
              <a:buFont typeface="Arial" panose="020B0604020202020204" pitchFamily="34" charset="0"/>
              <a:buChar char="•"/>
            </a:pPr>
            <a:r>
              <a:rPr lang="en-IN" b="1" dirty="0"/>
              <a:t>False Negatives (FN):</a:t>
            </a:r>
            <a:r>
              <a:rPr lang="en-IN" dirty="0"/>
              <a:t> 128</a:t>
            </a:r>
          </a:p>
          <a:p>
            <a:pPr>
              <a:buFont typeface="Arial" panose="020B0604020202020204" pitchFamily="34" charset="0"/>
              <a:buChar char="•"/>
            </a:pPr>
            <a:r>
              <a:rPr lang="en-IN" b="1" dirty="0"/>
              <a:t>Precision:</a:t>
            </a:r>
            <a:r>
              <a:rPr lang="en-IN" dirty="0"/>
              <a:t> 71.516%</a:t>
            </a:r>
          </a:p>
          <a:p>
            <a:pPr>
              <a:buFont typeface="Arial" panose="020B0604020202020204" pitchFamily="34" charset="0"/>
              <a:buChar char="•"/>
            </a:pPr>
            <a:r>
              <a:rPr lang="en-IN" b="1" dirty="0"/>
              <a:t>Recall:</a:t>
            </a:r>
            <a:r>
              <a:rPr lang="en-IN" dirty="0"/>
              <a:t> 84.597%</a:t>
            </a:r>
          </a:p>
          <a:p>
            <a:pPr>
              <a:buFont typeface="Arial" panose="020B0604020202020204" pitchFamily="34" charset="0"/>
              <a:buChar char="•"/>
            </a:pPr>
            <a:r>
              <a:rPr lang="en-IN" b="1" dirty="0"/>
              <a:t>F1-score:</a:t>
            </a:r>
            <a:r>
              <a:rPr lang="en-IN" dirty="0"/>
              <a:t> 77.508%</a:t>
            </a:r>
          </a:p>
        </p:txBody>
      </p:sp>
    </p:spTree>
    <p:extLst>
      <p:ext uri="{BB962C8B-B14F-4D97-AF65-F5344CB8AC3E}">
        <p14:creationId xmlns:p14="http://schemas.microsoft.com/office/powerpoint/2010/main" val="2777465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F5FC-4416-ACD3-41EC-532CBA346C61}"/>
              </a:ext>
            </a:extLst>
          </p:cNvPr>
          <p:cNvSpPr>
            <a:spLocks noGrp="1"/>
          </p:cNvSpPr>
          <p:nvPr>
            <p:ph type="title"/>
          </p:nvPr>
        </p:nvSpPr>
        <p:spPr>
          <a:xfrm flipH="1">
            <a:off x="11340791" y="7849561"/>
            <a:ext cx="138195" cy="1400530"/>
          </a:xfrm>
        </p:spPr>
        <p:txBody>
          <a:bodyPr/>
          <a:lstStyle/>
          <a:p>
            <a:endParaRPr lang="en-IN" dirty="0"/>
          </a:p>
        </p:txBody>
      </p:sp>
      <p:pic>
        <p:nvPicPr>
          <p:cNvPr id="5" name="Content Placeholder 4">
            <a:extLst>
              <a:ext uri="{FF2B5EF4-FFF2-40B4-BE49-F238E27FC236}">
                <a16:creationId xmlns:a16="http://schemas.microsoft.com/office/drawing/2014/main" id="{26E74D60-CD53-3743-83E0-23098BBE5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571" y="1796143"/>
            <a:ext cx="4604630" cy="4609139"/>
          </a:xfrm>
        </p:spPr>
      </p:pic>
      <p:pic>
        <p:nvPicPr>
          <p:cNvPr id="7" name="Picture 6">
            <a:extLst>
              <a:ext uri="{FF2B5EF4-FFF2-40B4-BE49-F238E27FC236}">
                <a16:creationId xmlns:a16="http://schemas.microsoft.com/office/drawing/2014/main" id="{DA709F39-80FC-BCDB-69E8-3528D70F4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442" y="996043"/>
            <a:ext cx="5876959" cy="5719540"/>
          </a:xfrm>
          <a:prstGeom prst="rect">
            <a:avLst/>
          </a:prstGeom>
        </p:spPr>
      </p:pic>
    </p:spTree>
    <p:extLst>
      <p:ext uri="{BB962C8B-B14F-4D97-AF65-F5344CB8AC3E}">
        <p14:creationId xmlns:p14="http://schemas.microsoft.com/office/powerpoint/2010/main" val="353878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9B1A-E411-4354-783B-5C47D41D89A3}"/>
              </a:ext>
            </a:extLst>
          </p:cNvPr>
          <p:cNvSpPr>
            <a:spLocks noGrp="1"/>
          </p:cNvSpPr>
          <p:nvPr>
            <p:ph type="title"/>
          </p:nvPr>
        </p:nvSpPr>
        <p:spPr/>
        <p:txBody>
          <a:bodyPr/>
          <a:lstStyle/>
          <a:p>
            <a:r>
              <a:rPr lang="en-IN" dirty="0">
                <a:solidFill>
                  <a:schemeClr val="tx1"/>
                </a:solidFill>
              </a:rPr>
              <a:t>Logistics</a:t>
            </a:r>
          </a:p>
        </p:txBody>
      </p:sp>
      <p:sp>
        <p:nvSpPr>
          <p:cNvPr id="3" name="Content Placeholder 2">
            <a:extLst>
              <a:ext uri="{FF2B5EF4-FFF2-40B4-BE49-F238E27FC236}">
                <a16:creationId xmlns:a16="http://schemas.microsoft.com/office/drawing/2014/main" id="{D2D139A8-3C38-B6D7-734C-3DA2896D9972}"/>
              </a:ext>
            </a:extLst>
          </p:cNvPr>
          <p:cNvSpPr>
            <a:spLocks noGrp="1"/>
          </p:cNvSpPr>
          <p:nvPr>
            <p:ph idx="1"/>
          </p:nvPr>
        </p:nvSpPr>
        <p:spPr/>
        <p:txBody>
          <a:bodyPr>
            <a:normAutofit fontScale="92500" lnSpcReduction="20000"/>
          </a:bodyPr>
          <a:lstStyle/>
          <a:p>
            <a:r>
              <a:rPr lang="en-IN" dirty="0"/>
              <a:t>Python3</a:t>
            </a:r>
          </a:p>
          <a:p>
            <a:r>
              <a:rPr lang="en-IN" dirty="0" err="1"/>
              <a:t>Tensorflow</a:t>
            </a:r>
            <a:endParaRPr lang="en-IN" dirty="0"/>
          </a:p>
          <a:p>
            <a:r>
              <a:rPr lang="en-IN" dirty="0"/>
              <a:t>Pandas</a:t>
            </a:r>
          </a:p>
          <a:p>
            <a:r>
              <a:rPr lang="en-IN" dirty="0" err="1"/>
              <a:t>Sklearn</a:t>
            </a:r>
            <a:endParaRPr lang="en-IN" b="0" dirty="0">
              <a:solidFill>
                <a:srgbClr val="000000"/>
              </a:solidFill>
              <a:effectLst/>
              <a:latin typeface="Courier New" panose="02070309020205020404" pitchFamily="49" charset="0"/>
            </a:endParaRPr>
          </a:p>
          <a:p>
            <a:r>
              <a:rPr lang="en-IN" dirty="0"/>
              <a:t>Seaborn</a:t>
            </a:r>
          </a:p>
          <a:p>
            <a:r>
              <a:rPr lang="en-IN" dirty="0"/>
              <a:t>Matplotlib</a:t>
            </a:r>
          </a:p>
          <a:p>
            <a:r>
              <a:rPr lang="en-IN" dirty="0"/>
              <a:t>Link to Google </a:t>
            </a:r>
            <a:r>
              <a:rPr lang="en-IN" dirty="0" err="1"/>
              <a:t>Colab</a:t>
            </a:r>
            <a:r>
              <a:rPr lang="en-IN" dirty="0"/>
              <a:t>: </a:t>
            </a:r>
            <a:r>
              <a:rPr lang="en-IN" dirty="0">
                <a:solidFill>
                  <a:schemeClr val="tx1"/>
                </a:solidFill>
              </a:rPr>
              <a:t>https://colab.research.google.com/drive/19NzCOgSFg_MlpfZqRGAZbymp1-UjZ7ol?usp=sharing</a:t>
            </a:r>
          </a:p>
          <a:p>
            <a:r>
              <a:rPr lang="en-IN" dirty="0"/>
              <a:t>Link to </a:t>
            </a:r>
            <a:r>
              <a:rPr lang="en-IN" dirty="0" err="1"/>
              <a:t>Github</a:t>
            </a:r>
            <a:r>
              <a:rPr lang="en-IN" dirty="0"/>
              <a:t> Repository: </a:t>
            </a:r>
          </a:p>
          <a:p>
            <a:pPr marL="0" indent="0">
              <a:buNone/>
            </a:pPr>
            <a:r>
              <a:rPr lang="en-IN" dirty="0"/>
              <a:t>     https://github.com/MayankGuptaaa/Sentiment-Polarity-Classification-Assignment</a:t>
            </a:r>
            <a:endParaRPr lang="en-IN" b="1" u="sng" dirty="0"/>
          </a:p>
        </p:txBody>
      </p:sp>
    </p:spTree>
    <p:extLst>
      <p:ext uri="{BB962C8B-B14F-4D97-AF65-F5344CB8AC3E}">
        <p14:creationId xmlns:p14="http://schemas.microsoft.com/office/powerpoint/2010/main" val="2603201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191</TotalTime>
  <Words>853</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Courier New</vt:lpstr>
      <vt:lpstr>Wingdings 3</vt:lpstr>
      <vt:lpstr>Ion</vt:lpstr>
      <vt:lpstr>Assignment 1, CS683 (NLP),</vt:lpstr>
      <vt:lpstr>Data Preprocessing</vt:lpstr>
      <vt:lpstr>Vectorization and Embedding:</vt:lpstr>
      <vt:lpstr>Model Architecture</vt:lpstr>
      <vt:lpstr>PowerPoint Presentation</vt:lpstr>
      <vt:lpstr>Training and Testing</vt:lpstr>
      <vt:lpstr>Results</vt:lpstr>
      <vt:lpstr>PowerPoint Presentation</vt:lpstr>
      <vt:lpstr>Logistics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 INDIA</dc:creator>
  <cp:lastModifiedBy>Mayank Gupta</cp:lastModifiedBy>
  <cp:revision>18</cp:revision>
  <dcterms:created xsi:type="dcterms:W3CDTF">2024-09-07T18:17:36Z</dcterms:created>
  <dcterms:modified xsi:type="dcterms:W3CDTF">2024-09-30T13:10:02Z</dcterms:modified>
</cp:coreProperties>
</file>