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2"/>
  </p:notesMasterIdLst>
  <p:handoutMasterIdLst>
    <p:handoutMasterId r:id="rId53"/>
  </p:handoutMasterIdLst>
  <p:sldIdLst>
    <p:sldId id="415" r:id="rId2"/>
    <p:sldId id="460" r:id="rId3"/>
    <p:sldId id="461" r:id="rId4"/>
    <p:sldId id="462" r:id="rId5"/>
    <p:sldId id="463" r:id="rId6"/>
    <p:sldId id="464" r:id="rId7"/>
    <p:sldId id="465" r:id="rId8"/>
    <p:sldId id="528" r:id="rId9"/>
    <p:sldId id="530" r:id="rId10"/>
    <p:sldId id="529" r:id="rId11"/>
    <p:sldId id="466" r:id="rId12"/>
    <p:sldId id="467" r:id="rId13"/>
    <p:sldId id="468" r:id="rId14"/>
    <p:sldId id="469" r:id="rId15"/>
    <p:sldId id="470" r:id="rId16"/>
    <p:sldId id="471" r:id="rId17"/>
    <p:sldId id="474" r:id="rId18"/>
    <p:sldId id="475" r:id="rId19"/>
    <p:sldId id="476" r:id="rId20"/>
    <p:sldId id="531" r:id="rId21"/>
    <p:sldId id="532" r:id="rId22"/>
    <p:sldId id="477" r:id="rId23"/>
    <p:sldId id="478" r:id="rId24"/>
    <p:sldId id="533" r:id="rId25"/>
    <p:sldId id="534" r:id="rId26"/>
    <p:sldId id="535" r:id="rId27"/>
    <p:sldId id="536" r:id="rId28"/>
    <p:sldId id="537" r:id="rId29"/>
    <p:sldId id="538" r:id="rId30"/>
    <p:sldId id="539" r:id="rId31"/>
    <p:sldId id="540" r:id="rId32"/>
    <p:sldId id="542" r:id="rId33"/>
    <p:sldId id="543" r:id="rId34"/>
    <p:sldId id="544" r:id="rId35"/>
    <p:sldId id="541" r:id="rId36"/>
    <p:sldId id="545" r:id="rId37"/>
    <p:sldId id="502" r:id="rId38"/>
    <p:sldId id="503" r:id="rId39"/>
    <p:sldId id="504" r:id="rId40"/>
    <p:sldId id="505" r:id="rId41"/>
    <p:sldId id="506" r:id="rId42"/>
    <p:sldId id="507" r:id="rId43"/>
    <p:sldId id="508" r:id="rId44"/>
    <p:sldId id="509" r:id="rId45"/>
    <p:sldId id="516" r:id="rId46"/>
    <p:sldId id="518" r:id="rId47"/>
    <p:sldId id="519" r:id="rId48"/>
    <p:sldId id="520" r:id="rId49"/>
    <p:sldId id="523" r:id="rId50"/>
    <p:sldId id="527"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17" autoAdjust="0"/>
    <p:restoredTop sz="93671" autoAdjust="0"/>
  </p:normalViewPr>
  <p:slideViewPr>
    <p:cSldViewPr>
      <p:cViewPr varScale="1">
        <p:scale>
          <a:sx n="68" d="100"/>
          <a:sy n="68" d="100"/>
        </p:scale>
        <p:origin x="-144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34C1D3-D345-4084-915C-13096CC487E7}" type="datetimeFigureOut">
              <a:rPr lang="en-US" smtClean="0"/>
              <a:pPr/>
              <a:t>13/03/2018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401C06-3EF5-4F2B-82F9-5D1DE35FD9BA}" type="slidenum">
              <a:rPr lang="en-US" smtClean="0"/>
              <a:pPr/>
              <a:t>‹#›</a:t>
            </a:fld>
            <a:endParaRPr lang="en-US"/>
          </a:p>
        </p:txBody>
      </p:sp>
    </p:spTree>
    <p:extLst>
      <p:ext uri="{BB962C8B-B14F-4D97-AF65-F5344CB8AC3E}">
        <p14:creationId xmlns="" xmlns:p14="http://schemas.microsoft.com/office/powerpoint/2010/main" val="825614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3A2E9E8-7A5B-4B0B-B52D-40F95F260040}" type="slidenum">
              <a:rPr lang="en-US"/>
              <a:pPr>
                <a:defRPr/>
              </a:pPr>
              <a:t>‹#›</a:t>
            </a:fld>
            <a:endParaRPr lang="en-US"/>
          </a:p>
        </p:txBody>
      </p:sp>
    </p:spTree>
    <p:extLst>
      <p:ext uri="{BB962C8B-B14F-4D97-AF65-F5344CB8AC3E}">
        <p14:creationId xmlns="" xmlns:p14="http://schemas.microsoft.com/office/powerpoint/2010/main" val="2056297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135E40FA-AD93-43CD-A4B9-709331675AF9}" type="slidenum">
              <a:rPr lang="en-US" smtClean="0"/>
              <a:pPr/>
              <a:t>4</a:t>
            </a:fld>
            <a:endParaRPr lang="en-US" smtClean="0"/>
          </a:p>
        </p:txBody>
      </p:sp>
    </p:spTree>
    <p:extLst>
      <p:ext uri="{BB962C8B-B14F-4D97-AF65-F5344CB8AC3E}">
        <p14:creationId xmlns="" xmlns:p14="http://schemas.microsoft.com/office/powerpoint/2010/main" val="41698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57348" name="Slide Number Placeholder 3"/>
          <p:cNvSpPr>
            <a:spLocks noGrp="1"/>
          </p:cNvSpPr>
          <p:nvPr>
            <p:ph type="sldNum" sz="quarter" idx="5"/>
          </p:nvPr>
        </p:nvSpPr>
        <p:spPr>
          <a:noFill/>
        </p:spPr>
        <p:txBody>
          <a:bodyPr/>
          <a:lstStyle/>
          <a:p>
            <a:fld id="{65BB27B5-04E5-427F-BD78-E230ADF96822}" type="slidenum">
              <a:rPr lang="en-US" smtClean="0"/>
              <a:pPr/>
              <a:t>22</a:t>
            </a:fld>
            <a:endParaRPr lang="en-US" smtClean="0"/>
          </a:p>
        </p:txBody>
      </p:sp>
    </p:spTree>
    <p:extLst>
      <p:ext uri="{BB962C8B-B14F-4D97-AF65-F5344CB8AC3E}">
        <p14:creationId xmlns="" xmlns:p14="http://schemas.microsoft.com/office/powerpoint/2010/main" val="3002417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p>
        </p:txBody>
      </p:sp>
      <p:sp>
        <p:nvSpPr>
          <p:cNvPr id="58372" name="Slide Number Placeholder 3"/>
          <p:cNvSpPr>
            <a:spLocks noGrp="1"/>
          </p:cNvSpPr>
          <p:nvPr>
            <p:ph type="sldNum" sz="quarter" idx="5"/>
          </p:nvPr>
        </p:nvSpPr>
        <p:spPr>
          <a:noFill/>
        </p:spPr>
        <p:txBody>
          <a:bodyPr/>
          <a:lstStyle/>
          <a:p>
            <a:fld id="{1EFB6682-EB3D-4DD4-A0DE-0AC2515F2D01}" type="slidenum">
              <a:rPr lang="en-US" smtClean="0"/>
              <a:pPr/>
              <a:t>23</a:t>
            </a:fld>
            <a:endParaRPr lang="en-US" smtClean="0"/>
          </a:p>
        </p:txBody>
      </p:sp>
    </p:spTree>
    <p:extLst>
      <p:ext uri="{BB962C8B-B14F-4D97-AF65-F5344CB8AC3E}">
        <p14:creationId xmlns="" xmlns:p14="http://schemas.microsoft.com/office/powerpoint/2010/main" val="17685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9FB9E7D3-A259-4DD3-A5B3-5AB028CCF3CE}" type="slidenum">
              <a:rPr lang="en-US" smtClean="0">
                <a:latin typeface="Arial" pitchFamily="34" charset="0"/>
              </a:rPr>
              <a:pPr/>
              <a:t>37</a:t>
            </a:fld>
            <a:endParaRPr lang="en-US" smtClean="0">
              <a:latin typeface="Arial" pitchFamily="34" charset="0"/>
            </a:endParaRPr>
          </a:p>
        </p:txBody>
      </p:sp>
    </p:spTree>
    <p:extLst>
      <p:ext uri="{BB962C8B-B14F-4D97-AF65-F5344CB8AC3E}">
        <p14:creationId xmlns="" xmlns:p14="http://schemas.microsoft.com/office/powerpoint/2010/main" val="227741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BE0A8F30-E58B-4378-93C9-D464E5D38E92}" type="slidenum">
              <a:rPr lang="en-US" smtClean="0">
                <a:latin typeface="Arial" pitchFamily="34" charset="0"/>
              </a:rPr>
              <a:pPr/>
              <a:t>38</a:t>
            </a:fld>
            <a:endParaRPr lang="en-US" smtClean="0">
              <a:latin typeface="Arial" pitchFamily="34" charset="0"/>
            </a:endParaRPr>
          </a:p>
        </p:txBody>
      </p:sp>
    </p:spTree>
    <p:extLst>
      <p:ext uri="{BB962C8B-B14F-4D97-AF65-F5344CB8AC3E}">
        <p14:creationId xmlns="" xmlns:p14="http://schemas.microsoft.com/office/powerpoint/2010/main" val="1888676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F1EC282E-CCA5-40F9-8219-CC9BE19FC066}" type="slidenum">
              <a:rPr lang="en-US" smtClean="0">
                <a:latin typeface="Arial" pitchFamily="34" charset="0"/>
              </a:rPr>
              <a:pPr/>
              <a:t>39</a:t>
            </a:fld>
            <a:endParaRPr lang="en-US" smtClean="0">
              <a:latin typeface="Arial" pitchFamily="34" charset="0"/>
            </a:endParaRPr>
          </a:p>
        </p:txBody>
      </p:sp>
    </p:spTree>
    <p:extLst>
      <p:ext uri="{BB962C8B-B14F-4D97-AF65-F5344CB8AC3E}">
        <p14:creationId xmlns="" xmlns:p14="http://schemas.microsoft.com/office/powerpoint/2010/main" val="397830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6C06B105-F309-45A8-AB73-7CDEED38F48C}" type="slidenum">
              <a:rPr lang="en-US" smtClean="0">
                <a:latin typeface="Arial" pitchFamily="34" charset="0"/>
              </a:rPr>
              <a:pPr/>
              <a:t>40</a:t>
            </a:fld>
            <a:endParaRPr lang="en-US" smtClean="0">
              <a:latin typeface="Arial" pitchFamily="34" charset="0"/>
            </a:endParaRPr>
          </a:p>
        </p:txBody>
      </p:sp>
    </p:spTree>
    <p:extLst>
      <p:ext uri="{BB962C8B-B14F-4D97-AF65-F5344CB8AC3E}">
        <p14:creationId xmlns="" xmlns:p14="http://schemas.microsoft.com/office/powerpoint/2010/main" val="3983821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D1CE4329-85EF-434C-82BD-E072FFA6C640}" type="slidenum">
              <a:rPr lang="en-US" smtClean="0">
                <a:latin typeface="Arial" pitchFamily="34" charset="0"/>
              </a:rPr>
              <a:pPr/>
              <a:t>41</a:t>
            </a:fld>
            <a:endParaRPr lang="en-US" smtClean="0">
              <a:latin typeface="Arial" pitchFamily="34" charset="0"/>
            </a:endParaRPr>
          </a:p>
        </p:txBody>
      </p:sp>
    </p:spTree>
    <p:extLst>
      <p:ext uri="{BB962C8B-B14F-4D97-AF65-F5344CB8AC3E}">
        <p14:creationId xmlns="" xmlns:p14="http://schemas.microsoft.com/office/powerpoint/2010/main" val="3677882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551A7368-EA06-4470-892F-44CFE82EFF0B}" type="slidenum">
              <a:rPr lang="en-US" smtClean="0">
                <a:latin typeface="Arial" pitchFamily="34" charset="0"/>
              </a:rPr>
              <a:pPr/>
              <a:t>42</a:t>
            </a:fld>
            <a:endParaRPr lang="en-US" smtClean="0">
              <a:latin typeface="Arial" pitchFamily="34" charset="0"/>
            </a:endParaRPr>
          </a:p>
        </p:txBody>
      </p:sp>
    </p:spTree>
    <p:extLst>
      <p:ext uri="{BB962C8B-B14F-4D97-AF65-F5344CB8AC3E}">
        <p14:creationId xmlns="" xmlns:p14="http://schemas.microsoft.com/office/powerpoint/2010/main" val="1076708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E5E25526-025A-49A4-AE4D-ADD13575C7C6}" type="slidenum">
              <a:rPr lang="en-US" smtClean="0">
                <a:latin typeface="Arial" pitchFamily="34" charset="0"/>
              </a:rPr>
              <a:pPr/>
              <a:t>43</a:t>
            </a:fld>
            <a:endParaRPr lang="en-US" smtClean="0">
              <a:latin typeface="Arial" pitchFamily="34" charset="0"/>
            </a:endParaRPr>
          </a:p>
        </p:txBody>
      </p:sp>
    </p:spTree>
    <p:extLst>
      <p:ext uri="{BB962C8B-B14F-4D97-AF65-F5344CB8AC3E}">
        <p14:creationId xmlns="" xmlns:p14="http://schemas.microsoft.com/office/powerpoint/2010/main" val="2370874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pitchFamily="34" charset="0"/>
            </a:endParaRPr>
          </a:p>
        </p:txBody>
      </p:sp>
      <p:sp>
        <p:nvSpPr>
          <p:cNvPr id="64516" name="Slide Number Placeholder 3"/>
          <p:cNvSpPr>
            <a:spLocks noGrp="1"/>
          </p:cNvSpPr>
          <p:nvPr>
            <p:ph type="sldNum" sz="quarter" idx="5"/>
          </p:nvPr>
        </p:nvSpPr>
        <p:spPr>
          <a:noFill/>
        </p:spPr>
        <p:txBody>
          <a:bodyPr/>
          <a:lstStyle/>
          <a:p>
            <a:fld id="{DBE23D57-07D5-475D-9FD0-48B55E9D131C}" type="slidenum">
              <a:rPr lang="en-US" smtClean="0">
                <a:latin typeface="Arial" pitchFamily="34" charset="0"/>
              </a:rPr>
              <a:pPr/>
              <a:t>45</a:t>
            </a:fld>
            <a:endParaRPr lang="en-US" smtClean="0">
              <a:latin typeface="Arial" pitchFamily="34" charset="0"/>
            </a:endParaRPr>
          </a:p>
        </p:txBody>
      </p:sp>
    </p:spTree>
    <p:extLst>
      <p:ext uri="{BB962C8B-B14F-4D97-AF65-F5344CB8AC3E}">
        <p14:creationId xmlns="" xmlns:p14="http://schemas.microsoft.com/office/powerpoint/2010/main" val="412202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135E40FA-AD93-43CD-A4B9-709331675AF9}" type="slidenum">
              <a:rPr lang="en-US" smtClean="0"/>
              <a:pPr/>
              <a:t>5</a:t>
            </a:fld>
            <a:endParaRPr lang="en-US" smtClean="0"/>
          </a:p>
        </p:txBody>
      </p:sp>
    </p:spTree>
    <p:extLst>
      <p:ext uri="{BB962C8B-B14F-4D97-AF65-F5344CB8AC3E}">
        <p14:creationId xmlns="" xmlns:p14="http://schemas.microsoft.com/office/powerpoint/2010/main" val="3038356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pitchFamily="34" charset="0"/>
            </a:endParaRPr>
          </a:p>
        </p:txBody>
      </p:sp>
      <p:sp>
        <p:nvSpPr>
          <p:cNvPr id="66564" name="Slide Number Placeholder 3"/>
          <p:cNvSpPr>
            <a:spLocks noGrp="1"/>
          </p:cNvSpPr>
          <p:nvPr>
            <p:ph type="sldNum" sz="quarter" idx="5"/>
          </p:nvPr>
        </p:nvSpPr>
        <p:spPr>
          <a:noFill/>
        </p:spPr>
        <p:txBody>
          <a:bodyPr/>
          <a:lstStyle/>
          <a:p>
            <a:fld id="{139359E6-681C-4C96-89F4-FCB203AA4E27}" type="slidenum">
              <a:rPr lang="en-US" smtClean="0">
                <a:latin typeface="Arial" pitchFamily="34" charset="0"/>
              </a:rPr>
              <a:pPr/>
              <a:t>46</a:t>
            </a:fld>
            <a:endParaRPr lang="en-US" smtClean="0">
              <a:latin typeface="Arial" pitchFamily="34" charset="0"/>
            </a:endParaRPr>
          </a:p>
        </p:txBody>
      </p:sp>
    </p:spTree>
    <p:extLst>
      <p:ext uri="{BB962C8B-B14F-4D97-AF65-F5344CB8AC3E}">
        <p14:creationId xmlns="" xmlns:p14="http://schemas.microsoft.com/office/powerpoint/2010/main" val="832824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A0FF8441-0D70-4B38-A422-8EE85EC8E4BF}" type="slidenum">
              <a:rPr lang="en-US" smtClean="0">
                <a:latin typeface="Arial" pitchFamily="34" charset="0"/>
              </a:rPr>
              <a:pPr/>
              <a:t>47</a:t>
            </a:fld>
            <a:endParaRPr lang="en-US" smtClean="0">
              <a:latin typeface="Arial" pitchFamily="34" charset="0"/>
            </a:endParaRPr>
          </a:p>
        </p:txBody>
      </p:sp>
    </p:spTree>
    <p:extLst>
      <p:ext uri="{BB962C8B-B14F-4D97-AF65-F5344CB8AC3E}">
        <p14:creationId xmlns="" xmlns:p14="http://schemas.microsoft.com/office/powerpoint/2010/main" val="78823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15B94F6C-CC0B-492A-8291-E201D6402C63}" type="slidenum">
              <a:rPr lang="en-US" smtClean="0">
                <a:latin typeface="Arial" pitchFamily="34" charset="0"/>
              </a:rPr>
              <a:pPr/>
              <a:t>48</a:t>
            </a:fld>
            <a:endParaRPr lang="en-US" smtClean="0">
              <a:latin typeface="Arial" pitchFamily="34" charset="0"/>
            </a:endParaRPr>
          </a:p>
        </p:txBody>
      </p:sp>
    </p:spTree>
    <p:extLst>
      <p:ext uri="{BB962C8B-B14F-4D97-AF65-F5344CB8AC3E}">
        <p14:creationId xmlns="" xmlns:p14="http://schemas.microsoft.com/office/powerpoint/2010/main" val="1749597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478BC4E1-59C6-44E4-AF81-61DCE6AA74B3}" type="slidenum">
              <a:rPr lang="en-US" smtClean="0">
                <a:latin typeface="Arial" pitchFamily="34" charset="0"/>
              </a:rPr>
              <a:pPr/>
              <a:t>49</a:t>
            </a:fld>
            <a:endParaRPr lang="en-US" smtClean="0">
              <a:latin typeface="Arial" pitchFamily="34" charset="0"/>
            </a:endParaRPr>
          </a:p>
        </p:txBody>
      </p:sp>
    </p:spTree>
    <p:extLst>
      <p:ext uri="{BB962C8B-B14F-4D97-AF65-F5344CB8AC3E}">
        <p14:creationId xmlns="" xmlns:p14="http://schemas.microsoft.com/office/powerpoint/2010/main" val="4289711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pitchFamily="34" charset="0"/>
            </a:endParaRPr>
          </a:p>
        </p:txBody>
      </p:sp>
      <p:sp>
        <p:nvSpPr>
          <p:cNvPr id="37892" name="Slide Number Placeholder 3"/>
          <p:cNvSpPr>
            <a:spLocks noGrp="1"/>
          </p:cNvSpPr>
          <p:nvPr>
            <p:ph type="sldNum" sz="quarter" idx="5"/>
          </p:nvPr>
        </p:nvSpPr>
        <p:spPr>
          <a:noFill/>
        </p:spPr>
        <p:txBody>
          <a:bodyPr/>
          <a:lstStyle/>
          <a:p>
            <a:fld id="{EF3F4BC7-7FDC-4C03-8784-AB31A10519B1}" type="slidenum">
              <a:rPr lang="en-US" smtClean="0">
                <a:latin typeface="Arial" pitchFamily="34" charset="0"/>
              </a:rPr>
              <a:pPr/>
              <a:t>50</a:t>
            </a:fld>
            <a:endParaRPr lang="en-US" smtClean="0">
              <a:latin typeface="Arial" pitchFamily="34" charset="0"/>
            </a:endParaRPr>
          </a:p>
        </p:txBody>
      </p:sp>
    </p:spTree>
    <p:extLst>
      <p:ext uri="{BB962C8B-B14F-4D97-AF65-F5344CB8AC3E}">
        <p14:creationId xmlns="" xmlns:p14="http://schemas.microsoft.com/office/powerpoint/2010/main" val="348770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a:noFill/>
        </p:spPr>
        <p:txBody>
          <a:bodyPr/>
          <a:lstStyle/>
          <a:p>
            <a:fld id="{B31E60A7-4408-46D7-AAC0-D277487C3A6E}" type="slidenum">
              <a:rPr lang="en-US" smtClean="0"/>
              <a:pPr/>
              <a:t>6</a:t>
            </a:fld>
            <a:endParaRPr lang="en-US" smtClean="0"/>
          </a:p>
        </p:txBody>
      </p:sp>
    </p:spTree>
    <p:extLst>
      <p:ext uri="{BB962C8B-B14F-4D97-AF65-F5344CB8AC3E}">
        <p14:creationId xmlns="" xmlns:p14="http://schemas.microsoft.com/office/powerpoint/2010/main" val="86581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8FFDA566-89D2-4428-B0F7-44987D7CA963}" type="slidenum">
              <a:rPr lang="en-US" smtClean="0"/>
              <a:pPr/>
              <a:t>11</a:t>
            </a:fld>
            <a:endParaRPr lang="en-US" smtClean="0"/>
          </a:p>
        </p:txBody>
      </p:sp>
    </p:spTree>
    <p:extLst>
      <p:ext uri="{BB962C8B-B14F-4D97-AF65-F5344CB8AC3E}">
        <p14:creationId xmlns="" xmlns:p14="http://schemas.microsoft.com/office/powerpoint/2010/main" val="155557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67191B0B-14F9-49C3-8D0F-DB73B64504FE}" type="slidenum">
              <a:rPr lang="en-US" smtClean="0"/>
              <a:pPr/>
              <a:t>14</a:t>
            </a:fld>
            <a:endParaRPr lang="en-US" smtClean="0"/>
          </a:p>
        </p:txBody>
      </p:sp>
    </p:spTree>
    <p:extLst>
      <p:ext uri="{BB962C8B-B14F-4D97-AF65-F5344CB8AC3E}">
        <p14:creationId xmlns="" xmlns:p14="http://schemas.microsoft.com/office/powerpoint/2010/main" val="1037925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a:noFill/>
        </p:spPr>
        <p:txBody>
          <a:bodyPr/>
          <a:lstStyle/>
          <a:p>
            <a:fld id="{ED2B19D0-E44B-42AC-9F35-C1C9F3156F81}" type="slidenum">
              <a:rPr lang="en-US" smtClean="0"/>
              <a:pPr/>
              <a:t>15</a:t>
            </a:fld>
            <a:endParaRPr lang="en-US" smtClean="0"/>
          </a:p>
        </p:txBody>
      </p:sp>
    </p:spTree>
    <p:extLst>
      <p:ext uri="{BB962C8B-B14F-4D97-AF65-F5344CB8AC3E}">
        <p14:creationId xmlns="" xmlns:p14="http://schemas.microsoft.com/office/powerpoint/2010/main" val="158487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057DCC76-A1F7-4CDD-9CF8-05A0B151D87B}" type="slidenum">
              <a:rPr lang="en-US" smtClean="0">
                <a:latin typeface="Arial" pitchFamily="34" charset="0"/>
              </a:rPr>
              <a:pPr/>
              <a:t>16</a:t>
            </a:fld>
            <a:endParaRPr lang="en-US" smtClean="0">
              <a:latin typeface="Arial" pitchFamily="34" charset="0"/>
            </a:endParaRPr>
          </a:p>
        </p:txBody>
      </p:sp>
    </p:spTree>
    <p:extLst>
      <p:ext uri="{BB962C8B-B14F-4D97-AF65-F5344CB8AC3E}">
        <p14:creationId xmlns="" xmlns:p14="http://schemas.microsoft.com/office/powerpoint/2010/main" val="3802404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3B4B04F6-D2CB-4637-9180-26B361F8835C}" type="slidenum">
              <a:rPr lang="en-US" smtClean="0">
                <a:latin typeface="Arial" pitchFamily="34" charset="0"/>
              </a:rPr>
              <a:pPr/>
              <a:t>17</a:t>
            </a:fld>
            <a:endParaRPr lang="en-US" smtClean="0">
              <a:latin typeface="Arial" pitchFamily="34" charset="0"/>
            </a:endParaRPr>
          </a:p>
        </p:txBody>
      </p:sp>
    </p:spTree>
    <p:extLst>
      <p:ext uri="{BB962C8B-B14F-4D97-AF65-F5344CB8AC3E}">
        <p14:creationId xmlns="" xmlns:p14="http://schemas.microsoft.com/office/powerpoint/2010/main" val="3432668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005588E1-7315-45B0-8865-A6BEF5308B41}" type="slidenum">
              <a:rPr lang="en-US" smtClean="0">
                <a:latin typeface="Arial" pitchFamily="34" charset="0"/>
              </a:rPr>
              <a:pPr/>
              <a:t>18</a:t>
            </a:fld>
            <a:endParaRPr lang="en-US" smtClean="0">
              <a:latin typeface="Arial" pitchFamily="34" charset="0"/>
            </a:endParaRPr>
          </a:p>
        </p:txBody>
      </p:sp>
    </p:spTree>
    <p:extLst>
      <p:ext uri="{BB962C8B-B14F-4D97-AF65-F5344CB8AC3E}">
        <p14:creationId xmlns="" xmlns:p14="http://schemas.microsoft.com/office/powerpoint/2010/main" val="392684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3381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3381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2F70DDBE-0AA6-4522-B7BF-2633D8C2B778}" type="datetime1">
              <a:rPr lang="en-US" smtClean="0"/>
              <a:pPr>
                <a:defRPr/>
              </a:pPr>
              <a:t>13/03/2018</a:t>
            </a:fld>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smtClean="0"/>
              <a:t>Opearating systems                  Chittaranjan mahajan</a:t>
            </a: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B25EA153-694D-410F-B771-C2AA6369F28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ADEFC79-CA6D-4CAF-96A4-77EC321F0DC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C228850E-2B20-4C02-99C5-EB3677A559CB}" type="datetime1">
              <a:rPr lang="en-US" smtClean="0"/>
              <a:pPr>
                <a:defRPr/>
              </a:pPr>
              <a:t>13/03/2018</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64B2888-B336-4A71-B722-E477197C8A9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94DA5C85-D6DF-4070-AE75-23146E979DCB}" type="datetime1">
              <a:rPr lang="en-US" smtClean="0"/>
              <a:pPr>
                <a:defRPr/>
              </a:pPr>
              <a:t>13/03/2018</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C8A5AFA-FD86-4F73-984A-CC1762009FC7}"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07643263-7C5C-4A43-8955-F9AE797814FA}" type="datetime1">
              <a:rPr lang="en-US" smtClean="0"/>
              <a:pPr>
                <a:defRPr/>
              </a:pPr>
              <a:t>13/03/2018</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533400" y="1727200"/>
            <a:ext cx="8204200" cy="4445000"/>
          </a:xfrm>
        </p:spPr>
        <p:txBody>
          <a:bodyPr/>
          <a:lstStyle>
            <a:lvl1pPr algn="l">
              <a:buFont typeface="Arial" pitchFamily="34" charset="0"/>
              <a:buNone/>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6"/>
          <p:cNvSpPr>
            <a:spLocks noGrp="1"/>
          </p:cNvSpPr>
          <p:nvPr>
            <p:ph type="ftr" sz="quarter" idx="10"/>
          </p:nvPr>
        </p:nvSpPr>
        <p:spPr/>
        <p:txBody>
          <a:bodyPr/>
          <a:lstStyle>
            <a:lvl1pPr>
              <a:defRPr/>
            </a:lvl1pPr>
          </a:lstStyle>
          <a:p>
            <a:pPr>
              <a:defRPr/>
            </a:pPr>
            <a:r>
              <a:rPr lang="en-US" smtClean="0"/>
              <a:t>Opearating systems                  Chittaranjan mahajan</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1B28AC7-4482-4522-9FA1-0A6430CAA46F}"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FD822C24-B9D8-439B-8485-43FADCC84AB4}" type="datetime1">
              <a:rPr lang="en-US" smtClean="0"/>
              <a:pPr>
                <a:defRPr/>
              </a:pPr>
              <a:t>13/03/2018</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CADD3FE-7038-4382-A905-C7AA8CC736C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6FA6E7FE-E32E-4C88-99AF-4E3507F42AA1}" type="datetime1">
              <a:rPr lang="en-US" smtClean="0"/>
              <a:pPr>
                <a:defRPr/>
              </a:pPr>
              <a:t>13/03/2018</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C83D85C-F402-4A7D-971C-63DCF097B6D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A3C081AD-B135-417E-9A3F-AE362163B5CD}" type="datetime1">
              <a:rPr lang="en-US" smtClean="0"/>
              <a:pPr>
                <a:defRPr/>
              </a:pPr>
              <a:t>13/03/2018</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57EF986E-7AE7-45D4-BB10-4126DB941F43}"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fld id="{F1C8DD81-720C-4418-9F5E-51D9AFF4AEA7}" type="datetime1">
              <a:rPr lang="en-US" smtClean="0"/>
              <a:pPr>
                <a:defRPr/>
              </a:pPr>
              <a:t>13/03/2018</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0026E14-D60B-44AE-A83F-654E7BD47C5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575F1F5B-D699-494A-9EA7-1F8F492F7BF5}" type="datetime1">
              <a:rPr lang="en-US" smtClean="0"/>
              <a:pPr>
                <a:defRPr/>
              </a:pPr>
              <a:t>13/03/2018</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7F24CA0A-881D-4665-ADF1-223AEDE2967D}"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fld id="{71AF0EA2-F039-42CD-98FF-0A7284A65F4A}" type="datetime1">
              <a:rPr lang="en-US" smtClean="0"/>
              <a:pPr>
                <a:defRPr/>
              </a:pPr>
              <a:t>13/03/2018</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93B0C5B-D156-4E32-8A4D-7BA848C231F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57A04888-6D70-4C8E-A489-27E3BDC6800E}" type="datetime1">
              <a:rPr lang="en-US" smtClean="0"/>
              <a:pPr>
                <a:defRPr/>
              </a:pPr>
              <a:t>13/03/2018</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Opearating systems                  Chittaranjan mahajan</a:t>
            </a: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CB42C36-12B9-4BFA-82C8-2BF0A9D083E2}"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F2D44AE2-698C-4BB4-A8A1-B823D6C3BF40}" type="datetime1">
              <a:rPr lang="en-US" smtClean="0"/>
              <a:pPr>
                <a:defRPr/>
              </a:pPr>
              <a:t>13/03/2018</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r>
              <a:rPr lang="en-US" smtClean="0"/>
              <a:t>Opearating systems                  Chittaranjan mahajan</a:t>
            </a:r>
            <a:endParaRPr lang="en-US"/>
          </a:p>
        </p:txBody>
      </p:sp>
      <p:sp>
        <p:nvSpPr>
          <p:cNvPr id="3277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DD38A059-2569-4F72-9D3E-CDE7F9F41E07}" type="slidenum">
              <a:rPr lang="en-US"/>
              <a:pPr>
                <a:defRPr/>
              </a:pPr>
              <a:t>‹#›</a:t>
            </a:fld>
            <a:endParaRPr lang="en-US"/>
          </a:p>
        </p:txBody>
      </p:sp>
      <p:grpSp>
        <p:nvGrpSpPr>
          <p:cNvPr id="3076" name="Group 4"/>
          <p:cNvGrpSpPr>
            <a:grpSpLocks/>
          </p:cNvGrpSpPr>
          <p:nvPr/>
        </p:nvGrpSpPr>
        <p:grpSpPr bwMode="auto">
          <a:xfrm>
            <a:off x="0" y="0"/>
            <a:ext cx="9144000" cy="546100"/>
            <a:chOff x="0" y="0"/>
            <a:chExt cx="5760" cy="344"/>
          </a:xfrm>
        </p:grpSpPr>
        <p:sp>
          <p:nvSpPr>
            <p:cNvPr id="3277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3277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3277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3277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3277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3277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3277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3278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3278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3077"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8"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8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5D3EF0D4-BDE0-40D3-94F9-374C15932E29}" type="datetime1">
              <a:rPr lang="en-US" smtClean="0"/>
              <a:pPr>
                <a:defRPr/>
              </a:pPr>
              <a:t>13/03/2018</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4" r:id="rId13"/>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endParaRPr lang="en-US" dirty="0"/>
          </a:p>
        </p:txBody>
      </p:sp>
      <p:sp>
        <p:nvSpPr>
          <p:cNvPr id="3" name="Subtitle 2"/>
          <p:cNvSpPr>
            <a:spLocks noGrp="1"/>
          </p:cNvSpPr>
          <p:nvPr>
            <p:ph type="subTitle" idx="1"/>
          </p:nvPr>
        </p:nvSpPr>
        <p:spPr/>
        <p:txBody>
          <a:bodyPr/>
          <a:lstStyle/>
          <a:p>
            <a:r>
              <a:rPr lang="en-US" dirty="0" err="1" smtClean="0"/>
              <a:t>Chittaranjan</a:t>
            </a:r>
            <a:r>
              <a:rPr lang="en-US" dirty="0" smtClean="0"/>
              <a:t> </a:t>
            </a:r>
            <a:r>
              <a:rPr lang="en-US" dirty="0" err="1" smtClean="0"/>
              <a:t>Mahajan</a:t>
            </a:r>
            <a:endParaRPr lang="en-US" dirty="0"/>
          </a:p>
        </p:txBody>
      </p:sp>
      <p:sp>
        <p:nvSpPr>
          <p:cNvPr id="4" name="Date Placeholder 3"/>
          <p:cNvSpPr>
            <a:spLocks noGrp="1"/>
          </p:cNvSpPr>
          <p:nvPr>
            <p:ph type="dt" sz="half" idx="10"/>
          </p:nvPr>
        </p:nvSpPr>
        <p:spPr/>
        <p:txBody>
          <a:bodyPr/>
          <a:lstStyle/>
          <a:p>
            <a:pPr>
              <a:defRPr/>
            </a:pPr>
            <a:fld id="{799F4214-D8A7-453D-89CF-2FD0821778D8}" type="datetime1">
              <a:rPr lang="en-US" smtClean="0"/>
              <a:pPr>
                <a:defRPr/>
              </a:pPr>
              <a:t>13/03/2018</a:t>
            </a:fld>
            <a:endParaRPr lang="en-US"/>
          </a:p>
        </p:txBody>
      </p:sp>
      <p:sp>
        <p:nvSpPr>
          <p:cNvPr id="5" name="Slide Number Placeholder 4"/>
          <p:cNvSpPr>
            <a:spLocks noGrp="1"/>
          </p:cNvSpPr>
          <p:nvPr>
            <p:ph type="sldNum" sz="quarter" idx="12"/>
          </p:nvPr>
        </p:nvSpPr>
        <p:spPr/>
        <p:txBody>
          <a:bodyPr/>
          <a:lstStyle/>
          <a:p>
            <a:pPr>
              <a:defRPr/>
            </a:pPr>
            <a:fld id="{B25EA153-694D-410F-B771-C2AA6369F283}"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Opearating systems                  Chittaranjan mahajan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71600"/>
          </a:xfrm>
        </p:spPr>
        <p:txBody>
          <a:bodyPr/>
          <a:lstStyle/>
          <a:p>
            <a:pPr algn="ctr"/>
            <a:r>
              <a:rPr lang="en-US" dirty="0" smtClean="0"/>
              <a:t>Mutual Exclusion Conditions</a:t>
            </a:r>
            <a:endParaRPr lang="en-US" dirty="0"/>
          </a:p>
        </p:txBody>
      </p:sp>
      <p:sp>
        <p:nvSpPr>
          <p:cNvPr id="3" name="Content Placeholder 2"/>
          <p:cNvSpPr>
            <a:spLocks noGrp="1"/>
          </p:cNvSpPr>
          <p:nvPr>
            <p:ph idx="1"/>
          </p:nvPr>
        </p:nvSpPr>
        <p:spPr>
          <a:xfrm>
            <a:off x="533400" y="1295400"/>
            <a:ext cx="8229600" cy="5181600"/>
          </a:xfrm>
        </p:spPr>
        <p:txBody>
          <a:bodyPr/>
          <a:lstStyle/>
          <a:p>
            <a:pPr marL="514350" indent="-514350">
              <a:buAutoNum type="arabicPeriod"/>
            </a:pPr>
            <a:r>
              <a:rPr lang="en-US" dirty="0" smtClean="0"/>
              <a:t>No two processes may at the same moment inside their critical section</a:t>
            </a:r>
          </a:p>
          <a:p>
            <a:pPr marL="514350" indent="-514350">
              <a:buAutoNum type="arabicPeriod"/>
            </a:pPr>
            <a:r>
              <a:rPr lang="en-US" dirty="0" smtClean="0"/>
              <a:t>No assumptions are made about relative speeds of processes or no of CPUs</a:t>
            </a:r>
          </a:p>
          <a:p>
            <a:pPr marL="514350" indent="-514350">
              <a:buAutoNum type="arabicPeriod"/>
            </a:pPr>
            <a:r>
              <a:rPr lang="en-US" dirty="0" smtClean="0"/>
              <a:t>No processes outside its critical region should block / occupy other resources/processes</a:t>
            </a:r>
          </a:p>
          <a:p>
            <a:pPr marL="514350" indent="-514350">
              <a:buAutoNum type="arabicPeriod"/>
            </a:pPr>
            <a:r>
              <a:rPr lang="en-US" dirty="0" smtClean="0"/>
              <a:t>No processes should wait long time to enter its critical section (discard)</a:t>
            </a:r>
            <a:endParaRPr lang="en-US"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414110" y="1008517"/>
            <a:ext cx="7902575" cy="5065712"/>
          </a:xfrm>
        </p:spPr>
        <p:txBody>
          <a:bodyPr/>
          <a:lstStyle/>
          <a:p>
            <a:pPr algn="l"/>
            <a:r>
              <a:rPr lang="en-US" sz="2800" dirty="0" smtClean="0"/>
              <a:t>Proposals for achieving mutual exclusion</a:t>
            </a:r>
          </a:p>
          <a:p>
            <a:pPr algn="l"/>
            <a:endParaRPr lang="en-US" sz="2800" dirty="0" smtClean="0"/>
          </a:p>
          <a:p>
            <a:pPr algn="l">
              <a:buFontTx/>
              <a:buAutoNum type="arabicPeriod"/>
            </a:pPr>
            <a:r>
              <a:rPr lang="en-US" sz="2800" dirty="0" smtClean="0"/>
              <a:t>Disabling interrupts</a:t>
            </a:r>
          </a:p>
          <a:p>
            <a:pPr algn="l">
              <a:buFontTx/>
              <a:buAutoNum type="arabicPeriod"/>
            </a:pPr>
            <a:r>
              <a:rPr lang="en-US" sz="2800" dirty="0" smtClean="0"/>
              <a:t>Lock variables</a:t>
            </a:r>
          </a:p>
          <a:p>
            <a:pPr algn="l">
              <a:buFontTx/>
              <a:buAutoNum type="arabicPeriod"/>
            </a:pPr>
            <a:r>
              <a:rPr lang="en-US" sz="2800" dirty="0" smtClean="0"/>
              <a:t>Strict alternation</a:t>
            </a:r>
          </a:p>
          <a:p>
            <a:pPr algn="l">
              <a:buFontTx/>
              <a:buAutoNum type="arabicPeriod"/>
            </a:pPr>
            <a:r>
              <a:rPr lang="en-US" sz="2800" dirty="0" smtClean="0"/>
              <a:t>Peterson's solution</a:t>
            </a:r>
          </a:p>
          <a:p>
            <a:pPr algn="l">
              <a:buFontTx/>
              <a:buAutoNum type="arabicPeriod"/>
            </a:pPr>
            <a:r>
              <a:rPr lang="en-US" sz="2800" dirty="0" smtClean="0"/>
              <a:t>The TSL instruction</a:t>
            </a:r>
          </a:p>
        </p:txBody>
      </p:sp>
      <p:sp>
        <p:nvSpPr>
          <p:cNvPr id="5" name="Date Placeholder 4"/>
          <p:cNvSpPr>
            <a:spLocks noGrp="1"/>
          </p:cNvSpPr>
          <p:nvPr>
            <p:ph type="dt" sz="half" idx="10"/>
          </p:nvPr>
        </p:nvSpPr>
        <p:spPr/>
        <p:txBody>
          <a:bodyPr/>
          <a:lstStyle/>
          <a:p>
            <a:pPr>
              <a:defRPr/>
            </a:pPr>
            <a:fld id="{74EA2395-F742-4479-BFB1-9B59C3BDFB66}" type="datetime1">
              <a:rPr lang="en-US" smtClean="0"/>
              <a:pPr>
                <a:defRPr/>
              </a:pPr>
              <a:t>13/03/2018</a:t>
            </a:fld>
            <a:endParaRPr lang="en-US"/>
          </a:p>
        </p:txBody>
      </p:sp>
      <p:sp>
        <p:nvSpPr>
          <p:cNvPr id="6" name="Slide Number Placeholder 5"/>
          <p:cNvSpPr>
            <a:spLocks noGrp="1"/>
          </p:cNvSpPr>
          <p:nvPr>
            <p:ph type="sldNum" sz="quarter" idx="11"/>
          </p:nvPr>
        </p:nvSpPr>
        <p:spPr/>
        <p:txBody>
          <a:bodyPr/>
          <a:lstStyle/>
          <a:p>
            <a:pPr>
              <a:defRPr/>
            </a:pPr>
            <a:fld id="{A52637A0-42F2-4CFB-8188-3ED4A7F56DEA}" type="slidenum">
              <a:rPr lang="en-US" smtClean="0"/>
              <a:pPr>
                <a:defRPr/>
              </a:pPr>
              <a:t>11</a:t>
            </a:fld>
            <a:endParaRPr lang="en-US"/>
          </a:p>
        </p:txBody>
      </p:sp>
      <p:sp>
        <p:nvSpPr>
          <p:cNvPr id="7" name="Footer Placeholder 6"/>
          <p:cNvSpPr>
            <a:spLocks noGrp="1"/>
          </p:cNvSpPr>
          <p:nvPr>
            <p:ph type="ftr" sz="quarter" idx="12"/>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Disabling interrupts</a:t>
            </a:r>
            <a:br>
              <a:rPr lang="en-US" dirty="0" smtClean="0"/>
            </a:br>
            <a:endParaRPr lang="en-US" dirty="0"/>
          </a:p>
        </p:txBody>
      </p:sp>
      <p:sp>
        <p:nvSpPr>
          <p:cNvPr id="4" name="Date Placeholder 3"/>
          <p:cNvSpPr>
            <a:spLocks noGrp="1"/>
          </p:cNvSpPr>
          <p:nvPr>
            <p:ph type="dt" sz="half" idx="10"/>
          </p:nvPr>
        </p:nvSpPr>
        <p:spPr/>
        <p:txBody>
          <a:bodyPr/>
          <a:lstStyle/>
          <a:p>
            <a:pPr>
              <a:defRPr/>
            </a:pPr>
            <a:fld id="{34B26905-10D8-4BBF-9DE0-54B01F3A669C}" type="datetime1">
              <a:rPr lang="en-US" smtClean="0"/>
              <a:pPr>
                <a:defRPr/>
              </a:pPr>
              <a:t>13/03/2018</a:t>
            </a:fld>
            <a:endParaRPr lang="en-US"/>
          </a:p>
        </p:txBody>
      </p:sp>
      <p:sp>
        <p:nvSpPr>
          <p:cNvPr id="5" name="Slide Number Placeholder 4"/>
          <p:cNvSpPr>
            <a:spLocks noGrp="1"/>
          </p:cNvSpPr>
          <p:nvPr>
            <p:ph type="sldNum" sz="quarter" idx="11"/>
          </p:nvPr>
        </p:nvSpPr>
        <p:spPr/>
        <p:txBody>
          <a:bodyPr/>
          <a:lstStyle/>
          <a:p>
            <a:pPr>
              <a:defRPr/>
            </a:pPr>
            <a:fld id="{A52637A0-42F2-4CFB-8188-3ED4A7F56DEA}" type="slidenum">
              <a:rPr lang="en-US" smtClean="0"/>
              <a:pPr>
                <a:defRPr/>
              </a:pPr>
              <a:t>12</a:t>
            </a:fld>
            <a:endParaRPr lang="en-US"/>
          </a:p>
        </p:txBody>
      </p:sp>
      <p:sp>
        <p:nvSpPr>
          <p:cNvPr id="6" name="TextBox 5"/>
          <p:cNvSpPr txBox="1"/>
          <p:nvPr/>
        </p:nvSpPr>
        <p:spPr>
          <a:xfrm>
            <a:off x="0" y="1649895"/>
            <a:ext cx="9160456" cy="4031873"/>
          </a:xfrm>
          <a:prstGeom prst="rect">
            <a:avLst/>
          </a:prstGeom>
          <a:noFill/>
        </p:spPr>
        <p:txBody>
          <a:bodyPr wrap="none" rtlCol="0">
            <a:spAutoFit/>
          </a:bodyPr>
          <a:lstStyle/>
          <a:p>
            <a:r>
              <a:rPr lang="en-US" dirty="0" smtClean="0"/>
              <a:t>Disable interrupt before entering in critical region</a:t>
            </a:r>
          </a:p>
          <a:p>
            <a:endParaRPr lang="en-US" dirty="0" smtClean="0"/>
          </a:p>
          <a:p>
            <a:endParaRPr lang="en-US" dirty="0" smtClean="0"/>
          </a:p>
          <a:p>
            <a:r>
              <a:rPr lang="en-US" dirty="0" smtClean="0"/>
              <a:t>What will happen if process forget to enable interrupt?</a:t>
            </a:r>
          </a:p>
          <a:p>
            <a:endParaRPr lang="en-US" dirty="0" smtClean="0"/>
          </a:p>
          <a:p>
            <a:endParaRPr lang="en-US" dirty="0" smtClean="0"/>
          </a:p>
          <a:p>
            <a:endParaRPr lang="en-US" dirty="0" smtClean="0"/>
          </a:p>
          <a:p>
            <a:endParaRPr lang="en-US" dirty="0"/>
          </a:p>
        </p:txBody>
      </p:sp>
      <p:sp>
        <p:nvSpPr>
          <p:cNvPr id="7" name="Footer Placeholder 6"/>
          <p:cNvSpPr>
            <a:spLocks noGrp="1"/>
          </p:cNvSpPr>
          <p:nvPr>
            <p:ph type="ftr" sz="quarter" idx="12"/>
          </p:nvPr>
        </p:nvSpPr>
        <p:spPr/>
        <p:txBody>
          <a:bodyPr/>
          <a:lstStyle/>
          <a:p>
            <a:pPr>
              <a:defRPr/>
            </a:pPr>
            <a:r>
              <a:rPr lang="en-US" smtClean="0"/>
              <a:t>chittaranjan Mahajan</a:t>
            </a:r>
            <a:endParaRPr lang="en-US"/>
          </a:p>
        </p:txBody>
      </p:sp>
      <p:sp>
        <p:nvSpPr>
          <p:cNvPr id="8" name="Rectangle 7"/>
          <p:cNvSpPr/>
          <p:nvPr/>
        </p:nvSpPr>
        <p:spPr>
          <a:xfrm>
            <a:off x="0" y="4342341"/>
            <a:ext cx="9144000" cy="584775"/>
          </a:xfrm>
          <a:prstGeom prst="rect">
            <a:avLst/>
          </a:prstGeom>
        </p:spPr>
        <p:txBody>
          <a:bodyPr wrap="square">
            <a:spAutoFit/>
          </a:bodyPr>
          <a:lstStyle/>
          <a:p>
            <a:r>
              <a:rPr lang="en-US" dirty="0" smtClean="0"/>
              <a:t>What will happen in </a:t>
            </a:r>
            <a:r>
              <a:rPr lang="en-US" dirty="0" err="1" smtClean="0"/>
              <a:t>multicore</a:t>
            </a:r>
            <a:r>
              <a:rPr lang="en-US" dirty="0" smtClean="0"/>
              <a:t> </a:t>
            </a:r>
            <a:r>
              <a:rPr lang="en-US" dirty="0" err="1" smtClean="0"/>
              <a:t>envoirnment</a:t>
            </a:r>
            <a:r>
              <a:rPr 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58417"/>
            <a:ext cx="9144000" cy="1143000"/>
          </a:xfrm>
        </p:spPr>
        <p:txBody>
          <a:bodyPr/>
          <a:lstStyle/>
          <a:p>
            <a:r>
              <a:rPr lang="en-US" dirty="0" smtClean="0"/>
              <a:t>Lock variables</a:t>
            </a:r>
            <a:br>
              <a:rPr lang="en-US" dirty="0" smtClean="0"/>
            </a:br>
            <a:endParaRPr lang="en-US" dirty="0"/>
          </a:p>
        </p:txBody>
      </p:sp>
      <p:sp>
        <p:nvSpPr>
          <p:cNvPr id="4" name="Date Placeholder 3"/>
          <p:cNvSpPr>
            <a:spLocks noGrp="1"/>
          </p:cNvSpPr>
          <p:nvPr>
            <p:ph type="dt" sz="half" idx="10"/>
          </p:nvPr>
        </p:nvSpPr>
        <p:spPr/>
        <p:txBody>
          <a:bodyPr/>
          <a:lstStyle/>
          <a:p>
            <a:pPr>
              <a:defRPr/>
            </a:pPr>
            <a:fld id="{E48568CE-DBAB-409B-BA70-C6EFB1CA9656}" type="datetime1">
              <a:rPr lang="en-US" smtClean="0"/>
              <a:pPr>
                <a:defRPr/>
              </a:pPr>
              <a:t>13/03/2018</a:t>
            </a:fld>
            <a:endParaRPr lang="en-US"/>
          </a:p>
        </p:txBody>
      </p:sp>
      <p:sp>
        <p:nvSpPr>
          <p:cNvPr id="5" name="Slide Number Placeholder 4"/>
          <p:cNvSpPr>
            <a:spLocks noGrp="1"/>
          </p:cNvSpPr>
          <p:nvPr>
            <p:ph type="sldNum" sz="quarter" idx="11"/>
          </p:nvPr>
        </p:nvSpPr>
        <p:spPr/>
        <p:txBody>
          <a:bodyPr/>
          <a:lstStyle/>
          <a:p>
            <a:pPr>
              <a:defRPr/>
            </a:pPr>
            <a:fld id="{A52637A0-42F2-4CFB-8188-3ED4A7F56DEA}" type="slidenum">
              <a:rPr lang="en-US" smtClean="0"/>
              <a:pPr>
                <a:defRPr/>
              </a:pPr>
              <a:t>13</a:t>
            </a:fld>
            <a:endParaRPr lang="en-US"/>
          </a:p>
        </p:txBody>
      </p:sp>
      <p:sp>
        <p:nvSpPr>
          <p:cNvPr id="8" name="TextBox 7"/>
          <p:cNvSpPr txBox="1"/>
          <p:nvPr/>
        </p:nvSpPr>
        <p:spPr>
          <a:xfrm>
            <a:off x="125462" y="1036509"/>
            <a:ext cx="9018538" cy="5016758"/>
          </a:xfrm>
          <a:prstGeom prst="rect">
            <a:avLst/>
          </a:prstGeom>
          <a:noFill/>
        </p:spPr>
        <p:txBody>
          <a:bodyPr wrap="square" rtlCol="0">
            <a:spAutoFit/>
          </a:bodyPr>
          <a:lstStyle/>
          <a:p>
            <a:pPr marL="514350" indent="-514350" algn="l">
              <a:buFont typeface="+mj-lt"/>
              <a:buAutoNum type="arabicPeriod"/>
            </a:pPr>
            <a:r>
              <a:rPr lang="en-US" dirty="0" smtClean="0"/>
              <a:t>Use single , shared  Lock variable.</a:t>
            </a:r>
          </a:p>
          <a:p>
            <a:pPr marL="514350" indent="-514350" algn="l">
              <a:buFont typeface="+mj-lt"/>
              <a:buAutoNum type="arabicPeriod"/>
            </a:pPr>
            <a:r>
              <a:rPr lang="en-US" dirty="0" smtClean="0"/>
              <a:t>Lock variable will be initially 0.</a:t>
            </a:r>
          </a:p>
          <a:p>
            <a:pPr marL="514350" indent="-514350" algn="l">
              <a:buFont typeface="+mj-lt"/>
              <a:buAutoNum type="arabicPeriod"/>
            </a:pPr>
            <a:r>
              <a:rPr lang="en-US" dirty="0" smtClean="0"/>
              <a:t>When process want to enter in critical region </a:t>
            </a:r>
          </a:p>
          <a:p>
            <a:pPr marL="514350" indent="-514350" algn="l">
              <a:buFont typeface="+mj-lt"/>
              <a:buAutoNum type="arabicPeriod"/>
            </a:pPr>
            <a:r>
              <a:rPr lang="en-US" dirty="0" smtClean="0"/>
              <a:t>It first test the lock.</a:t>
            </a:r>
          </a:p>
          <a:p>
            <a:pPr marL="514350" indent="-514350" algn="l">
              <a:buFont typeface="+mj-lt"/>
              <a:buAutoNum type="arabicPeriod"/>
            </a:pPr>
            <a:r>
              <a:rPr lang="en-US" dirty="0" smtClean="0"/>
              <a:t>If lock is 0,process set it to 1 and enters in </a:t>
            </a:r>
          </a:p>
          <a:p>
            <a:pPr marL="514350" indent="-514350" algn="l">
              <a:buFont typeface="+mj-lt"/>
              <a:buAutoNum type="arabicPeriod"/>
            </a:pPr>
            <a:r>
              <a:rPr lang="en-US" dirty="0" smtClean="0"/>
              <a:t>Critical region.</a:t>
            </a:r>
          </a:p>
          <a:p>
            <a:pPr marL="514350" indent="-514350" algn="l">
              <a:buFont typeface="+mj-lt"/>
              <a:buAutoNum type="arabicPeriod"/>
            </a:pPr>
            <a:r>
              <a:rPr lang="en-US" dirty="0" smtClean="0"/>
              <a:t>If lock is 1, process wait until it becomes 0.</a:t>
            </a:r>
          </a:p>
          <a:p>
            <a:pPr marL="514350" indent="-514350" algn="l">
              <a:buFont typeface="+mj-lt"/>
              <a:buAutoNum type="arabicPeriod"/>
            </a:pPr>
            <a:endParaRPr lang="en-US" dirty="0" smtClean="0"/>
          </a:p>
          <a:p>
            <a:pPr marL="514350" indent="-514350" algn="l"/>
            <a:r>
              <a:rPr lang="en-US" dirty="0" smtClean="0"/>
              <a:t>Race around.</a:t>
            </a:r>
          </a:p>
          <a:p>
            <a:pPr marL="514350" indent="-514350" algn="l"/>
            <a:endParaRPr lang="en-US" dirty="0"/>
          </a:p>
        </p:txBody>
      </p:sp>
      <p:sp>
        <p:nvSpPr>
          <p:cNvPr id="7" name="Footer Placeholder 6"/>
          <p:cNvSpPr>
            <a:spLocks noGrp="1"/>
          </p:cNvSpPr>
          <p:nvPr>
            <p:ph type="ftr" sz="quarter" idx="12"/>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2"/>
          <p:cNvSpPr>
            <a:spLocks noGrp="1"/>
          </p:cNvSpPr>
          <p:nvPr>
            <p:ph type="title"/>
          </p:nvPr>
        </p:nvSpPr>
        <p:spPr/>
        <p:txBody>
          <a:bodyPr/>
          <a:lstStyle/>
          <a:p>
            <a:r>
              <a:rPr lang="en-US" smtClean="0"/>
              <a:t>Strict Alternation</a:t>
            </a:r>
          </a:p>
        </p:txBody>
      </p:sp>
      <p:pic>
        <p:nvPicPr>
          <p:cNvPr id="38917" name="Picture 2"/>
          <p:cNvPicPr>
            <a:picLocks noChangeAspect="1" noChangeArrowheads="1"/>
          </p:cNvPicPr>
          <p:nvPr/>
        </p:nvPicPr>
        <p:blipFill>
          <a:blip r:embed="rId3"/>
          <a:srcRect/>
          <a:stretch>
            <a:fillRect/>
          </a:stretch>
        </p:blipFill>
        <p:spPr bwMode="auto">
          <a:xfrm>
            <a:off x="0" y="1524000"/>
            <a:ext cx="8448675" cy="2949349"/>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75E1CDC8-BC8C-45A0-B784-0FDD72E4E9BD}"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A52637A0-42F2-4CFB-8188-3ED4A7F56DEA}" type="slidenum">
              <a:rPr lang="en-US" smtClean="0"/>
              <a:pPr>
                <a:defRPr/>
              </a:pPr>
              <a:t>14</a:t>
            </a:fld>
            <a:endParaRPr lang="en-US" dirty="0"/>
          </a:p>
        </p:txBody>
      </p:sp>
      <p:sp>
        <p:nvSpPr>
          <p:cNvPr id="8" name="Footer Placeholder 7"/>
          <p:cNvSpPr>
            <a:spLocks noGrp="1"/>
          </p:cNvSpPr>
          <p:nvPr>
            <p:ph type="ftr" sz="quarter" idx="12"/>
          </p:nvPr>
        </p:nvSpPr>
        <p:spPr/>
        <p:txBody>
          <a:bodyPr/>
          <a:lstStyle/>
          <a:p>
            <a:pPr>
              <a:defRPr/>
            </a:pPr>
            <a:r>
              <a:rPr lang="en-US" smtClean="0"/>
              <a:t>chittaranjan Mahajan</a:t>
            </a:r>
            <a:endParaRPr lang="en-US"/>
          </a:p>
        </p:txBody>
      </p:sp>
      <p:sp>
        <p:nvSpPr>
          <p:cNvPr id="9" name="TextBox 8"/>
          <p:cNvSpPr txBox="1"/>
          <p:nvPr/>
        </p:nvSpPr>
        <p:spPr>
          <a:xfrm>
            <a:off x="348343" y="4397829"/>
            <a:ext cx="8512628" cy="1077218"/>
          </a:xfrm>
          <a:prstGeom prst="rect">
            <a:avLst/>
          </a:prstGeom>
          <a:noFill/>
        </p:spPr>
        <p:txBody>
          <a:bodyPr wrap="square" rtlCol="0">
            <a:spAutoFit/>
          </a:bodyPr>
          <a:lstStyle/>
          <a:p>
            <a:r>
              <a:rPr lang="en-US" dirty="0" smtClean="0"/>
              <a:t>Spin lock problem ,wastage of CPU cycles.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r>
              <a:rPr lang="en-US" dirty="0" smtClean="0"/>
              <a:t> Peterson’s solution for achieving mutual exclusion.</a:t>
            </a:r>
          </a:p>
          <a:p>
            <a:r>
              <a:rPr lang="en-US" dirty="0" smtClean="0"/>
              <a:t>Multiple keys.</a:t>
            </a:r>
          </a:p>
        </p:txBody>
      </p:sp>
      <p:sp>
        <p:nvSpPr>
          <p:cNvPr id="39939" name="Title 2"/>
          <p:cNvSpPr>
            <a:spLocks noGrp="1"/>
          </p:cNvSpPr>
          <p:nvPr>
            <p:ph type="title"/>
          </p:nvPr>
        </p:nvSpPr>
        <p:spPr>
          <a:xfrm>
            <a:off x="0" y="0"/>
            <a:ext cx="9144000" cy="968375"/>
          </a:xfrm>
        </p:spPr>
        <p:txBody>
          <a:bodyPr/>
          <a:lstStyle/>
          <a:p>
            <a:r>
              <a:rPr lang="en-US" dirty="0" smtClean="0"/>
              <a:t>Peterson's Solution</a:t>
            </a:r>
          </a:p>
        </p:txBody>
      </p:sp>
      <p:pic>
        <p:nvPicPr>
          <p:cNvPr id="39941" name="Picture 2"/>
          <p:cNvPicPr>
            <a:picLocks noChangeAspect="1" noChangeArrowheads="1"/>
          </p:cNvPicPr>
          <p:nvPr/>
        </p:nvPicPr>
        <p:blipFill>
          <a:blip r:embed="rId3"/>
          <a:srcRect/>
          <a:stretch>
            <a:fillRect/>
          </a:stretch>
        </p:blipFill>
        <p:spPr bwMode="auto">
          <a:xfrm>
            <a:off x="1050925" y="862013"/>
            <a:ext cx="7164388" cy="4840287"/>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63BCC1CA-9C11-4BD3-BE18-6C3CC844D035}"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A52637A0-42F2-4CFB-8188-3ED4A7F56DEA}" type="slidenum">
              <a:rPr lang="en-US" smtClean="0"/>
              <a:pPr>
                <a:defRPr/>
              </a:pPr>
              <a:t>15</a:t>
            </a:fld>
            <a:endParaRPr lang="en-US"/>
          </a:p>
        </p:txBody>
      </p:sp>
      <p:sp>
        <p:nvSpPr>
          <p:cNvPr id="8" name="Footer Placeholder 7"/>
          <p:cNvSpPr>
            <a:spLocks noGrp="1"/>
          </p:cNvSpPr>
          <p:nvPr>
            <p:ph type="ftr" sz="quarter" idx="12"/>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2"/>
          <p:cNvSpPr>
            <a:spLocks noGrp="1"/>
          </p:cNvSpPr>
          <p:nvPr>
            <p:ph type="title"/>
          </p:nvPr>
        </p:nvSpPr>
        <p:spPr>
          <a:xfrm>
            <a:off x="0" y="337930"/>
            <a:ext cx="9144000" cy="1143000"/>
          </a:xfrm>
        </p:spPr>
        <p:txBody>
          <a:bodyPr/>
          <a:lstStyle/>
          <a:p>
            <a:r>
              <a:rPr lang="en-US" dirty="0" smtClean="0"/>
              <a:t>The TSL Instruction </a:t>
            </a:r>
            <a:br>
              <a:rPr lang="en-US" dirty="0" smtClean="0"/>
            </a:br>
            <a:r>
              <a:rPr lang="en-US" dirty="0" smtClean="0"/>
              <a:t>test and set lock</a:t>
            </a:r>
          </a:p>
        </p:txBody>
      </p:sp>
      <p:pic>
        <p:nvPicPr>
          <p:cNvPr id="28677" name="Picture 2"/>
          <p:cNvPicPr>
            <a:picLocks noChangeAspect="1" noChangeArrowheads="1"/>
          </p:cNvPicPr>
          <p:nvPr/>
        </p:nvPicPr>
        <p:blipFill>
          <a:blip r:embed="rId3"/>
          <a:srcRect/>
          <a:stretch>
            <a:fillRect/>
          </a:stretch>
        </p:blipFill>
        <p:spPr bwMode="auto">
          <a:xfrm>
            <a:off x="0" y="1885724"/>
            <a:ext cx="8963024" cy="2533876"/>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AFCC1A30-AB82-476D-85E0-FDAAEAB02FB1}"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5A2DB064-0A0C-4D09-9628-787CBD24F5BE}" type="slidenum">
              <a:rPr lang="en-US" smtClean="0"/>
              <a:pPr>
                <a:defRPr/>
              </a:pPr>
              <a:t>16</a:t>
            </a:fld>
            <a:endParaRPr lang="en-US"/>
          </a:p>
        </p:txBody>
      </p:sp>
      <p:sp>
        <p:nvSpPr>
          <p:cNvPr id="8" name="Footer Placeholder 7"/>
          <p:cNvSpPr>
            <a:spLocks noGrp="1"/>
          </p:cNvSpPr>
          <p:nvPr>
            <p:ph type="ftr" sz="quarter" idx="12"/>
          </p:nvPr>
        </p:nvSpPr>
        <p:spPr/>
        <p:txBody>
          <a:bodyPr/>
          <a:lstStyle/>
          <a:p>
            <a:pPr>
              <a:defRPr/>
            </a:pPr>
            <a:r>
              <a:rPr lang="en-US" smtClean="0"/>
              <a:t>chittaranjan Mahajan</a:t>
            </a:r>
            <a:endParaRPr lang="en-US"/>
          </a:p>
        </p:txBody>
      </p:sp>
      <p:sp>
        <p:nvSpPr>
          <p:cNvPr id="9" name="TextBox 8"/>
          <p:cNvSpPr txBox="1"/>
          <p:nvPr/>
        </p:nvSpPr>
        <p:spPr>
          <a:xfrm>
            <a:off x="609601" y="4550229"/>
            <a:ext cx="8207828" cy="1569660"/>
          </a:xfrm>
          <a:prstGeom prst="rect">
            <a:avLst/>
          </a:prstGeom>
          <a:noFill/>
        </p:spPr>
        <p:txBody>
          <a:bodyPr wrap="square" rtlCol="0">
            <a:spAutoFit/>
          </a:bodyPr>
          <a:lstStyle/>
          <a:p>
            <a:r>
              <a:rPr lang="en-US" dirty="0" smtClean="0"/>
              <a:t>It reads a contents of memory word lock into register RX and store s a nonzero value at the memory address lock</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r>
              <a:rPr lang="en-US" dirty="0" smtClean="0"/>
              <a:t>Read ADC and Display Routine problem.</a:t>
            </a:r>
          </a:p>
        </p:txBody>
      </p:sp>
      <p:sp>
        <p:nvSpPr>
          <p:cNvPr id="30723" name="Title 2"/>
          <p:cNvSpPr>
            <a:spLocks noGrp="1"/>
          </p:cNvSpPr>
          <p:nvPr>
            <p:ph type="title"/>
          </p:nvPr>
        </p:nvSpPr>
        <p:spPr/>
        <p:txBody>
          <a:bodyPr/>
          <a:lstStyle/>
          <a:p>
            <a:r>
              <a:rPr lang="en-US" sz="4000" smtClean="0"/>
              <a:t>The Producer-Consumer Problem (1)</a:t>
            </a:r>
          </a:p>
        </p:txBody>
      </p:sp>
      <p:pic>
        <p:nvPicPr>
          <p:cNvPr id="30725" name="Picture 2"/>
          <p:cNvPicPr>
            <a:picLocks noChangeAspect="1" noChangeArrowheads="1"/>
          </p:cNvPicPr>
          <p:nvPr/>
        </p:nvPicPr>
        <p:blipFill>
          <a:blip r:embed="rId3"/>
          <a:srcRect/>
          <a:stretch>
            <a:fillRect/>
          </a:stretch>
        </p:blipFill>
        <p:spPr bwMode="auto">
          <a:xfrm>
            <a:off x="547687" y="1617889"/>
            <a:ext cx="8048625" cy="4249511"/>
          </a:xfrm>
          <a:prstGeom prst="rect">
            <a:avLst/>
          </a:prstGeom>
          <a:noFill/>
          <a:ln w="9525">
            <a:noFill/>
            <a:miter lim="800000"/>
            <a:headEnd/>
            <a:tailEnd/>
          </a:ln>
        </p:spPr>
      </p:pic>
      <p:sp>
        <p:nvSpPr>
          <p:cNvPr id="30726" name="TextBox 5"/>
          <p:cNvSpPr txBox="1">
            <a:spLocks noChangeArrowheads="1"/>
          </p:cNvSpPr>
          <p:nvPr/>
        </p:nvSpPr>
        <p:spPr bwMode="auto">
          <a:xfrm>
            <a:off x="1173163" y="4899025"/>
            <a:ext cx="1133475" cy="585788"/>
          </a:xfrm>
          <a:prstGeom prst="rect">
            <a:avLst/>
          </a:prstGeom>
          <a:noFill/>
          <a:ln w="9525">
            <a:noFill/>
            <a:miter lim="800000"/>
            <a:headEnd/>
            <a:tailEnd/>
          </a:ln>
        </p:spPr>
        <p:txBody>
          <a:bodyPr>
            <a:spAutoFit/>
          </a:bodyPr>
          <a:lstStyle/>
          <a:p>
            <a:r>
              <a:rPr lang="en-US"/>
              <a:t>. . .</a:t>
            </a:r>
          </a:p>
        </p:txBody>
      </p:sp>
      <p:sp>
        <p:nvSpPr>
          <p:cNvPr id="7" name="Date Placeholder 6"/>
          <p:cNvSpPr>
            <a:spLocks noGrp="1"/>
          </p:cNvSpPr>
          <p:nvPr>
            <p:ph type="dt" sz="half" idx="10"/>
          </p:nvPr>
        </p:nvSpPr>
        <p:spPr/>
        <p:txBody>
          <a:bodyPr/>
          <a:lstStyle/>
          <a:p>
            <a:pPr>
              <a:defRPr/>
            </a:pPr>
            <a:fld id="{C3BBC25F-F858-4289-BFEB-A3772581B7BF}" type="datetime1">
              <a:rPr lang="en-US" smtClean="0"/>
              <a:pPr>
                <a:defRPr/>
              </a:pPr>
              <a:t>13/03/2018</a:t>
            </a:fld>
            <a:endParaRPr lang="en-US"/>
          </a:p>
        </p:txBody>
      </p:sp>
      <p:sp>
        <p:nvSpPr>
          <p:cNvPr id="8" name="Slide Number Placeholder 7"/>
          <p:cNvSpPr>
            <a:spLocks noGrp="1"/>
          </p:cNvSpPr>
          <p:nvPr>
            <p:ph type="sldNum" sz="quarter" idx="11"/>
          </p:nvPr>
        </p:nvSpPr>
        <p:spPr/>
        <p:txBody>
          <a:bodyPr/>
          <a:lstStyle/>
          <a:p>
            <a:pPr>
              <a:defRPr/>
            </a:pPr>
            <a:fld id="{5A2DB064-0A0C-4D09-9628-787CBD24F5BE}" type="slidenum">
              <a:rPr lang="en-US" smtClean="0"/>
              <a:pPr>
                <a:defRPr/>
              </a:pPr>
              <a:t>17</a:t>
            </a:fld>
            <a:endParaRPr lang="en-US"/>
          </a:p>
        </p:txBody>
      </p:sp>
      <p:sp>
        <p:nvSpPr>
          <p:cNvPr id="9" name="Footer Placeholder 8"/>
          <p:cNvSpPr>
            <a:spLocks noGrp="1"/>
          </p:cNvSpPr>
          <p:nvPr>
            <p:ph type="ftr" sz="quarter" idx="12"/>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r>
              <a:rPr lang="en-US" smtClean="0"/>
              <a:t>Figure 2-27. The producer-consumer problem </a:t>
            </a:r>
            <a:br>
              <a:rPr lang="en-US" smtClean="0"/>
            </a:br>
            <a:r>
              <a:rPr lang="en-US" smtClean="0"/>
              <a:t>with a fatal race condition.</a:t>
            </a:r>
          </a:p>
        </p:txBody>
      </p:sp>
      <p:sp>
        <p:nvSpPr>
          <p:cNvPr id="31747" name="Title 2"/>
          <p:cNvSpPr>
            <a:spLocks noGrp="1"/>
          </p:cNvSpPr>
          <p:nvPr>
            <p:ph type="title"/>
          </p:nvPr>
        </p:nvSpPr>
        <p:spPr/>
        <p:txBody>
          <a:bodyPr/>
          <a:lstStyle/>
          <a:p>
            <a:r>
              <a:rPr lang="en-US" sz="4000" smtClean="0"/>
              <a:t>The Producer-Consumer Problem (2)</a:t>
            </a:r>
          </a:p>
        </p:txBody>
      </p:sp>
      <p:pic>
        <p:nvPicPr>
          <p:cNvPr id="31749" name="Picture 2"/>
          <p:cNvPicPr>
            <a:picLocks noChangeAspect="1" noChangeArrowheads="1"/>
          </p:cNvPicPr>
          <p:nvPr/>
        </p:nvPicPr>
        <p:blipFill>
          <a:blip r:embed="rId3"/>
          <a:srcRect/>
          <a:stretch>
            <a:fillRect/>
          </a:stretch>
        </p:blipFill>
        <p:spPr bwMode="auto">
          <a:xfrm>
            <a:off x="238125" y="1914525"/>
            <a:ext cx="8713788" cy="3148013"/>
          </a:xfrm>
          <a:prstGeom prst="rect">
            <a:avLst/>
          </a:prstGeom>
          <a:noFill/>
          <a:ln w="9525">
            <a:noFill/>
            <a:miter lim="800000"/>
            <a:headEnd/>
            <a:tailEnd/>
          </a:ln>
        </p:spPr>
      </p:pic>
      <p:sp>
        <p:nvSpPr>
          <p:cNvPr id="31750" name="TextBox 7"/>
          <p:cNvSpPr txBox="1">
            <a:spLocks noChangeArrowheads="1"/>
          </p:cNvSpPr>
          <p:nvPr/>
        </p:nvSpPr>
        <p:spPr bwMode="auto">
          <a:xfrm>
            <a:off x="409575" y="1446213"/>
            <a:ext cx="1131888" cy="585787"/>
          </a:xfrm>
          <a:prstGeom prst="rect">
            <a:avLst/>
          </a:prstGeom>
          <a:noFill/>
          <a:ln w="9525">
            <a:noFill/>
            <a:miter lim="800000"/>
            <a:headEnd/>
            <a:tailEnd/>
          </a:ln>
        </p:spPr>
        <p:txBody>
          <a:bodyPr>
            <a:spAutoFit/>
          </a:bodyPr>
          <a:lstStyle/>
          <a:p>
            <a:r>
              <a:rPr lang="en-US"/>
              <a:t>. . .</a:t>
            </a:r>
          </a:p>
        </p:txBody>
      </p:sp>
      <p:sp>
        <p:nvSpPr>
          <p:cNvPr id="7" name="Date Placeholder 6"/>
          <p:cNvSpPr>
            <a:spLocks noGrp="1"/>
          </p:cNvSpPr>
          <p:nvPr>
            <p:ph type="dt" sz="half" idx="10"/>
          </p:nvPr>
        </p:nvSpPr>
        <p:spPr/>
        <p:txBody>
          <a:bodyPr/>
          <a:lstStyle/>
          <a:p>
            <a:pPr>
              <a:defRPr/>
            </a:pPr>
            <a:fld id="{14E25520-ED1E-43DD-B3F0-83A16325AFC2}" type="datetime1">
              <a:rPr lang="en-US" smtClean="0"/>
              <a:pPr>
                <a:defRPr/>
              </a:pPr>
              <a:t>13/03/2018</a:t>
            </a:fld>
            <a:endParaRPr lang="en-US"/>
          </a:p>
        </p:txBody>
      </p:sp>
      <p:sp>
        <p:nvSpPr>
          <p:cNvPr id="8" name="Slide Number Placeholder 7"/>
          <p:cNvSpPr>
            <a:spLocks noGrp="1"/>
          </p:cNvSpPr>
          <p:nvPr>
            <p:ph type="sldNum" sz="quarter" idx="11"/>
          </p:nvPr>
        </p:nvSpPr>
        <p:spPr/>
        <p:txBody>
          <a:bodyPr/>
          <a:lstStyle/>
          <a:p>
            <a:pPr>
              <a:defRPr/>
            </a:pPr>
            <a:fld id="{5A2DB064-0A0C-4D09-9628-787CBD24F5BE}" type="slidenum">
              <a:rPr lang="en-US" smtClean="0"/>
              <a:pPr>
                <a:defRPr/>
              </a:pPr>
              <a:t>18</a:t>
            </a:fld>
            <a:endParaRPr lang="en-US"/>
          </a:p>
        </p:txBody>
      </p:sp>
      <p:sp>
        <p:nvSpPr>
          <p:cNvPr id="9" name="Footer Placeholder 8"/>
          <p:cNvSpPr>
            <a:spLocks noGrp="1"/>
          </p:cNvSpPr>
          <p:nvPr>
            <p:ph type="ftr" sz="quarter" idx="12"/>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534400" cy="5334000"/>
          </a:xfrm>
        </p:spPr>
        <p:txBody>
          <a:bodyPr/>
          <a:lstStyle/>
          <a:p>
            <a:r>
              <a:rPr lang="en-US" sz="3600" dirty="0" smtClean="0"/>
              <a:t>New and significant technique for managing concurrent processes using VARIABLS called as SEMAPHORE</a:t>
            </a:r>
          </a:p>
          <a:p>
            <a:r>
              <a:rPr lang="en-US" sz="3600" dirty="0" smtClean="0"/>
              <a:t>It is used to solve critical region problem &amp; to achieve process synchronization in multi processing environment</a:t>
            </a:r>
          </a:p>
          <a:p>
            <a:r>
              <a:rPr lang="en-US" sz="3600" dirty="0" smtClean="0"/>
              <a:t>Semaphore is an object that consists of counter , waiting list of processes ( and two methods WAIT and SIGNAL)</a:t>
            </a:r>
          </a:p>
          <a:p>
            <a:endParaRPr lang="en-US" sz="3600" dirty="0"/>
          </a:p>
        </p:txBody>
      </p:sp>
      <p:sp>
        <p:nvSpPr>
          <p:cNvPr id="3" name="Title 2"/>
          <p:cNvSpPr>
            <a:spLocks noGrp="1"/>
          </p:cNvSpPr>
          <p:nvPr>
            <p:ph type="title"/>
          </p:nvPr>
        </p:nvSpPr>
        <p:spPr>
          <a:xfrm>
            <a:off x="457200" y="-76200"/>
            <a:ext cx="8229600" cy="1371600"/>
          </a:xfrm>
        </p:spPr>
        <p:txBody>
          <a:bodyPr/>
          <a:lstStyle/>
          <a:p>
            <a:pPr algn="ctr"/>
            <a:r>
              <a:rPr lang="en-US" dirty="0" smtClean="0"/>
              <a:t>Semaphore</a:t>
            </a:r>
            <a:endParaRPr lang="en-US" dirty="0"/>
          </a:p>
        </p:txBody>
      </p:sp>
      <p:sp>
        <p:nvSpPr>
          <p:cNvPr id="4" name="Date Placeholder 3"/>
          <p:cNvSpPr>
            <a:spLocks noGrp="1"/>
          </p:cNvSpPr>
          <p:nvPr>
            <p:ph type="dt" sz="half" idx="10"/>
          </p:nvPr>
        </p:nvSpPr>
        <p:spPr/>
        <p:txBody>
          <a:bodyPr/>
          <a:lstStyle/>
          <a:p>
            <a:pPr>
              <a:defRPr/>
            </a:pPr>
            <a:fld id="{9215FAF8-B11C-4039-9767-9402918C3EA8}" type="datetime1">
              <a:rPr lang="en-US" smtClean="0"/>
              <a:pPr>
                <a:defRPr/>
              </a:pPr>
              <a:t>13/03/2018</a:t>
            </a:fld>
            <a:endParaRPr lang="en-US"/>
          </a:p>
        </p:txBody>
      </p:sp>
      <p:sp>
        <p:nvSpPr>
          <p:cNvPr id="5" name="Slide Number Placeholder 4"/>
          <p:cNvSpPr>
            <a:spLocks noGrp="1"/>
          </p:cNvSpPr>
          <p:nvPr>
            <p:ph type="sldNum" sz="quarter" idx="11"/>
          </p:nvPr>
        </p:nvSpPr>
        <p:spPr/>
        <p:txBody>
          <a:bodyPr/>
          <a:lstStyle/>
          <a:p>
            <a:pPr>
              <a:defRPr/>
            </a:pPr>
            <a:fld id="{A52637A0-42F2-4CFB-8188-3ED4A7F56DEA}" type="slidenum">
              <a:rPr lang="en-US" smtClean="0"/>
              <a:pPr>
                <a:defRPr/>
              </a:pPr>
              <a:t>19</a:t>
            </a:fld>
            <a:endParaRPr lang="en-US"/>
          </a:p>
        </p:txBody>
      </p:sp>
      <p:sp>
        <p:nvSpPr>
          <p:cNvPr id="6" name="Footer Placeholder 5"/>
          <p:cNvSpPr>
            <a:spLocks noGrp="1"/>
          </p:cNvSpPr>
          <p:nvPr>
            <p:ph type="ftr" sz="quarter" idx="12"/>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Inter-process Communication</a:t>
            </a:r>
            <a:br>
              <a:rPr lang="en-US" dirty="0" smtClean="0"/>
            </a:br>
            <a:endParaRPr lang="en-US" dirty="0"/>
          </a:p>
        </p:txBody>
      </p:sp>
      <p:sp>
        <p:nvSpPr>
          <p:cNvPr id="3" name="Content Placeholder 2"/>
          <p:cNvSpPr>
            <a:spLocks noGrp="1"/>
          </p:cNvSpPr>
          <p:nvPr>
            <p:ph idx="1"/>
          </p:nvPr>
        </p:nvSpPr>
        <p:spPr/>
        <p:txBody>
          <a:bodyPr/>
          <a:lstStyle/>
          <a:p>
            <a:r>
              <a:rPr lang="en-US" sz="2800" dirty="0" smtClean="0"/>
              <a:t>Process frequently need to communicate.</a:t>
            </a:r>
          </a:p>
          <a:p>
            <a:r>
              <a:rPr lang="en-US" sz="2800" dirty="0" smtClean="0"/>
              <a:t>Ex. The output of first process must be passed to the second process.</a:t>
            </a:r>
          </a:p>
          <a:p>
            <a:r>
              <a:rPr lang="en-US" sz="2800" dirty="0" smtClean="0"/>
              <a:t>No  two or more processes do not get in each others way.</a:t>
            </a:r>
          </a:p>
          <a:p>
            <a:r>
              <a:rPr lang="en-US" sz="2800" dirty="0" smtClean="0"/>
              <a:t>Ex. Airline Reservation system.</a:t>
            </a:r>
          </a:p>
          <a:p>
            <a:r>
              <a:rPr lang="en-US" sz="2800" dirty="0" smtClean="0"/>
              <a:t>Proper  sequencing when dependencies are present.</a:t>
            </a:r>
          </a:p>
          <a:p>
            <a:r>
              <a:rPr lang="en-US" dirty="0" smtClean="0"/>
              <a:t> Ex. Read from ADC then write to Display.</a:t>
            </a:r>
          </a:p>
          <a:p>
            <a:endParaRPr lang="en-US" dirty="0"/>
          </a:p>
        </p:txBody>
      </p:sp>
      <p:sp>
        <p:nvSpPr>
          <p:cNvPr id="4" name="Footer Placeholder 3"/>
          <p:cNvSpPr>
            <a:spLocks noGrp="1"/>
          </p:cNvSpPr>
          <p:nvPr>
            <p:ph type="ftr" sz="quarter" idx="10"/>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Wait : Decrement the value of its argument S as soon as it would become non-negative</a:t>
            </a:r>
          </a:p>
          <a:p>
            <a:r>
              <a:rPr lang="en-US" dirty="0" smtClean="0"/>
              <a:t>Signal : Increment the value of its argument , S as an individual operation</a:t>
            </a:r>
            <a:endParaRPr lang="en-US"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20</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Semaphore </a:t>
            </a:r>
            <a:endParaRPr lang="en-US" dirty="0"/>
          </a:p>
        </p:txBody>
      </p:sp>
      <p:sp>
        <p:nvSpPr>
          <p:cNvPr id="3" name="Content Placeholder 2"/>
          <p:cNvSpPr>
            <a:spLocks noGrp="1"/>
          </p:cNvSpPr>
          <p:nvPr>
            <p:ph idx="1"/>
          </p:nvPr>
        </p:nvSpPr>
        <p:spPr/>
        <p:txBody>
          <a:bodyPr/>
          <a:lstStyle/>
          <a:p>
            <a:r>
              <a:rPr lang="en-US" dirty="0" smtClean="0"/>
              <a:t>Binary Semaphore</a:t>
            </a:r>
          </a:p>
          <a:p>
            <a:r>
              <a:rPr lang="en-US" dirty="0" smtClean="0"/>
              <a:t>Counting Semaphore</a:t>
            </a:r>
          </a:p>
          <a:p>
            <a:endParaRPr lang="en-US" dirty="0" smtClean="0"/>
          </a:p>
          <a:p>
            <a:pPr algn="ctr">
              <a:buNone/>
            </a:pPr>
            <a:r>
              <a:rPr lang="en-US" dirty="0" smtClean="0"/>
              <a:t>Properties of SEMAPHORE</a:t>
            </a:r>
          </a:p>
          <a:p>
            <a:pPr marL="514350" indent="-514350">
              <a:buAutoNum type="arabicPeriod"/>
            </a:pPr>
            <a:r>
              <a:rPr lang="en-US" dirty="0" smtClean="0"/>
              <a:t>Simple</a:t>
            </a:r>
          </a:p>
          <a:p>
            <a:pPr marL="514350" indent="-514350">
              <a:buAutoNum type="arabicPeriod"/>
            </a:pPr>
            <a:r>
              <a:rPr lang="en-US" dirty="0" smtClean="0"/>
              <a:t>Works with </a:t>
            </a:r>
            <a:r>
              <a:rPr lang="en-US" smtClean="0"/>
              <a:t>many processes</a:t>
            </a:r>
          </a:p>
          <a:p>
            <a:pPr marL="514350" indent="-514350">
              <a:buAutoNum type="arabicPeriod"/>
            </a:pPr>
            <a:endParaRPr lang="en-US"/>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21</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2"/>
          <p:cNvSpPr>
            <a:spLocks noGrp="1"/>
          </p:cNvSpPr>
          <p:nvPr>
            <p:ph type="title"/>
          </p:nvPr>
        </p:nvSpPr>
        <p:spPr/>
        <p:txBody>
          <a:bodyPr/>
          <a:lstStyle/>
          <a:p>
            <a:r>
              <a:rPr lang="en-US" smtClean="0"/>
              <a:t>Semaphores (1)</a:t>
            </a:r>
          </a:p>
        </p:txBody>
      </p:sp>
      <p:sp>
        <p:nvSpPr>
          <p:cNvPr id="4" name="Footer Placeholder 3"/>
          <p:cNvSpPr>
            <a:spLocks noGrp="1"/>
          </p:cNvSpPr>
          <p:nvPr>
            <p:ph type="ftr" sz="quarter" idx="12"/>
          </p:nvPr>
        </p:nvSpPr>
        <p:spPr/>
        <p:txBody>
          <a:bodyPr/>
          <a:lstStyle/>
          <a:p>
            <a:pPr>
              <a:defRPr/>
            </a:pPr>
            <a:r>
              <a:rPr lang="en-US" smtClean="0"/>
              <a:t>chittaranjan Mahajan</a:t>
            </a:r>
            <a:endParaRPr lang="en-US"/>
          </a:p>
        </p:txBody>
      </p:sp>
      <p:pic>
        <p:nvPicPr>
          <p:cNvPr id="38917" name="Picture 2"/>
          <p:cNvPicPr>
            <a:picLocks noChangeAspect="1" noChangeArrowheads="1"/>
          </p:cNvPicPr>
          <p:nvPr/>
        </p:nvPicPr>
        <p:blipFill>
          <a:blip r:embed="rId3"/>
          <a:srcRect/>
          <a:stretch>
            <a:fillRect/>
          </a:stretch>
        </p:blipFill>
        <p:spPr bwMode="auto">
          <a:xfrm>
            <a:off x="258763" y="968375"/>
            <a:ext cx="8558212" cy="4881563"/>
          </a:xfrm>
          <a:prstGeom prst="rect">
            <a:avLst/>
          </a:prstGeom>
          <a:noFill/>
          <a:ln w="9525">
            <a:noFill/>
            <a:miter lim="800000"/>
            <a:headEnd/>
            <a:tailEnd/>
          </a:ln>
        </p:spPr>
      </p:pic>
      <p:sp>
        <p:nvSpPr>
          <p:cNvPr id="38918" name="TextBox 5"/>
          <p:cNvSpPr txBox="1">
            <a:spLocks noChangeArrowheads="1"/>
          </p:cNvSpPr>
          <p:nvPr/>
        </p:nvSpPr>
        <p:spPr bwMode="auto">
          <a:xfrm>
            <a:off x="1365250" y="5322888"/>
            <a:ext cx="1131888" cy="584200"/>
          </a:xfrm>
          <a:prstGeom prst="rect">
            <a:avLst/>
          </a:prstGeom>
          <a:noFill/>
          <a:ln w="9525">
            <a:noFill/>
            <a:miter lim="800000"/>
            <a:headEnd/>
            <a:tailEnd/>
          </a:ln>
        </p:spPr>
        <p:txBody>
          <a:bodyPr>
            <a:spAutoFit/>
          </a:bodyPr>
          <a:lstStyle/>
          <a:p>
            <a:r>
              <a:rPr lang="en-US"/>
              <a:t>. . .</a:t>
            </a:r>
          </a:p>
        </p:txBody>
      </p:sp>
      <p:sp>
        <p:nvSpPr>
          <p:cNvPr id="7" name="Date Placeholder 6"/>
          <p:cNvSpPr>
            <a:spLocks noGrp="1"/>
          </p:cNvSpPr>
          <p:nvPr>
            <p:ph type="dt" sz="half" idx="10"/>
          </p:nvPr>
        </p:nvSpPr>
        <p:spPr/>
        <p:txBody>
          <a:bodyPr/>
          <a:lstStyle/>
          <a:p>
            <a:pPr>
              <a:defRPr/>
            </a:pPr>
            <a:fld id="{54A7393C-FB5D-4328-9DE4-3EBB158CCAC3}" type="datetime1">
              <a:rPr lang="en-US" smtClean="0"/>
              <a:pPr>
                <a:defRPr/>
              </a:pPr>
              <a:t>13/03/2018</a:t>
            </a:fld>
            <a:endParaRPr lang="en-US"/>
          </a:p>
        </p:txBody>
      </p:sp>
      <p:sp>
        <p:nvSpPr>
          <p:cNvPr id="8" name="Slide Number Placeholder 7"/>
          <p:cNvSpPr>
            <a:spLocks noGrp="1"/>
          </p:cNvSpPr>
          <p:nvPr>
            <p:ph type="sldNum" sz="quarter" idx="11"/>
          </p:nvPr>
        </p:nvSpPr>
        <p:spPr/>
        <p:txBody>
          <a:bodyPr/>
          <a:lstStyle/>
          <a:p>
            <a:pPr>
              <a:defRPr/>
            </a:pPr>
            <a:fld id="{A52637A0-42F2-4CFB-8188-3ED4A7F56DEA}" type="slidenum">
              <a:rPr lang="en-US" smtClean="0"/>
              <a:pPr>
                <a:defRPr/>
              </a:pPr>
              <a:t>22</a:t>
            </a:fld>
            <a:endParaRPr lang="en-US"/>
          </a:p>
        </p:txBody>
      </p:sp>
      <p:sp>
        <p:nvSpPr>
          <p:cNvPr id="2" name="Content Placeholder 1"/>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r>
              <a:rPr lang="en-US" smtClean="0"/>
              <a:t>Figure 2-28. The producer-consumer problem using semaphores.</a:t>
            </a:r>
          </a:p>
        </p:txBody>
      </p:sp>
      <p:sp>
        <p:nvSpPr>
          <p:cNvPr id="39939" name="Title 2"/>
          <p:cNvSpPr>
            <a:spLocks noGrp="1"/>
          </p:cNvSpPr>
          <p:nvPr>
            <p:ph type="title"/>
          </p:nvPr>
        </p:nvSpPr>
        <p:spPr/>
        <p:txBody>
          <a:bodyPr/>
          <a:lstStyle/>
          <a:p>
            <a:r>
              <a:rPr lang="en-US" smtClean="0"/>
              <a:t>Semaphores (2)</a:t>
            </a:r>
          </a:p>
        </p:txBody>
      </p:sp>
      <p:sp>
        <p:nvSpPr>
          <p:cNvPr id="4" name="Footer Placeholder 3"/>
          <p:cNvSpPr>
            <a:spLocks noGrp="1"/>
          </p:cNvSpPr>
          <p:nvPr>
            <p:ph type="ftr" sz="quarter" idx="12"/>
          </p:nvPr>
        </p:nvSpPr>
        <p:spPr/>
        <p:txBody>
          <a:bodyPr/>
          <a:lstStyle/>
          <a:p>
            <a:pPr>
              <a:defRPr/>
            </a:pPr>
            <a:r>
              <a:rPr lang="en-US" smtClean="0"/>
              <a:t>chittaranjan Mahajan</a:t>
            </a:r>
            <a:endParaRPr lang="en-US" dirty="0"/>
          </a:p>
        </p:txBody>
      </p:sp>
      <p:pic>
        <p:nvPicPr>
          <p:cNvPr id="39941" name="Picture 2"/>
          <p:cNvPicPr>
            <a:picLocks noChangeAspect="1" noChangeArrowheads="1"/>
          </p:cNvPicPr>
          <p:nvPr/>
        </p:nvPicPr>
        <p:blipFill>
          <a:blip r:embed="rId3"/>
          <a:srcRect/>
          <a:stretch>
            <a:fillRect/>
          </a:stretch>
        </p:blipFill>
        <p:spPr bwMode="auto">
          <a:xfrm>
            <a:off x="142875" y="1501775"/>
            <a:ext cx="8582025" cy="3522663"/>
          </a:xfrm>
          <a:prstGeom prst="rect">
            <a:avLst/>
          </a:prstGeom>
          <a:noFill/>
          <a:ln w="9525">
            <a:noFill/>
            <a:miter lim="800000"/>
            <a:headEnd/>
            <a:tailEnd/>
          </a:ln>
        </p:spPr>
      </p:pic>
      <p:sp>
        <p:nvSpPr>
          <p:cNvPr id="39942" name="TextBox 6"/>
          <p:cNvSpPr txBox="1">
            <a:spLocks noChangeArrowheads="1"/>
          </p:cNvSpPr>
          <p:nvPr/>
        </p:nvSpPr>
        <p:spPr bwMode="auto">
          <a:xfrm>
            <a:off x="600075" y="1009650"/>
            <a:ext cx="1133475" cy="585788"/>
          </a:xfrm>
          <a:prstGeom prst="rect">
            <a:avLst/>
          </a:prstGeom>
          <a:noFill/>
          <a:ln w="9525">
            <a:noFill/>
            <a:miter lim="800000"/>
            <a:headEnd/>
            <a:tailEnd/>
          </a:ln>
        </p:spPr>
        <p:txBody>
          <a:bodyPr>
            <a:spAutoFit/>
          </a:bodyPr>
          <a:lstStyle/>
          <a:p>
            <a:r>
              <a:rPr lang="en-US"/>
              <a:t>. . .</a:t>
            </a:r>
          </a:p>
        </p:txBody>
      </p:sp>
      <p:sp>
        <p:nvSpPr>
          <p:cNvPr id="7" name="Date Placeholder 6"/>
          <p:cNvSpPr>
            <a:spLocks noGrp="1"/>
          </p:cNvSpPr>
          <p:nvPr>
            <p:ph type="dt" sz="half" idx="10"/>
          </p:nvPr>
        </p:nvSpPr>
        <p:spPr/>
        <p:txBody>
          <a:bodyPr/>
          <a:lstStyle/>
          <a:p>
            <a:pPr>
              <a:defRPr/>
            </a:pPr>
            <a:fld id="{546454B0-E2D1-4BAE-B537-302BCC4E0A84}" type="datetime1">
              <a:rPr lang="en-US" smtClean="0"/>
              <a:pPr>
                <a:defRPr/>
              </a:pPr>
              <a:t>13/03/2018</a:t>
            </a:fld>
            <a:endParaRPr lang="en-US"/>
          </a:p>
        </p:txBody>
      </p:sp>
      <p:sp>
        <p:nvSpPr>
          <p:cNvPr id="8" name="Slide Number Placeholder 7"/>
          <p:cNvSpPr>
            <a:spLocks noGrp="1"/>
          </p:cNvSpPr>
          <p:nvPr>
            <p:ph type="sldNum" sz="quarter" idx="11"/>
          </p:nvPr>
        </p:nvSpPr>
        <p:spPr/>
        <p:txBody>
          <a:bodyPr/>
          <a:lstStyle/>
          <a:p>
            <a:pPr>
              <a:defRPr/>
            </a:pPr>
            <a:fld id="{A52637A0-42F2-4CFB-8188-3ED4A7F56DEA}"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525000" cy="1371600"/>
          </a:xfrm>
        </p:spPr>
        <p:txBody>
          <a:bodyPr/>
          <a:lstStyle/>
          <a:p>
            <a:pPr algn="ctr"/>
            <a:r>
              <a:rPr lang="en-US" sz="4000" dirty="0" smtClean="0"/>
              <a:t>Classical Problems of Synchronization</a:t>
            </a:r>
            <a:endParaRPr lang="en-US" sz="4000" dirty="0"/>
          </a:p>
        </p:txBody>
      </p:sp>
      <p:sp>
        <p:nvSpPr>
          <p:cNvPr id="3" name="Content Placeholder 2"/>
          <p:cNvSpPr>
            <a:spLocks noGrp="1"/>
          </p:cNvSpPr>
          <p:nvPr>
            <p:ph idx="1"/>
          </p:nvPr>
        </p:nvSpPr>
        <p:spPr/>
        <p:txBody>
          <a:bodyPr/>
          <a:lstStyle/>
          <a:p>
            <a:r>
              <a:rPr lang="en-US" dirty="0" smtClean="0"/>
              <a:t>Synchronization problems are present as example of a large class of concurrency-control problems.</a:t>
            </a:r>
          </a:p>
          <a:p>
            <a:r>
              <a:rPr lang="en-US" dirty="0" smtClean="0"/>
              <a:t>These are used for testing newly proposed synchronization scheme. We use semaphores for synchronization.</a:t>
            </a:r>
            <a:endParaRPr lang="en-US"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24</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Readers – Writers</a:t>
            </a:r>
          </a:p>
          <a:p>
            <a:r>
              <a:rPr lang="en-US" dirty="0" smtClean="0"/>
              <a:t>2.  Producer Consumer Problem </a:t>
            </a:r>
          </a:p>
          <a:p>
            <a:r>
              <a:rPr lang="en-US" dirty="0" smtClean="0"/>
              <a:t>3.  Dining Philosopher Problem</a:t>
            </a:r>
            <a:endParaRPr lang="en-US"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25</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Readers writers problem</a:t>
            </a:r>
            <a:endParaRPr lang="en-US" dirty="0"/>
          </a:p>
        </p:txBody>
      </p:sp>
      <p:sp>
        <p:nvSpPr>
          <p:cNvPr id="3" name="Content Placeholder 2"/>
          <p:cNvSpPr>
            <a:spLocks noGrp="1"/>
          </p:cNvSpPr>
          <p:nvPr>
            <p:ph idx="1"/>
          </p:nvPr>
        </p:nvSpPr>
        <p:spPr/>
        <p:txBody>
          <a:bodyPr/>
          <a:lstStyle/>
          <a:p>
            <a:r>
              <a:rPr lang="en-US" dirty="0" smtClean="0"/>
              <a:t>Database is shared among several concurrent processes</a:t>
            </a:r>
          </a:p>
          <a:p>
            <a:r>
              <a:rPr lang="en-US" dirty="0" smtClean="0"/>
              <a:t>Some pro may want only to read the database while others may need to update the same</a:t>
            </a:r>
          </a:p>
          <a:p>
            <a:r>
              <a:rPr lang="en-US" dirty="0" smtClean="0"/>
              <a:t>Former : Reader </a:t>
            </a:r>
          </a:p>
          <a:p>
            <a:r>
              <a:rPr lang="en-US" dirty="0" smtClean="0"/>
              <a:t>Latter : Writer</a:t>
            </a:r>
            <a:endParaRPr lang="en-US"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26</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two readers access the shared data simultaneously , no effect but if one or two writers access the database , it may create problem</a:t>
            </a:r>
          </a:p>
          <a:p>
            <a:r>
              <a:rPr lang="en-US" dirty="0" smtClean="0"/>
              <a:t>Many readers may access the object concurrently , but if a writer is accessing the object no other process may access the object</a:t>
            </a:r>
          </a:p>
          <a:p>
            <a:endParaRPr lang="en-US"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27</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First Readers Writers Problem</a:t>
            </a:r>
            <a:endParaRPr lang="en-US" dirty="0"/>
          </a:p>
        </p:txBody>
      </p:sp>
      <p:sp>
        <p:nvSpPr>
          <p:cNvPr id="3" name="Content Placeholder 2"/>
          <p:cNvSpPr>
            <a:spLocks noGrp="1"/>
          </p:cNvSpPr>
          <p:nvPr>
            <p:ph idx="1"/>
          </p:nvPr>
        </p:nvSpPr>
        <p:spPr/>
        <p:txBody>
          <a:bodyPr/>
          <a:lstStyle/>
          <a:p>
            <a:r>
              <a:rPr lang="en-US" dirty="0" smtClean="0"/>
              <a:t>Readers have priority over writers</a:t>
            </a:r>
          </a:p>
          <a:p>
            <a:r>
              <a:rPr lang="en-US" dirty="0" smtClean="0"/>
              <a:t>Here writer may need to wait for a long time also</a:t>
            </a:r>
            <a:endParaRPr lang="en-US"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28</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371600"/>
          </a:xfrm>
        </p:spPr>
        <p:txBody>
          <a:bodyPr/>
          <a:lstStyle/>
          <a:p>
            <a:pPr algn="ctr"/>
            <a:r>
              <a:rPr lang="en-US" dirty="0" smtClean="0"/>
              <a:t>Second Readers </a:t>
            </a:r>
            <a:r>
              <a:rPr lang="en-US" dirty="0" smtClean="0"/>
              <a:t>Writers Problem</a:t>
            </a:r>
            <a:endParaRPr lang="en-US" dirty="0"/>
          </a:p>
        </p:txBody>
      </p:sp>
      <p:sp>
        <p:nvSpPr>
          <p:cNvPr id="3" name="Content Placeholder 2"/>
          <p:cNvSpPr>
            <a:spLocks noGrp="1"/>
          </p:cNvSpPr>
          <p:nvPr>
            <p:ph idx="1"/>
          </p:nvPr>
        </p:nvSpPr>
        <p:spPr>
          <a:xfrm>
            <a:off x="457200" y="1981200"/>
            <a:ext cx="8229600" cy="4191000"/>
          </a:xfrm>
        </p:spPr>
        <p:txBody>
          <a:bodyPr/>
          <a:lstStyle/>
          <a:p>
            <a:r>
              <a:rPr lang="en-US" dirty="0" smtClean="0"/>
              <a:t>Writers have priority over readers </a:t>
            </a:r>
          </a:p>
          <a:p>
            <a:r>
              <a:rPr lang="en-US" dirty="0" smtClean="0"/>
              <a:t>When a writer wants to access the object , only readers which have already obtained permission to access the object are allowed to complete their access. Any reader requesting access after writer must wait until writer is finishing the task</a:t>
            </a:r>
          </a:p>
          <a:p>
            <a:r>
              <a:rPr lang="en-US" dirty="0" smtClean="0"/>
              <a:t>Reader may need to wait</a:t>
            </a:r>
            <a:endParaRPr lang="en-US"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29</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90600"/>
          </a:xfrm>
        </p:spPr>
        <p:txBody>
          <a:bodyPr/>
          <a:lstStyle/>
          <a:p>
            <a:r>
              <a:rPr lang="en-US" dirty="0" smtClean="0"/>
              <a:t>Race Condition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94884" y="2984615"/>
            <a:ext cx="5592725" cy="3202608"/>
          </a:xfrm>
          <a:prstGeom prst="rect">
            <a:avLst/>
          </a:prstGeom>
          <a:noFill/>
          <a:ln w="9525">
            <a:noFill/>
            <a:miter lim="800000"/>
            <a:headEnd/>
            <a:tailEnd/>
          </a:ln>
          <a:effectLst/>
        </p:spPr>
      </p:pic>
      <p:sp>
        <p:nvSpPr>
          <p:cNvPr id="5" name="TextBox 4"/>
          <p:cNvSpPr txBox="1"/>
          <p:nvPr/>
        </p:nvSpPr>
        <p:spPr>
          <a:xfrm>
            <a:off x="0" y="1114107"/>
            <a:ext cx="9145452" cy="1569660"/>
          </a:xfrm>
          <a:prstGeom prst="rect">
            <a:avLst/>
          </a:prstGeom>
          <a:noFill/>
        </p:spPr>
        <p:txBody>
          <a:bodyPr wrap="none" rtlCol="0">
            <a:spAutoFit/>
          </a:bodyPr>
          <a:lstStyle/>
          <a:p>
            <a:r>
              <a:rPr lang="en-US" dirty="0" smtClean="0"/>
              <a:t>Situation where two or more processes are reading  or </a:t>
            </a:r>
          </a:p>
          <a:p>
            <a:r>
              <a:rPr lang="en-US" dirty="0" smtClean="0"/>
              <a:t>writing some shared data and the final result depends </a:t>
            </a:r>
          </a:p>
          <a:p>
            <a:r>
              <a:rPr lang="en-US" dirty="0" smtClean="0"/>
              <a:t>on who  runs precisely when are called race condition.</a:t>
            </a:r>
            <a:endParaRPr lang="en-US" dirty="0"/>
          </a:p>
        </p:txBody>
      </p:sp>
      <p:sp>
        <p:nvSpPr>
          <p:cNvPr id="6" name="Footer Placeholder 5"/>
          <p:cNvSpPr>
            <a:spLocks noGrp="1"/>
          </p:cNvSpPr>
          <p:nvPr>
            <p:ph type="ftr" sz="quarter" idx="10"/>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30</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Producer Consumer Problem</a:t>
            </a:r>
            <a:endParaRPr lang="en-US" b="1" dirty="0"/>
          </a:p>
        </p:txBody>
      </p:sp>
      <p:sp>
        <p:nvSpPr>
          <p:cNvPr id="3" name="Content Placeholder 2"/>
          <p:cNvSpPr>
            <a:spLocks noGrp="1"/>
          </p:cNvSpPr>
          <p:nvPr>
            <p:ph idx="1"/>
          </p:nvPr>
        </p:nvSpPr>
        <p:spPr/>
        <p:txBody>
          <a:bodyPr/>
          <a:lstStyle/>
          <a:p>
            <a:r>
              <a:rPr lang="en-US" dirty="0" smtClean="0"/>
              <a:t>Two processors :</a:t>
            </a:r>
          </a:p>
          <a:p>
            <a:pPr lvl="2"/>
            <a:r>
              <a:rPr lang="en-US" dirty="0" smtClean="0"/>
              <a:t>ONE is PRODUCER</a:t>
            </a:r>
          </a:p>
          <a:p>
            <a:pPr lvl="2"/>
            <a:r>
              <a:rPr lang="en-US" dirty="0" smtClean="0"/>
              <a:t>OTHER is CONSUMER</a:t>
            </a:r>
            <a:endParaRPr lang="en-US" dirty="0" smtClean="0"/>
          </a:p>
          <a:p>
            <a:r>
              <a:rPr lang="en-US" dirty="0" smtClean="0"/>
              <a:t>Both run concurrently and share a common buffer</a:t>
            </a:r>
          </a:p>
          <a:p>
            <a:r>
              <a:rPr lang="en-US" dirty="0" smtClean="0"/>
              <a:t>Producer generated items are consumed by customer</a:t>
            </a:r>
          </a:p>
          <a:p>
            <a:endParaRPr lang="en-US" dirty="0" smtClean="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31</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32</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33</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34</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Dining Philosopher Problem</a:t>
            </a:r>
            <a:endParaRPr lang="en-US" b="1" dirty="0"/>
          </a:p>
        </p:txBody>
      </p:sp>
      <p:sp>
        <p:nvSpPr>
          <p:cNvPr id="3" name="Content Placeholder 2"/>
          <p:cNvSpPr>
            <a:spLocks noGrp="1"/>
          </p:cNvSpPr>
          <p:nvPr>
            <p:ph idx="1"/>
          </p:nvPr>
        </p:nvSpPr>
        <p:spPr/>
        <p:txBody>
          <a:bodyPr/>
          <a:lstStyle/>
          <a:p>
            <a:r>
              <a:rPr lang="en-US" dirty="0" smtClean="0"/>
              <a:t>They share a circular table surrounded by 5 chairs</a:t>
            </a:r>
          </a:p>
          <a:p>
            <a:r>
              <a:rPr lang="en-US" dirty="0" smtClean="0"/>
              <a:t>At the centre 5 resources </a:t>
            </a:r>
          </a:p>
          <a:p>
            <a:r>
              <a:rPr lang="en-US" dirty="0" smtClean="0"/>
              <a:t>If resources are being used by another process , other process becomes helpless to use </a:t>
            </a:r>
            <a:r>
              <a:rPr lang="en-US" smtClean="0"/>
              <a:t>required resource</a:t>
            </a:r>
            <a:endParaRPr lang="en-US"/>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35</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
        <p:nvSpPr>
          <p:cNvPr id="5" name="Slide Number Placeholder 4"/>
          <p:cNvSpPr>
            <a:spLocks noGrp="1"/>
          </p:cNvSpPr>
          <p:nvPr>
            <p:ph type="sldNum" sz="quarter" idx="11"/>
          </p:nvPr>
        </p:nvSpPr>
        <p:spPr/>
        <p:txBody>
          <a:bodyPr/>
          <a:lstStyle/>
          <a:p>
            <a:pPr>
              <a:defRPr/>
            </a:pPr>
            <a:fld id="{D1B28AC7-4482-4522-9FA1-0A6430CAA46F}" type="slidenum">
              <a:rPr lang="en-US" smtClean="0"/>
              <a:pPr>
                <a:defRPr/>
              </a:pPr>
              <a:t>36</a:t>
            </a:fld>
            <a:endParaRPr lang="en-US"/>
          </a:p>
        </p:txBody>
      </p:sp>
      <p:sp>
        <p:nvSpPr>
          <p:cNvPr id="6" name="Date Placeholder 5"/>
          <p:cNvSpPr>
            <a:spLocks noGrp="1"/>
          </p:cNvSpPr>
          <p:nvPr>
            <p:ph type="dt" sz="half" idx="12"/>
          </p:nvPr>
        </p:nvSpPr>
        <p:spPr/>
        <p:txBody>
          <a:bodyPr/>
          <a:lstStyle/>
          <a:p>
            <a:pPr>
              <a:defRPr/>
            </a:pPr>
            <a:fld id="{FD822C24-B9D8-439B-8485-43FADCC84AB4}" type="datetime1">
              <a:rPr lang="en-US" smtClean="0"/>
              <a:pPr>
                <a:defRPr/>
              </a:pPr>
              <a:t>13/03/2018</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pPr eaLnBrk="1" hangingPunct="1"/>
            <a:r>
              <a:rPr lang="en-US" sz="4000" smtClean="0"/>
              <a:t>Preemptable and Nonpreemptable Resources</a:t>
            </a:r>
          </a:p>
        </p:txBody>
      </p:sp>
      <p:sp>
        <p:nvSpPr>
          <p:cNvPr id="14339" name="Content Placeholder 6"/>
          <p:cNvSpPr>
            <a:spLocks noGrp="1"/>
          </p:cNvSpPr>
          <p:nvPr>
            <p:ph idx="1"/>
          </p:nvPr>
        </p:nvSpPr>
        <p:spPr/>
        <p:txBody>
          <a:bodyPr/>
          <a:lstStyle/>
          <a:p>
            <a:pPr eaLnBrk="1" hangingPunct="1">
              <a:buFontTx/>
              <a:buNone/>
            </a:pPr>
            <a:r>
              <a:rPr lang="en-US" sz="3200" smtClean="0"/>
              <a:t>Sequence of events required to use a resource:</a:t>
            </a:r>
          </a:p>
          <a:p>
            <a:pPr eaLnBrk="1" hangingPunct="1">
              <a:buFontTx/>
              <a:buAutoNum type="arabicPeriod"/>
            </a:pPr>
            <a:r>
              <a:rPr lang="en-US" sz="3200" smtClean="0"/>
              <a:t>Request the resource.</a:t>
            </a:r>
          </a:p>
          <a:p>
            <a:pPr eaLnBrk="1" hangingPunct="1">
              <a:buFontTx/>
              <a:buAutoNum type="arabicPeriod"/>
            </a:pPr>
            <a:r>
              <a:rPr lang="en-US" sz="3200" smtClean="0"/>
              <a:t>Use the resource.</a:t>
            </a:r>
          </a:p>
          <a:p>
            <a:pPr eaLnBrk="1" hangingPunct="1">
              <a:buFontTx/>
              <a:buAutoNum type="arabicPeriod"/>
            </a:pPr>
            <a:r>
              <a:rPr lang="en-US" sz="3200" smtClean="0"/>
              <a:t>Release the resource.</a:t>
            </a:r>
          </a:p>
          <a:p>
            <a:pPr eaLnBrk="1" hangingPunct="1">
              <a:buFontTx/>
              <a:buNone/>
            </a:pPr>
            <a:endParaRPr lang="en-US" sz="32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smtClean="0"/>
              <a:t>Conditions for Resource Deadlocks</a:t>
            </a:r>
          </a:p>
        </p:txBody>
      </p:sp>
      <p:sp>
        <p:nvSpPr>
          <p:cNvPr id="19459" name="Content Placeholder 2"/>
          <p:cNvSpPr>
            <a:spLocks noGrp="1"/>
          </p:cNvSpPr>
          <p:nvPr>
            <p:ph idx="1"/>
          </p:nvPr>
        </p:nvSpPr>
        <p:spPr>
          <a:xfrm>
            <a:off x="457200" y="1447800"/>
            <a:ext cx="8379791" cy="5039139"/>
          </a:xfrm>
        </p:spPr>
        <p:txBody>
          <a:bodyPr/>
          <a:lstStyle/>
          <a:p>
            <a:pPr eaLnBrk="1" hangingPunct="1">
              <a:buFontTx/>
              <a:buAutoNum type="arabicPeriod"/>
            </a:pPr>
            <a:r>
              <a:rPr lang="en-US" sz="2400" dirty="0" smtClean="0"/>
              <a:t>Mutual exclusion condition</a:t>
            </a:r>
          </a:p>
          <a:p>
            <a:pPr eaLnBrk="1" hangingPunct="1">
              <a:buNone/>
            </a:pPr>
            <a:r>
              <a:rPr lang="en-US" sz="2400" dirty="0" smtClean="0"/>
              <a:t>	Each resource is either currently assigned to exactly one process or is available.</a:t>
            </a:r>
          </a:p>
          <a:p>
            <a:pPr eaLnBrk="1" hangingPunct="1">
              <a:buNone/>
            </a:pPr>
            <a:r>
              <a:rPr lang="en-US" sz="2400" dirty="0" smtClean="0"/>
              <a:t>2.	Hold and wait condition.</a:t>
            </a:r>
          </a:p>
          <a:p>
            <a:pPr eaLnBrk="1" hangingPunct="1">
              <a:buFontTx/>
              <a:buChar char="-"/>
            </a:pPr>
            <a:r>
              <a:rPr lang="en-US" sz="2400" dirty="0" smtClean="0"/>
              <a:t>Process currently holding resources that were granted earlier can request new resources.</a:t>
            </a:r>
          </a:p>
          <a:p>
            <a:pPr eaLnBrk="1" hangingPunct="1">
              <a:buAutoNum type="arabicPeriod" startAt="3"/>
            </a:pPr>
            <a:r>
              <a:rPr lang="en-US" sz="2400" dirty="0" smtClean="0"/>
              <a:t>No preemption condition.</a:t>
            </a:r>
          </a:p>
          <a:p>
            <a:pPr eaLnBrk="1" hangingPunct="1">
              <a:buNone/>
            </a:pPr>
            <a:r>
              <a:rPr lang="en-US" sz="2400" dirty="0" smtClean="0"/>
              <a:t>	Resources previously granted cannot be forcibly taken away from the process.</a:t>
            </a:r>
          </a:p>
          <a:p>
            <a:pPr eaLnBrk="1" hangingPunct="1">
              <a:buAutoNum type="arabicPeriod" startAt="4"/>
            </a:pPr>
            <a:r>
              <a:rPr lang="en-US" sz="2400" dirty="0" smtClean="0"/>
              <a:t>Circular wait condition. </a:t>
            </a:r>
          </a:p>
          <a:p>
            <a:pPr eaLnBrk="1" hangingPunct="1">
              <a:buNone/>
            </a:pPr>
            <a:r>
              <a:rPr lang="en-US" sz="2400" dirty="0" smtClean="0"/>
              <a:t>	each one is waiting for a resource held by the next member.</a:t>
            </a:r>
          </a:p>
          <a:p>
            <a:pPr eaLnBrk="1" hangingPunct="1">
              <a:buAutoNum type="arabicPeriod" startAt="3"/>
            </a:pPr>
            <a:endParaRPr lang="en-US"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4"/>
          <p:cNvSpPr>
            <a:spLocks noGrp="1"/>
          </p:cNvSpPr>
          <p:nvPr>
            <p:ph idx="1"/>
          </p:nvPr>
        </p:nvSpPr>
        <p:spPr/>
        <p:txBody>
          <a:bodyPr/>
          <a:lstStyle/>
          <a:p>
            <a:pPr eaLnBrk="1" hangingPunct="1"/>
            <a:r>
              <a:rPr lang="en-US" smtClean="0"/>
              <a:t>Figure 6-3. Resource allocation graphs. (a) Holding a resource. (b) Requesting a resource. (c) Deadlock.</a:t>
            </a:r>
          </a:p>
        </p:txBody>
      </p:sp>
      <p:sp>
        <p:nvSpPr>
          <p:cNvPr id="20483" name="Title 1"/>
          <p:cNvSpPr>
            <a:spLocks noGrp="1"/>
          </p:cNvSpPr>
          <p:nvPr>
            <p:ph type="title"/>
          </p:nvPr>
        </p:nvSpPr>
        <p:spPr/>
        <p:txBody>
          <a:bodyPr/>
          <a:lstStyle/>
          <a:p>
            <a:pPr eaLnBrk="1" hangingPunct="1"/>
            <a:r>
              <a:rPr lang="en-US" smtClean="0"/>
              <a:t>Deadlock Modeling (1)</a:t>
            </a:r>
          </a:p>
        </p:txBody>
      </p:sp>
      <p:pic>
        <p:nvPicPr>
          <p:cNvPr id="20485" name="Picture 2"/>
          <p:cNvPicPr>
            <a:picLocks noChangeAspect="1" noChangeArrowheads="1"/>
          </p:cNvPicPr>
          <p:nvPr/>
        </p:nvPicPr>
        <p:blipFill>
          <a:blip r:embed="rId3"/>
          <a:srcRect/>
          <a:stretch>
            <a:fillRect/>
          </a:stretch>
        </p:blipFill>
        <p:spPr bwMode="auto">
          <a:xfrm>
            <a:off x="608013" y="1677988"/>
            <a:ext cx="7634287" cy="33718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5751576D-61DD-4F8C-BB7E-C2C5AAD69A33}"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Critical Regions</a:t>
            </a:r>
          </a:p>
        </p:txBody>
      </p:sp>
      <p:sp>
        <p:nvSpPr>
          <p:cNvPr id="34819" name="Content Placeholder 2"/>
          <p:cNvSpPr>
            <a:spLocks noGrp="1"/>
          </p:cNvSpPr>
          <p:nvPr>
            <p:ph idx="1"/>
          </p:nvPr>
        </p:nvSpPr>
        <p:spPr/>
        <p:txBody>
          <a:bodyPr/>
          <a:lstStyle/>
          <a:p>
            <a:pPr>
              <a:buFontTx/>
              <a:buNone/>
            </a:pPr>
            <a:r>
              <a:rPr lang="en-US" dirty="0" smtClean="0"/>
              <a:t>	The part of the program where the shared memory is accessed is called the critical region or critical section.</a:t>
            </a:r>
          </a:p>
        </p:txBody>
      </p:sp>
      <p:sp>
        <p:nvSpPr>
          <p:cNvPr id="4" name="Footer Placeholder 3"/>
          <p:cNvSpPr>
            <a:spLocks noGrp="1"/>
          </p:cNvSpPr>
          <p:nvPr>
            <p:ph type="ftr" sz="quarter" idx="10"/>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pPr eaLnBrk="1" hangingPunct="1"/>
            <a:r>
              <a:rPr lang="en-US" smtClean="0"/>
              <a:t>Figure 6-4. An example of how deadlock occurs </a:t>
            </a:r>
            <a:br>
              <a:rPr lang="en-US" smtClean="0"/>
            </a:br>
            <a:r>
              <a:rPr lang="en-US" smtClean="0"/>
              <a:t>and how it can be avoided.</a:t>
            </a:r>
          </a:p>
        </p:txBody>
      </p:sp>
      <p:sp>
        <p:nvSpPr>
          <p:cNvPr id="21507" name="Title 2"/>
          <p:cNvSpPr>
            <a:spLocks noGrp="1"/>
          </p:cNvSpPr>
          <p:nvPr>
            <p:ph type="title"/>
          </p:nvPr>
        </p:nvSpPr>
        <p:spPr/>
        <p:txBody>
          <a:bodyPr/>
          <a:lstStyle/>
          <a:p>
            <a:pPr eaLnBrk="1" hangingPunct="1"/>
            <a:r>
              <a:rPr lang="en-US" smtClean="0"/>
              <a:t>Deadlock Modeling (2)</a:t>
            </a:r>
          </a:p>
        </p:txBody>
      </p:sp>
      <p:pic>
        <p:nvPicPr>
          <p:cNvPr id="21509" name="Picture 2"/>
          <p:cNvPicPr>
            <a:picLocks noChangeAspect="1" noChangeArrowheads="1"/>
          </p:cNvPicPr>
          <p:nvPr/>
        </p:nvPicPr>
        <p:blipFill>
          <a:blip r:embed="rId3"/>
          <a:srcRect/>
          <a:stretch>
            <a:fillRect/>
          </a:stretch>
        </p:blipFill>
        <p:spPr bwMode="auto">
          <a:xfrm>
            <a:off x="96838" y="1419225"/>
            <a:ext cx="8875712" cy="39846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7BA73763-C075-4AA9-9754-AD68CAF3A232}"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hangingPunct="1"/>
            <a:r>
              <a:rPr lang="en-US" smtClean="0"/>
              <a:t>Figure 6-4. An example of how deadlock occurs </a:t>
            </a:r>
            <a:br>
              <a:rPr lang="en-US" smtClean="0"/>
            </a:br>
            <a:r>
              <a:rPr lang="en-US" smtClean="0"/>
              <a:t>and how it can be avoided.</a:t>
            </a:r>
          </a:p>
          <a:p>
            <a:pPr eaLnBrk="1" hangingPunct="1"/>
            <a:endParaRPr lang="en-US" smtClean="0"/>
          </a:p>
        </p:txBody>
      </p:sp>
      <p:sp>
        <p:nvSpPr>
          <p:cNvPr id="22531" name="Title 2"/>
          <p:cNvSpPr>
            <a:spLocks noGrp="1"/>
          </p:cNvSpPr>
          <p:nvPr>
            <p:ph type="title"/>
          </p:nvPr>
        </p:nvSpPr>
        <p:spPr/>
        <p:txBody>
          <a:bodyPr/>
          <a:lstStyle/>
          <a:p>
            <a:pPr eaLnBrk="1" hangingPunct="1"/>
            <a:r>
              <a:rPr lang="en-US" smtClean="0"/>
              <a:t>Deadlock Modeling (3)</a:t>
            </a:r>
          </a:p>
        </p:txBody>
      </p:sp>
      <p:pic>
        <p:nvPicPr>
          <p:cNvPr id="22533" name="Picture 3"/>
          <p:cNvPicPr>
            <a:picLocks noChangeAspect="1" noChangeArrowheads="1"/>
          </p:cNvPicPr>
          <p:nvPr/>
        </p:nvPicPr>
        <p:blipFill>
          <a:blip r:embed="rId3"/>
          <a:srcRect/>
          <a:stretch>
            <a:fillRect/>
          </a:stretch>
        </p:blipFill>
        <p:spPr bwMode="auto">
          <a:xfrm>
            <a:off x="700088" y="1905000"/>
            <a:ext cx="7743825" cy="3862388"/>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804E364B-B63C-46C6-9AB3-804CBD287E0C}"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pPr eaLnBrk="1" hangingPunct="1"/>
            <a:r>
              <a:rPr lang="en-US" smtClean="0"/>
              <a:t>Figure 6-4. An example of how deadlock occurs </a:t>
            </a:r>
            <a:br>
              <a:rPr lang="en-US" smtClean="0"/>
            </a:br>
            <a:r>
              <a:rPr lang="en-US" smtClean="0"/>
              <a:t>and how it can be avoided.</a:t>
            </a:r>
          </a:p>
          <a:p>
            <a:pPr eaLnBrk="1" hangingPunct="1"/>
            <a:endParaRPr lang="en-US" smtClean="0"/>
          </a:p>
        </p:txBody>
      </p:sp>
      <p:sp>
        <p:nvSpPr>
          <p:cNvPr id="23555" name="Title 2"/>
          <p:cNvSpPr>
            <a:spLocks noGrp="1"/>
          </p:cNvSpPr>
          <p:nvPr>
            <p:ph type="title"/>
          </p:nvPr>
        </p:nvSpPr>
        <p:spPr/>
        <p:txBody>
          <a:bodyPr/>
          <a:lstStyle/>
          <a:p>
            <a:pPr eaLnBrk="1" hangingPunct="1"/>
            <a:r>
              <a:rPr lang="en-US" smtClean="0"/>
              <a:t>Deadlock Modeling (4)</a:t>
            </a:r>
          </a:p>
        </p:txBody>
      </p:sp>
      <p:pic>
        <p:nvPicPr>
          <p:cNvPr id="23557" name="Picture 2"/>
          <p:cNvPicPr>
            <a:picLocks noChangeAspect="1" noChangeArrowheads="1"/>
          </p:cNvPicPr>
          <p:nvPr/>
        </p:nvPicPr>
        <p:blipFill>
          <a:blip r:embed="rId3"/>
          <a:srcRect/>
          <a:stretch>
            <a:fillRect/>
          </a:stretch>
        </p:blipFill>
        <p:spPr bwMode="auto">
          <a:xfrm>
            <a:off x="538163" y="1676400"/>
            <a:ext cx="8067675" cy="4148138"/>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2EAC42C9-E80B-4824-8952-F064C53C2469}"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pPr eaLnBrk="1" hangingPunct="1"/>
            <a:r>
              <a:rPr lang="en-US" smtClean="0"/>
              <a:t>Deadlock Modeling (5)</a:t>
            </a:r>
          </a:p>
        </p:txBody>
      </p:sp>
      <p:sp>
        <p:nvSpPr>
          <p:cNvPr id="24579" name="Content Placeholder 4"/>
          <p:cNvSpPr>
            <a:spLocks noGrp="1"/>
          </p:cNvSpPr>
          <p:nvPr>
            <p:ph idx="1"/>
          </p:nvPr>
        </p:nvSpPr>
        <p:spPr>
          <a:xfrm>
            <a:off x="533400" y="1404938"/>
            <a:ext cx="8204200" cy="4767262"/>
          </a:xfrm>
        </p:spPr>
        <p:txBody>
          <a:bodyPr/>
          <a:lstStyle/>
          <a:p>
            <a:pPr eaLnBrk="1" hangingPunct="1">
              <a:buFontTx/>
              <a:buNone/>
            </a:pPr>
            <a:r>
              <a:rPr lang="en-US" sz="3200" smtClean="0"/>
              <a:t>Strategies for dealing with deadlocks:</a:t>
            </a:r>
          </a:p>
          <a:p>
            <a:pPr eaLnBrk="1" hangingPunct="1">
              <a:buFontTx/>
              <a:buAutoNum type="arabicPeriod"/>
            </a:pPr>
            <a:r>
              <a:rPr lang="en-US" sz="3200" smtClean="0"/>
              <a:t>Just ignore the problem. </a:t>
            </a:r>
          </a:p>
          <a:p>
            <a:pPr eaLnBrk="1" hangingPunct="1">
              <a:buFontTx/>
              <a:buAutoNum type="arabicPeriod"/>
            </a:pPr>
            <a:r>
              <a:rPr lang="en-US" sz="3200" smtClean="0"/>
              <a:t>Detection and recovery. Let deadlocks occur, detect them, take action.</a:t>
            </a:r>
          </a:p>
          <a:p>
            <a:pPr eaLnBrk="1" hangingPunct="1">
              <a:buFontTx/>
              <a:buAutoNum type="arabicPeriod"/>
            </a:pPr>
            <a:r>
              <a:rPr lang="en-US" sz="3200" smtClean="0"/>
              <a:t>Dynamic avoidance by careful resource allocation.</a:t>
            </a:r>
          </a:p>
          <a:p>
            <a:pPr eaLnBrk="1" hangingPunct="1">
              <a:buFontTx/>
              <a:buAutoNum type="arabicPeriod"/>
            </a:pPr>
            <a:r>
              <a:rPr lang="en-US" sz="3200" smtClean="0"/>
              <a:t>Prevention, by structurally negating one of the four required conditions.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Ostrich algorithm</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p:txBody>
          <a:bodyPr/>
          <a:lstStyle/>
          <a:p>
            <a:pPr eaLnBrk="1" hangingPunct="1"/>
            <a:r>
              <a:rPr lang="en-US" smtClean="0"/>
              <a:t>Recovery from Deadlock</a:t>
            </a:r>
          </a:p>
        </p:txBody>
      </p:sp>
      <p:sp>
        <p:nvSpPr>
          <p:cNvPr id="31747" name="Content Placeholder 4"/>
          <p:cNvSpPr>
            <a:spLocks noGrp="1"/>
          </p:cNvSpPr>
          <p:nvPr>
            <p:ph idx="1"/>
          </p:nvPr>
        </p:nvSpPr>
        <p:spPr/>
        <p:txBody>
          <a:bodyPr/>
          <a:lstStyle/>
          <a:p>
            <a:pPr eaLnBrk="1" hangingPunct="1">
              <a:buFontTx/>
              <a:buChar char="•"/>
            </a:pPr>
            <a:r>
              <a:rPr lang="en-US" sz="3600" dirty="0" smtClean="0"/>
              <a:t>Recovery through preemption</a:t>
            </a:r>
          </a:p>
          <a:p>
            <a:pPr eaLnBrk="1" hangingPunct="1">
              <a:buFontTx/>
              <a:buChar char="•"/>
            </a:pPr>
            <a:r>
              <a:rPr lang="en-US" sz="3600" dirty="0" smtClean="0"/>
              <a:t>Recovery through rollback (check point)</a:t>
            </a:r>
          </a:p>
          <a:p>
            <a:pPr eaLnBrk="1" hangingPunct="1">
              <a:buFontTx/>
              <a:buChar char="•"/>
            </a:pPr>
            <a:r>
              <a:rPr lang="en-US" sz="3600" dirty="0" smtClean="0"/>
              <a:t>Recovery through killing processes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srcRect l="58864"/>
          <a:stretch>
            <a:fillRect/>
          </a:stretch>
        </p:blipFill>
        <p:spPr bwMode="auto">
          <a:xfrm>
            <a:off x="2362200" y="4587875"/>
            <a:ext cx="3657600" cy="2270125"/>
          </a:xfrm>
          <a:prstGeom prst="rect">
            <a:avLst/>
          </a:prstGeom>
          <a:noFill/>
          <a:ln w="9525">
            <a:noFill/>
            <a:miter lim="800000"/>
            <a:headEnd/>
            <a:tailEnd/>
          </a:ln>
        </p:spPr>
      </p:pic>
      <p:sp>
        <p:nvSpPr>
          <p:cNvPr id="33795" name="Content Placeholder 1"/>
          <p:cNvSpPr>
            <a:spLocks noGrp="1"/>
          </p:cNvSpPr>
          <p:nvPr>
            <p:ph idx="1"/>
          </p:nvPr>
        </p:nvSpPr>
        <p:spPr/>
        <p:txBody>
          <a:bodyPr/>
          <a:lstStyle/>
          <a:p>
            <a:pPr eaLnBrk="1" hangingPunct="1"/>
            <a:r>
              <a:rPr lang="en-US" smtClean="0"/>
              <a:t>Figure 6-9. Demonstration that the state in (a) is safe.</a:t>
            </a:r>
          </a:p>
        </p:txBody>
      </p:sp>
      <p:sp>
        <p:nvSpPr>
          <p:cNvPr id="33796" name="Title 2"/>
          <p:cNvSpPr>
            <a:spLocks noGrp="1"/>
          </p:cNvSpPr>
          <p:nvPr>
            <p:ph type="title"/>
          </p:nvPr>
        </p:nvSpPr>
        <p:spPr/>
        <p:txBody>
          <a:bodyPr/>
          <a:lstStyle/>
          <a:p>
            <a:pPr eaLnBrk="1" hangingPunct="1"/>
            <a:r>
              <a:rPr lang="en-US" smtClean="0"/>
              <a:t>Safe and Unsafe States (1)</a:t>
            </a:r>
          </a:p>
        </p:txBody>
      </p:sp>
      <p:pic>
        <p:nvPicPr>
          <p:cNvPr id="33798" name="Picture 2"/>
          <p:cNvPicPr>
            <a:picLocks noChangeAspect="1" noChangeArrowheads="1"/>
          </p:cNvPicPr>
          <p:nvPr/>
        </p:nvPicPr>
        <p:blipFill>
          <a:blip r:embed="rId3"/>
          <a:srcRect r="40437"/>
          <a:stretch>
            <a:fillRect/>
          </a:stretch>
        </p:blipFill>
        <p:spPr bwMode="auto">
          <a:xfrm>
            <a:off x="2133600" y="2667000"/>
            <a:ext cx="5407025" cy="231775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82FD3B25-054E-45C4-8AEC-835A4603F98B}" type="datetime1">
              <a:rPr lang="en-US" smtClean="0"/>
              <a:pPr>
                <a:defRPr/>
              </a:pPr>
              <a:t>13/03/2018</a:t>
            </a:fld>
            <a:endParaRPr lang="en-US"/>
          </a:p>
        </p:txBody>
      </p:sp>
      <p:sp>
        <p:nvSpPr>
          <p:cNvPr id="8" name="Slide Number Placeholder 7"/>
          <p:cNvSpPr>
            <a:spLocks noGrp="1"/>
          </p:cNvSpPr>
          <p:nvPr>
            <p:ph type="sldNum" sz="quarter" idx="11"/>
          </p:nvPr>
        </p:nvSpPr>
        <p:spPr/>
        <p:txBody>
          <a:bodyPr/>
          <a:lstStyle/>
          <a:p>
            <a:pPr>
              <a:defRPr/>
            </a:pPr>
            <a:fld id="{97A6CFE3-C735-4B49-8DBC-BBACAD27262A}"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pPr eaLnBrk="1" hangingPunct="1"/>
            <a:r>
              <a:rPr lang="en-US" smtClean="0"/>
              <a:t>Figure 6-10. Demonstration that the state in (b) is not safe.</a:t>
            </a:r>
          </a:p>
        </p:txBody>
      </p:sp>
      <p:sp>
        <p:nvSpPr>
          <p:cNvPr id="34819" name="Title 2"/>
          <p:cNvSpPr>
            <a:spLocks noGrp="1"/>
          </p:cNvSpPr>
          <p:nvPr>
            <p:ph type="title"/>
          </p:nvPr>
        </p:nvSpPr>
        <p:spPr/>
        <p:txBody>
          <a:bodyPr/>
          <a:lstStyle/>
          <a:p>
            <a:pPr eaLnBrk="1" hangingPunct="1"/>
            <a:r>
              <a:rPr lang="en-US" smtClean="0"/>
              <a:t>Safe and Unsafe States (2)</a:t>
            </a:r>
          </a:p>
        </p:txBody>
      </p:sp>
      <p:pic>
        <p:nvPicPr>
          <p:cNvPr id="34821" name="Picture 2"/>
          <p:cNvPicPr>
            <a:picLocks noChangeAspect="1" noChangeArrowheads="1"/>
          </p:cNvPicPr>
          <p:nvPr/>
        </p:nvPicPr>
        <p:blipFill>
          <a:blip r:embed="rId3"/>
          <a:srcRect/>
          <a:stretch>
            <a:fillRect/>
          </a:stretch>
        </p:blipFill>
        <p:spPr bwMode="auto">
          <a:xfrm>
            <a:off x="101600" y="2292350"/>
            <a:ext cx="8953500" cy="2084388"/>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88048A90-AD6F-482B-8F4F-AFC401A4B246}"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pPr eaLnBrk="1" hangingPunct="1"/>
            <a:r>
              <a:rPr lang="en-US" dirty="0" smtClean="0"/>
              <a:t>Figure 6-11. Three resource allocation states: </a:t>
            </a:r>
            <a:br>
              <a:rPr lang="en-US" dirty="0" smtClean="0"/>
            </a:br>
            <a:r>
              <a:rPr lang="en-US" dirty="0" smtClean="0"/>
              <a:t>(a) Safe. (b) Safe. (c) Unsafe.</a:t>
            </a:r>
          </a:p>
        </p:txBody>
      </p:sp>
      <p:sp>
        <p:nvSpPr>
          <p:cNvPr id="35843" name="Title 2"/>
          <p:cNvSpPr>
            <a:spLocks noGrp="1"/>
          </p:cNvSpPr>
          <p:nvPr>
            <p:ph type="title"/>
          </p:nvPr>
        </p:nvSpPr>
        <p:spPr/>
        <p:txBody>
          <a:bodyPr/>
          <a:lstStyle/>
          <a:p>
            <a:pPr eaLnBrk="1" hangingPunct="1"/>
            <a:r>
              <a:rPr lang="en-US" sz="4000" smtClean="0"/>
              <a:t>The Banker’s Algorithm </a:t>
            </a:r>
            <a:br>
              <a:rPr lang="en-US" sz="4000" smtClean="0"/>
            </a:br>
            <a:r>
              <a:rPr lang="en-US" sz="4000" smtClean="0"/>
              <a:t>for a Single Resource</a:t>
            </a:r>
          </a:p>
        </p:txBody>
      </p:sp>
      <p:pic>
        <p:nvPicPr>
          <p:cNvPr id="35845" name="Picture 2"/>
          <p:cNvPicPr>
            <a:picLocks noChangeAspect="1" noChangeArrowheads="1"/>
          </p:cNvPicPr>
          <p:nvPr/>
        </p:nvPicPr>
        <p:blipFill>
          <a:blip r:embed="rId3"/>
          <a:srcRect/>
          <a:stretch>
            <a:fillRect/>
          </a:stretch>
        </p:blipFill>
        <p:spPr bwMode="auto">
          <a:xfrm>
            <a:off x="479425" y="1801813"/>
            <a:ext cx="8259763" cy="297497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EBF75CB9-0D0C-47C1-BACD-22C74687CDDE}"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97A6CFE3-C735-4B49-8DBC-BBACAD27262A}"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Deadlock Prevention</a:t>
            </a:r>
          </a:p>
        </p:txBody>
      </p:sp>
      <p:sp>
        <p:nvSpPr>
          <p:cNvPr id="38915" name="Content Placeholder 2"/>
          <p:cNvSpPr>
            <a:spLocks noGrp="1"/>
          </p:cNvSpPr>
          <p:nvPr>
            <p:ph idx="1"/>
          </p:nvPr>
        </p:nvSpPr>
        <p:spPr>
          <a:xfrm>
            <a:off x="533400" y="1487488"/>
            <a:ext cx="8204200" cy="4684712"/>
          </a:xfrm>
        </p:spPr>
        <p:txBody>
          <a:bodyPr/>
          <a:lstStyle/>
          <a:p>
            <a:pPr eaLnBrk="1" hangingPunct="1">
              <a:buFontTx/>
              <a:buChar char="•"/>
            </a:pPr>
            <a:r>
              <a:rPr lang="en-US" sz="3200" smtClean="0"/>
              <a:t>Attacking the mutual exclusion condition</a:t>
            </a:r>
          </a:p>
          <a:p>
            <a:pPr eaLnBrk="1" hangingPunct="1">
              <a:buFontTx/>
              <a:buChar char="•"/>
            </a:pPr>
            <a:r>
              <a:rPr lang="en-US" sz="3200" smtClean="0"/>
              <a:t>Attacking the hold and wait condition</a:t>
            </a:r>
          </a:p>
          <a:p>
            <a:pPr eaLnBrk="1" hangingPunct="1">
              <a:buFontTx/>
              <a:buChar char="•"/>
            </a:pPr>
            <a:r>
              <a:rPr lang="en-US" sz="3200" smtClean="0"/>
              <a:t>Attacking the no preemption condition</a:t>
            </a:r>
          </a:p>
          <a:p>
            <a:pPr eaLnBrk="1" hangingPunct="1">
              <a:buFontTx/>
              <a:buChar char="•"/>
            </a:pPr>
            <a:r>
              <a:rPr lang="en-US" sz="3200" smtClean="0"/>
              <a:t>Attacking the circular wait condition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Critical Regions</a:t>
            </a:r>
          </a:p>
        </p:txBody>
      </p:sp>
      <p:sp>
        <p:nvSpPr>
          <p:cNvPr id="34819" name="Content Placeholder 2"/>
          <p:cNvSpPr>
            <a:spLocks noGrp="1"/>
          </p:cNvSpPr>
          <p:nvPr>
            <p:ph idx="1"/>
          </p:nvPr>
        </p:nvSpPr>
        <p:spPr/>
        <p:txBody>
          <a:bodyPr/>
          <a:lstStyle/>
          <a:p>
            <a:pPr>
              <a:buFontTx/>
              <a:buAutoNum type="arabicPeriod"/>
            </a:pPr>
            <a:r>
              <a:rPr lang="en-US" sz="2400" dirty="0" smtClean="0"/>
              <a:t>No two processes may be simultaneously inside their critical regions.</a:t>
            </a:r>
          </a:p>
          <a:p>
            <a:pPr>
              <a:buFontTx/>
              <a:buAutoNum type="arabicPeriod"/>
            </a:pPr>
            <a:r>
              <a:rPr lang="en-US" sz="2400" dirty="0" smtClean="0"/>
              <a:t>No assumptions may be made about speeds or the number of CPUs.</a:t>
            </a:r>
          </a:p>
          <a:p>
            <a:pPr>
              <a:buFontTx/>
              <a:buAutoNum type="arabicPeriod"/>
            </a:pPr>
            <a:r>
              <a:rPr lang="en-US" sz="2400" dirty="0" smtClean="0"/>
              <a:t>No process running outside its critical region may block other processes.</a:t>
            </a:r>
          </a:p>
          <a:p>
            <a:pPr>
              <a:buFontTx/>
              <a:buAutoNum type="arabicPeriod"/>
            </a:pPr>
            <a:r>
              <a:rPr lang="en-US" sz="2400" dirty="0" smtClean="0"/>
              <a:t>No process should have to wait forever to enter its critical region</a:t>
            </a:r>
            <a:r>
              <a:rPr lang="en-US" dirty="0" smtClean="0"/>
              <a:t>.</a:t>
            </a:r>
          </a:p>
        </p:txBody>
      </p:sp>
      <p:sp>
        <p:nvSpPr>
          <p:cNvPr id="4" name="Footer Placeholder 3"/>
          <p:cNvSpPr>
            <a:spLocks noGrp="1"/>
          </p:cNvSpPr>
          <p:nvPr>
            <p:ph type="ftr" sz="quarter" idx="10"/>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lstStyle/>
          <a:p>
            <a:r>
              <a:rPr lang="en-US" smtClean="0"/>
              <a:t>Figure 2-44. Lunch time in the Philosophy Department.</a:t>
            </a:r>
          </a:p>
        </p:txBody>
      </p:sp>
      <p:sp>
        <p:nvSpPr>
          <p:cNvPr id="27651" name="Title 2"/>
          <p:cNvSpPr>
            <a:spLocks noGrp="1"/>
          </p:cNvSpPr>
          <p:nvPr>
            <p:ph type="title"/>
          </p:nvPr>
        </p:nvSpPr>
        <p:spPr/>
        <p:txBody>
          <a:bodyPr/>
          <a:lstStyle/>
          <a:p>
            <a:r>
              <a:rPr lang="en-US" smtClean="0"/>
              <a:t>Dining Philosophers Problem (1)</a:t>
            </a:r>
          </a:p>
        </p:txBody>
      </p:sp>
      <p:sp>
        <p:nvSpPr>
          <p:cNvPr id="4" name="Footer Placeholder 3"/>
          <p:cNvSpPr>
            <a:spLocks noGrp="1"/>
          </p:cNvSpPr>
          <p:nvPr>
            <p:ph type="ftr" sz="quarter" idx="12"/>
          </p:nvPr>
        </p:nvSpPr>
        <p:spPr/>
        <p:txBody>
          <a:bodyPr/>
          <a:lstStyle/>
          <a:p>
            <a:pPr>
              <a:defRPr/>
            </a:pPr>
            <a:endParaRPr lang="en-US"/>
          </a:p>
        </p:txBody>
      </p:sp>
      <p:pic>
        <p:nvPicPr>
          <p:cNvPr id="27653" name="Picture 2"/>
          <p:cNvPicPr>
            <a:picLocks noChangeAspect="1" noChangeArrowheads="1"/>
          </p:cNvPicPr>
          <p:nvPr/>
        </p:nvPicPr>
        <p:blipFill>
          <a:blip r:embed="rId3"/>
          <a:srcRect/>
          <a:stretch>
            <a:fillRect/>
          </a:stretch>
        </p:blipFill>
        <p:spPr bwMode="auto">
          <a:xfrm>
            <a:off x="2057400" y="3048000"/>
            <a:ext cx="4838700" cy="35623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D5EE6FDC-8075-4F81-920F-A85BDD4E1047}"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0FAACCC5-93F9-4339-8C46-31C9A4C9806B}"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r>
              <a:rPr lang="en-US" smtClean="0"/>
              <a:t>Figure 2-22. Mutual exclusion using critical regions.</a:t>
            </a:r>
          </a:p>
        </p:txBody>
      </p:sp>
      <p:sp>
        <p:nvSpPr>
          <p:cNvPr id="36867" name="Title 2"/>
          <p:cNvSpPr>
            <a:spLocks noGrp="1"/>
          </p:cNvSpPr>
          <p:nvPr>
            <p:ph type="title"/>
          </p:nvPr>
        </p:nvSpPr>
        <p:spPr/>
        <p:txBody>
          <a:bodyPr/>
          <a:lstStyle/>
          <a:p>
            <a:r>
              <a:rPr lang="en-US" dirty="0" smtClean="0"/>
              <a:t>Critical Regions </a:t>
            </a:r>
          </a:p>
        </p:txBody>
      </p:sp>
      <p:pic>
        <p:nvPicPr>
          <p:cNvPr id="36869" name="Picture 2"/>
          <p:cNvPicPr>
            <a:picLocks noChangeAspect="1" noChangeArrowheads="1"/>
          </p:cNvPicPr>
          <p:nvPr/>
        </p:nvPicPr>
        <p:blipFill>
          <a:blip r:embed="rId3"/>
          <a:srcRect/>
          <a:stretch>
            <a:fillRect/>
          </a:stretch>
        </p:blipFill>
        <p:spPr bwMode="auto">
          <a:xfrm>
            <a:off x="266700" y="1443038"/>
            <a:ext cx="8610600" cy="39719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DE34DA8-2F60-41ED-AAF1-3DB93C392FC9}" type="datetime1">
              <a:rPr lang="en-US" smtClean="0"/>
              <a:pPr>
                <a:defRPr/>
              </a:pPr>
              <a:t>13/03/2018</a:t>
            </a:fld>
            <a:endParaRPr lang="en-US"/>
          </a:p>
        </p:txBody>
      </p:sp>
      <p:sp>
        <p:nvSpPr>
          <p:cNvPr id="7" name="Slide Number Placeholder 6"/>
          <p:cNvSpPr>
            <a:spLocks noGrp="1"/>
          </p:cNvSpPr>
          <p:nvPr>
            <p:ph type="sldNum" sz="quarter" idx="11"/>
          </p:nvPr>
        </p:nvSpPr>
        <p:spPr/>
        <p:txBody>
          <a:bodyPr/>
          <a:lstStyle/>
          <a:p>
            <a:pPr>
              <a:defRPr/>
            </a:pPr>
            <a:fld id="{A52637A0-42F2-4CFB-8188-3ED4A7F56DEA}" type="slidenum">
              <a:rPr lang="en-US" smtClean="0"/>
              <a:pPr>
                <a:defRPr/>
              </a:pPr>
              <a:t>6</a:t>
            </a:fld>
            <a:endParaRPr lang="en-US"/>
          </a:p>
        </p:txBody>
      </p:sp>
      <p:sp>
        <p:nvSpPr>
          <p:cNvPr id="8" name="Footer Placeholder 7"/>
          <p:cNvSpPr>
            <a:spLocks noGrp="1"/>
          </p:cNvSpPr>
          <p:nvPr>
            <p:ph type="ftr" sz="quarter" idx="12"/>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Mutual exclusion</a:t>
            </a:r>
            <a:endParaRPr lang="en-US" b="1" dirty="0"/>
          </a:p>
        </p:txBody>
      </p:sp>
      <p:sp>
        <p:nvSpPr>
          <p:cNvPr id="3" name="Content Placeholder 2"/>
          <p:cNvSpPr>
            <a:spLocks noGrp="1"/>
          </p:cNvSpPr>
          <p:nvPr>
            <p:ph idx="1"/>
          </p:nvPr>
        </p:nvSpPr>
        <p:spPr/>
        <p:txBody>
          <a:bodyPr/>
          <a:lstStyle/>
          <a:p>
            <a:r>
              <a:rPr lang="en-US" sz="3600" b="1" dirty="0" smtClean="0"/>
              <a:t>	It is a way of a making sure that if one process  is using a shared variable or  file , the other process will be excluded from doing the same thing.</a:t>
            </a:r>
            <a:endParaRPr lang="en-US" sz="3600" b="1" dirty="0"/>
          </a:p>
        </p:txBody>
      </p:sp>
      <p:sp>
        <p:nvSpPr>
          <p:cNvPr id="4" name="Footer Placeholder 3"/>
          <p:cNvSpPr>
            <a:spLocks noGrp="1"/>
          </p:cNvSpPr>
          <p:nvPr>
            <p:ph type="ftr" sz="quarter" idx="10"/>
          </p:nvPr>
        </p:nvSpPr>
        <p:spPr/>
        <p:txBody>
          <a:bodyPr/>
          <a:lstStyle/>
          <a:p>
            <a:pPr>
              <a:defRPr/>
            </a:pPr>
            <a:r>
              <a:rPr lang="en-US" smtClean="0"/>
              <a:t>chittaranjan Mahajan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04200" cy="5257800"/>
          </a:xfrm>
        </p:spPr>
        <p:txBody>
          <a:bodyPr/>
          <a:lstStyle/>
          <a:p>
            <a:r>
              <a:rPr lang="en-US" b="1" dirty="0" smtClean="0"/>
              <a:t>It is a program object that prevents  simultaneous access to a shared resource.</a:t>
            </a:r>
          </a:p>
          <a:p>
            <a:r>
              <a:rPr lang="en-US" b="1" dirty="0" smtClean="0"/>
              <a:t>Concept used in concurrent programming by taking care of CRITICAL  SECTION  ( it is a piece of code in which processes or threads access a shared resource)</a:t>
            </a:r>
          </a:p>
          <a:p>
            <a:endParaRPr lang="en-US" b="1"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676400"/>
            <a:ext cx="8204200" cy="4445000"/>
          </a:xfrm>
        </p:spPr>
        <p:txBody>
          <a:bodyPr/>
          <a:lstStyle/>
          <a:p>
            <a:pPr algn="ctr"/>
            <a:r>
              <a:rPr lang="en-US" sz="4000" b="1" dirty="0" smtClean="0"/>
              <a:t>Arrange   resources such that NO TWO PROCESSES EVER ENTER IN THEIR CRITICAL SECTION / REGION</a:t>
            </a:r>
            <a:endParaRPr lang="en-US" sz="4000" b="1" dirty="0"/>
          </a:p>
        </p:txBody>
      </p:sp>
      <p:sp>
        <p:nvSpPr>
          <p:cNvPr id="4" name="Footer Placeholder 3"/>
          <p:cNvSpPr>
            <a:spLocks noGrp="1"/>
          </p:cNvSpPr>
          <p:nvPr>
            <p:ph type="ftr" sz="quarter" idx="10"/>
          </p:nvPr>
        </p:nvSpPr>
        <p:spPr/>
        <p:txBody>
          <a:bodyPr/>
          <a:lstStyle/>
          <a:p>
            <a:pPr>
              <a:defRPr/>
            </a:pPr>
            <a:r>
              <a:rPr lang="en-US" smtClean="0"/>
              <a:t>Opearating systems                  Chittaranjan mahajan</a:t>
            </a:r>
            <a:endParaRPr lang="en-US"/>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602</TotalTime>
  <Words>1295</Words>
  <Application>Microsoft Office PowerPoint</Application>
  <PresentationFormat>On-screen Show (4:3)</PresentationFormat>
  <Paragraphs>296</Paragraphs>
  <Slides>50</Slides>
  <Notes>24</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Pixel</vt:lpstr>
      <vt:lpstr>Operating Systems</vt:lpstr>
      <vt:lpstr> Inter-process Communication </vt:lpstr>
      <vt:lpstr>Race Condition</vt:lpstr>
      <vt:lpstr>Critical Regions</vt:lpstr>
      <vt:lpstr>Critical Regions</vt:lpstr>
      <vt:lpstr>Critical Regions </vt:lpstr>
      <vt:lpstr>Mutual exclusion</vt:lpstr>
      <vt:lpstr>Slide 8</vt:lpstr>
      <vt:lpstr>Slide 9</vt:lpstr>
      <vt:lpstr>Mutual Exclusion Conditions</vt:lpstr>
      <vt:lpstr>Slide 11</vt:lpstr>
      <vt:lpstr>Disabling interrupts </vt:lpstr>
      <vt:lpstr>Lock variables </vt:lpstr>
      <vt:lpstr>Strict Alternation</vt:lpstr>
      <vt:lpstr>Peterson's Solution</vt:lpstr>
      <vt:lpstr>The TSL Instruction  test and set lock</vt:lpstr>
      <vt:lpstr>The Producer-Consumer Problem (1)</vt:lpstr>
      <vt:lpstr>The Producer-Consumer Problem (2)</vt:lpstr>
      <vt:lpstr>Semaphore</vt:lpstr>
      <vt:lpstr>Slide 20</vt:lpstr>
      <vt:lpstr>Types of Semaphore </vt:lpstr>
      <vt:lpstr>Semaphores (1)</vt:lpstr>
      <vt:lpstr>Semaphores (2)</vt:lpstr>
      <vt:lpstr>Classical Problems of Synchronization</vt:lpstr>
      <vt:lpstr>Slide 25</vt:lpstr>
      <vt:lpstr>Readers writers problem</vt:lpstr>
      <vt:lpstr>Slide 27</vt:lpstr>
      <vt:lpstr>First Readers Writers Problem</vt:lpstr>
      <vt:lpstr>Second Readers Writers Problem</vt:lpstr>
      <vt:lpstr>Slide 30</vt:lpstr>
      <vt:lpstr>Producer Consumer Problem</vt:lpstr>
      <vt:lpstr>Slide 32</vt:lpstr>
      <vt:lpstr>Slide 33</vt:lpstr>
      <vt:lpstr>Slide 34</vt:lpstr>
      <vt:lpstr>Dining Philosopher Problem</vt:lpstr>
      <vt:lpstr>Slide 36</vt:lpstr>
      <vt:lpstr>Preemptable and Nonpreemptable Resources</vt:lpstr>
      <vt:lpstr>Conditions for Resource Deadlocks</vt:lpstr>
      <vt:lpstr>Deadlock Modeling (1)</vt:lpstr>
      <vt:lpstr>Deadlock Modeling (2)</vt:lpstr>
      <vt:lpstr>Deadlock Modeling (3)</vt:lpstr>
      <vt:lpstr>Deadlock Modeling (4)</vt:lpstr>
      <vt:lpstr>Deadlock Modeling (5)</vt:lpstr>
      <vt:lpstr>Ostrich algorithm</vt:lpstr>
      <vt:lpstr>Recovery from Deadlock</vt:lpstr>
      <vt:lpstr>Safe and Unsafe States (1)</vt:lpstr>
      <vt:lpstr>Safe and Unsafe States (2)</vt:lpstr>
      <vt:lpstr>The Banker’s Algorithm  for a Single Resource</vt:lpstr>
      <vt:lpstr>Deadlock Prevention</vt:lpstr>
      <vt:lpstr>Dining Philosophers Problem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rhc</dc:creator>
  <cp:lastModifiedBy>AMIT</cp:lastModifiedBy>
  <cp:revision>90</cp:revision>
  <cp:lastPrinted>1601-01-01T00:00:00Z</cp:lastPrinted>
  <dcterms:created xsi:type="dcterms:W3CDTF">1601-01-01T00:00:00Z</dcterms:created>
  <dcterms:modified xsi:type="dcterms:W3CDTF">2018-03-13T09:59:40Z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