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6"/>
  </p:notesMasterIdLst>
  <p:sldIdLst>
    <p:sldId id="257" r:id="rId3"/>
    <p:sldId id="258" r:id="rId4"/>
    <p:sldId id="321" r:id="rId5"/>
    <p:sldId id="323" r:id="rId6"/>
    <p:sldId id="324" r:id="rId7"/>
    <p:sldId id="259" r:id="rId8"/>
    <p:sldId id="322" r:id="rId9"/>
    <p:sldId id="326" r:id="rId10"/>
    <p:sldId id="325" r:id="rId11"/>
    <p:sldId id="327" r:id="rId12"/>
    <p:sldId id="328" r:id="rId13"/>
    <p:sldId id="329" r:id="rId14"/>
    <p:sldId id="331" r:id="rId15"/>
    <p:sldId id="330" r:id="rId16"/>
    <p:sldId id="397" r:id="rId17"/>
    <p:sldId id="394" r:id="rId18"/>
    <p:sldId id="398" r:id="rId19"/>
    <p:sldId id="395" r:id="rId20"/>
    <p:sldId id="400" r:id="rId21"/>
    <p:sldId id="401" r:id="rId22"/>
    <p:sldId id="415" r:id="rId23"/>
    <p:sldId id="416" r:id="rId24"/>
    <p:sldId id="402" r:id="rId25"/>
    <p:sldId id="403" r:id="rId26"/>
    <p:sldId id="413" r:id="rId27"/>
    <p:sldId id="417" r:id="rId28"/>
    <p:sldId id="418" r:id="rId29"/>
    <p:sldId id="407" r:id="rId30"/>
    <p:sldId id="638" r:id="rId31"/>
    <p:sldId id="420" r:id="rId32"/>
    <p:sldId id="426" r:id="rId33"/>
    <p:sldId id="427" r:id="rId34"/>
    <p:sldId id="408" r:id="rId35"/>
    <p:sldId id="409" r:id="rId36"/>
    <p:sldId id="411" r:id="rId37"/>
    <p:sldId id="433" r:id="rId38"/>
    <p:sldId id="412" r:id="rId39"/>
    <p:sldId id="502" r:id="rId40"/>
    <p:sldId id="421" r:id="rId41"/>
    <p:sldId id="635" r:id="rId42"/>
    <p:sldId id="431" r:id="rId43"/>
    <p:sldId id="501" r:id="rId44"/>
    <p:sldId id="503" r:id="rId45"/>
    <p:sldId id="504" r:id="rId46"/>
    <p:sldId id="428" r:id="rId47"/>
    <p:sldId id="430" r:id="rId48"/>
    <p:sldId id="637" r:id="rId49"/>
    <p:sldId id="432" r:id="rId50"/>
    <p:sldId id="572" r:id="rId51"/>
    <p:sldId id="422" r:id="rId52"/>
    <p:sldId id="639" r:id="rId53"/>
    <p:sldId id="642" r:id="rId54"/>
    <p:sldId id="643" r:id="rId55"/>
    <p:sldId id="641" r:id="rId56"/>
    <p:sldId id="644" r:id="rId57"/>
    <p:sldId id="645" r:id="rId58"/>
    <p:sldId id="646" r:id="rId59"/>
    <p:sldId id="648" r:id="rId60"/>
    <p:sldId id="260" r:id="rId61"/>
    <p:sldId id="261" r:id="rId62"/>
    <p:sldId id="275" r:id="rId63"/>
    <p:sldId id="277" r:id="rId64"/>
    <p:sldId id="278" r:id="rId6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69" d="100"/>
          <a:sy n="69" d="100"/>
        </p:scale>
        <p:origin x="1416" y="66"/>
      </p:cViewPr>
      <p:guideLst>
        <p:guide orient="horz" pos="496"/>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57" d="100"/>
        <a:sy n="57" d="100"/>
      </p:scale>
      <p:origin x="0" y="-5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smtClean="0">
              <a:ln>
                <a:noFill/>
              </a:ln>
              <a:solidFill>
                <a:schemeClr val="tx1"/>
              </a:solidFill>
              <a:effectLst/>
              <a:uLnTx/>
              <a:uFillTx/>
              <a:latin typeface="Helvetica" pitchFamily="2" charset="0"/>
              <a:ea typeface="+mn-ea"/>
              <a:cs typeface="+mn-cs"/>
            </a:endParaRPr>
          </a:p>
        </p:txBody>
      </p:sp>
      <p:sp>
        <p:nvSpPr>
          <p:cNvPr id="7065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smtClean="0">
              <a:ln>
                <a:noFill/>
              </a:ln>
              <a:solidFill>
                <a:schemeClr val="tx1"/>
              </a:solidFill>
              <a:effectLst/>
              <a:uLnTx/>
              <a:uFillTx/>
              <a:latin typeface="Helvetica" pitchFamily="2" charset="0"/>
              <a:ea typeface="+mn-ea"/>
              <a:cs typeface="+mn-cs"/>
            </a:endParaRPr>
          </a:p>
        </p:txBody>
      </p:sp>
      <p:sp>
        <p:nvSpPr>
          <p:cNvPr id="2052"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066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p>
        </p:txBody>
      </p:sp>
      <p:sp>
        <p:nvSpPr>
          <p:cNvPr id="7066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smtClean="0">
              <a:ln>
                <a:noFill/>
              </a:ln>
              <a:solidFill>
                <a:schemeClr val="tx1"/>
              </a:solidFill>
              <a:effectLst/>
              <a:uLnTx/>
              <a:uFillTx/>
              <a:latin typeface="Helvetica" pitchFamily="2" charset="0"/>
              <a:ea typeface="+mn-ea"/>
              <a:cs typeface="+mn-cs"/>
            </a:endParaRPr>
          </a:p>
        </p:txBody>
      </p:sp>
      <p:sp>
        <p:nvSpPr>
          <p:cNvPr id="7066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74451EF-C426-4538-938C-1CA2283C4CBD}" type="slidenum">
              <a:rPr kumimoji="0" lang="en-US" altLang="en-US" sz="1200" b="0" i="0" u="none" strike="noStrike" kern="1200" cap="none" spc="0" normalizeH="0" baseline="0" noProof="0" smtClean="0">
                <a:ln>
                  <a:noFill/>
                </a:ln>
                <a:solidFill>
                  <a:schemeClr val="tx1"/>
                </a:solidFill>
                <a:effectLst/>
                <a:uLnTx/>
                <a:uFillTx/>
                <a:latin typeface="Helvetica" pitchFamily="2" charset="0"/>
                <a:ea typeface="+mn-ea"/>
                <a:cs typeface="+mn-cs"/>
              </a:rPr>
              <a:t>‹#›</a:t>
            </a:fld>
            <a:endParaRPr kumimoji="0" lang="en-US" altLang="en-US" sz="1200" b="0" i="0" u="none" strike="noStrike" kern="1200" cap="none" spc="0" normalizeH="0" baseline="0" noProof="0" smtClean="0">
              <a:ln>
                <a:noFill/>
              </a:ln>
              <a:solidFill>
                <a:schemeClr val="tx1"/>
              </a:solidFill>
              <a:effectLst/>
              <a:uLnTx/>
              <a:uFillTx/>
              <a:latin typeface="Helvetica" pitchFamily="2"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49450" cy="6096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57225" y="0"/>
            <a:ext cx="5699125" cy="6096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defRPr/>
            </a:pPr>
            <a:endParaRPr kumimoji="0" lang="en-IN" sz="3200" b="0" i="0" u="none" strike="noStrike" kern="1200" cap="none" spc="0" normalizeH="0" baseline="0" noProof="0" smtClean="0">
              <a:ln>
                <a:noFill/>
              </a:ln>
              <a:solidFill>
                <a:srgbClr val="3333CC"/>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49450" cy="6096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57225" y="0"/>
            <a:ext cx="5699125" cy="6096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defRPr/>
            </a:pPr>
            <a:endParaRPr kumimoji="0" lang="en-IN" sz="3200" b="0" i="0" u="none" strike="noStrike" kern="1200" cap="none" spc="0" normalizeH="0" baseline="0" noProof="0" smtClean="0">
              <a:ln>
                <a:noFill/>
              </a:ln>
              <a:solidFill>
                <a:srgbClr val="3333CC"/>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57225" y="0"/>
            <a:ext cx="7772400" cy="1143000"/>
          </a:xfrm>
          <a:prstGeom prst="rect">
            <a:avLst/>
          </a:prstGeom>
          <a:noFill/>
          <a:ln w="9525">
            <a:noFill/>
          </a:ln>
        </p:spPr>
        <p:txBody>
          <a:bodyPr anchor="ctr" anchorCtr="0"/>
          <a:lstStyle/>
          <a:p>
            <a:pPr lvl="0"/>
            <a:r>
              <a:rPr lang="en-US" altLang="en-US" dirty="0"/>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8636000" y="6438900"/>
            <a:ext cx="419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chemeClr val="accent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57225" y="0"/>
            <a:ext cx="7772400" cy="1143000"/>
          </a:xfrm>
          <a:prstGeom prst="rect">
            <a:avLst/>
          </a:prstGeom>
          <a:noFill/>
          <a:ln w="9525">
            <a:noFill/>
          </a:ln>
        </p:spPr>
        <p:txBody>
          <a:bodyPr anchor="ctr" anchorCtr="0"/>
          <a:lstStyle/>
          <a:p>
            <a:pPr lvl="0"/>
            <a:r>
              <a:rPr lang="en-US" altLang="en-US" dirty="0"/>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8636000" y="6438900"/>
            <a:ext cx="419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86E0A0-E08C-44D2-9EC4-A222A4452D5D}"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anose="02020603050405020304" pitchFamily="18" charset="0"/>
        </a:defRPr>
      </a:lvl2pPr>
      <a:lvl3pPr algn="ctr" rtl="0" fontAlgn="base">
        <a:spcBef>
          <a:spcPct val="0"/>
        </a:spcBef>
        <a:spcAft>
          <a:spcPct val="0"/>
        </a:spcAft>
        <a:defRPr sz="4400">
          <a:solidFill>
            <a:srgbClr val="FF0000"/>
          </a:solidFill>
          <a:latin typeface="Times New Roman" panose="02020603050405020304" pitchFamily="18" charset="0"/>
        </a:defRPr>
      </a:lvl3pPr>
      <a:lvl4pPr algn="ctr" rtl="0" fontAlgn="base">
        <a:spcBef>
          <a:spcPct val="0"/>
        </a:spcBef>
        <a:spcAft>
          <a:spcPct val="0"/>
        </a:spcAft>
        <a:defRPr sz="4400">
          <a:solidFill>
            <a:srgbClr val="FF0000"/>
          </a:solidFill>
          <a:latin typeface="Times New Roman" panose="02020603050405020304" pitchFamily="18" charset="0"/>
        </a:defRPr>
      </a:lvl4pPr>
      <a:lvl5pPr algn="ctr" rtl="0" fontAlgn="base">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Char char="•"/>
        <a:defRPr sz="3200" kern="1200">
          <a:solidFill>
            <a:srgbClr val="3333CC"/>
          </a:solidFill>
          <a:latin typeface="+mn-lt"/>
          <a:ea typeface="+mn-ea"/>
          <a:cs typeface="+mn-cs"/>
        </a:defRPr>
      </a:lvl1pPr>
      <a:lvl2pPr marL="742950" indent="-285750" algn="l" rtl="0" fontAlgn="base">
        <a:spcBef>
          <a:spcPct val="20000"/>
        </a:spcBef>
        <a:spcAft>
          <a:spcPct val="0"/>
        </a:spcAft>
        <a:buClr>
          <a:schemeClr val="accent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6BAE872-79BE-4304-B189-C9A19D426F9B}"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075" name="Rectangle 2"/>
          <p:cNvSpPr>
            <a:spLocks noGrp="1"/>
          </p:cNvSpPr>
          <p:nvPr>
            <p:ph type="ctrTitle"/>
          </p:nvPr>
        </p:nvSpPr>
        <p:spPr>
          <a:xfrm>
            <a:off x="673100" y="750888"/>
            <a:ext cx="7772400" cy="1143000"/>
          </a:xfrm>
        </p:spPr>
        <p:txBody>
          <a:bodyPr vert="horz" wrap="square" lIns="91440" tIns="45720" rIns="91440" bIns="45720" anchor="ctr" anchorCtr="0"/>
          <a:lstStyle/>
          <a:p>
            <a:pPr eaLnBrk="1" hangingPunct="1">
              <a:buClrTx/>
              <a:buSzTx/>
              <a:buFontTx/>
            </a:pPr>
            <a:r>
              <a:rPr lang="en-US" altLang="en-US" sz="4400" kern="1200" dirty="0">
                <a:latin typeface="+mj-lt"/>
                <a:ea typeface="+mj-ea"/>
                <a:cs typeface="+mj-cs"/>
              </a:rPr>
              <a:t>Memory Management</a:t>
            </a:r>
          </a:p>
        </p:txBody>
      </p:sp>
      <p:sp>
        <p:nvSpPr>
          <p:cNvPr id="3076" name="Rectangle 3"/>
          <p:cNvSpPr>
            <a:spLocks noGrp="1"/>
          </p:cNvSpPr>
          <p:nvPr>
            <p:ph type="subTitle" idx="1"/>
          </p:nvPr>
        </p:nvSpPr>
        <p:spPr>
          <a:xfrm>
            <a:off x="1358900" y="204788"/>
            <a:ext cx="6400800" cy="711200"/>
          </a:xfrm>
        </p:spPr>
        <p:txBody>
          <a:bodyPr vert="horz" wrap="square" lIns="91440" tIns="45720" rIns="91440" bIns="45720" anchor="t" anchorCtr="0"/>
          <a:lstStyle/>
          <a:p>
            <a:pPr eaLnBrk="1" hangingPunct="1">
              <a:buSzTx/>
              <a:buFontTx/>
            </a:pPr>
            <a:r>
              <a:rPr lang="en-US" altLang="en-US" sz="4400" kern="1200" dirty="0">
                <a:latin typeface="+mn-lt"/>
                <a:ea typeface="+mn-ea"/>
                <a:cs typeface="+mn-cs"/>
              </a:rPr>
              <a:t>UNIT  4</a:t>
            </a:r>
            <a:endParaRPr lang="en-US" altLang="en-US" sz="3200" kern="1200" dirty="0">
              <a:latin typeface="+mn-lt"/>
              <a:ea typeface="+mn-ea"/>
              <a:cs typeface="+mn-cs"/>
            </a:endParaRPr>
          </a:p>
        </p:txBody>
      </p:sp>
      <p:sp>
        <p:nvSpPr>
          <p:cNvPr id="3078" name="Text Box 6"/>
          <p:cNvSpPr txBox="1">
            <a:spLocks noChangeArrowheads="1"/>
          </p:cNvSpPr>
          <p:nvPr/>
        </p:nvSpPr>
        <p:spPr bwMode="auto">
          <a:xfrm>
            <a:off x="1593850" y="1806575"/>
            <a:ext cx="6691313"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Basic memory management</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Requirements</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Memory Partitioning</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Buddy Systems</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Relocation</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Paging, Segmentation</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Virtual memory : HW and Control  </a:t>
            </a:r>
          </a:p>
          <a:p>
            <a:pPr marR="0" defTabSz="914400" eaLnBrk="1" hangingPunct="1">
              <a:buClrTx/>
              <a:buSzTx/>
              <a:buFontTx/>
              <a:buNone/>
              <a:defRPr/>
            </a:pPr>
            <a:r>
              <a:rPr kumimoji="0" lang="en-US" altLang="en-US" sz="2800" b="1" kern="1200" cap="none" spc="0" normalizeH="0" baseline="0" noProof="0" dirty="0" smtClean="0">
                <a:latin typeface="Times New Roman" panose="02020603050405020304" pitchFamily="18" charset="0"/>
                <a:ea typeface="+mn-ea"/>
                <a:cs typeface="+mn-cs"/>
              </a:rPr>
              <a:t>      Structures</a:t>
            </a:r>
          </a:p>
          <a:p>
            <a:pPr marL="342900" marR="0" indent="-342900" defTabSz="914400" eaLnBrk="1" hangingPunct="1">
              <a:buClrTx/>
              <a:buSzTx/>
              <a:buFont typeface="Arial" panose="020B0604020202020204" pitchFamily="34" charset="0"/>
              <a:buChar char="•"/>
              <a:defRPr/>
            </a:pPr>
            <a:r>
              <a:rPr kumimoji="0" lang="en-US" altLang="en-US" sz="2800" b="1" kern="1200" cap="none" spc="0" normalizeH="0" baseline="0" noProof="0" dirty="0" smtClean="0">
                <a:latin typeface="Times New Roman" panose="02020603050405020304" pitchFamily="18" charset="0"/>
                <a:ea typeface="+mn-ea"/>
                <a:cs typeface="+mn-cs"/>
              </a:rPr>
              <a:t> OS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85800" y="762000"/>
            <a:ext cx="7772400" cy="4114800"/>
          </a:xfrm>
        </p:spPr>
        <p:txBody>
          <a:bodyPr vert="horz" wrap="square" lIns="91440" tIns="45720" rIns="91440" bIns="45720" anchor="t" anchorCtr="0"/>
          <a:lstStyle/>
          <a:p>
            <a:pPr eaLnBrk="1" hangingPunct="1"/>
            <a:r>
              <a:rPr dirty="0"/>
              <a:t>Swapping is a method in which the process should be swapped temporarily from the main memory to the backing store. It will be later brought back into the memory for continue execution.</a:t>
            </a:r>
          </a:p>
          <a:p>
            <a:pPr eaLnBrk="1" hangingPunct="1"/>
            <a:r>
              <a:rPr dirty="0"/>
              <a:t>Backing store is a hard disk or some other secondary storage device that should be big enough in order to accommodate copies of all memory images for all users. It is also capable of offering direct access to these memory images.</a:t>
            </a:r>
          </a:p>
          <a:p>
            <a:pPr eaLnBrk="1" hangingPunct="1"/>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10</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nchorCtr="0"/>
          <a:lstStyle/>
          <a:p>
            <a:pPr eaLnBrk="1" hangingPunct="1"/>
            <a:r>
              <a:rPr lang="en-IN" altLang="x-none" dirty="0"/>
              <a:t>Fragmentation </a:t>
            </a:r>
          </a:p>
        </p:txBody>
      </p:sp>
      <p:sp>
        <p:nvSpPr>
          <p:cNvPr id="13315" name="Content Placeholder 2"/>
          <p:cNvSpPr>
            <a:spLocks noGrp="1"/>
          </p:cNvSpPr>
          <p:nvPr>
            <p:ph idx="1"/>
          </p:nvPr>
        </p:nvSpPr>
        <p:spPr>
          <a:xfrm>
            <a:off x="471488" y="1081088"/>
            <a:ext cx="8285162" cy="4114800"/>
          </a:xfrm>
        </p:spPr>
        <p:txBody>
          <a:bodyPr vert="horz" wrap="square" lIns="91440" tIns="45720" rIns="91440" bIns="45720" anchor="t" anchorCtr="0"/>
          <a:lstStyle/>
          <a:p>
            <a:pPr eaLnBrk="1" hangingPunct="1"/>
            <a:r>
              <a:rPr dirty="0"/>
              <a:t>Processes are stored and removed from memory, which creates free memory space, which are too small to use by other processes.</a:t>
            </a:r>
          </a:p>
          <a:p>
            <a:pPr eaLnBrk="1" hangingPunct="1"/>
            <a:r>
              <a:rPr dirty="0"/>
              <a:t>After sometimes, that processes not able to allocate to memory blocks because its small size and memory blocks always remain unused is called fragmentation. This type of problem happens during a dynamic memory allocation system when free blocks are quite small, so it is not able to fulfill any request.</a:t>
            </a:r>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11</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pPr eaLnBrk="1" hangingPunct="1"/>
            <a:r>
              <a:rPr lang="en-IN" altLang="x-none" dirty="0"/>
              <a:t> </a:t>
            </a:r>
          </a:p>
        </p:txBody>
      </p:sp>
      <p:sp>
        <p:nvSpPr>
          <p:cNvPr id="3" name="Content Placeholder 2"/>
          <p:cNvSpPr>
            <a:spLocks noGrp="1"/>
          </p:cNvSpPr>
          <p:nvPr>
            <p:ph idx="1"/>
          </p:nvPr>
        </p:nvSpPr>
        <p:spPr>
          <a:xfrm>
            <a:off x="401638" y="1143000"/>
            <a:ext cx="8507413" cy="52959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Tx/>
              <a:buFontTx/>
              <a:buChar char="•"/>
              <a:defRPr/>
            </a:pPr>
            <a:r>
              <a:rPr kumimoji="0" lang="en-US" sz="3200" b="0" i="0" u="none" strike="noStrike" kern="1200" cap="none" spc="0" normalizeH="0" baseline="0" noProof="0" dirty="0" smtClean="0">
                <a:ln>
                  <a:noFill/>
                </a:ln>
                <a:solidFill>
                  <a:srgbClr val="3333CC"/>
                </a:solidFill>
                <a:effectLst/>
                <a:uLnTx/>
                <a:uFillTx/>
                <a:latin typeface="+mn-lt"/>
                <a:ea typeface="+mn-ea"/>
                <a:cs typeface="+mn-cs"/>
              </a:rPr>
              <a:t>Two types of Fragmentation methods are:</a:t>
            </a:r>
          </a:p>
          <a:p>
            <a:pPr marL="0" marR="0" lvl="0" indent="0" algn="l" defTabSz="914400" rtl="0" eaLnBrk="1" fontAlgn="base" latinLnBrk="0" hangingPunct="1">
              <a:lnSpc>
                <a:spcPct val="100000"/>
              </a:lnSpc>
              <a:spcBef>
                <a:spcPct val="20000"/>
              </a:spcBef>
              <a:spcAft>
                <a:spcPct val="0"/>
              </a:spcAft>
              <a:buClr>
                <a:schemeClr val="accent2"/>
              </a:buClr>
              <a:buSzTx/>
              <a:buFontTx/>
              <a:buNone/>
              <a:defRPr/>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1. External fragmentation 2. Internal fragmentation</a:t>
            </a:r>
          </a:p>
          <a:p>
            <a:pPr marL="342900" marR="0" lvl="0" indent="-342900" algn="l" defTabSz="914400" rtl="0" eaLnBrk="1" fontAlgn="base" latinLnBrk="0" hangingPunct="1">
              <a:lnSpc>
                <a:spcPct val="100000"/>
              </a:lnSpc>
              <a:spcBef>
                <a:spcPct val="20000"/>
              </a:spcBef>
              <a:spcAft>
                <a:spcPct val="0"/>
              </a:spcAft>
              <a:buClr>
                <a:schemeClr val="accent2"/>
              </a:buClr>
              <a:buSzTx/>
              <a:buFontTx/>
              <a:buChar char="•"/>
              <a:defRPr/>
            </a:pPr>
            <a:r>
              <a:rPr kumimoji="0" lang="en-US" sz="3200" b="0" i="0" u="none" strike="noStrike" kern="1200" cap="none" spc="0" normalizeH="0" baseline="0" noProof="0" dirty="0" smtClean="0">
                <a:ln>
                  <a:noFill/>
                </a:ln>
                <a:solidFill>
                  <a:srgbClr val="3333CC"/>
                </a:solidFill>
                <a:effectLst/>
                <a:uLnTx/>
                <a:uFillTx/>
                <a:latin typeface="+mn-lt"/>
                <a:ea typeface="+mn-ea"/>
                <a:cs typeface="+mn-cs"/>
              </a:rPr>
              <a:t>External fragmentation can be reduced by rearranging memory contents to place all free memory together in a single block.</a:t>
            </a:r>
          </a:p>
          <a:p>
            <a:pPr marL="342900" marR="0" lvl="0" indent="-342900" algn="l" defTabSz="914400" rtl="0" eaLnBrk="1" fontAlgn="base" latinLnBrk="0" hangingPunct="1">
              <a:lnSpc>
                <a:spcPct val="100000"/>
              </a:lnSpc>
              <a:spcBef>
                <a:spcPct val="20000"/>
              </a:spcBef>
              <a:spcAft>
                <a:spcPct val="0"/>
              </a:spcAft>
              <a:buClr>
                <a:schemeClr val="accent2"/>
              </a:buClr>
              <a:buSzTx/>
              <a:buFontTx/>
              <a:buChar char="•"/>
              <a:defRPr/>
            </a:pPr>
            <a:r>
              <a:rPr kumimoji="0" lang="en-US" sz="3200" b="0" i="0" u="none" strike="noStrike" kern="1200" cap="none" spc="0" normalizeH="0" baseline="0" noProof="0" dirty="0" smtClean="0">
                <a:ln>
                  <a:noFill/>
                </a:ln>
                <a:solidFill>
                  <a:srgbClr val="3333CC"/>
                </a:solidFill>
                <a:effectLst/>
                <a:uLnTx/>
                <a:uFillTx/>
                <a:latin typeface="+mn-lt"/>
                <a:ea typeface="+mn-ea"/>
                <a:cs typeface="+mn-cs"/>
              </a:rPr>
              <a:t>The internal fragmentation can be reduced by assigning the smallest partition, which is still good enough to carry the entire process</a:t>
            </a:r>
          </a:p>
          <a:p>
            <a:pPr marL="0" marR="0" lvl="0" indent="0" algn="l" defTabSz="914400" rtl="0" eaLnBrk="1" fontAlgn="base" latinLnBrk="0" hangingPunct="1">
              <a:lnSpc>
                <a:spcPct val="100000"/>
              </a:lnSpc>
              <a:spcBef>
                <a:spcPct val="20000"/>
              </a:spcBef>
              <a:spcAft>
                <a:spcPct val="0"/>
              </a:spcAft>
              <a:buClr>
                <a:schemeClr val="accent2"/>
              </a:buClr>
              <a:buSzTx/>
              <a:buFontTx/>
              <a:buNone/>
              <a:defRPr/>
            </a:pPr>
            <a:r>
              <a:rPr kumimoji="0" lang="en-US" sz="3200" b="0" i="0" u="none" strike="noStrike" kern="1200" cap="none" spc="0" normalizeH="0" baseline="0" noProof="0" dirty="0" smtClean="0">
                <a:ln>
                  <a:noFill/>
                </a:ln>
                <a:solidFill>
                  <a:srgbClr val="3333CC"/>
                </a:solidFill>
                <a:effectLst/>
                <a:uLnTx/>
                <a:uFillTx/>
                <a:latin typeface="+mn-lt"/>
                <a:ea typeface="+mn-ea"/>
                <a:cs typeface="+mn-cs"/>
              </a:rPr>
              <a:t/>
            </a:r>
            <a:br>
              <a:rPr kumimoji="0" lang="en-US" sz="3200" b="0" i="0" u="none" strike="noStrike" kern="1200" cap="none" spc="0" normalizeH="0" baseline="0" noProof="0" dirty="0" smtClean="0">
                <a:ln>
                  <a:noFill/>
                </a:ln>
                <a:solidFill>
                  <a:srgbClr val="3333CC"/>
                </a:solidFill>
                <a:effectLst/>
                <a:uLnTx/>
                <a:uFillTx/>
                <a:latin typeface="+mn-lt"/>
                <a:ea typeface="+mn-ea"/>
                <a:cs typeface="+mn-cs"/>
              </a:rPr>
            </a:br>
            <a:endParaRPr kumimoji="0" lang="en-IN" sz="3200" b="0" i="0" u="none" strike="noStrike" kern="1200" cap="none" spc="0" normalizeH="0" baseline="0" noProof="0" dirty="0" smtClean="0">
              <a:ln>
                <a:noFill/>
              </a:ln>
              <a:solidFill>
                <a:srgbClr val="3333C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Tx/>
              <a:buChar char="•"/>
              <a:defRPr/>
            </a:pPr>
            <a:endParaRPr kumimoji="0" lang="en-IN" sz="3200" b="0" i="0" u="none" strike="noStrike" kern="1200" cap="none" spc="0" normalizeH="0" baseline="0" noProof="0" dirty="0" smtClean="0">
              <a:ln>
                <a:noFill/>
              </a:ln>
              <a:solidFill>
                <a:srgbClr val="3333CC"/>
              </a:solidFill>
              <a:effectLst/>
              <a:uLnTx/>
              <a:uFillTx/>
              <a:latin typeface="+mn-lt"/>
              <a:ea typeface="+mn-ea"/>
              <a:cs typeface="+mn-cs"/>
            </a:endParaRPr>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12</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pPr eaLnBrk="1" hangingPunct="1"/>
            <a:r>
              <a:rPr lang="en-IN" altLang="x-none" dirty="0"/>
              <a:t>Compaction </a:t>
            </a:r>
          </a:p>
        </p:txBody>
      </p:sp>
      <p:sp>
        <p:nvSpPr>
          <p:cNvPr id="15363" name="Content Placeholder 2"/>
          <p:cNvSpPr>
            <a:spLocks noGrp="1"/>
          </p:cNvSpPr>
          <p:nvPr>
            <p:ph idx="1"/>
          </p:nvPr>
        </p:nvSpPr>
        <p:spPr/>
        <p:txBody>
          <a:bodyPr vert="horz" wrap="square" lIns="91440" tIns="45720" rIns="91440" bIns="45720" anchor="t" anchorCtr="0"/>
          <a:lstStyle/>
          <a:p>
            <a:pPr eaLnBrk="1" hangingPunct="1"/>
            <a:r>
              <a:rPr lang="en-IN" altLang="x-none" dirty="0"/>
              <a:t>In compaction OS reallocates the existing programs in contiguous regions &amp; creates a large enough free area for allocation to a new process.</a:t>
            </a:r>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13</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57225" y="-222250"/>
            <a:ext cx="7772400" cy="1143000"/>
          </a:xfrm>
        </p:spPr>
        <p:txBody>
          <a:bodyPr vert="horz" wrap="square" lIns="91440" tIns="45720" rIns="91440" bIns="45720" anchor="ctr" anchorCtr="0"/>
          <a:lstStyle/>
          <a:p>
            <a:pPr eaLnBrk="1" hangingPunct="1"/>
            <a:r>
              <a:rPr lang="en-IN" altLang="x-none" dirty="0"/>
              <a:t>Paging </a:t>
            </a:r>
          </a:p>
        </p:txBody>
      </p:sp>
      <p:sp>
        <p:nvSpPr>
          <p:cNvPr id="16387" name="Content Placeholder 2"/>
          <p:cNvSpPr>
            <a:spLocks noGrp="1"/>
          </p:cNvSpPr>
          <p:nvPr>
            <p:ph idx="1"/>
          </p:nvPr>
        </p:nvSpPr>
        <p:spPr>
          <a:xfrm>
            <a:off x="685800" y="831850"/>
            <a:ext cx="7772400" cy="4114800"/>
          </a:xfrm>
        </p:spPr>
        <p:txBody>
          <a:bodyPr vert="horz" wrap="square" lIns="91440" tIns="45720" rIns="91440" bIns="45720" anchor="t" anchorCtr="0"/>
          <a:lstStyle/>
          <a:p>
            <a:pPr eaLnBrk="1" hangingPunct="1"/>
            <a:r>
              <a:rPr dirty="0"/>
              <a:t>Paging is a storage mechanism that allows OS to retrieve processes from the secondary storage into the main memory in the form of pages. In the Paging method, the main memory is divided into small fixed-size blocks of physical memory, which is called frames. The size of a frame should be kept the same as that of a page to have maximum utilization of the main memory and to avoid external fragmentation. Paging is used for faster access to data, and it is a logical concept.</a:t>
            </a:r>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14</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Partitioning</a:t>
            </a:r>
          </a:p>
        </p:txBody>
      </p:sp>
      <p:sp>
        <p:nvSpPr>
          <p:cNvPr id="3" name="Content Placeholder 2"/>
          <p:cNvSpPr>
            <a:spLocks noGrp="1"/>
          </p:cNvSpPr>
          <p:nvPr>
            <p:ph idx="1"/>
          </p:nvPr>
        </p:nvSpPr>
        <p:spPr/>
        <p:txBody>
          <a:bodyPr/>
          <a:lstStyle/>
          <a:p>
            <a:r>
              <a:rPr lang="en-US"/>
              <a:t>Memory partitioning is the system by which the memory of a computer system is divided into sections for use by the resident programs. These memory divisions are known as partitions. There are different ways in which memory can be partitioned: fixed, variable, and dynamic partitioning.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Partitioning</a:t>
            </a:r>
          </a:p>
        </p:txBody>
      </p:sp>
      <p:graphicFrame>
        <p:nvGraphicFramePr>
          <p:cNvPr id="4" name="Content Placeholder 3"/>
          <p:cNvGraphicFramePr>
            <a:graphicFrameLocks noGrp="1" noChangeAspect="1"/>
          </p:cNvGraphicFramePr>
          <p:nvPr>
            <p:ph idx="1"/>
          </p:nvPr>
        </p:nvGraphicFramePr>
        <p:xfrm>
          <a:off x="1379855" y="1607185"/>
          <a:ext cx="5934075" cy="4057650"/>
        </p:xfrm>
        <a:graphic>
          <a:graphicData uri="http://schemas.openxmlformats.org/presentationml/2006/ole">
            <mc:AlternateContent xmlns:mc="http://schemas.openxmlformats.org/markup-compatibility/2006">
              <mc:Choice xmlns:v="urn:schemas-microsoft-com:vml" Requires="v">
                <p:oleObj spid="_x0000_s1067" r:id="rId3" imgW="5934075" imgH="4057650" progId="Paint.Picture">
                  <p:embed/>
                </p:oleObj>
              </mc:Choice>
              <mc:Fallback>
                <p:oleObj r:id="rId3" imgW="5934075" imgH="4057650" progId="Paint.Picture">
                  <p:embed/>
                  <p:pic>
                    <p:nvPicPr>
                      <p:cNvPr id="0" name="Picture 4"/>
                      <p:cNvPicPr/>
                      <p:nvPr/>
                    </p:nvPicPr>
                    <p:blipFill>
                      <a:blip r:embed="rId4"/>
                      <a:stretch>
                        <a:fillRect/>
                      </a:stretch>
                    </p:blipFill>
                    <p:spPr>
                      <a:xfrm>
                        <a:off x="1379855" y="1607185"/>
                        <a:ext cx="5934075" cy="405765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97790"/>
            <a:ext cx="7772400" cy="1143000"/>
          </a:xfrm>
        </p:spPr>
        <p:txBody>
          <a:bodyPr/>
          <a:lstStyle/>
          <a:p>
            <a:r>
              <a:rPr lang="en-US" b="1"/>
              <a:t>Fixed partitioning</a:t>
            </a:r>
          </a:p>
        </p:txBody>
      </p:sp>
      <p:sp>
        <p:nvSpPr>
          <p:cNvPr id="3" name="Content Placeholder 2"/>
          <p:cNvSpPr>
            <a:spLocks noGrp="1"/>
          </p:cNvSpPr>
          <p:nvPr>
            <p:ph idx="1"/>
          </p:nvPr>
        </p:nvSpPr>
        <p:spPr/>
        <p:txBody>
          <a:bodyPr/>
          <a:lstStyle/>
          <a:p>
            <a:r>
              <a:rPr lang="en-US"/>
              <a:t>This is the oldest and simplest technique used to put more than one process in the main memory. In this partitioning, the number of partitions (non-overlapping) in RAM is fixed but the size of each partition may or may not be the same. As it is a contiguous allocation, hence no spanning is allowed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47315" y="2299970"/>
            <a:ext cx="3848100" cy="3476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Dnamic Memory Partitioning </a:t>
            </a:r>
          </a:p>
        </p:txBody>
      </p:sp>
      <p:sp>
        <p:nvSpPr>
          <p:cNvPr id="3" name="Content Placeholder 2"/>
          <p:cNvSpPr>
            <a:spLocks noGrp="1"/>
          </p:cNvSpPr>
          <p:nvPr>
            <p:ph idx="1"/>
          </p:nvPr>
        </p:nvSpPr>
        <p:spPr/>
        <p:txBody>
          <a:bodyPr/>
          <a:lstStyle/>
          <a:p>
            <a:r>
              <a:rPr lang="en-US"/>
              <a:t>Dynamic partitioning is a variable size partitioning scheme. It performs the allocation dynamically. When a process arrives, a partition of size equal to the size of process is created. Then, that partition is allocated to the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B02CB74-78A7-4DB1-BF10-2AF37C21BDBC}"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2</a:t>
            </a:fld>
            <a:endParaRPr kumimoji="0" lang="en-US" alt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099" name="Rectangle 2"/>
          <p:cNvSpPr>
            <a:spLocks noGrp="1"/>
          </p:cNvSpPr>
          <p:nvPr>
            <p:ph type="title"/>
          </p:nvPr>
        </p:nvSpPr>
        <p:spPr/>
        <p:txBody>
          <a:bodyPr vert="horz" wrap="square" lIns="91440" tIns="45720" rIns="91440" bIns="45720" anchor="ctr" anchorCtr="0"/>
          <a:lstStyle/>
          <a:p>
            <a:pPr eaLnBrk="1" hangingPunct="1"/>
            <a:r>
              <a:rPr lang="en-US" altLang="en-US" dirty="0"/>
              <a:t>Memory Management	</a:t>
            </a:r>
          </a:p>
        </p:txBody>
      </p:sp>
      <p:sp>
        <p:nvSpPr>
          <p:cNvPr id="4100" name="Rectangle 3"/>
          <p:cNvSpPr>
            <a:spLocks noGrp="1"/>
          </p:cNvSpPr>
          <p:nvPr>
            <p:ph idx="1"/>
          </p:nvPr>
        </p:nvSpPr>
        <p:spPr>
          <a:xfrm>
            <a:off x="314325" y="1304925"/>
            <a:ext cx="8613775" cy="4714875"/>
          </a:xfrm>
        </p:spPr>
        <p:txBody>
          <a:bodyPr vert="horz" wrap="square" lIns="91440" tIns="45720" rIns="91440" bIns="45720" anchor="t" anchorCtr="0"/>
          <a:lstStyle/>
          <a:p>
            <a:pPr eaLnBrk="1" hangingPunct="1"/>
            <a:r>
              <a:rPr lang="en-US" altLang="en-US" dirty="0"/>
              <a:t>Ideally programmers want memory that is</a:t>
            </a:r>
            <a:endParaRPr lang="en-US" altLang="en-US" sz="2800" dirty="0"/>
          </a:p>
          <a:p>
            <a:pPr lvl="1" eaLnBrk="1" hangingPunct="1"/>
            <a:r>
              <a:rPr lang="en-US" altLang="en-US" sz="2400" dirty="0"/>
              <a:t>large</a:t>
            </a:r>
          </a:p>
          <a:p>
            <a:pPr lvl="1" eaLnBrk="1" hangingPunct="1"/>
            <a:r>
              <a:rPr lang="en-US" altLang="en-US" sz="2400" dirty="0"/>
              <a:t>fast</a:t>
            </a:r>
          </a:p>
          <a:p>
            <a:pPr lvl="1" eaLnBrk="1" hangingPunct="1"/>
            <a:r>
              <a:rPr lang="en-US" altLang="en-US" sz="2400" dirty="0"/>
              <a:t>non volatile</a:t>
            </a:r>
          </a:p>
          <a:p>
            <a:pPr lvl="1" eaLnBrk="1" hangingPunct="1"/>
            <a:endParaRPr lang="en-US" altLang="en-US" sz="2400" dirty="0"/>
          </a:p>
          <a:p>
            <a:pPr eaLnBrk="1" hangingPunct="1"/>
            <a:r>
              <a:rPr lang="en-US" altLang="en-US" dirty="0"/>
              <a:t>Memory hierarchy</a:t>
            </a:r>
            <a:r>
              <a:rPr lang="en-US" altLang="en-US" sz="2800" dirty="0"/>
              <a:t> </a:t>
            </a:r>
          </a:p>
          <a:p>
            <a:pPr lvl="1" eaLnBrk="1" hangingPunct="1"/>
            <a:r>
              <a:rPr lang="en-US" altLang="en-US" sz="2400" dirty="0"/>
              <a:t>small amount of fast, expensive memory – cache </a:t>
            </a:r>
          </a:p>
          <a:p>
            <a:pPr lvl="1" eaLnBrk="1" hangingPunct="1"/>
            <a:r>
              <a:rPr lang="en-US" altLang="en-US" sz="2400" dirty="0"/>
              <a:t>some medium-speed, medium price - main memory</a:t>
            </a:r>
          </a:p>
          <a:p>
            <a:pPr lvl="1" eaLnBrk="1" hangingPunct="1"/>
            <a:r>
              <a:rPr lang="en-US" altLang="en-US" sz="2400" dirty="0"/>
              <a:t>gigabytes of slow, cheap - disk storage</a:t>
            </a:r>
          </a:p>
          <a:p>
            <a:pPr lvl="1" eaLnBrk="1" hangingPunct="1"/>
            <a:endParaRPr lang="en-US" altLang="en-US" sz="2400" dirty="0"/>
          </a:p>
          <a:p>
            <a:pPr eaLnBrk="1" hangingPunct="1"/>
            <a:r>
              <a:rPr lang="en-US" altLang="en-US" dirty="0"/>
              <a:t>Memory manager handles the memory hierarchy</a:t>
            </a:r>
            <a:endParaRPr lang="en-US" altLang="en-US" sz="2800" dirty="0"/>
          </a:p>
          <a:p>
            <a:pPr eaLnBrk="1" hangingPunct="1"/>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97790"/>
            <a:ext cx="7772400" cy="1143000"/>
          </a:xfrm>
        </p:spPr>
        <p:txBody>
          <a:bodyPr/>
          <a:lstStyle/>
          <a:p>
            <a:r>
              <a:rPr lang="en-US"/>
              <a:t>Disadvantage </a:t>
            </a:r>
          </a:p>
        </p:txBody>
      </p:sp>
      <p:sp>
        <p:nvSpPr>
          <p:cNvPr id="3" name="Content Placeholder 2"/>
          <p:cNvSpPr>
            <a:spLocks noGrp="1"/>
          </p:cNvSpPr>
          <p:nvPr>
            <p:ph idx="1"/>
          </p:nvPr>
        </p:nvSpPr>
        <p:spPr/>
        <p:txBody>
          <a:bodyPr/>
          <a:lstStyle/>
          <a:p>
            <a:r>
              <a:rPr lang="en-US"/>
              <a:t>Difficult Implementation: Implementing variable Partitioning is difficult as compared to Fixed Partitioning as it involves allocation of memory during run-time rather than during system configure. External Fragmentation: There will be external fragmentation inspite of absence of internal fragmentation.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sz="3200" dirty="0" smtClean="0"/>
              <a:t>Dynamic Storage-Allocation Problem</a:t>
            </a:r>
          </a:p>
        </p:txBody>
      </p:sp>
      <p:sp>
        <p:nvSpPr>
          <p:cNvPr id="19460" name="Rectangle 3"/>
          <p:cNvSpPr>
            <a:spLocks noGrp="1" noChangeArrowheads="1"/>
          </p:cNvSpPr>
          <p:nvPr>
            <p:ph type="body" idx="1"/>
          </p:nvPr>
        </p:nvSpPr>
        <p:spPr>
          <a:xfrm>
            <a:off x="740355" y="1745655"/>
            <a:ext cx="7772400" cy="2238375"/>
          </a:xfrm>
        </p:spPr>
        <p:txBody>
          <a:bodyPr/>
          <a:lstStyle/>
          <a:p>
            <a:r>
              <a:rPr lang="en-US" altLang="en-US" sz="2800" b="1" dirty="0" smtClean="0"/>
              <a:t>First-fit</a:t>
            </a:r>
            <a:r>
              <a:rPr lang="en-US" altLang="en-US" sz="2800" dirty="0" smtClean="0"/>
              <a:t>:  Allocate the </a:t>
            </a:r>
            <a:r>
              <a:rPr lang="en-US" altLang="en-US" sz="2800" i="1" dirty="0" smtClean="0"/>
              <a:t>first</a:t>
            </a:r>
            <a:r>
              <a:rPr lang="en-US" altLang="en-US" sz="2800" dirty="0" smtClean="0"/>
              <a:t> hole that is big enough.</a:t>
            </a:r>
          </a:p>
          <a:p>
            <a:r>
              <a:rPr lang="en-US" altLang="en-US" sz="2800" b="1" dirty="0" smtClean="0"/>
              <a:t>Best-fit</a:t>
            </a:r>
            <a:r>
              <a:rPr lang="en-US" altLang="en-US" sz="2800" dirty="0" smtClean="0"/>
              <a:t>:  Allocate the </a:t>
            </a:r>
            <a:r>
              <a:rPr lang="en-US" altLang="en-US" sz="2800" i="1" dirty="0" smtClean="0"/>
              <a:t>smallest</a:t>
            </a:r>
            <a:r>
              <a:rPr lang="en-US" altLang="en-US" sz="2800" dirty="0" smtClean="0"/>
              <a:t> hole that is big enough; must search entire list, unless ordered by size.  Produces the smallest leftover hole.</a:t>
            </a:r>
          </a:p>
          <a:p>
            <a:r>
              <a:rPr lang="en-US" altLang="en-US" sz="2800" b="1" dirty="0" smtClean="0"/>
              <a:t>Worst-fit</a:t>
            </a:r>
            <a:r>
              <a:rPr lang="en-US" altLang="en-US" sz="2800" dirty="0" smtClean="0"/>
              <a:t>:  Allocate the </a:t>
            </a:r>
            <a:r>
              <a:rPr lang="en-US" altLang="en-US" sz="2800" i="1" dirty="0" smtClean="0"/>
              <a:t>largest</a:t>
            </a:r>
            <a:r>
              <a:rPr lang="en-US" altLang="en-US" sz="2800" dirty="0" smtClean="0"/>
              <a:t> hole; must also search entire list.  Produces the largest leftover hole.</a:t>
            </a:r>
          </a:p>
        </p:txBody>
      </p:sp>
      <p:sp>
        <p:nvSpPr>
          <p:cNvPr id="19461" name="Text Box 4"/>
          <p:cNvSpPr txBox="1">
            <a:spLocks noChangeArrowheads="1"/>
          </p:cNvSpPr>
          <p:nvPr/>
        </p:nvSpPr>
        <p:spPr bwMode="auto">
          <a:xfrm>
            <a:off x="609600" y="976314"/>
            <a:ext cx="6608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algn="ctr" eaLnBrk="0" fontAlgn="base" hangingPunct="0">
              <a:spcBef>
                <a:spcPct val="0"/>
              </a:spcBef>
              <a:spcAft>
                <a:spcPct val="0"/>
              </a:spcAft>
              <a:defRPr>
                <a:solidFill>
                  <a:schemeClr val="tx1"/>
                </a:solidFill>
                <a:latin typeface="Helvetica" pitchFamily="2" charset="0"/>
              </a:defRPr>
            </a:lvl6pPr>
            <a:lvl7pPr marL="2971800" indent="-228600" algn="ctr" eaLnBrk="0" fontAlgn="base" hangingPunct="0">
              <a:spcBef>
                <a:spcPct val="0"/>
              </a:spcBef>
              <a:spcAft>
                <a:spcPct val="0"/>
              </a:spcAft>
              <a:defRPr>
                <a:solidFill>
                  <a:schemeClr val="tx1"/>
                </a:solidFill>
                <a:latin typeface="Helvetica" pitchFamily="2" charset="0"/>
              </a:defRPr>
            </a:lvl7pPr>
            <a:lvl8pPr marL="3429000" indent="-228600" algn="ctr" eaLnBrk="0" fontAlgn="base" hangingPunct="0">
              <a:spcBef>
                <a:spcPct val="0"/>
              </a:spcBef>
              <a:spcAft>
                <a:spcPct val="0"/>
              </a:spcAft>
              <a:defRPr>
                <a:solidFill>
                  <a:schemeClr val="tx1"/>
                </a:solidFill>
                <a:latin typeface="Helvetica" pitchFamily="2" charset="0"/>
              </a:defRPr>
            </a:lvl8pPr>
            <a:lvl9pPr marL="3886200" indent="-228600" algn="ctr" eaLnBrk="0" fontAlgn="base" hangingPunct="0">
              <a:spcBef>
                <a:spcPct val="0"/>
              </a:spcBef>
              <a:spcAft>
                <a:spcPct val="0"/>
              </a:spcAft>
              <a:defRPr>
                <a:solidFill>
                  <a:schemeClr val="tx1"/>
                </a:solidFill>
                <a:latin typeface="Helvetica" pitchFamily="2" charset="0"/>
              </a:defRPr>
            </a:lvl9pPr>
          </a:lstStyle>
          <a:p>
            <a:pPr algn="l">
              <a:spcBef>
                <a:spcPct val="50000"/>
              </a:spcBef>
            </a:pPr>
            <a:r>
              <a:rPr lang="en-US" altLang="en-US" sz="2000" dirty="0"/>
              <a:t>How to satisfy a request of size </a:t>
            </a:r>
            <a:r>
              <a:rPr lang="en-US" altLang="en-US" sz="2000" i="1" dirty="0"/>
              <a:t>n</a:t>
            </a:r>
            <a:r>
              <a:rPr lang="en-US" altLang="en-US" sz="2000" dirty="0"/>
              <a:t> from a list of free holes.</a:t>
            </a:r>
          </a:p>
        </p:txBody>
      </p:sp>
      <p:sp>
        <p:nvSpPr>
          <p:cNvPr id="19462" name="Text Box 5"/>
          <p:cNvSpPr txBox="1">
            <a:spLocks noChangeArrowheads="1"/>
          </p:cNvSpPr>
          <p:nvPr/>
        </p:nvSpPr>
        <p:spPr bwMode="auto">
          <a:xfrm>
            <a:off x="1302329" y="5636353"/>
            <a:ext cx="6530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algn="ctr" eaLnBrk="0" fontAlgn="base" hangingPunct="0">
              <a:spcBef>
                <a:spcPct val="0"/>
              </a:spcBef>
              <a:spcAft>
                <a:spcPct val="0"/>
              </a:spcAft>
              <a:defRPr>
                <a:solidFill>
                  <a:schemeClr val="tx1"/>
                </a:solidFill>
                <a:latin typeface="Helvetica" pitchFamily="2" charset="0"/>
              </a:defRPr>
            </a:lvl6pPr>
            <a:lvl7pPr marL="2971800" indent="-228600" algn="ctr" eaLnBrk="0" fontAlgn="base" hangingPunct="0">
              <a:spcBef>
                <a:spcPct val="0"/>
              </a:spcBef>
              <a:spcAft>
                <a:spcPct val="0"/>
              </a:spcAft>
              <a:defRPr>
                <a:solidFill>
                  <a:schemeClr val="tx1"/>
                </a:solidFill>
                <a:latin typeface="Helvetica" pitchFamily="2" charset="0"/>
              </a:defRPr>
            </a:lvl7pPr>
            <a:lvl8pPr marL="3429000" indent="-228600" algn="ctr" eaLnBrk="0" fontAlgn="base" hangingPunct="0">
              <a:spcBef>
                <a:spcPct val="0"/>
              </a:spcBef>
              <a:spcAft>
                <a:spcPct val="0"/>
              </a:spcAft>
              <a:defRPr>
                <a:solidFill>
                  <a:schemeClr val="tx1"/>
                </a:solidFill>
                <a:latin typeface="Helvetica" pitchFamily="2" charset="0"/>
              </a:defRPr>
            </a:lvl8pPr>
            <a:lvl9pPr marL="3886200" indent="-228600" algn="ctr" eaLnBrk="0" fontAlgn="base" hangingPunct="0">
              <a:spcBef>
                <a:spcPct val="0"/>
              </a:spcBef>
              <a:spcAft>
                <a:spcPct val="0"/>
              </a:spcAft>
              <a:defRPr>
                <a:solidFill>
                  <a:schemeClr val="tx1"/>
                </a:solidFill>
                <a:latin typeface="Helvetica" pitchFamily="2" charset="0"/>
              </a:defRPr>
            </a:lvl9pPr>
          </a:lstStyle>
          <a:p>
            <a:pPr algn="l">
              <a:spcBef>
                <a:spcPct val="50000"/>
              </a:spcBef>
            </a:pPr>
            <a:r>
              <a:rPr lang="en-US" altLang="en-US" sz="2000" dirty="0"/>
              <a:t>First-fit and best-fit better than worst-fit in terms of speed and storage utilization.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p:txBody>
          <a:bodyPr/>
          <a:lstStyle/>
          <a:p>
            <a:r>
              <a:rPr lang="en-US" altLang="en-US" smtClean="0"/>
              <a:t>Fragmentation</a:t>
            </a:r>
          </a:p>
        </p:txBody>
      </p:sp>
      <p:sp>
        <p:nvSpPr>
          <p:cNvPr id="20484" name="Rectangle 1027"/>
          <p:cNvSpPr>
            <a:spLocks noGrp="1" noChangeArrowheads="1"/>
          </p:cNvSpPr>
          <p:nvPr>
            <p:ph type="body" idx="1"/>
          </p:nvPr>
        </p:nvSpPr>
        <p:spPr>
          <a:xfrm>
            <a:off x="685800" y="1246923"/>
            <a:ext cx="7772400" cy="4114800"/>
          </a:xfrm>
        </p:spPr>
        <p:txBody>
          <a:bodyPr/>
          <a:lstStyle/>
          <a:p>
            <a:pPr>
              <a:lnSpc>
                <a:spcPct val="90000"/>
              </a:lnSpc>
            </a:pPr>
            <a:r>
              <a:rPr lang="en-US" altLang="en-US" sz="2400" b="1" dirty="0" smtClean="0"/>
              <a:t>External Fragmentation</a:t>
            </a:r>
            <a:r>
              <a:rPr lang="en-US" altLang="en-US" sz="2400" dirty="0" smtClean="0"/>
              <a:t> – total memory space exists to satisfy a request, but it is not contiguous.</a:t>
            </a:r>
          </a:p>
          <a:p>
            <a:pPr>
              <a:lnSpc>
                <a:spcPct val="90000"/>
              </a:lnSpc>
            </a:pPr>
            <a:r>
              <a:rPr lang="en-US" altLang="en-US" sz="2400" b="1" dirty="0" smtClean="0"/>
              <a:t>Internal Fragmentation</a:t>
            </a:r>
            <a:r>
              <a:rPr lang="en-US" altLang="en-US" sz="2400" dirty="0" smtClean="0"/>
              <a:t> – allocated memory may be slightly larger than requested memory; this size difference is memory internal to a partition, but not being used.</a:t>
            </a:r>
          </a:p>
          <a:p>
            <a:pPr>
              <a:lnSpc>
                <a:spcPct val="90000"/>
              </a:lnSpc>
            </a:pPr>
            <a:endParaRPr lang="en-US" altLang="en-US" sz="2400" dirty="0" smtClean="0"/>
          </a:p>
          <a:p>
            <a:pPr>
              <a:lnSpc>
                <a:spcPct val="90000"/>
              </a:lnSpc>
            </a:pPr>
            <a:r>
              <a:rPr lang="en-US" altLang="en-US" sz="2400" dirty="0" smtClean="0"/>
              <a:t>Reduce external fragmentation by compaction</a:t>
            </a:r>
          </a:p>
          <a:p>
            <a:pPr lvl="1">
              <a:lnSpc>
                <a:spcPct val="90000"/>
              </a:lnSpc>
            </a:pPr>
            <a:r>
              <a:rPr lang="en-US" altLang="en-US" sz="2400" dirty="0" smtClean="0"/>
              <a:t>Shuffle memory contents to place all free memory together in one large block.</a:t>
            </a:r>
          </a:p>
          <a:p>
            <a:pPr lvl="1">
              <a:lnSpc>
                <a:spcPct val="90000"/>
              </a:lnSpc>
            </a:pPr>
            <a:r>
              <a:rPr lang="en-US" altLang="en-US" sz="2400" dirty="0" smtClean="0"/>
              <a:t>Compaction is possible </a:t>
            </a:r>
            <a:r>
              <a:rPr lang="en-US" altLang="en-US" sz="2400" i="1" dirty="0" smtClean="0"/>
              <a:t>only</a:t>
            </a:r>
            <a:r>
              <a:rPr lang="en-US" altLang="en-US" sz="2400" dirty="0" smtClean="0"/>
              <a:t> if relocation is dynamic, and is done at execution time.</a:t>
            </a:r>
          </a:p>
          <a:p>
            <a:pPr lvl="1">
              <a:lnSpc>
                <a:spcPct val="90000"/>
              </a:lnSpc>
            </a:pPr>
            <a:r>
              <a:rPr lang="en-US" altLang="en-US" sz="2400" dirty="0" smtClean="0"/>
              <a:t>I/O problem</a:t>
            </a:r>
          </a:p>
          <a:p>
            <a:pPr lvl="2">
              <a:lnSpc>
                <a:spcPct val="90000"/>
              </a:lnSpc>
            </a:pPr>
            <a:r>
              <a:rPr lang="en-US" altLang="en-US" dirty="0" smtClean="0"/>
              <a:t>Latch job in memory while it is involved in I/O.</a:t>
            </a:r>
          </a:p>
          <a:p>
            <a:pPr lvl="2">
              <a:lnSpc>
                <a:spcPct val="90000"/>
              </a:lnSpc>
            </a:pPr>
            <a:r>
              <a:rPr lang="en-US" altLang="en-US" dirty="0" smtClean="0"/>
              <a:t>Do I/O only into OS buffers.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512625"/>
            <a:ext cx="7772400" cy="1143000"/>
          </a:xfrm>
        </p:spPr>
        <p:txBody>
          <a:bodyPr/>
          <a:lstStyle/>
          <a:p>
            <a:r>
              <a:rPr lang="en-US" dirty="0" smtClean="0"/>
              <a:t>Buddy System</a:t>
            </a:r>
            <a:endParaRPr lang="en-IN" dirty="0"/>
          </a:p>
        </p:txBody>
      </p:sp>
      <p:sp>
        <p:nvSpPr>
          <p:cNvPr id="3" name="Content Placeholder 2"/>
          <p:cNvSpPr>
            <a:spLocks noGrp="1"/>
          </p:cNvSpPr>
          <p:nvPr>
            <p:ph idx="1"/>
          </p:nvPr>
        </p:nvSpPr>
        <p:spPr/>
        <p:txBody>
          <a:bodyPr/>
          <a:lstStyle/>
          <a:p>
            <a:r>
              <a:rPr lang="en-US" dirty="0"/>
              <a:t>Buddy allocation system is </a:t>
            </a:r>
            <a:r>
              <a:rPr lang="en-US" b="1" dirty="0"/>
              <a:t>an algorithm in which a larger memory block is divided into small parts to satisfy the request</a:t>
            </a:r>
            <a:r>
              <a:rPr lang="en-US" dirty="0"/>
              <a:t>. This algorithm is used to give best fit. Benefit of this technique is that the two buddies can combine to form the block of larger size according to the memory request</a:t>
            </a:r>
            <a:r>
              <a:rPr lang="en-US" dirty="0" smtClean="0"/>
              <a:t>.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03564"/>
            <a:ext cx="7772400" cy="5292436"/>
          </a:xfrm>
        </p:spPr>
        <p:txBody>
          <a:bodyPr/>
          <a:lstStyle/>
          <a:p>
            <a:pPr marL="0" indent="0">
              <a:buNone/>
            </a:pPr>
            <a:r>
              <a:rPr lang="en-US" b="1" dirty="0" smtClean="0"/>
              <a:t>Advantages -</a:t>
            </a:r>
          </a:p>
          <a:p>
            <a:r>
              <a:rPr lang="en-US" dirty="0" smtClean="0"/>
              <a:t>Easy </a:t>
            </a:r>
            <a:r>
              <a:rPr lang="en-US" dirty="0"/>
              <a:t>to implement a buddy system</a:t>
            </a:r>
          </a:p>
          <a:p>
            <a:r>
              <a:rPr lang="en-US" dirty="0"/>
              <a:t>Allocates block of correct size</a:t>
            </a:r>
          </a:p>
          <a:p>
            <a:r>
              <a:rPr lang="en-US" dirty="0"/>
              <a:t>It is easy to merge adjacent holes</a:t>
            </a:r>
          </a:p>
          <a:p>
            <a:r>
              <a:rPr lang="en-US" dirty="0"/>
              <a:t>Fast to allocate memory and de-allocating memory</a:t>
            </a:r>
          </a:p>
          <a:p>
            <a:pPr marL="0" indent="0">
              <a:buNone/>
            </a:pPr>
            <a:r>
              <a:rPr lang="en-US" b="1" dirty="0"/>
              <a:t>Disadvantage –</a:t>
            </a:r>
            <a:endParaRPr lang="en-US" dirty="0"/>
          </a:p>
          <a:p>
            <a:r>
              <a:rPr lang="en-US" dirty="0"/>
              <a:t>It requires all allocation unit to be powers of two</a:t>
            </a:r>
          </a:p>
          <a:p>
            <a:r>
              <a:rPr lang="en-US" dirty="0"/>
              <a:t>It leads to internal </a:t>
            </a:r>
            <a:r>
              <a:rPr lang="en-US" dirty="0" smtClean="0"/>
              <a:t>fragmentation</a:t>
            </a:r>
            <a:r>
              <a:rPr lang="en-US" dirty="0"/>
              <a:t/>
            </a:r>
            <a:br>
              <a:rPr lang="en-US" dirty="0"/>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Logical vs. Physical Address Space</a:t>
            </a:r>
          </a:p>
        </p:txBody>
      </p:sp>
      <p:sp>
        <p:nvSpPr>
          <p:cNvPr id="7172" name="Rectangle 3"/>
          <p:cNvSpPr>
            <a:spLocks noGrp="1" noChangeArrowheads="1"/>
          </p:cNvSpPr>
          <p:nvPr>
            <p:ph type="body" idx="1"/>
          </p:nvPr>
        </p:nvSpPr>
        <p:spPr>
          <a:xfrm>
            <a:off x="685800" y="1413145"/>
            <a:ext cx="7772400" cy="4114800"/>
          </a:xfrm>
        </p:spPr>
        <p:txBody>
          <a:bodyPr/>
          <a:lstStyle/>
          <a:p>
            <a:r>
              <a:rPr lang="en-US" altLang="en-US" sz="2800" dirty="0" smtClean="0"/>
              <a:t>The concept of a logical </a:t>
            </a:r>
            <a:r>
              <a:rPr lang="en-US" altLang="en-US" sz="2800" i="1" dirty="0" smtClean="0"/>
              <a:t>address space</a:t>
            </a:r>
            <a:r>
              <a:rPr lang="en-US" altLang="en-US" sz="2800" dirty="0" smtClean="0"/>
              <a:t> that is bound to a separate </a:t>
            </a:r>
            <a:r>
              <a:rPr lang="en-US" altLang="en-US" sz="2800" i="1" dirty="0" smtClean="0"/>
              <a:t>physical</a:t>
            </a:r>
            <a:r>
              <a:rPr lang="en-US" altLang="en-US" sz="2800" dirty="0" smtClean="0"/>
              <a:t> </a:t>
            </a:r>
            <a:r>
              <a:rPr lang="en-US" altLang="en-US" sz="2800" i="1" dirty="0" smtClean="0"/>
              <a:t>address space</a:t>
            </a:r>
            <a:r>
              <a:rPr lang="en-US" altLang="en-US" sz="2800" dirty="0" smtClean="0"/>
              <a:t> is central to proper memory management.</a:t>
            </a:r>
          </a:p>
          <a:p>
            <a:pPr lvl="1"/>
            <a:r>
              <a:rPr lang="en-US" altLang="en-US" i="1" dirty="0" smtClean="0"/>
              <a:t>Logical address</a:t>
            </a:r>
            <a:r>
              <a:rPr lang="en-US" altLang="en-US" dirty="0" smtClean="0"/>
              <a:t> – generated by the CPU; also referred to as </a:t>
            </a:r>
            <a:r>
              <a:rPr lang="en-US" altLang="en-US" i="1" dirty="0" smtClean="0"/>
              <a:t>virtual address</a:t>
            </a:r>
            <a:r>
              <a:rPr lang="en-US" altLang="en-US" dirty="0" smtClean="0"/>
              <a:t>.</a:t>
            </a:r>
          </a:p>
          <a:p>
            <a:pPr lvl="1"/>
            <a:r>
              <a:rPr lang="en-US" altLang="en-US" i="1" dirty="0" smtClean="0"/>
              <a:t>Physical address</a:t>
            </a:r>
            <a:r>
              <a:rPr lang="en-US" altLang="en-US" dirty="0" smtClean="0"/>
              <a:t> – address seen by the memory unit.</a:t>
            </a:r>
            <a:br>
              <a:rPr lang="en-US" altLang="en-US" dirty="0" smtClean="0"/>
            </a:br>
            <a:r>
              <a:rPr lang="en-US" altLang="en-US" sz="2800" dirty="0" smtClean="0"/>
              <a:t>Logical and physical addresses are the same in compile-time and load-time address-binding schemes; logical (virtual) and physical addresses differ in execution-time address-binding scheme.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p:txBody>
          <a:bodyPr/>
          <a:lstStyle/>
          <a:p>
            <a:r>
              <a:rPr lang="en-US" altLang="en-US" smtClean="0"/>
              <a:t>Paging</a:t>
            </a:r>
          </a:p>
        </p:txBody>
      </p:sp>
      <p:sp>
        <p:nvSpPr>
          <p:cNvPr id="21508" name="Rectangle 1027"/>
          <p:cNvSpPr>
            <a:spLocks noGrp="1" noChangeArrowheads="1"/>
          </p:cNvSpPr>
          <p:nvPr>
            <p:ph type="body" idx="1"/>
          </p:nvPr>
        </p:nvSpPr>
        <p:spPr>
          <a:xfrm>
            <a:off x="387927" y="1032160"/>
            <a:ext cx="8409709" cy="5299364"/>
          </a:xfrm>
        </p:spPr>
        <p:txBody>
          <a:bodyPr/>
          <a:lstStyle/>
          <a:p>
            <a:r>
              <a:rPr lang="en-US" altLang="en-US" sz="2400" b="1" dirty="0" smtClean="0"/>
              <a:t>Logical address space of a process can be noncontiguous; process is allocated physical memory whenever the latter is available.</a:t>
            </a:r>
          </a:p>
          <a:p>
            <a:r>
              <a:rPr lang="en-US" altLang="en-US" sz="2400" b="1" dirty="0" smtClean="0"/>
              <a:t>Divide physical memory into fixed-sized blocks called frames (size is power of 2, between 512 bytes and 8192 bytes).</a:t>
            </a:r>
          </a:p>
          <a:p>
            <a:r>
              <a:rPr lang="en-US" altLang="en-US" sz="2400" b="1" dirty="0" smtClean="0"/>
              <a:t>Divide logical memory into blocks of same size called pages.</a:t>
            </a:r>
          </a:p>
          <a:p>
            <a:r>
              <a:rPr lang="en-US" altLang="en-US" sz="2400" b="1" dirty="0" smtClean="0"/>
              <a:t>Keep track of all free frames.</a:t>
            </a:r>
          </a:p>
          <a:p>
            <a:r>
              <a:rPr lang="en-US" altLang="en-US" sz="2400" b="1" dirty="0" smtClean="0"/>
              <a:t>To run a program of size </a:t>
            </a:r>
            <a:r>
              <a:rPr lang="en-US" altLang="en-US" sz="2400" b="1" i="1" dirty="0" smtClean="0"/>
              <a:t>n</a:t>
            </a:r>
            <a:r>
              <a:rPr lang="en-US" altLang="en-US" sz="2400" b="1" dirty="0" smtClean="0"/>
              <a:t> pages, need to find </a:t>
            </a:r>
            <a:r>
              <a:rPr lang="en-US" altLang="en-US" sz="2400" b="1" i="1" dirty="0" smtClean="0"/>
              <a:t>n</a:t>
            </a:r>
            <a:r>
              <a:rPr lang="en-US" altLang="en-US" sz="2400" b="1" dirty="0" smtClean="0"/>
              <a:t> free frames and load program.</a:t>
            </a:r>
          </a:p>
          <a:p>
            <a:r>
              <a:rPr lang="en-US" altLang="en-US" sz="2400" b="1" dirty="0" smtClean="0"/>
              <a:t>Set up a page table to translate logical to physical addresses. </a:t>
            </a:r>
          </a:p>
          <a:p>
            <a:r>
              <a:rPr lang="en-US" altLang="en-US" sz="2400" b="1" dirty="0" smtClean="0"/>
              <a:t>Internal fragmentation.</a:t>
            </a:r>
          </a:p>
          <a:p>
            <a:r>
              <a:rPr lang="en-US" altLang="en-US" sz="2400" b="1" dirty="0" smtClean="0"/>
              <a:t>PAGE TABLE TRANSLATES LOGICAL </a:t>
            </a:r>
            <a:r>
              <a:rPr lang="en-US" altLang="en-US" sz="2400" b="1" dirty="0" err="1" smtClean="0"/>
              <a:t>addr</a:t>
            </a:r>
            <a:r>
              <a:rPr lang="en-US" altLang="en-US" sz="2400" b="1" dirty="0" smtClean="0"/>
              <a:t> to PHYSICAL </a:t>
            </a:r>
            <a:r>
              <a:rPr lang="en-US" altLang="en-US" sz="2400" b="1" dirty="0" err="1" smtClean="0"/>
              <a:t>addr</a:t>
            </a:r>
            <a:endParaRPr lang="en-US" altLang="en-US" sz="24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algn="ctr" eaLnBrk="0" fontAlgn="base" hangingPunct="0">
              <a:spcBef>
                <a:spcPct val="0"/>
              </a:spcBef>
              <a:spcAft>
                <a:spcPct val="0"/>
              </a:spcAft>
              <a:defRPr>
                <a:solidFill>
                  <a:schemeClr val="tx1"/>
                </a:solidFill>
                <a:latin typeface="Helvetica" pitchFamily="2" charset="0"/>
              </a:defRPr>
            </a:lvl6pPr>
            <a:lvl7pPr marL="2971800" indent="-228600" algn="ctr" eaLnBrk="0" fontAlgn="base" hangingPunct="0">
              <a:spcBef>
                <a:spcPct val="0"/>
              </a:spcBef>
              <a:spcAft>
                <a:spcPct val="0"/>
              </a:spcAft>
              <a:defRPr>
                <a:solidFill>
                  <a:schemeClr val="tx1"/>
                </a:solidFill>
                <a:latin typeface="Helvetica" pitchFamily="2" charset="0"/>
              </a:defRPr>
            </a:lvl7pPr>
            <a:lvl8pPr marL="3429000" indent="-228600" algn="ctr" eaLnBrk="0" fontAlgn="base" hangingPunct="0">
              <a:spcBef>
                <a:spcPct val="0"/>
              </a:spcBef>
              <a:spcAft>
                <a:spcPct val="0"/>
              </a:spcAft>
              <a:defRPr>
                <a:solidFill>
                  <a:schemeClr val="tx1"/>
                </a:solidFill>
                <a:latin typeface="Helvetica" pitchFamily="2" charset="0"/>
              </a:defRPr>
            </a:lvl8pPr>
            <a:lvl9pPr marL="3886200" indent="-228600" algn="ctr" eaLnBrk="0" fontAlgn="base" hangingPunct="0">
              <a:spcBef>
                <a:spcPct val="0"/>
              </a:spcBef>
              <a:spcAft>
                <a:spcPct val="0"/>
              </a:spcAft>
              <a:defRPr>
                <a:solidFill>
                  <a:schemeClr val="tx1"/>
                </a:solidFill>
                <a:latin typeface="Helvetica" pitchFamily="2" charset="0"/>
              </a:defRPr>
            </a:lvl9pPr>
          </a:lstStyle>
          <a:p>
            <a:r>
              <a:rPr lang="en-US" altLang="en-US"/>
              <a:t>Operating System Concepts</a:t>
            </a:r>
          </a:p>
        </p:txBody>
      </p:sp>
      <p:sp>
        <p:nvSpPr>
          <p:cNvPr id="24579" name="Rectangle 1026"/>
          <p:cNvSpPr>
            <a:spLocks noGrp="1" noChangeArrowheads="1"/>
          </p:cNvSpPr>
          <p:nvPr>
            <p:ph type="title"/>
          </p:nvPr>
        </p:nvSpPr>
        <p:spPr/>
        <p:txBody>
          <a:bodyPr/>
          <a:lstStyle/>
          <a:p>
            <a:r>
              <a:rPr lang="en-US" altLang="en-US" smtClean="0"/>
              <a:t>Paging Example </a:t>
            </a:r>
            <a:endParaRPr lang="en-US" altLang="en-US" sz="2400" smtClean="0"/>
          </a:p>
        </p:txBody>
      </p:sp>
      <p:pic>
        <p:nvPicPr>
          <p:cNvPr id="24580" name="Picture 1028"/>
          <p:cNvPicPr>
            <a:picLocks noChangeAspect="1" noChangeArrowheads="1"/>
          </p:cNvPicPr>
          <p:nvPr/>
        </p:nvPicPr>
        <p:blipFill>
          <a:blip r:embed="rId2">
            <a:extLst>
              <a:ext uri="{28A0092B-C50C-407E-A947-70E740481C1C}">
                <a14:useLocalDpi xmlns:a14="http://schemas.microsoft.com/office/drawing/2010/main" val="0"/>
              </a:ext>
            </a:extLst>
          </a:blip>
          <a:srcRect l="7840" t="800" r="7520" b="999"/>
          <a:stretch>
            <a:fillRect/>
          </a:stretch>
        </p:blipFill>
        <p:spPr bwMode="auto">
          <a:xfrm>
            <a:off x="2470150" y="1171575"/>
            <a:ext cx="4948238" cy="45926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9527" y="1357745"/>
            <a:ext cx="5735781" cy="473825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09550"/>
            <a:ext cx="7772400" cy="1143000"/>
          </a:xfrm>
        </p:spPr>
        <p:txBody>
          <a:bodyPr/>
          <a:lstStyle/>
          <a:p>
            <a:r>
              <a:rPr lang="en-US"/>
              <a:t>Operating system software </a:t>
            </a:r>
          </a:p>
        </p:txBody>
      </p:sp>
      <p:sp>
        <p:nvSpPr>
          <p:cNvPr id="3" name="Content Placeholder 2"/>
          <p:cNvSpPr>
            <a:spLocks noGrp="1"/>
          </p:cNvSpPr>
          <p:nvPr>
            <p:ph idx="1"/>
          </p:nvPr>
        </p:nvSpPr>
        <p:spPr/>
        <p:txBody>
          <a:bodyPr/>
          <a:lstStyle/>
          <a:p>
            <a:r>
              <a:rPr lang="en-US"/>
              <a:t>page replacement strategies are different schemes in OS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7225" y="234950"/>
            <a:ext cx="7772400" cy="1143000"/>
          </a:xfrm>
        </p:spPr>
        <p:txBody>
          <a:bodyPr vert="horz" wrap="square" lIns="91440" tIns="45720" rIns="91440" bIns="45720" anchor="ctr" anchorCtr="0"/>
          <a:lstStyle/>
          <a:p>
            <a:pPr eaLnBrk="1" hangingPunct="1"/>
            <a:r>
              <a:rPr lang="en-IN" altLang="x-none" dirty="0"/>
              <a:t>Memory Management Requirements</a:t>
            </a:r>
          </a:p>
        </p:txBody>
      </p:sp>
      <p:sp>
        <p:nvSpPr>
          <p:cNvPr id="5123" name="Content Placeholder 2"/>
          <p:cNvSpPr>
            <a:spLocks noGrp="1"/>
          </p:cNvSpPr>
          <p:nvPr>
            <p:ph idx="1"/>
          </p:nvPr>
        </p:nvSpPr>
        <p:spPr/>
        <p:txBody>
          <a:bodyPr vert="horz" wrap="square" lIns="91440" tIns="45720" rIns="91440" bIns="45720" anchor="t" anchorCtr="0"/>
          <a:lstStyle/>
          <a:p>
            <a:pPr eaLnBrk="1" hangingPunct="1"/>
            <a:r>
              <a:rPr dirty="0"/>
              <a:t>Memory management </a:t>
            </a:r>
            <a:r>
              <a:rPr b="1" dirty="0"/>
              <a:t>keeps track of the status of each memory location</a:t>
            </a:r>
            <a:r>
              <a:rPr dirty="0"/>
              <a:t>, whether it is allocated or free. It allocates the memory dynamically to the programs at their request and frees it for reuse when it is no longer needed. Memory management meant to satisfy some requirements that we should keep in mind</a:t>
            </a:r>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3</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443344"/>
            <a:ext cx="7772400" cy="1143000"/>
          </a:xfrm>
        </p:spPr>
        <p:txBody>
          <a:bodyPr/>
          <a:lstStyle/>
          <a:p>
            <a:r>
              <a:rPr lang="en-IN" dirty="0" smtClean="0"/>
              <a:t>Page replacement scheme</a:t>
            </a:r>
            <a:endParaRPr lang="en-IN" dirty="0"/>
          </a:p>
        </p:txBody>
      </p:sp>
      <p:sp>
        <p:nvSpPr>
          <p:cNvPr id="3" name="Content Placeholder 2"/>
          <p:cNvSpPr>
            <a:spLocks noGrp="1"/>
          </p:cNvSpPr>
          <p:nvPr>
            <p:ph idx="1"/>
          </p:nvPr>
        </p:nvSpPr>
        <p:spPr/>
        <p:txBody>
          <a:bodyPr/>
          <a:lstStyle/>
          <a:p>
            <a:r>
              <a:rPr lang="en-US" b="1" dirty="0"/>
              <a:t>The page replacement </a:t>
            </a:r>
            <a:r>
              <a:rPr lang="en-US" b="1" dirty="0" smtClean="0"/>
              <a:t>scheme / algorithm</a:t>
            </a:r>
            <a:r>
              <a:rPr lang="en-US" b="1" dirty="0"/>
              <a:t> decides which memory page is to be replaced. </a:t>
            </a:r>
            <a:endParaRPr lang="en-US" b="1" dirty="0" smtClean="0"/>
          </a:p>
          <a:p>
            <a:r>
              <a:rPr lang="en-US" b="1" dirty="0" smtClean="0"/>
              <a:t>The </a:t>
            </a:r>
            <a:r>
              <a:rPr lang="en-US" b="1" dirty="0"/>
              <a:t>process of replacement is sometimes called swap out or write to disk. Page replacement is done when the requested page is not found in the main memory (page fault).</a:t>
            </a:r>
            <a:endParaRPr lang="en-IN"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40345"/>
            <a:ext cx="7772400" cy="5472532"/>
          </a:xfrm>
        </p:spPr>
        <p:txBody>
          <a:bodyPr/>
          <a:lstStyle/>
          <a:p>
            <a:r>
              <a:rPr lang="en-US" b="1" dirty="0">
                <a:solidFill>
                  <a:srgbClr val="FF0000"/>
                </a:solidFill>
              </a:rPr>
              <a:t>Page Hit</a:t>
            </a:r>
            <a:r>
              <a:rPr lang="en-US" dirty="0"/>
              <a:t> – </a:t>
            </a:r>
            <a:r>
              <a:rPr lang="en-US" b="1" dirty="0"/>
              <a:t>If CPU tries to retrieve the needed page from main memory, and that page is existed in</a:t>
            </a:r>
            <a:r>
              <a:rPr lang="en-US" dirty="0"/>
              <a:t> the main memory (RAM), then it is known as “PAGE HIT”. ... </a:t>
            </a:r>
            <a:endParaRPr lang="en-US" dirty="0" smtClean="0"/>
          </a:p>
          <a:p>
            <a:r>
              <a:rPr lang="en-US" b="1" dirty="0" smtClean="0">
                <a:solidFill>
                  <a:srgbClr val="FF0000"/>
                </a:solidFill>
              </a:rPr>
              <a:t>Page </a:t>
            </a:r>
            <a:r>
              <a:rPr lang="en-US" b="1" dirty="0">
                <a:solidFill>
                  <a:srgbClr val="FF0000"/>
                </a:solidFill>
              </a:rPr>
              <a:t>fault</a:t>
            </a:r>
            <a:r>
              <a:rPr lang="en-US" dirty="0"/>
              <a:t> </a:t>
            </a:r>
            <a:r>
              <a:rPr lang="en-US" dirty="0" smtClean="0"/>
              <a:t>/</a:t>
            </a:r>
            <a:r>
              <a:rPr lang="en-US" b="1" dirty="0" smtClean="0">
                <a:solidFill>
                  <a:srgbClr val="FF0000"/>
                </a:solidFill>
              </a:rPr>
              <a:t>MISS</a:t>
            </a:r>
            <a:r>
              <a:rPr lang="en-US" dirty="0" smtClean="0"/>
              <a:t> – It occurs</a:t>
            </a:r>
            <a:r>
              <a:rPr lang="en-US" dirty="0"/>
              <a:t> </a:t>
            </a:r>
            <a:r>
              <a:rPr lang="en-US" b="1" dirty="0"/>
              <a:t>when a program attempts to access data or code that is in its address space</a:t>
            </a:r>
            <a:r>
              <a:rPr lang="en-US" dirty="0"/>
              <a:t>, but is not currently located in the system RAM. So when page fault occurs then following sequence of events </a:t>
            </a:r>
            <a:r>
              <a:rPr lang="en-US" dirty="0" smtClean="0"/>
              <a:t>happens.</a:t>
            </a:r>
            <a:endParaRPr lang="en-US" dirty="0"/>
          </a:p>
          <a:p>
            <a:pPr marL="0" indent="0">
              <a:buNone/>
            </a:pPr>
            <a:r>
              <a:rPr lang="en-US" dirty="0"/>
              <a:t/>
            </a:r>
            <a:br>
              <a:rPr lang="en-US" dirty="0"/>
            </a:b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196"/>
            <a:ext cx="7772400" cy="4114800"/>
          </a:xfrm>
        </p:spPr>
        <p:txBody>
          <a:bodyPr/>
          <a:lstStyle/>
          <a:p>
            <a:pPr marL="0" indent="0">
              <a:buNone/>
            </a:pPr>
            <a:r>
              <a:rPr lang="en-US" b="1" dirty="0"/>
              <a:t>Since actual physical memory is much smaller than virtual memory, page faults happen. In case of page fault, Operating System might have to replace one of the existing pages with the newly needed page. </a:t>
            </a:r>
            <a:endParaRPr lang="en-US" b="1" dirty="0" smtClean="0"/>
          </a:p>
          <a:p>
            <a:pPr marL="0" indent="0">
              <a:buNone/>
            </a:pPr>
            <a:r>
              <a:rPr lang="en-US" b="1" dirty="0" smtClean="0"/>
              <a:t>Different </a:t>
            </a:r>
            <a:r>
              <a:rPr lang="en-US" b="1" dirty="0"/>
              <a:t>page replacement algorithms suggest different ways to decide which page to replace. The target for all algorithms is to reduce the number of page faults</a:t>
            </a:r>
            <a:endParaRPr lang="en-IN"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IN" dirty="0"/>
          </a:p>
        </p:txBody>
      </p:sp>
      <p:sp>
        <p:nvSpPr>
          <p:cNvPr id="3" name="Content Placeholder 2"/>
          <p:cNvSpPr>
            <a:spLocks noGrp="1"/>
          </p:cNvSpPr>
          <p:nvPr>
            <p:ph idx="1"/>
          </p:nvPr>
        </p:nvSpPr>
        <p:spPr>
          <a:xfrm>
            <a:off x="685800" y="1478280"/>
            <a:ext cx="7772400" cy="4114800"/>
          </a:xfrm>
        </p:spPr>
        <p:txBody>
          <a:bodyPr/>
          <a:lstStyle/>
          <a:p>
            <a:r>
              <a:rPr lang="en-US" dirty="0" smtClean="0"/>
              <a:t>FIFO : First in First Out</a:t>
            </a:r>
          </a:p>
          <a:p>
            <a:r>
              <a:rPr lang="en-US" dirty="0" smtClean="0"/>
              <a:t>LRU : Least Recently Used  </a:t>
            </a:r>
          </a:p>
          <a:p>
            <a:r>
              <a:rPr lang="en-US" dirty="0" smtClean="0"/>
              <a:t>OPTIMAL PAGE REPLACEMENT</a:t>
            </a:r>
          </a:p>
          <a:p>
            <a:r>
              <a:rPr lang="en-US" altLang="en-IN" dirty="0"/>
              <a:t>NFU ( Not frequently Used Page Replacement Algo)</a:t>
            </a:r>
          </a:p>
          <a:p>
            <a:r>
              <a:rPr lang="en-US" altLang="en-IN" dirty="0">
                <a:sym typeface="+mn-ea"/>
              </a:rPr>
              <a:t>MFU ( Most frequently Used Page Replacement Algo)</a:t>
            </a:r>
          </a:p>
          <a:p>
            <a:r>
              <a:rPr lang="en-US" altLang="en-IN" dirty="0"/>
              <a:t>second chance replacement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5800" y="1177634"/>
            <a:ext cx="7772400" cy="4114800"/>
          </a:xfrm>
        </p:spPr>
        <p:txBody>
          <a:bodyPr/>
          <a:lstStyle/>
          <a:p>
            <a:pPr marL="0" indent="0">
              <a:buNone/>
            </a:pPr>
            <a:r>
              <a:rPr lang="en-US" b="1" dirty="0" smtClean="0">
                <a:solidFill>
                  <a:srgbClr val="FF0000"/>
                </a:solidFill>
              </a:rPr>
              <a:t>FIFO </a:t>
            </a:r>
          </a:p>
          <a:p>
            <a:pPr marL="0" indent="0">
              <a:buNone/>
            </a:pPr>
            <a:r>
              <a:rPr lang="en-US" b="1" dirty="0"/>
              <a:t>This is the simplest page replacement algorithm. In this algorithm, the operating system keeps track of all pages in the memory in a queue, the oldest page is in the front of the queue. When a page needs to be replaced page in the front of the queue is selected for removal. </a:t>
            </a:r>
            <a:br>
              <a:rPr lang="en-US" b="1" dirty="0"/>
            </a:br>
            <a:endParaRPr lang="en-I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Example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334490" y="138545"/>
            <a:ext cx="4475019" cy="77724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Page faults = </a:t>
            </a:r>
          </a:p>
          <a:p>
            <a:r>
              <a:rPr lang="en-US" dirty="0" smtClean="0"/>
              <a:t>Page hits =</a:t>
            </a:r>
          </a:p>
          <a:p>
            <a:endParaRPr lang="en-US" dirty="0"/>
          </a:p>
          <a:p>
            <a:r>
              <a:rPr lang="en-US" dirty="0" smtClean="0"/>
              <a:t>Hit ratio = total no of hits / total no </a:t>
            </a:r>
            <a:r>
              <a:rPr lang="en-US" smtClean="0"/>
              <a:t>of pages</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Example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348346" y="-477984"/>
            <a:ext cx="4696691" cy="8368149"/>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PF = 15</a:t>
            </a:r>
          </a:p>
          <a:p>
            <a:r>
              <a:rPr lang="en-US"/>
              <a:t>Hits = 5 </a:t>
            </a:r>
          </a:p>
          <a:p>
            <a:endParaRPr lang="en-US"/>
          </a:p>
          <a:p>
            <a:r>
              <a:rPr lang="en-US"/>
              <a:t>HR = 5/20 = 1/4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solidFill>
                  <a:srgbClr val="FF0000"/>
                </a:solidFill>
              </a:rPr>
              <a:t> Least Recently Used – </a:t>
            </a:r>
            <a:r>
              <a:rPr lang="en-US" dirty="0"/>
              <a:t/>
            </a:r>
            <a:br>
              <a:rPr lang="en-US" dirty="0"/>
            </a:br>
            <a:r>
              <a:rPr lang="en-US" dirty="0"/>
              <a:t>In this algorithm page will be replaced which is </a:t>
            </a:r>
            <a:r>
              <a:rPr lang="en-US" dirty="0" smtClean="0"/>
              <a:t>leas</a:t>
            </a:r>
            <a:r>
              <a:rPr lang="en-US" dirty="0"/>
              <a:t>t recently used. </a:t>
            </a:r>
            <a:endParaRPr lang="en-IN" dirty="0"/>
          </a:p>
          <a:p>
            <a:endParaRPr lang="en-US" dirty="0" smtClean="0"/>
          </a:p>
          <a:p>
            <a:r>
              <a:rPr lang="en-US" b="1" dirty="0">
                <a:solidFill>
                  <a:srgbClr val="FF0000"/>
                </a:solidFill>
              </a:rPr>
              <a:t>Optimal Page replacement –</a:t>
            </a:r>
            <a:r>
              <a:rPr lang="en-US" dirty="0"/>
              <a:t> </a:t>
            </a:r>
            <a:br>
              <a:rPr lang="en-US" dirty="0"/>
            </a:br>
            <a:r>
              <a:rPr lang="en-US" dirty="0"/>
              <a:t>In this algorithm, pages are replaced which would not be used for the longest duration of time in the future.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vert="horz" wrap="square" lIns="91440" tIns="45720" rIns="91440" bIns="45720" anchor="ctr" anchorCtr="0"/>
          <a:lstStyle/>
          <a:p>
            <a:pPr eaLnBrk="1" hangingPunct="1"/>
            <a:endParaRPr lang="en-IN" altLang="x-none" dirty="0"/>
          </a:p>
        </p:txBody>
      </p:sp>
      <p:sp>
        <p:nvSpPr>
          <p:cNvPr id="6147" name="Content Placeholder 2"/>
          <p:cNvSpPr>
            <a:spLocks noGrp="1"/>
          </p:cNvSpPr>
          <p:nvPr>
            <p:ph idx="1"/>
          </p:nvPr>
        </p:nvSpPr>
        <p:spPr/>
        <p:txBody>
          <a:bodyPr vert="horz" wrap="square" lIns="91440" tIns="45720" rIns="91440" bIns="45720" anchor="t" anchorCtr="0"/>
          <a:lstStyle/>
          <a:p>
            <a:pPr eaLnBrk="1" hangingPunct="1"/>
            <a:r>
              <a:rPr b="1" dirty="0"/>
              <a:t>Memory Management</a:t>
            </a:r>
            <a:r>
              <a:rPr dirty="0"/>
              <a:t> is the process of controlling and coordinating computer memory, assigning portions known as blocks to various running programs to optimize the overall performance of the system.</a:t>
            </a:r>
          </a:p>
          <a:p>
            <a:pPr eaLnBrk="1" hangingPunct="1"/>
            <a:endParaRPr dirty="0"/>
          </a:p>
          <a:p>
            <a:pPr eaLnBrk="1" hangingPunct="1"/>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4</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04B1F1E-601F-4EC5-88A3-7F6427DF73D4}"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40</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8915" name="Rectangle 2"/>
          <p:cNvSpPr>
            <a:spLocks noGrp="1"/>
          </p:cNvSpPr>
          <p:nvPr>
            <p:ph type="title"/>
          </p:nvPr>
        </p:nvSpPr>
        <p:spPr/>
        <p:txBody>
          <a:bodyPr vert="horz" wrap="square" lIns="91440" tIns="45720" rIns="91440" bIns="45720" anchor="ctr" anchorCtr="0"/>
          <a:lstStyle/>
          <a:p>
            <a:pPr eaLnBrk="1" hangingPunct="1"/>
            <a:r>
              <a:rPr lang="en-US" altLang="en-US" dirty="0"/>
              <a:t>Least Recently Used (LRU)</a:t>
            </a:r>
          </a:p>
        </p:txBody>
      </p:sp>
      <p:sp>
        <p:nvSpPr>
          <p:cNvPr id="38916" name="Rectangle 3"/>
          <p:cNvSpPr>
            <a:spLocks noGrp="1"/>
          </p:cNvSpPr>
          <p:nvPr>
            <p:ph idx="1"/>
          </p:nvPr>
        </p:nvSpPr>
        <p:spPr>
          <a:xfrm>
            <a:off x="177800" y="1438275"/>
            <a:ext cx="9017000" cy="4800600"/>
          </a:xfrm>
        </p:spPr>
        <p:txBody>
          <a:bodyPr vert="horz" wrap="square" lIns="91440" tIns="45720" rIns="91440" bIns="45720" anchor="t" anchorCtr="0"/>
          <a:lstStyle/>
          <a:p>
            <a:pPr eaLnBrk="1" hangingPunct="1">
              <a:lnSpc>
                <a:spcPct val="90000"/>
              </a:lnSpc>
            </a:pPr>
            <a:r>
              <a:rPr lang="en-US" altLang="en-US" dirty="0"/>
              <a:t>Assume pages used recently will be used again soon</a:t>
            </a:r>
          </a:p>
          <a:p>
            <a:pPr lvl="1" eaLnBrk="1" hangingPunct="1">
              <a:lnSpc>
                <a:spcPct val="90000"/>
              </a:lnSpc>
            </a:pPr>
            <a:r>
              <a:rPr lang="en-US" altLang="en-US" dirty="0"/>
              <a:t>throw out page that has been unused for longest time</a:t>
            </a:r>
          </a:p>
          <a:p>
            <a:pPr lvl="1" eaLnBrk="1" hangingPunct="1">
              <a:lnSpc>
                <a:spcPct val="90000"/>
              </a:lnSpc>
            </a:pPr>
            <a:endParaRPr lang="en-US" altLang="en-US" dirty="0"/>
          </a:p>
          <a:p>
            <a:pPr eaLnBrk="1" hangingPunct="1">
              <a:lnSpc>
                <a:spcPct val="90000"/>
              </a:lnSpc>
            </a:pPr>
            <a:r>
              <a:rPr lang="en-US" altLang="en-US" dirty="0"/>
              <a:t>Must keep a linked list of pages</a:t>
            </a:r>
          </a:p>
          <a:p>
            <a:pPr lvl="1" eaLnBrk="1" hangingPunct="1">
              <a:lnSpc>
                <a:spcPct val="90000"/>
              </a:lnSpc>
            </a:pPr>
            <a:r>
              <a:rPr lang="en-US" altLang="en-US" dirty="0"/>
              <a:t>most recently used at front, least at rear</a:t>
            </a:r>
          </a:p>
          <a:p>
            <a:pPr lvl="1" eaLnBrk="1" hangingPunct="1">
              <a:lnSpc>
                <a:spcPct val="90000"/>
              </a:lnSpc>
            </a:pPr>
            <a:r>
              <a:rPr lang="en-US" altLang="en-US" dirty="0"/>
              <a:t>update this list </a:t>
            </a:r>
            <a:r>
              <a:rPr lang="en-US" altLang="en-US" u="sng" dirty="0"/>
              <a:t>every memory reference</a:t>
            </a:r>
            <a:r>
              <a:rPr lang="en-US" altLang="en-US" dirty="0"/>
              <a:t> !!</a:t>
            </a:r>
          </a:p>
          <a:p>
            <a:pPr lvl="1" eaLnBrk="1" hangingPunct="1">
              <a:lnSpc>
                <a:spcPct val="90000"/>
              </a:lnSpc>
            </a:pPr>
            <a:endParaRPr lang="en-US" altLang="en-US" dirty="0"/>
          </a:p>
          <a:p>
            <a:pPr eaLnBrk="1" hangingPunct="1">
              <a:lnSpc>
                <a:spcPct val="90000"/>
              </a:lnSpc>
            </a:pPr>
            <a:r>
              <a:rPr lang="en-US" altLang="en-US" dirty="0"/>
              <a:t>Alternatively keep counter in each page table entry</a:t>
            </a:r>
          </a:p>
          <a:p>
            <a:pPr lvl="1" eaLnBrk="1" hangingPunct="1">
              <a:lnSpc>
                <a:spcPct val="90000"/>
              </a:lnSpc>
            </a:pPr>
            <a:r>
              <a:rPr lang="en-US" altLang="en-US" dirty="0"/>
              <a:t>choose page with lowest value counter</a:t>
            </a:r>
          </a:p>
          <a:p>
            <a:pPr lvl="1" eaLnBrk="1" hangingPunct="1">
              <a:lnSpc>
                <a:spcPct val="90000"/>
              </a:lnSpc>
            </a:pPr>
            <a:r>
              <a:rPr lang="en-US" altLang="en-US" dirty="0"/>
              <a:t>periodically zero the counter</a:t>
            </a:r>
          </a:p>
          <a:p>
            <a:pPr lvl="1" eaLnBrk="1" hangingPunct="1">
              <a:lnSpc>
                <a:spcPct val="90000"/>
              </a:lnSpc>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Example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860964" y="-339437"/>
            <a:ext cx="3532910" cy="8451273"/>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PF = 12</a:t>
            </a:r>
          </a:p>
          <a:p>
            <a:pPr marL="0" indent="0">
              <a:buNone/>
            </a:pPr>
            <a:r>
              <a:rPr lang="en-US"/>
              <a:t>HIT = 8</a:t>
            </a:r>
          </a:p>
          <a:p>
            <a:pPr marL="0" indent="0">
              <a:buNone/>
            </a:pPr>
            <a:endParaRPr lang="en-US"/>
          </a:p>
          <a:p>
            <a:pPr marL="0" indent="0">
              <a:buNone/>
            </a:pPr>
            <a:r>
              <a:rPr lang="en-US"/>
              <a:t>HR = 8/20 = 2/5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page refe string</a:t>
            </a:r>
          </a:p>
          <a:p>
            <a:pPr marL="0" indent="0">
              <a:buNone/>
            </a:pPr>
            <a:r>
              <a:rPr lang="en-US"/>
              <a:t>2 3 2 1 5 2 4 5 3 2 5 2</a:t>
            </a:r>
          </a:p>
          <a:p>
            <a:pPr marL="0" indent="0">
              <a:buNone/>
            </a:pPr>
            <a:endParaRPr lang="en-US"/>
          </a:p>
          <a:p>
            <a:endParaRPr lang="en-US"/>
          </a:p>
        </p:txBody>
      </p:sp>
      <p:graphicFrame>
        <p:nvGraphicFramePr>
          <p:cNvPr id="5" name="Table 4"/>
          <p:cNvGraphicFramePr/>
          <p:nvPr/>
        </p:nvGraphicFramePr>
        <p:xfrm>
          <a:off x="1371600" y="3686810"/>
          <a:ext cx="6393180" cy="1537970"/>
        </p:xfrm>
        <a:graphic>
          <a:graphicData uri="http://schemas.openxmlformats.org/drawingml/2006/table">
            <a:tbl>
              <a:tblPr firstRow="1" bandRow="1">
                <a:tableStyleId>{5C22544A-7EE6-4342-B048-85BDC9FD1C3A}</a:tableStyleId>
              </a:tblPr>
              <a:tblGrid>
                <a:gridCol w="532765">
                  <a:extLst>
                    <a:ext uri="{9D8B030D-6E8A-4147-A177-3AD203B41FA5}">
                      <a16:colId xmlns:a16="http://schemas.microsoft.com/office/drawing/2014/main" val="20000"/>
                    </a:ext>
                  </a:extLst>
                </a:gridCol>
                <a:gridCol w="532765">
                  <a:extLst>
                    <a:ext uri="{9D8B030D-6E8A-4147-A177-3AD203B41FA5}">
                      <a16:colId xmlns:a16="http://schemas.microsoft.com/office/drawing/2014/main" val="20001"/>
                    </a:ext>
                  </a:extLst>
                </a:gridCol>
                <a:gridCol w="532765">
                  <a:extLst>
                    <a:ext uri="{9D8B030D-6E8A-4147-A177-3AD203B41FA5}">
                      <a16:colId xmlns:a16="http://schemas.microsoft.com/office/drawing/2014/main" val="20002"/>
                    </a:ext>
                  </a:extLst>
                </a:gridCol>
                <a:gridCol w="532765">
                  <a:extLst>
                    <a:ext uri="{9D8B030D-6E8A-4147-A177-3AD203B41FA5}">
                      <a16:colId xmlns:a16="http://schemas.microsoft.com/office/drawing/2014/main" val="20003"/>
                    </a:ext>
                  </a:extLst>
                </a:gridCol>
                <a:gridCol w="532765">
                  <a:extLst>
                    <a:ext uri="{9D8B030D-6E8A-4147-A177-3AD203B41FA5}">
                      <a16:colId xmlns:a16="http://schemas.microsoft.com/office/drawing/2014/main" val="20004"/>
                    </a:ext>
                  </a:extLst>
                </a:gridCol>
                <a:gridCol w="532765">
                  <a:extLst>
                    <a:ext uri="{9D8B030D-6E8A-4147-A177-3AD203B41FA5}">
                      <a16:colId xmlns:a16="http://schemas.microsoft.com/office/drawing/2014/main" val="20005"/>
                    </a:ext>
                  </a:extLst>
                </a:gridCol>
                <a:gridCol w="532765">
                  <a:extLst>
                    <a:ext uri="{9D8B030D-6E8A-4147-A177-3AD203B41FA5}">
                      <a16:colId xmlns:a16="http://schemas.microsoft.com/office/drawing/2014/main" val="20006"/>
                    </a:ext>
                  </a:extLst>
                </a:gridCol>
                <a:gridCol w="532765">
                  <a:extLst>
                    <a:ext uri="{9D8B030D-6E8A-4147-A177-3AD203B41FA5}">
                      <a16:colId xmlns:a16="http://schemas.microsoft.com/office/drawing/2014/main" val="20007"/>
                    </a:ext>
                  </a:extLst>
                </a:gridCol>
                <a:gridCol w="532765">
                  <a:extLst>
                    <a:ext uri="{9D8B030D-6E8A-4147-A177-3AD203B41FA5}">
                      <a16:colId xmlns:a16="http://schemas.microsoft.com/office/drawing/2014/main" val="20008"/>
                    </a:ext>
                  </a:extLst>
                </a:gridCol>
                <a:gridCol w="532765">
                  <a:extLst>
                    <a:ext uri="{9D8B030D-6E8A-4147-A177-3AD203B41FA5}">
                      <a16:colId xmlns:a16="http://schemas.microsoft.com/office/drawing/2014/main" val="20009"/>
                    </a:ext>
                  </a:extLst>
                </a:gridCol>
                <a:gridCol w="532765">
                  <a:extLst>
                    <a:ext uri="{9D8B030D-6E8A-4147-A177-3AD203B41FA5}">
                      <a16:colId xmlns:a16="http://schemas.microsoft.com/office/drawing/2014/main" val="20010"/>
                    </a:ext>
                  </a:extLst>
                </a:gridCol>
                <a:gridCol w="532765">
                  <a:extLst>
                    <a:ext uri="{9D8B030D-6E8A-4147-A177-3AD203B41FA5}">
                      <a16:colId xmlns:a16="http://schemas.microsoft.com/office/drawing/2014/main" val="20011"/>
                    </a:ext>
                  </a:extLst>
                </a:gridCol>
              </a:tblGrid>
              <a:tr h="394970">
                <a:tc>
                  <a:txBody>
                    <a:bodyPr/>
                    <a:lstStyle/>
                    <a:p>
                      <a:pPr>
                        <a:buNone/>
                      </a:pPr>
                      <a:r>
                        <a:rPr lang="en-US"/>
                        <a:t>2</a:t>
                      </a:r>
                    </a:p>
                  </a:txBody>
                  <a:tcPr/>
                </a:tc>
                <a:tc>
                  <a:txBody>
                    <a:bodyPr/>
                    <a:lstStyle/>
                    <a:p>
                      <a:pPr>
                        <a:buNone/>
                      </a:pPr>
                      <a:r>
                        <a:rPr lang="en-US"/>
                        <a:t>3</a:t>
                      </a:r>
                    </a:p>
                  </a:txBody>
                  <a:tcPr/>
                </a:tc>
                <a:tc>
                  <a:txBody>
                    <a:bodyPr/>
                    <a:lstStyle/>
                    <a:p>
                      <a:pPr>
                        <a:buNone/>
                      </a:pPr>
                      <a:r>
                        <a:rPr lang="en-US"/>
                        <a:t>2 H</a:t>
                      </a:r>
                    </a:p>
                  </a:txBody>
                  <a:tcPr/>
                </a:tc>
                <a:tc>
                  <a:txBody>
                    <a:bodyPr/>
                    <a:lstStyle/>
                    <a:p>
                      <a:pPr>
                        <a:buNone/>
                      </a:pPr>
                      <a:r>
                        <a:rPr lang="en-US"/>
                        <a:t>1</a:t>
                      </a:r>
                    </a:p>
                  </a:txBody>
                  <a:tcPr/>
                </a:tc>
                <a:tc>
                  <a:txBody>
                    <a:bodyPr/>
                    <a:lstStyle/>
                    <a:p>
                      <a:pPr>
                        <a:buNone/>
                      </a:pPr>
                      <a:r>
                        <a:rPr lang="en-US"/>
                        <a:t>5</a:t>
                      </a:r>
                    </a:p>
                  </a:txBody>
                  <a:tcPr/>
                </a:tc>
                <a:tc>
                  <a:txBody>
                    <a:bodyPr/>
                    <a:lstStyle/>
                    <a:p>
                      <a:pPr>
                        <a:buNone/>
                      </a:pPr>
                      <a:r>
                        <a:rPr lang="en-US"/>
                        <a:t>2 H</a:t>
                      </a:r>
                    </a:p>
                  </a:txBody>
                  <a:tcPr/>
                </a:tc>
                <a:tc>
                  <a:txBody>
                    <a:bodyPr/>
                    <a:lstStyle/>
                    <a:p>
                      <a:pPr>
                        <a:buNone/>
                      </a:pPr>
                      <a:r>
                        <a:rPr lang="en-US"/>
                        <a:t>4</a:t>
                      </a:r>
                    </a:p>
                  </a:txBody>
                  <a:tcPr/>
                </a:tc>
                <a:tc>
                  <a:txBody>
                    <a:bodyPr/>
                    <a:lstStyle/>
                    <a:p>
                      <a:pPr>
                        <a:buNone/>
                      </a:pPr>
                      <a:r>
                        <a:rPr lang="en-US"/>
                        <a:t>5 H</a:t>
                      </a:r>
                    </a:p>
                  </a:txBody>
                  <a:tcPr/>
                </a:tc>
                <a:tc>
                  <a:txBody>
                    <a:bodyPr/>
                    <a:lstStyle/>
                    <a:p>
                      <a:pPr>
                        <a:buNone/>
                      </a:pPr>
                      <a:r>
                        <a:rPr lang="en-US"/>
                        <a:t>3</a:t>
                      </a:r>
                    </a:p>
                  </a:txBody>
                  <a:tcPr/>
                </a:tc>
                <a:tc>
                  <a:txBody>
                    <a:bodyPr/>
                    <a:lstStyle/>
                    <a:p>
                      <a:pPr>
                        <a:buNone/>
                      </a:pPr>
                      <a:r>
                        <a:rPr lang="en-US"/>
                        <a:t>2</a:t>
                      </a:r>
                    </a:p>
                  </a:txBody>
                  <a:tcPr/>
                </a:tc>
                <a:tc>
                  <a:txBody>
                    <a:bodyPr/>
                    <a:lstStyle/>
                    <a:p>
                      <a:pPr>
                        <a:buNone/>
                      </a:pPr>
                      <a:r>
                        <a:rPr lang="en-US"/>
                        <a:t>5 H</a:t>
                      </a:r>
                    </a:p>
                  </a:txBody>
                  <a:tcPr/>
                </a:tc>
                <a:tc>
                  <a:txBody>
                    <a:bodyPr/>
                    <a:lstStyle/>
                    <a:p>
                      <a:pPr>
                        <a:buNone/>
                      </a:pPr>
                      <a:r>
                        <a:rPr lang="en-US"/>
                        <a:t>2 H</a:t>
                      </a:r>
                    </a:p>
                  </a:txBody>
                  <a:tcPr/>
                </a:tc>
                <a:extLst>
                  <a:ext uri="{0D108BD9-81ED-4DB2-BD59-A6C34878D82A}">
                    <a16:rowId xmlns:a16="http://schemas.microsoft.com/office/drawing/2014/main" val="10000"/>
                  </a:ext>
                </a:extLst>
              </a:tr>
              <a:tr h="381000">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3</a:t>
                      </a:r>
                    </a:p>
                  </a:txBody>
                  <a:tcPr/>
                </a:tc>
                <a:tc>
                  <a:txBody>
                    <a:bodyPr/>
                    <a:lstStyle/>
                    <a:p>
                      <a:pPr>
                        <a:buNone/>
                      </a:pPr>
                      <a:r>
                        <a:rPr lang="en-US"/>
                        <a:t>3</a:t>
                      </a:r>
                    </a:p>
                  </a:txBody>
                  <a:tcPr/>
                </a:tc>
                <a:tc>
                  <a:txBody>
                    <a:bodyPr/>
                    <a:lstStyle/>
                    <a:p>
                      <a:pPr>
                        <a:buNone/>
                      </a:pPr>
                      <a:r>
                        <a:rPr lang="en-US"/>
                        <a:t>3</a:t>
                      </a:r>
                    </a:p>
                  </a:txBody>
                  <a:tcPr/>
                </a:tc>
                <a:tc>
                  <a:txBody>
                    <a:bodyPr/>
                    <a:lstStyle/>
                    <a:p>
                      <a:pPr>
                        <a:buNone/>
                      </a:pPr>
                      <a:r>
                        <a:rPr lang="en-US"/>
                        <a:t>3</a:t>
                      </a:r>
                    </a:p>
                  </a:txBody>
                  <a:tcPr/>
                </a:tc>
                <a:extLst>
                  <a:ext uri="{0D108BD9-81ED-4DB2-BD59-A6C34878D82A}">
                    <a16:rowId xmlns:a16="http://schemas.microsoft.com/office/drawing/2014/main" val="10001"/>
                  </a:ext>
                </a:extLst>
              </a:tr>
              <a:tr h="381000">
                <a:tc>
                  <a:txBody>
                    <a:bodyPr/>
                    <a:lstStyle/>
                    <a:p>
                      <a:pPr>
                        <a:buNone/>
                      </a:pPr>
                      <a:endParaRPr lang="en-US"/>
                    </a:p>
                  </a:txBody>
                  <a:tcPr/>
                </a:tc>
                <a:tc>
                  <a:txBody>
                    <a:bodyPr/>
                    <a:lstStyle/>
                    <a:p>
                      <a:pPr>
                        <a:buNone/>
                      </a:pPr>
                      <a:r>
                        <a:rPr lang="en-US"/>
                        <a:t>3</a:t>
                      </a:r>
                    </a:p>
                  </a:txBody>
                  <a:tcPr/>
                </a:tc>
                <a:tc>
                  <a:txBody>
                    <a:bodyPr/>
                    <a:lstStyle/>
                    <a:p>
                      <a:pPr>
                        <a:buNone/>
                      </a:pPr>
                      <a:r>
                        <a:rPr lang="en-US"/>
                        <a:t>3</a:t>
                      </a:r>
                    </a:p>
                  </a:txBody>
                  <a:tcPr/>
                </a:tc>
                <a:tc>
                  <a:txBody>
                    <a:bodyPr/>
                    <a:lstStyle/>
                    <a:p>
                      <a:pPr>
                        <a:buNone/>
                      </a:pPr>
                      <a:r>
                        <a:rPr lang="en-US"/>
                        <a:t>3</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tc>
                  <a:txBody>
                    <a:bodyPr/>
                    <a:lstStyle/>
                    <a:p>
                      <a:pPr>
                        <a:buNone/>
                      </a:pPr>
                      <a:r>
                        <a:rPr lang="en-US"/>
                        <a:t>5</a:t>
                      </a:r>
                    </a:p>
                  </a:txBody>
                  <a:tcPr/>
                </a:tc>
                <a:extLst>
                  <a:ext uri="{0D108BD9-81ED-4DB2-BD59-A6C34878D82A}">
                    <a16:rowId xmlns:a16="http://schemas.microsoft.com/office/drawing/2014/main" val="10002"/>
                  </a:ext>
                </a:extLst>
              </a:tr>
              <a:tr h="3810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r>
                        <a:rPr lang="en-US"/>
                        <a:t>1</a:t>
                      </a:r>
                    </a:p>
                  </a:txBody>
                  <a:tcPr/>
                </a:tc>
                <a:tc>
                  <a:txBody>
                    <a:bodyPr/>
                    <a:lstStyle/>
                    <a:p>
                      <a:pPr>
                        <a:buNone/>
                      </a:pPr>
                      <a:r>
                        <a:rPr lang="en-US"/>
                        <a:t>1</a:t>
                      </a:r>
                    </a:p>
                  </a:txBody>
                  <a:tcPr/>
                </a:tc>
                <a:tc>
                  <a:txBody>
                    <a:bodyPr/>
                    <a:lstStyle/>
                    <a:p>
                      <a:pPr>
                        <a:buNone/>
                      </a:pPr>
                      <a:r>
                        <a:rPr lang="en-US"/>
                        <a:t>1</a:t>
                      </a:r>
                    </a:p>
                  </a:txBody>
                  <a:tcPr/>
                </a:tc>
                <a:tc>
                  <a:txBody>
                    <a:bodyPr/>
                    <a:lstStyle/>
                    <a:p>
                      <a:pPr>
                        <a:buNone/>
                      </a:pPr>
                      <a:r>
                        <a:rPr lang="en-US"/>
                        <a:t>4</a:t>
                      </a:r>
                    </a:p>
                  </a:txBody>
                  <a:tcPr/>
                </a:tc>
                <a:tc>
                  <a:txBody>
                    <a:bodyPr/>
                    <a:lstStyle/>
                    <a:p>
                      <a:pPr>
                        <a:buNone/>
                      </a:pPr>
                      <a:r>
                        <a:rPr lang="en-US"/>
                        <a:t>4</a:t>
                      </a:r>
                    </a:p>
                  </a:txBody>
                  <a:tcPr/>
                </a:tc>
                <a:tc>
                  <a:txBody>
                    <a:bodyPr/>
                    <a:lstStyle/>
                    <a:p>
                      <a:pPr>
                        <a:buNone/>
                      </a:pPr>
                      <a:r>
                        <a:rPr lang="en-US"/>
                        <a:t>4</a:t>
                      </a:r>
                    </a:p>
                  </a:txBody>
                  <a:tcPr/>
                </a:tc>
                <a:tc>
                  <a:txBody>
                    <a:bodyPr/>
                    <a:lstStyle/>
                    <a:p>
                      <a:pPr>
                        <a:buNone/>
                      </a:pPr>
                      <a:r>
                        <a:rPr lang="en-US"/>
                        <a:t>2</a:t>
                      </a:r>
                    </a:p>
                  </a:txBody>
                  <a:tcPr/>
                </a:tc>
                <a:tc>
                  <a:txBody>
                    <a:bodyPr/>
                    <a:lstStyle/>
                    <a:p>
                      <a:pPr>
                        <a:buNone/>
                      </a:pPr>
                      <a:r>
                        <a:rPr lang="en-US"/>
                        <a:t>2</a:t>
                      </a:r>
                    </a:p>
                  </a:txBody>
                  <a:tcPr/>
                </a:tc>
                <a:tc>
                  <a:txBody>
                    <a:bodyPr/>
                    <a:lstStyle/>
                    <a:p>
                      <a:pPr>
                        <a:buNone/>
                      </a:pPr>
                      <a:r>
                        <a:rPr lang="en-US"/>
                        <a:t>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PF =  7</a:t>
            </a:r>
          </a:p>
          <a:p>
            <a:r>
              <a:rPr lang="en-US"/>
              <a:t>Hits =  5</a:t>
            </a:r>
          </a:p>
          <a:p>
            <a:r>
              <a:rPr lang="en-US"/>
              <a:t>HR =  5/12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LRU</a:t>
            </a:r>
            <a:endParaRPr lang="en-IN" dirty="0"/>
          </a:p>
        </p:txBody>
      </p:sp>
      <p:pic>
        <p:nvPicPr>
          <p:cNvPr id="5122"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133288"/>
            <a:ext cx="7772400" cy="38106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Optimal Page </a:t>
            </a:r>
            <a:r>
              <a:rPr lang="en-IN" dirty="0" err="1" smtClean="0"/>
              <a:t>Replacemnt</a:t>
            </a:r>
            <a:r>
              <a:rPr lang="en-IN" dirty="0" smtClean="0"/>
              <a:t>  </a:t>
            </a:r>
            <a:endParaRPr lang="en-IN" dirty="0"/>
          </a:p>
        </p:txBody>
      </p:sp>
      <p:sp>
        <p:nvSpPr>
          <p:cNvPr id="3" name="Content Placeholder 2"/>
          <p:cNvSpPr>
            <a:spLocks noGrp="1"/>
          </p:cNvSpPr>
          <p:nvPr>
            <p:ph idx="1"/>
          </p:nvPr>
        </p:nvSpPr>
        <p:spPr>
          <a:xfrm>
            <a:off x="657225" y="1981200"/>
            <a:ext cx="7772400" cy="4114800"/>
          </a:xfrm>
        </p:spPr>
        <p:txBody>
          <a:bodyPr/>
          <a:lstStyle/>
          <a:p>
            <a:r>
              <a:rPr lang="en-US" dirty="0"/>
              <a:t>Optimal page replacement is perfect, but not possible in practice as the operating system cannot know future requests. The use of Optimal Page replacement is to set up a benchmark so that other replacement algorithms can be analyzed against it.</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9357B49-FB69-4408-8E26-9C619ACB637F}"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47</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3795" name="Rectangle 2"/>
          <p:cNvSpPr>
            <a:spLocks noGrp="1"/>
          </p:cNvSpPr>
          <p:nvPr>
            <p:ph type="title"/>
          </p:nvPr>
        </p:nvSpPr>
        <p:spPr>
          <a:xfrm>
            <a:off x="0" y="0"/>
            <a:ext cx="8458200" cy="1143000"/>
          </a:xfrm>
        </p:spPr>
        <p:txBody>
          <a:bodyPr vert="horz" wrap="square" lIns="91440" tIns="45720" rIns="91440" bIns="45720" anchor="ctr" anchorCtr="0"/>
          <a:lstStyle/>
          <a:p>
            <a:pPr eaLnBrk="1" hangingPunct="1"/>
            <a:r>
              <a:rPr lang="en-US" altLang="en-US" sz="4000" dirty="0"/>
              <a:t>Optimal Page Replacement Algorithm</a:t>
            </a:r>
            <a:endParaRPr lang="en-US" altLang="en-US" sz="3600" dirty="0"/>
          </a:p>
        </p:txBody>
      </p:sp>
      <p:sp>
        <p:nvSpPr>
          <p:cNvPr id="33796" name="Rectangle 3"/>
          <p:cNvSpPr>
            <a:spLocks noGrp="1"/>
          </p:cNvSpPr>
          <p:nvPr>
            <p:ph idx="1"/>
          </p:nvPr>
        </p:nvSpPr>
        <p:spPr>
          <a:xfrm>
            <a:off x="177800" y="1352550"/>
            <a:ext cx="8788400" cy="4743450"/>
          </a:xfrm>
        </p:spPr>
        <p:txBody>
          <a:bodyPr vert="horz" wrap="square" lIns="91440" tIns="45720" rIns="91440" bIns="45720" anchor="t" anchorCtr="0"/>
          <a:lstStyle/>
          <a:p>
            <a:pPr eaLnBrk="1" hangingPunct="1"/>
            <a:r>
              <a:rPr lang="en-US" altLang="en-US" dirty="0"/>
              <a:t>Replace page needed at the farthest point in future</a:t>
            </a:r>
            <a:endParaRPr lang="en-US" altLang="en-US" sz="3600" dirty="0"/>
          </a:p>
          <a:p>
            <a:pPr lvl="1" eaLnBrk="1" hangingPunct="1"/>
            <a:r>
              <a:rPr lang="en-US" altLang="en-US" dirty="0"/>
              <a:t>Optimal but unrealizable</a:t>
            </a:r>
          </a:p>
          <a:p>
            <a:pPr lvl="1" eaLnBrk="1" hangingPunct="1"/>
            <a:endParaRPr lang="en-US" altLang="en-US" sz="3200" dirty="0"/>
          </a:p>
          <a:p>
            <a:pPr eaLnBrk="1" hangingPunct="1"/>
            <a:r>
              <a:rPr lang="en-US" altLang="en-US" dirty="0"/>
              <a:t>Estimate by …</a:t>
            </a:r>
          </a:p>
          <a:p>
            <a:pPr lvl="1" eaLnBrk="1" hangingPunct="1"/>
            <a:r>
              <a:rPr lang="en-US" altLang="en-US" dirty="0"/>
              <a:t>logging page use on previous runs of  process</a:t>
            </a:r>
          </a:p>
          <a:p>
            <a:pPr lvl="1" eaLnBrk="1" hangingPunct="1"/>
            <a:r>
              <a:rPr lang="en-US" altLang="en-US" dirty="0"/>
              <a:t>although this is impractical</a:t>
            </a:r>
            <a:endParaRPr lang="en-US" alt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35531"/>
            <a:ext cx="7772400" cy="1143000"/>
          </a:xfrm>
        </p:spPr>
        <p:txBody>
          <a:bodyPr/>
          <a:lstStyle/>
          <a:p>
            <a:r>
              <a:rPr lang="en-US" b="1" dirty="0"/>
              <a:t>Optimal Page </a:t>
            </a:r>
            <a:r>
              <a:rPr lang="en-US" b="1" dirty="0" smtClean="0"/>
              <a:t>replacement - Example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791690" y="-270164"/>
            <a:ext cx="3546764" cy="8215745"/>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page faults = 9</a:t>
            </a:r>
          </a:p>
          <a:p>
            <a:r>
              <a:rPr lang="en-US"/>
              <a:t>Hits/Miss = 11</a:t>
            </a:r>
          </a:p>
          <a:p>
            <a:endParaRPr lang="en-US"/>
          </a:p>
          <a:p>
            <a:r>
              <a:rPr lang="en-US"/>
              <a:t>Hit ratio = 11/20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lstStyle/>
          <a:p>
            <a:pPr eaLnBrk="1" hangingPunct="1"/>
            <a:endParaRPr lang="en-IN" altLang="x-none" dirty="0"/>
          </a:p>
        </p:txBody>
      </p:sp>
      <p:sp>
        <p:nvSpPr>
          <p:cNvPr id="7171" name="Content Placeholder 2"/>
          <p:cNvSpPr>
            <a:spLocks noGrp="1"/>
          </p:cNvSpPr>
          <p:nvPr>
            <p:ph idx="1"/>
          </p:nvPr>
        </p:nvSpPr>
        <p:spPr/>
        <p:txBody>
          <a:bodyPr vert="horz" wrap="square" lIns="91440" tIns="45720" rIns="91440" bIns="45720" anchor="t" anchorCtr="0"/>
          <a:lstStyle/>
          <a:p>
            <a:pPr eaLnBrk="1" hangingPunct="1"/>
            <a:r>
              <a:rPr dirty="0"/>
              <a:t>It is the most important function of an operating system that manages primary memory. It helps processes to move back and forward between the main memory and execution disk. It helps OS to keep track of every memory location, irrespective of whether it is allocated to some process or it remains free</a:t>
            </a:r>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5</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71272"/>
            <a:ext cx="8562975" cy="4038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Hardware and control structure </a:t>
            </a:r>
          </a:p>
        </p:txBody>
      </p:sp>
      <p:sp>
        <p:nvSpPr>
          <p:cNvPr id="3" name="Content Placeholder 2"/>
          <p:cNvSpPr>
            <a:spLocks noGrp="1"/>
          </p:cNvSpPr>
          <p:nvPr>
            <p:ph idx="1"/>
          </p:nvPr>
        </p:nvSpPr>
        <p:spPr/>
        <p:txBody>
          <a:bodyPr/>
          <a:lstStyle/>
          <a:p>
            <a:r>
              <a:rPr lang="en-US" dirty="0"/>
              <a:t>demand paging</a:t>
            </a:r>
          </a:p>
          <a:p>
            <a:r>
              <a:rPr lang="en-US" dirty="0"/>
              <a:t>thrashing</a:t>
            </a:r>
          </a:p>
          <a:p>
            <a:r>
              <a:rPr lang="en-US" dirty="0"/>
              <a:t>working set </a:t>
            </a:r>
            <a:r>
              <a:rPr lang="en-US" dirty="0" smtClean="0"/>
              <a:t>model</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21680"/>
            <a:ext cx="7772400" cy="1143000"/>
          </a:xfrm>
        </p:spPr>
        <p:txBody>
          <a:bodyPr/>
          <a:lstStyle/>
          <a:p>
            <a:r>
              <a:rPr lang="en-IN" b="1" dirty="0" smtClean="0"/>
              <a:t>DEMAND PAGING</a:t>
            </a:r>
            <a:endParaRPr lang="en-IN" b="1" dirty="0"/>
          </a:p>
        </p:txBody>
      </p:sp>
      <p:sp>
        <p:nvSpPr>
          <p:cNvPr id="3" name="Content Placeholder 2"/>
          <p:cNvSpPr>
            <a:spLocks noGrp="1"/>
          </p:cNvSpPr>
          <p:nvPr>
            <p:ph idx="1"/>
          </p:nvPr>
        </p:nvSpPr>
        <p:spPr/>
        <p:txBody>
          <a:bodyPr/>
          <a:lstStyle/>
          <a:p>
            <a:r>
              <a:rPr lang="en-US" dirty="0"/>
              <a:t>Demand paging follows that </a:t>
            </a:r>
            <a:r>
              <a:rPr lang="en-US" b="1" dirty="0"/>
              <a:t>pages should only be brought into memory if the executing process demands them</a:t>
            </a:r>
            <a:r>
              <a:rPr lang="en-US" dirty="0"/>
              <a:t>. This is often referred to as lazy evaluation as only those pages demanded by the process are swapped from secondary storage to main memory.</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5800" y="1496285"/>
            <a:ext cx="7772400" cy="4932224"/>
          </a:xfrm>
        </p:spPr>
        <p:txBody>
          <a:bodyPr/>
          <a:lstStyle/>
          <a:p>
            <a:r>
              <a:rPr lang="en-IN" dirty="0" smtClean="0"/>
              <a:t>Demand paging system is similar to a paging system with swapping where processes reside in secondary memory</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Thrashing </a:t>
            </a:r>
          </a:p>
        </p:txBody>
      </p:sp>
      <p:sp>
        <p:nvSpPr>
          <p:cNvPr id="3" name="Content Placeholder 2"/>
          <p:cNvSpPr>
            <a:spLocks noGrp="1"/>
          </p:cNvSpPr>
          <p:nvPr>
            <p:ph idx="1"/>
          </p:nvPr>
        </p:nvSpPr>
        <p:spPr/>
        <p:txBody>
          <a:bodyPr/>
          <a:lstStyle/>
          <a:p>
            <a:r>
              <a:rPr lang="en-US"/>
              <a:t>Thrashing is caused by under allocation of the minimum number of pages required by a process, forcing it to continuously page fault. The system can detect thrashing by evaluating the level of CPU utilization as compared to the level of multiprogramming. It can be eliminated by reducing the level of multiprogramming.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Thrashing is a condition or a situation when the system is spending a major portion of its time in servicing the page faults, but the actual processing done is very negligible. The basic concept involved is that if a process is allocated too few frames, then there will be too many and too frequent page faults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A temporary solution for thrashing is to eliminate one or more running applications. One of the recommended ways to eliminate thrashing is to add more memory to main memory. Another way of resolving the issue of thrashing is by adjusting the size of the swap file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working set </a:t>
            </a:r>
            <a:r>
              <a:rPr lang="en-US" dirty="0" smtClean="0">
                <a:sym typeface="+mn-ea"/>
              </a:rPr>
              <a:t>model ( Locality) </a:t>
            </a:r>
            <a:endParaRPr lang="en-US" dirty="0"/>
          </a:p>
        </p:txBody>
      </p:sp>
      <p:sp>
        <p:nvSpPr>
          <p:cNvPr id="3" name="Content Placeholder 2"/>
          <p:cNvSpPr>
            <a:spLocks noGrp="1"/>
          </p:cNvSpPr>
          <p:nvPr>
            <p:ph idx="1"/>
          </p:nvPr>
        </p:nvSpPr>
        <p:spPr/>
        <p:txBody>
          <a:bodyPr/>
          <a:lstStyle/>
          <a:p>
            <a:r>
              <a:rPr lang="en-US"/>
              <a:t>The working set model states that a process can be in RAM if and only if all of the pages that it is currently using (often approximated by the most recently used pages) can be in RAM. ... In other words, the working set strategy prevents thrashing while keeping the degree of multiprogramming as high as possible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all the pages in most recent page reference are the working set</a:t>
            </a:r>
          </a:p>
          <a:p>
            <a:endParaRPr lang="en-US"/>
          </a:p>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2E1F873-A73A-4A46-A92A-E6DB5522E439}"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59</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7411" name="Rectangle 2"/>
          <p:cNvSpPr>
            <a:spLocks noGrp="1"/>
          </p:cNvSpPr>
          <p:nvPr>
            <p:ph type="title"/>
          </p:nvPr>
        </p:nvSpPr>
        <p:spPr>
          <a:xfrm>
            <a:off x="0" y="0"/>
            <a:ext cx="9144000" cy="1143000"/>
          </a:xfrm>
        </p:spPr>
        <p:txBody>
          <a:bodyPr vert="horz" wrap="square" lIns="91440" tIns="45720" rIns="91440" bIns="45720" anchor="ctr" anchorCtr="0"/>
          <a:lstStyle/>
          <a:p>
            <a:pPr eaLnBrk="1" hangingPunct="1"/>
            <a:r>
              <a:rPr lang="en-US" altLang="en-US" sz="4000" dirty="0"/>
              <a:t>Multiprogramming with Fixed Partitions</a:t>
            </a:r>
            <a:endParaRPr lang="en-US" altLang="en-US" sz="3600" dirty="0"/>
          </a:p>
        </p:txBody>
      </p:sp>
      <p:sp>
        <p:nvSpPr>
          <p:cNvPr id="17412" name="Rectangle 3"/>
          <p:cNvSpPr>
            <a:spLocks noGrp="1"/>
          </p:cNvSpPr>
          <p:nvPr>
            <p:ph idx="1"/>
          </p:nvPr>
        </p:nvSpPr>
        <p:spPr>
          <a:xfrm>
            <a:off x="1371600" y="5105400"/>
            <a:ext cx="7772400" cy="914400"/>
          </a:xfrm>
        </p:spPr>
        <p:txBody>
          <a:bodyPr vert="horz" wrap="square" lIns="91440" tIns="45720" rIns="91440" bIns="45720" anchor="t" anchorCtr="0"/>
          <a:lstStyle/>
          <a:p>
            <a:pPr eaLnBrk="1" hangingPunct="1">
              <a:lnSpc>
                <a:spcPct val="90000"/>
              </a:lnSpc>
            </a:pPr>
            <a:r>
              <a:rPr lang="en-US" altLang="en-US" dirty="0"/>
              <a:t>Fixed memory partitions</a:t>
            </a:r>
            <a:endParaRPr lang="en-US" altLang="en-US" sz="2800" dirty="0"/>
          </a:p>
          <a:p>
            <a:pPr lvl="1" eaLnBrk="1" hangingPunct="1">
              <a:lnSpc>
                <a:spcPct val="90000"/>
              </a:lnSpc>
            </a:pPr>
            <a:r>
              <a:rPr lang="en-US" altLang="en-US" dirty="0"/>
              <a:t>separate input queues for each partition</a:t>
            </a:r>
          </a:p>
          <a:p>
            <a:pPr lvl="1" eaLnBrk="1" hangingPunct="1">
              <a:lnSpc>
                <a:spcPct val="90000"/>
              </a:lnSpc>
            </a:pPr>
            <a:r>
              <a:rPr lang="en-US" altLang="en-US" dirty="0"/>
              <a:t>single input queue</a:t>
            </a:r>
          </a:p>
        </p:txBody>
      </p:sp>
      <p:pic>
        <p:nvPicPr>
          <p:cNvPr id="17413" name="Picture 6"/>
          <p:cNvPicPr>
            <a:picLocks noChangeAspect="1"/>
          </p:cNvPicPr>
          <p:nvPr/>
        </p:nvPicPr>
        <p:blipFill>
          <a:blip r:embed="rId2"/>
          <a:stretch>
            <a:fillRect/>
          </a:stretch>
        </p:blipFill>
        <p:spPr>
          <a:xfrm>
            <a:off x="1423988" y="1057275"/>
            <a:ext cx="5781675" cy="393223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B4FB8E3-CB27-44CF-BA69-9B1329CFC1A1}"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6</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195" name="Rectangle 2"/>
          <p:cNvSpPr>
            <a:spLocks noGrp="1"/>
          </p:cNvSpPr>
          <p:nvPr>
            <p:ph type="title"/>
          </p:nvPr>
        </p:nvSpPr>
        <p:spPr>
          <a:xfrm>
            <a:off x="762000" y="0"/>
            <a:ext cx="7772400" cy="1143000"/>
          </a:xfrm>
        </p:spPr>
        <p:txBody>
          <a:bodyPr vert="horz" wrap="square" lIns="91440" tIns="45720" rIns="91440" bIns="45720" anchor="ctr" anchorCtr="0"/>
          <a:lstStyle/>
          <a:p>
            <a:pPr eaLnBrk="1" hangingPunct="1"/>
            <a:r>
              <a:rPr lang="en-US" altLang="en-US" sz="3200" dirty="0"/>
              <a:t>Basic Memory Management</a:t>
            </a:r>
            <a:br>
              <a:rPr lang="en-US" altLang="en-US" sz="3200" dirty="0"/>
            </a:br>
            <a:r>
              <a:rPr lang="en-US" altLang="en-US" sz="2400" dirty="0"/>
              <a:t>Monoprogramming without Swapping or Paging</a:t>
            </a:r>
          </a:p>
        </p:txBody>
      </p:sp>
      <p:sp>
        <p:nvSpPr>
          <p:cNvPr id="8196" name="Rectangle 3"/>
          <p:cNvSpPr>
            <a:spLocks noGrp="1"/>
          </p:cNvSpPr>
          <p:nvPr>
            <p:ph idx="1"/>
          </p:nvPr>
        </p:nvSpPr>
        <p:spPr>
          <a:xfrm>
            <a:off x="1193800" y="5537200"/>
            <a:ext cx="7772400" cy="914400"/>
          </a:xfrm>
        </p:spPr>
        <p:txBody>
          <a:bodyPr vert="horz" wrap="square" lIns="91440" tIns="45720" rIns="91440" bIns="45720" anchor="t" anchorCtr="0"/>
          <a:lstStyle/>
          <a:p>
            <a:pPr eaLnBrk="1" hangingPunct="1">
              <a:lnSpc>
                <a:spcPct val="90000"/>
              </a:lnSpc>
              <a:buNone/>
            </a:pPr>
            <a:r>
              <a:rPr lang="en-US" altLang="en-US" dirty="0"/>
              <a:t>Three simple ways of organizing memory</a:t>
            </a:r>
            <a:endParaRPr lang="en-US" altLang="en-US" sz="2800" dirty="0"/>
          </a:p>
          <a:p>
            <a:pPr eaLnBrk="1" hangingPunct="1">
              <a:lnSpc>
                <a:spcPct val="90000"/>
              </a:lnSpc>
              <a:buNone/>
            </a:pPr>
            <a:r>
              <a:rPr lang="en-US" altLang="en-US" sz="2800" dirty="0"/>
              <a:t>- </a:t>
            </a:r>
            <a:r>
              <a:rPr lang="en-US" altLang="en-US" sz="2800" dirty="0">
                <a:solidFill>
                  <a:schemeClr val="tx1"/>
                </a:solidFill>
              </a:rPr>
              <a:t>an operating system with one user process</a:t>
            </a:r>
            <a:endParaRPr lang="en-US" altLang="en-US" sz="2800" dirty="0"/>
          </a:p>
        </p:txBody>
      </p:sp>
      <p:pic>
        <p:nvPicPr>
          <p:cNvPr id="8197" name="Picture 6" descr="C:\B\b4\JPG\4-1.jpg"/>
          <p:cNvPicPr>
            <a:picLocks noChangeAspect="1"/>
          </p:cNvPicPr>
          <p:nvPr/>
        </p:nvPicPr>
        <p:blipFill>
          <a:blip r:embed="rId2"/>
          <a:stretch>
            <a:fillRect/>
          </a:stretch>
        </p:blipFill>
        <p:spPr>
          <a:xfrm>
            <a:off x="565150" y="1530350"/>
            <a:ext cx="8013700" cy="37973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E1F075B-86A5-47EC-A1AE-D3D214BCE4A5}"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60</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8435" name="Rectangle 2"/>
          <p:cNvSpPr>
            <a:spLocks noGrp="1"/>
          </p:cNvSpPr>
          <p:nvPr>
            <p:ph type="title"/>
          </p:nvPr>
        </p:nvSpPr>
        <p:spPr>
          <a:xfrm>
            <a:off x="673100" y="0"/>
            <a:ext cx="7772400" cy="1143000"/>
          </a:xfrm>
        </p:spPr>
        <p:txBody>
          <a:bodyPr vert="horz" wrap="square" lIns="91440" tIns="45720" rIns="91440" bIns="45720" anchor="ctr" anchorCtr="0"/>
          <a:lstStyle/>
          <a:p>
            <a:pPr eaLnBrk="1" hangingPunct="1"/>
            <a:r>
              <a:rPr lang="en-US" altLang="en-US" dirty="0"/>
              <a:t>Modeling Multiprogramming</a:t>
            </a:r>
            <a:endParaRPr lang="en-US" altLang="en-US" sz="4000" dirty="0"/>
          </a:p>
        </p:txBody>
      </p:sp>
      <p:sp>
        <p:nvSpPr>
          <p:cNvPr id="18436" name="Rectangle 3"/>
          <p:cNvSpPr>
            <a:spLocks noGrp="1"/>
          </p:cNvSpPr>
          <p:nvPr>
            <p:ph idx="1"/>
          </p:nvPr>
        </p:nvSpPr>
        <p:spPr>
          <a:xfrm>
            <a:off x="355600" y="6146800"/>
            <a:ext cx="8382000" cy="381000"/>
          </a:xfrm>
        </p:spPr>
        <p:txBody>
          <a:bodyPr vert="horz" wrap="square" lIns="91440" tIns="45720" rIns="91440" bIns="45720" anchor="t" anchorCtr="0"/>
          <a:lstStyle/>
          <a:p>
            <a:pPr algn="ctr" eaLnBrk="1" hangingPunct="1">
              <a:lnSpc>
                <a:spcPct val="90000"/>
              </a:lnSpc>
              <a:buNone/>
            </a:pPr>
            <a:r>
              <a:rPr lang="en-US" altLang="en-US" sz="2400" dirty="0"/>
              <a:t>CPU utilization as a function of number of processes in memory</a:t>
            </a:r>
          </a:p>
        </p:txBody>
      </p:sp>
      <p:pic>
        <p:nvPicPr>
          <p:cNvPr id="18437" name="Picture 5" descr="C:\B\b4\JPG\foo\4-3.jpg"/>
          <p:cNvPicPr>
            <a:picLocks noChangeAspect="1"/>
          </p:cNvPicPr>
          <p:nvPr/>
        </p:nvPicPr>
        <p:blipFill>
          <a:blip r:embed="rId2"/>
          <a:stretch>
            <a:fillRect/>
          </a:stretch>
        </p:blipFill>
        <p:spPr>
          <a:xfrm>
            <a:off x="1049338" y="1441450"/>
            <a:ext cx="7094537" cy="3987800"/>
          </a:xfrm>
          <a:prstGeom prst="rect">
            <a:avLst/>
          </a:prstGeom>
          <a:noFill/>
          <a:ln w="9525">
            <a:noFill/>
          </a:ln>
        </p:spPr>
      </p:pic>
      <p:sp>
        <p:nvSpPr>
          <p:cNvPr id="18438" name="Rectangle 6"/>
          <p:cNvSpPr/>
          <p:nvPr/>
        </p:nvSpPr>
        <p:spPr>
          <a:xfrm>
            <a:off x="3719513" y="5283200"/>
            <a:ext cx="3354387" cy="384175"/>
          </a:xfrm>
          <a:prstGeom prst="rect">
            <a:avLst/>
          </a:prstGeom>
          <a:solidFill>
            <a:schemeClr val="bg1"/>
          </a:solidFill>
          <a:ln w="9525">
            <a:noFill/>
          </a:ln>
        </p:spPr>
        <p:txBody>
          <a:bodyPr wrap="none" anchor="ctr" anchorCtr="0"/>
          <a:lstStyle/>
          <a:p>
            <a:pPr eaLnBrk="1" hangingPunct="1"/>
            <a:endParaRPr lang="en-IN" altLang="x-none" dirty="0">
              <a:latin typeface="Helvetica" pitchFamily="2" charset="0"/>
            </a:endParaRPr>
          </a:p>
        </p:txBody>
      </p:sp>
      <p:sp>
        <p:nvSpPr>
          <p:cNvPr id="18439" name="Text Box 7"/>
          <p:cNvSpPr txBox="1"/>
          <p:nvPr/>
        </p:nvSpPr>
        <p:spPr>
          <a:xfrm>
            <a:off x="3362325" y="5332413"/>
            <a:ext cx="3079750" cy="366712"/>
          </a:xfrm>
          <a:prstGeom prst="rect">
            <a:avLst/>
          </a:prstGeom>
          <a:noFill/>
          <a:ln w="9525">
            <a:noFill/>
          </a:ln>
        </p:spPr>
        <p:txBody>
          <a:bodyPr wrap="none">
            <a:spAutoFit/>
          </a:bodyPr>
          <a:lstStyle/>
          <a:p>
            <a:pPr eaLnBrk="1" hangingPunct="1"/>
            <a:r>
              <a:rPr lang="en-US" altLang="en-US" dirty="0">
                <a:latin typeface="Helvetica" pitchFamily="2" charset="0"/>
              </a:rPr>
              <a:t>Degree of multiprogramming</a:t>
            </a:r>
            <a:endParaRPr lang="en-US" altLang="en-US" sz="2400" dirty="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51F2C47-6BFA-4F0B-A088-06E5B202CF45}"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61</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2771" name="Rectangle 2"/>
          <p:cNvSpPr>
            <a:spLocks noGrp="1"/>
          </p:cNvSpPr>
          <p:nvPr>
            <p:ph type="title"/>
          </p:nvPr>
        </p:nvSpPr>
        <p:spPr/>
        <p:txBody>
          <a:bodyPr vert="horz" wrap="square" lIns="91440" tIns="45720" rIns="91440" bIns="45720" anchor="ctr" anchorCtr="0"/>
          <a:lstStyle/>
          <a:p>
            <a:pPr eaLnBrk="1" hangingPunct="1"/>
            <a:r>
              <a:rPr lang="en-US" altLang="en-US" dirty="0"/>
              <a:t>Page Replacement Algorithms</a:t>
            </a:r>
            <a:endParaRPr lang="en-US" altLang="en-US" sz="4000" dirty="0"/>
          </a:p>
        </p:txBody>
      </p:sp>
      <p:sp>
        <p:nvSpPr>
          <p:cNvPr id="32772" name="Rectangle 3"/>
          <p:cNvSpPr>
            <a:spLocks noGrp="1"/>
          </p:cNvSpPr>
          <p:nvPr>
            <p:ph idx="1"/>
          </p:nvPr>
        </p:nvSpPr>
        <p:spPr>
          <a:xfrm>
            <a:off x="685800" y="1323975"/>
            <a:ext cx="7772400" cy="4772025"/>
          </a:xfrm>
        </p:spPr>
        <p:txBody>
          <a:bodyPr vert="horz" wrap="square" lIns="91440" tIns="45720" rIns="91440" bIns="45720" anchor="t" anchorCtr="0"/>
          <a:lstStyle/>
          <a:p>
            <a:pPr eaLnBrk="1" hangingPunct="1"/>
            <a:r>
              <a:rPr lang="en-US" altLang="en-US" dirty="0"/>
              <a:t>Page fault forces choice</a:t>
            </a:r>
            <a:r>
              <a:rPr lang="en-US" altLang="en-US" sz="3600" dirty="0"/>
              <a:t> </a:t>
            </a:r>
          </a:p>
          <a:p>
            <a:pPr lvl="1" eaLnBrk="1" hangingPunct="1"/>
            <a:r>
              <a:rPr lang="en-US" altLang="en-US" dirty="0"/>
              <a:t>which page must be removed</a:t>
            </a:r>
          </a:p>
          <a:p>
            <a:pPr lvl="1" eaLnBrk="1" hangingPunct="1"/>
            <a:r>
              <a:rPr lang="en-US" altLang="en-US" dirty="0"/>
              <a:t>make room for incoming page</a:t>
            </a:r>
          </a:p>
          <a:p>
            <a:pPr lvl="1" eaLnBrk="1" hangingPunct="1">
              <a:lnSpc>
                <a:spcPct val="90000"/>
              </a:lnSpc>
            </a:pPr>
            <a:endParaRPr lang="en-US" altLang="en-US" dirty="0"/>
          </a:p>
          <a:p>
            <a:pPr eaLnBrk="1" hangingPunct="1">
              <a:lnSpc>
                <a:spcPct val="90000"/>
              </a:lnSpc>
            </a:pPr>
            <a:r>
              <a:rPr lang="en-US" altLang="en-US" dirty="0"/>
              <a:t>Modified page must first be saved</a:t>
            </a:r>
            <a:endParaRPr lang="en-US" altLang="en-US" sz="3600" dirty="0"/>
          </a:p>
          <a:p>
            <a:pPr lvl="1" eaLnBrk="1" hangingPunct="1">
              <a:lnSpc>
                <a:spcPct val="90000"/>
              </a:lnSpc>
            </a:pPr>
            <a:r>
              <a:rPr lang="en-US" altLang="en-US" dirty="0"/>
              <a:t>unmodified just overwritten</a:t>
            </a:r>
          </a:p>
          <a:p>
            <a:pPr lvl="1" eaLnBrk="1" hangingPunct="1">
              <a:lnSpc>
                <a:spcPct val="90000"/>
              </a:lnSpc>
            </a:pPr>
            <a:endParaRPr lang="en-US" altLang="en-US" sz="3200" dirty="0"/>
          </a:p>
          <a:p>
            <a:pPr eaLnBrk="1" hangingPunct="1">
              <a:lnSpc>
                <a:spcPct val="90000"/>
              </a:lnSpc>
            </a:pPr>
            <a:r>
              <a:rPr lang="en-US" altLang="en-US" dirty="0"/>
              <a:t>Better not to choose an often used page</a:t>
            </a:r>
            <a:endParaRPr lang="en-US" altLang="en-US" sz="3600" dirty="0"/>
          </a:p>
          <a:p>
            <a:pPr lvl="1" eaLnBrk="1" hangingPunct="1">
              <a:lnSpc>
                <a:spcPct val="90000"/>
              </a:lnSpc>
            </a:pPr>
            <a:r>
              <a:rPr lang="en-US" altLang="en-US" dirty="0"/>
              <a:t>will probably need to be brought back in soon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2011502-8732-4018-94C3-F7AD1918C005}"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62</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4819" name="Rectangle 2"/>
          <p:cNvSpPr>
            <a:spLocks noGrp="1"/>
          </p:cNvSpPr>
          <p:nvPr>
            <p:ph type="title"/>
          </p:nvPr>
        </p:nvSpPr>
        <p:spPr>
          <a:xfrm>
            <a:off x="0" y="0"/>
            <a:ext cx="9144000" cy="1143000"/>
          </a:xfrm>
        </p:spPr>
        <p:txBody>
          <a:bodyPr vert="horz" wrap="square" lIns="91440" tIns="45720" rIns="91440" bIns="45720" anchor="ctr" anchorCtr="0"/>
          <a:lstStyle/>
          <a:p>
            <a:pPr eaLnBrk="1" hangingPunct="1"/>
            <a:r>
              <a:rPr lang="en-US" altLang="en-US" sz="3200" dirty="0"/>
              <a:t>Not Recently Used Page Replacement Algorithm</a:t>
            </a:r>
          </a:p>
        </p:txBody>
      </p:sp>
      <p:sp>
        <p:nvSpPr>
          <p:cNvPr id="34820" name="Rectangle 3"/>
          <p:cNvSpPr>
            <a:spLocks noGrp="1"/>
          </p:cNvSpPr>
          <p:nvPr>
            <p:ph idx="1"/>
          </p:nvPr>
        </p:nvSpPr>
        <p:spPr>
          <a:xfrm>
            <a:off x="685800" y="1362075"/>
            <a:ext cx="7772400" cy="5495925"/>
          </a:xfrm>
        </p:spPr>
        <p:txBody>
          <a:bodyPr vert="horz" wrap="square" lIns="91440" tIns="45720" rIns="91440" bIns="45720" anchor="t" anchorCtr="0"/>
          <a:lstStyle/>
          <a:p>
            <a:pPr marL="533400" indent="-533400" eaLnBrk="1" hangingPunct="1"/>
            <a:r>
              <a:rPr lang="en-US" altLang="en-US" dirty="0"/>
              <a:t>Each page has Reference bit, Modified bit</a:t>
            </a:r>
          </a:p>
          <a:p>
            <a:pPr marL="914400" lvl="1" indent="-457200" eaLnBrk="1" hangingPunct="1"/>
            <a:r>
              <a:rPr lang="en-US" altLang="en-US" dirty="0"/>
              <a:t>bits are set when page is referenced, modified</a:t>
            </a:r>
          </a:p>
          <a:p>
            <a:pPr marL="533400" indent="-533400" eaLnBrk="1" hangingPunct="1"/>
            <a:r>
              <a:rPr lang="en-US" altLang="en-US" dirty="0"/>
              <a:t>Pages are classified</a:t>
            </a:r>
          </a:p>
          <a:p>
            <a:pPr marL="914400" lvl="1" indent="-457200" eaLnBrk="1" hangingPunct="1">
              <a:buClr>
                <a:schemeClr val="tx1"/>
              </a:buClr>
              <a:buSzPct val="50000"/>
              <a:buFont typeface="Symbol" panose="05050102010706020507" pitchFamily="18" charset="2"/>
              <a:buAutoNum type="arabicPeriod"/>
            </a:pPr>
            <a:r>
              <a:rPr lang="en-US" altLang="en-US" dirty="0"/>
              <a:t>not referenced, not modified</a:t>
            </a:r>
          </a:p>
          <a:p>
            <a:pPr marL="914400" lvl="1" indent="-457200" eaLnBrk="1" hangingPunct="1">
              <a:buClr>
                <a:schemeClr val="tx1"/>
              </a:buClr>
              <a:buSzPct val="50000"/>
              <a:buFont typeface="Symbol" panose="05050102010706020507" pitchFamily="18" charset="2"/>
              <a:buAutoNum type="arabicPeriod"/>
            </a:pPr>
            <a:r>
              <a:rPr lang="en-US" altLang="en-US" dirty="0"/>
              <a:t>not referenced, modified</a:t>
            </a:r>
          </a:p>
          <a:p>
            <a:pPr marL="914400" lvl="1" indent="-457200" eaLnBrk="1" hangingPunct="1">
              <a:buClr>
                <a:schemeClr val="tx1"/>
              </a:buClr>
              <a:buSzPct val="50000"/>
              <a:buFont typeface="Symbol" panose="05050102010706020507" pitchFamily="18" charset="2"/>
              <a:buAutoNum type="arabicPeriod"/>
            </a:pPr>
            <a:r>
              <a:rPr lang="en-US" altLang="en-US" dirty="0"/>
              <a:t>referenced, not modified</a:t>
            </a:r>
          </a:p>
          <a:p>
            <a:pPr marL="914400" lvl="1" indent="-457200" eaLnBrk="1" hangingPunct="1">
              <a:buClr>
                <a:schemeClr val="tx1"/>
              </a:buClr>
              <a:buSzPct val="50000"/>
              <a:buFont typeface="Symbol" panose="05050102010706020507" pitchFamily="18" charset="2"/>
              <a:buAutoNum type="arabicPeriod"/>
            </a:pPr>
            <a:r>
              <a:rPr lang="en-US" altLang="en-US" dirty="0"/>
              <a:t>referenced, modified</a:t>
            </a:r>
          </a:p>
          <a:p>
            <a:pPr marL="533400" indent="-533400" eaLnBrk="1" hangingPunct="1"/>
            <a:r>
              <a:rPr lang="en-US" altLang="en-US" dirty="0"/>
              <a:t>NRU removes page at random</a:t>
            </a:r>
          </a:p>
          <a:p>
            <a:pPr marL="914400" lvl="1" indent="-457200" eaLnBrk="1" hangingPunct="1"/>
            <a:r>
              <a:rPr lang="en-US" altLang="en-US" dirty="0"/>
              <a:t>from lowest numbered non empty class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71AD78D-B35A-482C-B87E-8539EB98D098}"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63</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5843" name="Rectangle 2"/>
          <p:cNvSpPr>
            <a:spLocks noGrp="1"/>
          </p:cNvSpPr>
          <p:nvPr>
            <p:ph type="title"/>
          </p:nvPr>
        </p:nvSpPr>
        <p:spPr>
          <a:xfrm>
            <a:off x="98425" y="0"/>
            <a:ext cx="8890000" cy="1143000"/>
          </a:xfrm>
        </p:spPr>
        <p:txBody>
          <a:bodyPr vert="horz" wrap="square" lIns="91440" tIns="45720" rIns="91440" bIns="45720" anchor="ctr" anchorCtr="0"/>
          <a:lstStyle/>
          <a:p>
            <a:pPr eaLnBrk="1" hangingPunct="1"/>
            <a:r>
              <a:rPr lang="en-US" altLang="en-US" dirty="0"/>
              <a:t>FIFO Page Replacement Algorithm</a:t>
            </a:r>
            <a:endParaRPr lang="en-US" altLang="en-US" sz="4000" dirty="0"/>
          </a:p>
        </p:txBody>
      </p:sp>
      <p:sp>
        <p:nvSpPr>
          <p:cNvPr id="35844" name="Rectangle 3"/>
          <p:cNvSpPr>
            <a:spLocks noGrp="1"/>
          </p:cNvSpPr>
          <p:nvPr>
            <p:ph idx="1"/>
          </p:nvPr>
        </p:nvSpPr>
        <p:spPr>
          <a:xfrm>
            <a:off x="292100" y="1438275"/>
            <a:ext cx="8559800" cy="4657725"/>
          </a:xfrm>
        </p:spPr>
        <p:txBody>
          <a:bodyPr vert="horz" wrap="square" lIns="91440" tIns="45720" rIns="91440" bIns="45720" anchor="t" anchorCtr="0"/>
          <a:lstStyle/>
          <a:p>
            <a:pPr eaLnBrk="1" hangingPunct="1"/>
            <a:r>
              <a:rPr lang="en-US" altLang="en-US" dirty="0"/>
              <a:t>Maintain a linked list of all pages</a:t>
            </a:r>
            <a:r>
              <a:rPr lang="en-US" altLang="en-US" sz="3600" dirty="0"/>
              <a:t> </a:t>
            </a:r>
          </a:p>
          <a:p>
            <a:pPr lvl="1" eaLnBrk="1" hangingPunct="1"/>
            <a:r>
              <a:rPr lang="en-US" altLang="en-US" dirty="0"/>
              <a:t>in order they came into memory</a:t>
            </a:r>
            <a:endParaRPr lang="en-US" altLang="en-US" sz="3200" dirty="0"/>
          </a:p>
          <a:p>
            <a:pPr lvl="1" eaLnBrk="1" hangingPunct="1"/>
            <a:endParaRPr lang="en-US" altLang="en-US" sz="3200" dirty="0"/>
          </a:p>
          <a:p>
            <a:pPr eaLnBrk="1" hangingPunct="1"/>
            <a:r>
              <a:rPr lang="en-US" altLang="en-US" dirty="0"/>
              <a:t>Page at beginning of list replaced</a:t>
            </a:r>
            <a:endParaRPr lang="en-US" altLang="en-US" sz="3600" dirty="0"/>
          </a:p>
          <a:p>
            <a:pPr eaLnBrk="1" hangingPunct="1"/>
            <a:endParaRPr lang="en-US" altLang="en-US" sz="3600" dirty="0"/>
          </a:p>
          <a:p>
            <a:pPr eaLnBrk="1" hangingPunct="1"/>
            <a:r>
              <a:rPr lang="en-US" altLang="en-US" dirty="0"/>
              <a:t>Disadvantage</a:t>
            </a:r>
            <a:endParaRPr lang="en-US" altLang="en-US" sz="3600" dirty="0"/>
          </a:p>
          <a:p>
            <a:pPr lvl="1" eaLnBrk="1" hangingPunct="1"/>
            <a:r>
              <a:rPr lang="en-US" altLang="en-US" dirty="0"/>
              <a:t>page in memory the longest may be often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7225" y="263525"/>
            <a:ext cx="7772400" cy="1143000"/>
          </a:xfrm>
        </p:spPr>
        <p:txBody>
          <a:bodyPr vert="horz" wrap="square" lIns="91440" tIns="45720" rIns="91440" bIns="45720" anchor="ctr" anchorCtr="0"/>
          <a:lstStyle/>
          <a:p>
            <a:pPr eaLnBrk="1" hangingPunct="1"/>
            <a:r>
              <a:rPr lang="en-IN" altLang="x-none" dirty="0"/>
              <a:t>MMU Block diag.</a:t>
            </a:r>
          </a:p>
        </p:txBody>
      </p:sp>
      <p:sp>
        <p:nvSpPr>
          <p:cNvPr id="9219" name="Content Placeholder 2"/>
          <p:cNvSpPr>
            <a:spLocks noGrp="1"/>
          </p:cNvSpPr>
          <p:nvPr>
            <p:ph idx="1"/>
          </p:nvPr>
        </p:nvSpPr>
        <p:spPr/>
        <p:txBody>
          <a:bodyPr vert="horz" wrap="square" lIns="91440" tIns="45720" rIns="91440" bIns="45720" anchor="t" anchorCtr="0"/>
          <a:lstStyle/>
          <a:p>
            <a:pPr marL="0" indent="0" eaLnBrk="1" hangingPunct="1">
              <a:buNone/>
            </a:pPr>
            <a:r>
              <a:rPr lang="en-IN" altLang="x-none" dirty="0"/>
              <a:t> </a:t>
            </a:r>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7</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9221" name="Picture 4" descr="https://upload.wikimedia.org/wikipedia/commons/thumb/d/dc/MMU_principle_updated.png/1024px-MMU_principle_updated.png"/>
          <p:cNvPicPr>
            <a:picLocks noChangeAspect="1"/>
          </p:cNvPicPr>
          <p:nvPr/>
        </p:nvPicPr>
        <p:blipFill>
          <a:blip r:embed="rId2"/>
          <a:stretch>
            <a:fillRect/>
          </a:stretch>
        </p:blipFill>
        <p:spPr>
          <a:xfrm>
            <a:off x="817563" y="1609725"/>
            <a:ext cx="6913562" cy="48323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eaLnBrk="1" hangingPunct="1"/>
            <a:r>
              <a:rPr lang="en-IN" altLang="x-none" dirty="0"/>
              <a:t> IMP Terms</a:t>
            </a:r>
          </a:p>
        </p:txBody>
      </p:sp>
      <p:sp>
        <p:nvSpPr>
          <p:cNvPr id="10243" name="Content Placeholder 2"/>
          <p:cNvSpPr>
            <a:spLocks noGrp="1"/>
          </p:cNvSpPr>
          <p:nvPr>
            <p:ph idx="1"/>
          </p:nvPr>
        </p:nvSpPr>
        <p:spPr/>
        <p:txBody>
          <a:bodyPr vert="horz" wrap="square" lIns="91440" tIns="45720" rIns="91440" bIns="45720" anchor="t" anchorCtr="0"/>
          <a:lstStyle/>
          <a:p>
            <a:pPr eaLnBrk="1" hangingPunct="1"/>
            <a:r>
              <a:rPr lang="en-IN" altLang="x-none" dirty="0"/>
              <a:t>Swapping</a:t>
            </a:r>
          </a:p>
          <a:p>
            <a:pPr eaLnBrk="1" hangingPunct="1"/>
            <a:r>
              <a:rPr lang="en-IN" altLang="x-none" dirty="0"/>
              <a:t>Fragmentation</a:t>
            </a:r>
          </a:p>
          <a:p>
            <a:pPr eaLnBrk="1" hangingPunct="1"/>
            <a:r>
              <a:rPr lang="en-IN" altLang="x-none" dirty="0"/>
              <a:t>Compaction</a:t>
            </a:r>
          </a:p>
          <a:p>
            <a:pPr eaLnBrk="1" hangingPunct="1"/>
            <a:r>
              <a:rPr lang="en-IN" altLang="x-none" dirty="0"/>
              <a:t>Paging</a:t>
            </a:r>
          </a:p>
          <a:p>
            <a:pPr eaLnBrk="1" hangingPunct="1"/>
            <a:endParaRPr lang="en-IN" altLang="x-none" dirty="0"/>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8</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eaLnBrk="1" hangingPunct="1"/>
            <a:r>
              <a:rPr lang="en-IN" altLang="x-none" dirty="0"/>
              <a:t>Swapping</a:t>
            </a:r>
          </a:p>
        </p:txBody>
      </p:sp>
      <p:sp>
        <p:nvSpPr>
          <p:cNvPr id="11267" name="Content Placeholder 2"/>
          <p:cNvSpPr>
            <a:spLocks noGrp="1"/>
          </p:cNvSpPr>
          <p:nvPr>
            <p:ph idx="1"/>
          </p:nvPr>
        </p:nvSpPr>
        <p:spPr/>
        <p:txBody>
          <a:bodyPr vert="horz" wrap="square" lIns="91440" tIns="45720" rIns="91440" bIns="45720" anchor="t" anchorCtr="0"/>
          <a:lstStyle/>
          <a:p>
            <a:pPr marL="0" indent="0" eaLnBrk="1" hangingPunct="1">
              <a:buNone/>
            </a:pPr>
            <a:r>
              <a:rPr lang="en-IN" altLang="x-none" dirty="0"/>
              <a:t> </a:t>
            </a:r>
          </a:p>
        </p:txBody>
      </p:sp>
      <p:sp>
        <p:nvSpPr>
          <p:cNvPr id="4" name="Slide Number Placeholder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9D2CA-2D56-49F2-9583-82CB645FD6EE}" type="slidenum">
              <a:rPr kumimoji="0" lang="en-US" altLang="en-US" sz="1400" b="0" i="0" u="none" strike="noStrike" kern="1200" cap="none" spc="0" normalizeH="0" baseline="0" noProof="0" smtClean="0">
                <a:ln>
                  <a:noFill/>
                </a:ln>
                <a:solidFill>
                  <a:schemeClr val="tx1"/>
                </a:solidFill>
                <a:effectLst/>
                <a:uLnTx/>
                <a:uFillTx/>
                <a:latin typeface="+mn-lt"/>
                <a:ea typeface="+mn-ea"/>
                <a:cs typeface="+mn-cs"/>
              </a:rPr>
              <a:t>9</a:t>
            </a:fld>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11269" name="Picture 2" descr="https://cdn.guru99.com/images/1/122419_0516_MemoryManag1.png"/>
          <p:cNvPicPr>
            <a:picLocks noChangeAspect="1"/>
          </p:cNvPicPr>
          <p:nvPr/>
        </p:nvPicPr>
        <p:blipFill>
          <a:blip r:embed="rId2"/>
          <a:stretch>
            <a:fillRect/>
          </a:stretch>
        </p:blipFill>
        <p:spPr>
          <a:xfrm>
            <a:off x="1149350" y="1143000"/>
            <a:ext cx="7486650" cy="519112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bg1"/>
        </a:solid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bg1"/>
        </a:solid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2035</Words>
  <Application>Microsoft Office PowerPoint</Application>
  <PresentationFormat>On-screen Show (4:3)</PresentationFormat>
  <Paragraphs>286</Paragraphs>
  <Slides>63</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70" baseType="lpstr">
      <vt:lpstr>Arial</vt:lpstr>
      <vt:lpstr>Helvetica</vt:lpstr>
      <vt:lpstr>Symbol</vt:lpstr>
      <vt:lpstr>Times New Roman</vt:lpstr>
      <vt:lpstr>Default Design</vt:lpstr>
      <vt:lpstr>1_Default Design</vt:lpstr>
      <vt:lpstr>Bitmap Image</vt:lpstr>
      <vt:lpstr>Memory Management</vt:lpstr>
      <vt:lpstr>Memory Management </vt:lpstr>
      <vt:lpstr>Memory Management Requirements</vt:lpstr>
      <vt:lpstr>PowerPoint Presentation</vt:lpstr>
      <vt:lpstr>PowerPoint Presentation</vt:lpstr>
      <vt:lpstr>Basic Memory Management Monoprogramming without Swapping or Paging</vt:lpstr>
      <vt:lpstr>MMU Block diag.</vt:lpstr>
      <vt:lpstr> IMP Terms</vt:lpstr>
      <vt:lpstr>Swapping</vt:lpstr>
      <vt:lpstr>PowerPoint Presentation</vt:lpstr>
      <vt:lpstr>Fragmentation </vt:lpstr>
      <vt:lpstr> </vt:lpstr>
      <vt:lpstr>Compaction </vt:lpstr>
      <vt:lpstr>Paging </vt:lpstr>
      <vt:lpstr>Memory Partitioning</vt:lpstr>
      <vt:lpstr>Memory Partitioning</vt:lpstr>
      <vt:lpstr>Fixed partitioning</vt:lpstr>
      <vt:lpstr>PowerPoint Presentation</vt:lpstr>
      <vt:lpstr>Dnamic Memory Partitioning </vt:lpstr>
      <vt:lpstr>Disadvantage </vt:lpstr>
      <vt:lpstr>Dynamic Storage-Allocation Problem</vt:lpstr>
      <vt:lpstr>Fragmentation</vt:lpstr>
      <vt:lpstr>Buddy System</vt:lpstr>
      <vt:lpstr>PowerPoint Presentation</vt:lpstr>
      <vt:lpstr>Logical vs. Physical Address Space</vt:lpstr>
      <vt:lpstr>Paging</vt:lpstr>
      <vt:lpstr>Paging Example </vt:lpstr>
      <vt:lpstr>PowerPoint Presentation</vt:lpstr>
      <vt:lpstr>Operating system software </vt:lpstr>
      <vt:lpstr>Page replacement scheme</vt:lpstr>
      <vt:lpstr>PowerPoint Presentation</vt:lpstr>
      <vt:lpstr>PowerPoint Presentation</vt:lpstr>
      <vt:lpstr>Page replacement algorithms</vt:lpstr>
      <vt:lpstr>PowerPoint Presentation</vt:lpstr>
      <vt:lpstr>FIFO Example</vt:lpstr>
      <vt:lpstr>PowerPoint Presentation</vt:lpstr>
      <vt:lpstr>FIFO Example</vt:lpstr>
      <vt:lpstr>PowerPoint Presentation</vt:lpstr>
      <vt:lpstr>PowerPoint Presentation</vt:lpstr>
      <vt:lpstr>Least Recently Used (LRU)</vt:lpstr>
      <vt:lpstr>LRU Example</vt:lpstr>
      <vt:lpstr>PowerPoint Presentation</vt:lpstr>
      <vt:lpstr>PowerPoint Presentation</vt:lpstr>
      <vt:lpstr>PowerPoint Presentation</vt:lpstr>
      <vt:lpstr>LRU</vt:lpstr>
      <vt:lpstr>Optimal Page Replacemnt  </vt:lpstr>
      <vt:lpstr>Optimal Page Replacement Algorithm</vt:lpstr>
      <vt:lpstr>Optimal Page replacement - Example</vt:lpstr>
      <vt:lpstr>PowerPoint Presentation</vt:lpstr>
      <vt:lpstr>PowerPoint Presentation</vt:lpstr>
      <vt:lpstr>Hardware and control structure </vt:lpstr>
      <vt:lpstr>DEMAND PAGING</vt:lpstr>
      <vt:lpstr>PowerPoint Presentation</vt:lpstr>
      <vt:lpstr>Thrashing </vt:lpstr>
      <vt:lpstr>PowerPoint Presentation</vt:lpstr>
      <vt:lpstr>PowerPoint Presentation</vt:lpstr>
      <vt:lpstr>working set model ( Locality) </vt:lpstr>
      <vt:lpstr>PowerPoint Presentation</vt:lpstr>
      <vt:lpstr>Multiprogramming with Fixed Partitions</vt:lpstr>
      <vt:lpstr>Modeling Multiprogramming</vt:lpstr>
      <vt:lpstr>Page Replacement Algorithms</vt:lpstr>
      <vt:lpstr>Not Recently Used Page Replacement Algorithm</vt:lpstr>
      <vt:lpstr>FIFO Page Replacement Algorithm</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Steve  Armstrong</dc:creator>
  <cp:lastModifiedBy>NANAJKAR</cp:lastModifiedBy>
  <cp:revision>129</cp:revision>
  <cp:lastPrinted>2001-01-13T17:28:00Z</cp:lastPrinted>
  <dcterms:created xsi:type="dcterms:W3CDTF">2000-11-25T19:18:00Z</dcterms:created>
  <dcterms:modified xsi:type="dcterms:W3CDTF">2021-10-30T10:26:16Z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64F9A95FF63C413DA050CA569494309A</vt:lpwstr>
  </property>
  <property fmtid="{D5CDD505-2E9C-101B-9397-08002B2CF9AE}" pid="3" name="KSOProductBuildVer">
    <vt:lpwstr>1033-11.2.0.10351</vt:lpwstr>
  </property>
</Properties>
</file>