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10" r:id="rId3"/>
    <p:sldId id="272" r:id="rId4"/>
    <p:sldId id="267" r:id="rId5"/>
    <p:sldId id="261" r:id="rId6"/>
    <p:sldId id="268" r:id="rId7"/>
    <p:sldId id="269" r:id="rId8"/>
    <p:sldId id="271" r:id="rId9"/>
    <p:sldId id="262" r:id="rId10"/>
    <p:sldId id="274" r:id="rId11"/>
    <p:sldId id="273" r:id="rId12"/>
    <p:sldId id="293" r:id="rId13"/>
    <p:sldId id="307" r:id="rId14"/>
    <p:sldId id="294" r:id="rId15"/>
    <p:sldId id="305" r:id="rId16"/>
    <p:sldId id="306" r:id="rId17"/>
    <p:sldId id="300" r:id="rId18"/>
    <p:sldId id="303" r:id="rId19"/>
    <p:sldId id="266" r:id="rId20"/>
    <p:sldId id="275" r:id="rId21"/>
    <p:sldId id="308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12792-3CCB-3147-AB6A-564A067D979F}" type="doc">
      <dgm:prSet loTypeId="urn:microsoft.com/office/officeart/2005/8/layout/hProcess4" loCatId="process" qsTypeId="urn:microsoft.com/office/officeart/2005/8/quickstyle/simple4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AFA0CC6C-5A11-3541-A96B-BBB9E8F1008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Takes less time to create a new thread than a process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0051A69D-4669-124D-85A6-0A75C8565B53}" type="parTrans" cxnId="{EE406D00-A366-AB41-B013-79960A0EF78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89B2846F-B036-B845-98E7-5447983B519B}" type="sibTrans" cxnId="{EE406D00-A366-AB41-B013-79960A0EF781}">
      <dgm:prSet/>
      <dgm:spPr>
        <a:solidFill>
          <a:srgbClr val="C00000"/>
        </a:solidFill>
      </dgm:spPr>
      <dgm:t>
        <a:bodyPr/>
        <a:lstStyle/>
        <a:p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2BE931D-4917-064A-8CED-E89B3B49C00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Less time to terminate a thread than a process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4B95287D-3311-4B44-822D-7DBF087E83C4}" type="parTrans" cxnId="{545C5D4E-2318-DA44-81A1-FE37C177C142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383132FC-8629-134A-9906-CD52E08F6531}" type="sibTrans" cxnId="{545C5D4E-2318-DA44-81A1-FE37C177C142}">
      <dgm:prSet/>
      <dgm:spPr>
        <a:solidFill>
          <a:srgbClr val="C00000"/>
        </a:solidFill>
      </dgm:spPr>
      <dgm:t>
        <a:bodyPr/>
        <a:lstStyle/>
        <a:p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1765FA09-159F-6843-8FFB-18AA17877074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Switching between two threads takes less time than switching between processes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2F61D544-E6BE-5A4A-B671-6050A491E6EE}" type="parTrans" cxnId="{D1A6B5C9-FAE6-E84A-9BDE-4250B3BC4505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F82CA53-B444-2C4A-A223-DA80E41EF993}" type="sibTrans" cxnId="{D1A6B5C9-FAE6-E84A-9BDE-4250B3BC4505}">
      <dgm:prSet/>
      <dgm:spPr>
        <a:solidFill>
          <a:srgbClr val="C00000"/>
        </a:solidFill>
      </dgm:spPr>
      <dgm:t>
        <a:bodyPr/>
        <a:lstStyle/>
        <a:p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AD34B155-D904-644D-95D1-187D4C7439B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Threads enhance efficiency in communication between programs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7C71F8B5-0903-7B4E-89CC-A33A4F72AF14}" type="parTrans" cxnId="{B2CDC935-D2D5-1B4A-9185-022688E19A2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09A54BFE-F92A-F14A-9470-DB6AA6E7DBC4}" type="sibTrans" cxnId="{B2CDC935-D2D5-1B4A-9185-022688E19A2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F31B188B-EE04-7A41-B087-53347EEFDF99}" type="pres">
      <dgm:prSet presAssocID="{18612792-3CCB-3147-AB6A-564A067D97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6799D7-94D7-814E-8B46-9492E2021E75}" type="pres">
      <dgm:prSet presAssocID="{18612792-3CCB-3147-AB6A-564A067D979F}" presName="tSp" presStyleCnt="0"/>
      <dgm:spPr/>
    </dgm:pt>
    <dgm:pt modelId="{49582FC7-E5E8-FD46-97E2-1C712C16B51B}" type="pres">
      <dgm:prSet presAssocID="{18612792-3CCB-3147-AB6A-564A067D979F}" presName="bSp" presStyleCnt="0"/>
      <dgm:spPr/>
    </dgm:pt>
    <dgm:pt modelId="{A88E4BEC-E3E1-7A47-8F0D-4E9A043F7A3F}" type="pres">
      <dgm:prSet presAssocID="{18612792-3CCB-3147-AB6A-564A067D979F}" presName="process" presStyleCnt="0"/>
      <dgm:spPr/>
    </dgm:pt>
    <dgm:pt modelId="{6B723AA7-98F1-004E-92ED-62FA82380A40}" type="pres">
      <dgm:prSet presAssocID="{AFA0CC6C-5A11-3541-A96B-BBB9E8F10083}" presName="composite1" presStyleCnt="0"/>
      <dgm:spPr/>
    </dgm:pt>
    <dgm:pt modelId="{BC24B6E1-8926-6843-9594-F3E8EEF720BF}" type="pres">
      <dgm:prSet presAssocID="{AFA0CC6C-5A11-3541-A96B-BBB9E8F10083}" presName="dummyNode1" presStyleLbl="node1" presStyleIdx="0" presStyleCnt="4"/>
      <dgm:spPr/>
    </dgm:pt>
    <dgm:pt modelId="{C025B061-28CD-1A44-A68C-27DC3598CC6C}" type="pres">
      <dgm:prSet presAssocID="{AFA0CC6C-5A11-3541-A96B-BBB9E8F10083}" presName="childNode1" presStyleLbl="bgAcc1" presStyleIdx="0" presStyleCnt="4">
        <dgm:presLayoutVars>
          <dgm:bulletEnabled val="1"/>
        </dgm:presLayoutVars>
      </dgm:prSet>
      <dgm:spPr/>
    </dgm:pt>
    <dgm:pt modelId="{96DAA187-7B06-664F-AA58-18925EE1891B}" type="pres">
      <dgm:prSet presAssocID="{AFA0CC6C-5A11-3541-A96B-BBB9E8F10083}" presName="childNode1tx" presStyleLbl="bgAcc1" presStyleIdx="0" presStyleCnt="4">
        <dgm:presLayoutVars>
          <dgm:bulletEnabled val="1"/>
        </dgm:presLayoutVars>
      </dgm:prSet>
      <dgm:spPr/>
    </dgm:pt>
    <dgm:pt modelId="{D4D7556E-CD4B-0F43-B97B-025926CE55A9}" type="pres">
      <dgm:prSet presAssocID="{AFA0CC6C-5A11-3541-A96B-BBB9E8F10083}" presName="parentNode1" presStyleLbl="node1" presStyleIdx="0" presStyleCnt="4" custScaleX="113305" custScaleY="2731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022CC-12C5-4345-9F79-304BA44059D2}" type="pres">
      <dgm:prSet presAssocID="{AFA0CC6C-5A11-3541-A96B-BBB9E8F10083}" presName="connSite1" presStyleCnt="0"/>
      <dgm:spPr/>
    </dgm:pt>
    <dgm:pt modelId="{551E1238-A39B-B149-8297-AA72CE9A22C8}" type="pres">
      <dgm:prSet presAssocID="{89B2846F-B036-B845-98E7-5447983B519B}" presName="Name9" presStyleLbl="sibTrans2D1" presStyleIdx="0" presStyleCnt="3" custAng="21021784" custScaleX="117709" custLinFactNeighborX="18871" custLinFactNeighborY="-2517"/>
      <dgm:spPr/>
      <dgm:t>
        <a:bodyPr/>
        <a:lstStyle/>
        <a:p>
          <a:endParaRPr lang="en-US"/>
        </a:p>
      </dgm:t>
    </dgm:pt>
    <dgm:pt modelId="{8E2546F3-012C-2348-9075-98FF862FAE46}" type="pres">
      <dgm:prSet presAssocID="{72BE931D-4917-064A-8CED-E89B3B49C005}" presName="composite2" presStyleCnt="0"/>
      <dgm:spPr/>
    </dgm:pt>
    <dgm:pt modelId="{EE0F488B-75C0-4144-9FD6-ACFC2CF22638}" type="pres">
      <dgm:prSet presAssocID="{72BE931D-4917-064A-8CED-E89B3B49C005}" presName="dummyNode2" presStyleLbl="node1" presStyleIdx="0" presStyleCnt="4"/>
      <dgm:spPr/>
    </dgm:pt>
    <dgm:pt modelId="{5FF00021-0035-EC44-9F54-1581344B5540}" type="pres">
      <dgm:prSet presAssocID="{72BE931D-4917-064A-8CED-E89B3B49C005}" presName="childNode2" presStyleLbl="bgAcc1" presStyleIdx="1" presStyleCnt="4">
        <dgm:presLayoutVars>
          <dgm:bulletEnabled val="1"/>
        </dgm:presLayoutVars>
      </dgm:prSet>
      <dgm:spPr/>
    </dgm:pt>
    <dgm:pt modelId="{07E77F62-D5DE-9246-B8F6-78FD9550873C}" type="pres">
      <dgm:prSet presAssocID="{72BE931D-4917-064A-8CED-E89B3B49C005}" presName="childNode2tx" presStyleLbl="bgAcc1" presStyleIdx="1" presStyleCnt="4">
        <dgm:presLayoutVars>
          <dgm:bulletEnabled val="1"/>
        </dgm:presLayoutVars>
      </dgm:prSet>
      <dgm:spPr/>
    </dgm:pt>
    <dgm:pt modelId="{F8DEE456-5D02-F24A-9584-7CB10AA1B0B3}" type="pres">
      <dgm:prSet presAssocID="{72BE931D-4917-064A-8CED-E89B3B49C005}" presName="parentNode2" presStyleLbl="node1" presStyleIdx="1" presStyleCnt="4" custScaleX="137971" custScaleY="2409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100DE-91BD-4440-9BF7-98ED8E46F6C0}" type="pres">
      <dgm:prSet presAssocID="{72BE931D-4917-064A-8CED-E89B3B49C005}" presName="connSite2" presStyleCnt="0"/>
      <dgm:spPr/>
    </dgm:pt>
    <dgm:pt modelId="{77A16B1F-811E-5249-9C4A-E45362F95CB1}" type="pres">
      <dgm:prSet presAssocID="{383132FC-8629-134A-9906-CD52E08F6531}" presName="Name18" presStyleLbl="sibTrans2D1" presStyleIdx="1" presStyleCnt="3" custAng="285495" custScaleX="98912" custLinFactNeighborX="3296" custLinFactNeighborY="2385"/>
      <dgm:spPr/>
      <dgm:t>
        <a:bodyPr/>
        <a:lstStyle/>
        <a:p>
          <a:endParaRPr lang="en-US"/>
        </a:p>
      </dgm:t>
    </dgm:pt>
    <dgm:pt modelId="{C8D35E00-E8F9-344D-A0A4-0805AC08AE07}" type="pres">
      <dgm:prSet presAssocID="{1765FA09-159F-6843-8FFB-18AA17877074}" presName="composite1" presStyleCnt="0"/>
      <dgm:spPr/>
    </dgm:pt>
    <dgm:pt modelId="{4B113F1A-6971-C74D-93B7-B466E820B9E8}" type="pres">
      <dgm:prSet presAssocID="{1765FA09-159F-6843-8FFB-18AA17877074}" presName="dummyNode1" presStyleLbl="node1" presStyleIdx="1" presStyleCnt="4"/>
      <dgm:spPr/>
    </dgm:pt>
    <dgm:pt modelId="{2401F2B1-4C8C-3B40-BFC1-E2B42A50EB44}" type="pres">
      <dgm:prSet presAssocID="{1765FA09-159F-6843-8FFB-18AA17877074}" presName="childNode1" presStyleLbl="bgAcc1" presStyleIdx="2" presStyleCnt="4">
        <dgm:presLayoutVars>
          <dgm:bulletEnabled val="1"/>
        </dgm:presLayoutVars>
      </dgm:prSet>
      <dgm:spPr/>
    </dgm:pt>
    <dgm:pt modelId="{5B12B861-D846-F84D-881F-A2EB39D50CB6}" type="pres">
      <dgm:prSet presAssocID="{1765FA09-159F-6843-8FFB-18AA17877074}" presName="childNode1tx" presStyleLbl="bgAcc1" presStyleIdx="2" presStyleCnt="4">
        <dgm:presLayoutVars>
          <dgm:bulletEnabled val="1"/>
        </dgm:presLayoutVars>
      </dgm:prSet>
      <dgm:spPr/>
    </dgm:pt>
    <dgm:pt modelId="{877379AA-74FD-3B4E-B4C4-F6D60C04083B}" type="pres">
      <dgm:prSet presAssocID="{1765FA09-159F-6843-8FFB-18AA17877074}" presName="parentNode1" presStyleLbl="node1" presStyleIdx="2" presStyleCnt="4" custScaleX="154449" custScaleY="3455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7EA57-E851-8049-A6C9-65B7EF761E43}" type="pres">
      <dgm:prSet presAssocID="{1765FA09-159F-6843-8FFB-18AA17877074}" presName="connSite1" presStyleCnt="0"/>
      <dgm:spPr/>
    </dgm:pt>
    <dgm:pt modelId="{89B61966-62BD-9A4E-B31E-31C32831A504}" type="pres">
      <dgm:prSet presAssocID="{AF82CA53-B444-2C4A-A223-DA80E41EF993}" presName="Name9" presStyleLbl="sibTrans2D1" presStyleIdx="2" presStyleCnt="3" custAng="20763315" custLinFactNeighborX="10385" custLinFactNeighborY="-9166"/>
      <dgm:spPr/>
      <dgm:t>
        <a:bodyPr/>
        <a:lstStyle/>
        <a:p>
          <a:endParaRPr lang="en-US"/>
        </a:p>
      </dgm:t>
    </dgm:pt>
    <dgm:pt modelId="{85BABCFF-DEBC-E548-91CD-3B8952718110}" type="pres">
      <dgm:prSet presAssocID="{AD34B155-D904-644D-95D1-187D4C7439BD}" presName="composite2" presStyleCnt="0"/>
      <dgm:spPr/>
    </dgm:pt>
    <dgm:pt modelId="{EA439E54-9D59-AC4A-8214-D756227D4F2A}" type="pres">
      <dgm:prSet presAssocID="{AD34B155-D904-644D-95D1-187D4C7439BD}" presName="dummyNode2" presStyleLbl="node1" presStyleIdx="2" presStyleCnt="4"/>
      <dgm:spPr/>
    </dgm:pt>
    <dgm:pt modelId="{E1E1BC13-FC71-954D-A46E-211E173FDACF}" type="pres">
      <dgm:prSet presAssocID="{AD34B155-D904-644D-95D1-187D4C7439BD}" presName="childNode2" presStyleLbl="bgAcc1" presStyleIdx="3" presStyleCnt="4" custScaleX="136011" custScaleY="49036" custLinFactNeighborX="7653" custLinFactNeighborY="11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5C3D2-839E-724B-B409-98982F52C1F6}" type="pres">
      <dgm:prSet presAssocID="{AD34B155-D904-644D-95D1-187D4C7439BD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D161A-46FB-A047-ABDE-85957AB23A74}" type="pres">
      <dgm:prSet presAssocID="{AD34B155-D904-644D-95D1-187D4C7439BD}" presName="parentNode2" presStyleLbl="node1" presStyleIdx="3" presStyleCnt="4" custScaleX="160014" custScaleY="2538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1F65-BB13-4C40-8BB6-33B7764587BE}" type="pres">
      <dgm:prSet presAssocID="{AD34B155-D904-644D-95D1-187D4C7439BD}" presName="connSite2" presStyleCnt="0"/>
      <dgm:spPr/>
    </dgm:pt>
  </dgm:ptLst>
  <dgm:cxnLst>
    <dgm:cxn modelId="{7B5EA269-D2AE-4821-BBB8-8C33CE371C6B}" type="presOf" srcId="{AF82CA53-B444-2C4A-A223-DA80E41EF993}" destId="{89B61966-62BD-9A4E-B31E-31C32831A504}" srcOrd="0" destOrd="0" presId="urn:microsoft.com/office/officeart/2005/8/layout/hProcess4"/>
    <dgm:cxn modelId="{6ABCECB8-BFB7-4A0C-B532-2C5E0B2DA143}" type="presOf" srcId="{AD34B155-D904-644D-95D1-187D4C7439BD}" destId="{2FCD161A-46FB-A047-ABDE-85957AB23A74}" srcOrd="0" destOrd="0" presId="urn:microsoft.com/office/officeart/2005/8/layout/hProcess4"/>
    <dgm:cxn modelId="{EE406D00-A366-AB41-B013-79960A0EF781}" srcId="{18612792-3CCB-3147-AB6A-564A067D979F}" destId="{AFA0CC6C-5A11-3541-A96B-BBB9E8F10083}" srcOrd="0" destOrd="0" parTransId="{0051A69D-4669-124D-85A6-0A75C8565B53}" sibTransId="{89B2846F-B036-B845-98E7-5447983B519B}"/>
    <dgm:cxn modelId="{D1A6B5C9-FAE6-E84A-9BDE-4250B3BC4505}" srcId="{18612792-3CCB-3147-AB6A-564A067D979F}" destId="{1765FA09-159F-6843-8FFB-18AA17877074}" srcOrd="2" destOrd="0" parTransId="{2F61D544-E6BE-5A4A-B671-6050A491E6EE}" sibTransId="{AF82CA53-B444-2C4A-A223-DA80E41EF993}"/>
    <dgm:cxn modelId="{BC18ED0A-695C-4212-864C-B33341C669E8}" type="presOf" srcId="{383132FC-8629-134A-9906-CD52E08F6531}" destId="{77A16B1F-811E-5249-9C4A-E45362F95CB1}" srcOrd="0" destOrd="0" presId="urn:microsoft.com/office/officeart/2005/8/layout/hProcess4"/>
    <dgm:cxn modelId="{A6E58B86-862B-4949-96D5-31258E01145F}" type="presOf" srcId="{89B2846F-B036-B845-98E7-5447983B519B}" destId="{551E1238-A39B-B149-8297-AA72CE9A22C8}" srcOrd="0" destOrd="0" presId="urn:microsoft.com/office/officeart/2005/8/layout/hProcess4"/>
    <dgm:cxn modelId="{BDA69800-55D5-4042-A8F7-4473C669BABD}" type="presOf" srcId="{1765FA09-159F-6843-8FFB-18AA17877074}" destId="{877379AA-74FD-3B4E-B4C4-F6D60C04083B}" srcOrd="0" destOrd="0" presId="urn:microsoft.com/office/officeart/2005/8/layout/hProcess4"/>
    <dgm:cxn modelId="{B2CDC935-D2D5-1B4A-9185-022688E19A2B}" srcId="{18612792-3CCB-3147-AB6A-564A067D979F}" destId="{AD34B155-D904-644D-95D1-187D4C7439BD}" srcOrd="3" destOrd="0" parTransId="{7C71F8B5-0903-7B4E-89CC-A33A4F72AF14}" sibTransId="{09A54BFE-F92A-F14A-9470-DB6AA6E7DBC4}"/>
    <dgm:cxn modelId="{2B6A5339-A72E-4C3D-83DD-F8A8206D4D43}" type="presOf" srcId="{AFA0CC6C-5A11-3541-A96B-BBB9E8F10083}" destId="{D4D7556E-CD4B-0F43-B97B-025926CE55A9}" srcOrd="0" destOrd="0" presId="urn:microsoft.com/office/officeart/2005/8/layout/hProcess4"/>
    <dgm:cxn modelId="{EB4E5A8C-F705-49D8-844D-27095F64953B}" type="presOf" srcId="{18612792-3CCB-3147-AB6A-564A067D979F}" destId="{F31B188B-EE04-7A41-B087-53347EEFDF99}" srcOrd="0" destOrd="0" presId="urn:microsoft.com/office/officeart/2005/8/layout/hProcess4"/>
    <dgm:cxn modelId="{8EBB7DEB-DCC6-461A-80DD-77FD5069145B}" type="presOf" srcId="{72BE931D-4917-064A-8CED-E89B3B49C005}" destId="{F8DEE456-5D02-F24A-9584-7CB10AA1B0B3}" srcOrd="0" destOrd="0" presId="urn:microsoft.com/office/officeart/2005/8/layout/hProcess4"/>
    <dgm:cxn modelId="{545C5D4E-2318-DA44-81A1-FE37C177C142}" srcId="{18612792-3CCB-3147-AB6A-564A067D979F}" destId="{72BE931D-4917-064A-8CED-E89B3B49C005}" srcOrd="1" destOrd="0" parTransId="{4B95287D-3311-4B44-822D-7DBF087E83C4}" sibTransId="{383132FC-8629-134A-9906-CD52E08F6531}"/>
    <dgm:cxn modelId="{F16FC258-4FC7-4A34-AE03-41881DDC9F1B}" type="presParOf" srcId="{F31B188B-EE04-7A41-B087-53347EEFDF99}" destId="{386799D7-94D7-814E-8B46-9492E2021E75}" srcOrd="0" destOrd="0" presId="urn:microsoft.com/office/officeart/2005/8/layout/hProcess4"/>
    <dgm:cxn modelId="{7A2ADC13-BD03-4A77-8975-285422D06C2C}" type="presParOf" srcId="{F31B188B-EE04-7A41-B087-53347EEFDF99}" destId="{49582FC7-E5E8-FD46-97E2-1C712C16B51B}" srcOrd="1" destOrd="0" presId="urn:microsoft.com/office/officeart/2005/8/layout/hProcess4"/>
    <dgm:cxn modelId="{925923D6-191D-4BDA-849B-97A6C26B4F11}" type="presParOf" srcId="{F31B188B-EE04-7A41-B087-53347EEFDF99}" destId="{A88E4BEC-E3E1-7A47-8F0D-4E9A043F7A3F}" srcOrd="2" destOrd="0" presId="urn:microsoft.com/office/officeart/2005/8/layout/hProcess4"/>
    <dgm:cxn modelId="{6ACCFCBE-F770-42D5-B783-336A1219CE77}" type="presParOf" srcId="{A88E4BEC-E3E1-7A47-8F0D-4E9A043F7A3F}" destId="{6B723AA7-98F1-004E-92ED-62FA82380A40}" srcOrd="0" destOrd="0" presId="urn:microsoft.com/office/officeart/2005/8/layout/hProcess4"/>
    <dgm:cxn modelId="{5AD13631-6B24-40C3-B213-C2239188E0CD}" type="presParOf" srcId="{6B723AA7-98F1-004E-92ED-62FA82380A40}" destId="{BC24B6E1-8926-6843-9594-F3E8EEF720BF}" srcOrd="0" destOrd="0" presId="urn:microsoft.com/office/officeart/2005/8/layout/hProcess4"/>
    <dgm:cxn modelId="{FF76AE24-98E2-440E-905F-247A6F8B41D2}" type="presParOf" srcId="{6B723AA7-98F1-004E-92ED-62FA82380A40}" destId="{C025B061-28CD-1A44-A68C-27DC3598CC6C}" srcOrd="1" destOrd="0" presId="urn:microsoft.com/office/officeart/2005/8/layout/hProcess4"/>
    <dgm:cxn modelId="{13F20339-B335-4A8A-8364-0E8E0E66A425}" type="presParOf" srcId="{6B723AA7-98F1-004E-92ED-62FA82380A40}" destId="{96DAA187-7B06-664F-AA58-18925EE1891B}" srcOrd="2" destOrd="0" presId="urn:microsoft.com/office/officeart/2005/8/layout/hProcess4"/>
    <dgm:cxn modelId="{7AFE728A-F772-4B27-A226-36029B642008}" type="presParOf" srcId="{6B723AA7-98F1-004E-92ED-62FA82380A40}" destId="{D4D7556E-CD4B-0F43-B97B-025926CE55A9}" srcOrd="3" destOrd="0" presId="urn:microsoft.com/office/officeart/2005/8/layout/hProcess4"/>
    <dgm:cxn modelId="{0BDAF897-4DDF-46A5-8A55-6CD2B89885B4}" type="presParOf" srcId="{6B723AA7-98F1-004E-92ED-62FA82380A40}" destId="{7F1022CC-12C5-4345-9F79-304BA44059D2}" srcOrd="4" destOrd="0" presId="urn:microsoft.com/office/officeart/2005/8/layout/hProcess4"/>
    <dgm:cxn modelId="{822CA0FC-37D8-4E3F-B17A-1D03E57D1785}" type="presParOf" srcId="{A88E4BEC-E3E1-7A47-8F0D-4E9A043F7A3F}" destId="{551E1238-A39B-B149-8297-AA72CE9A22C8}" srcOrd="1" destOrd="0" presId="urn:microsoft.com/office/officeart/2005/8/layout/hProcess4"/>
    <dgm:cxn modelId="{F31CC60F-215D-47B0-B642-FA1E6675C8E0}" type="presParOf" srcId="{A88E4BEC-E3E1-7A47-8F0D-4E9A043F7A3F}" destId="{8E2546F3-012C-2348-9075-98FF862FAE46}" srcOrd="2" destOrd="0" presId="urn:microsoft.com/office/officeart/2005/8/layout/hProcess4"/>
    <dgm:cxn modelId="{AF25C3B1-8881-4E81-8E86-BFACF74AE578}" type="presParOf" srcId="{8E2546F3-012C-2348-9075-98FF862FAE46}" destId="{EE0F488B-75C0-4144-9FD6-ACFC2CF22638}" srcOrd="0" destOrd="0" presId="urn:microsoft.com/office/officeart/2005/8/layout/hProcess4"/>
    <dgm:cxn modelId="{A9C42337-CD14-4E12-9B5D-CB6DB4C73DF5}" type="presParOf" srcId="{8E2546F3-012C-2348-9075-98FF862FAE46}" destId="{5FF00021-0035-EC44-9F54-1581344B5540}" srcOrd="1" destOrd="0" presId="urn:microsoft.com/office/officeart/2005/8/layout/hProcess4"/>
    <dgm:cxn modelId="{639DC20F-7539-4FF3-B90B-F2B1CEC9B30F}" type="presParOf" srcId="{8E2546F3-012C-2348-9075-98FF862FAE46}" destId="{07E77F62-D5DE-9246-B8F6-78FD9550873C}" srcOrd="2" destOrd="0" presId="urn:microsoft.com/office/officeart/2005/8/layout/hProcess4"/>
    <dgm:cxn modelId="{79E6A829-5BE5-40CB-9601-E9FB479C2EAD}" type="presParOf" srcId="{8E2546F3-012C-2348-9075-98FF862FAE46}" destId="{F8DEE456-5D02-F24A-9584-7CB10AA1B0B3}" srcOrd="3" destOrd="0" presId="urn:microsoft.com/office/officeart/2005/8/layout/hProcess4"/>
    <dgm:cxn modelId="{4E699FD2-4462-40B7-BD63-BB67B7CD0D09}" type="presParOf" srcId="{8E2546F3-012C-2348-9075-98FF862FAE46}" destId="{C54100DE-91BD-4440-9BF7-98ED8E46F6C0}" srcOrd="4" destOrd="0" presId="urn:microsoft.com/office/officeart/2005/8/layout/hProcess4"/>
    <dgm:cxn modelId="{7FB89795-8508-4E4E-B08E-D683019CF94E}" type="presParOf" srcId="{A88E4BEC-E3E1-7A47-8F0D-4E9A043F7A3F}" destId="{77A16B1F-811E-5249-9C4A-E45362F95CB1}" srcOrd="3" destOrd="0" presId="urn:microsoft.com/office/officeart/2005/8/layout/hProcess4"/>
    <dgm:cxn modelId="{9D4B52DF-96AC-420E-B1D8-E4A8845579F4}" type="presParOf" srcId="{A88E4BEC-E3E1-7A47-8F0D-4E9A043F7A3F}" destId="{C8D35E00-E8F9-344D-A0A4-0805AC08AE07}" srcOrd="4" destOrd="0" presId="urn:microsoft.com/office/officeart/2005/8/layout/hProcess4"/>
    <dgm:cxn modelId="{17693B95-FFFA-4A78-ADCE-9860169D1999}" type="presParOf" srcId="{C8D35E00-E8F9-344D-A0A4-0805AC08AE07}" destId="{4B113F1A-6971-C74D-93B7-B466E820B9E8}" srcOrd="0" destOrd="0" presId="urn:microsoft.com/office/officeart/2005/8/layout/hProcess4"/>
    <dgm:cxn modelId="{B6BC2F83-D79E-4F56-BE55-BC3637743FC9}" type="presParOf" srcId="{C8D35E00-E8F9-344D-A0A4-0805AC08AE07}" destId="{2401F2B1-4C8C-3B40-BFC1-E2B42A50EB44}" srcOrd="1" destOrd="0" presId="urn:microsoft.com/office/officeart/2005/8/layout/hProcess4"/>
    <dgm:cxn modelId="{94E976CD-A29D-495B-9DF1-A3CBA5DCE776}" type="presParOf" srcId="{C8D35E00-E8F9-344D-A0A4-0805AC08AE07}" destId="{5B12B861-D846-F84D-881F-A2EB39D50CB6}" srcOrd="2" destOrd="0" presId="urn:microsoft.com/office/officeart/2005/8/layout/hProcess4"/>
    <dgm:cxn modelId="{4E0AB424-2AE7-4C8F-80D6-B96832482204}" type="presParOf" srcId="{C8D35E00-E8F9-344D-A0A4-0805AC08AE07}" destId="{877379AA-74FD-3B4E-B4C4-F6D60C04083B}" srcOrd="3" destOrd="0" presId="urn:microsoft.com/office/officeart/2005/8/layout/hProcess4"/>
    <dgm:cxn modelId="{84FAF7B5-8BF5-4BBB-A593-D203C74CFC9C}" type="presParOf" srcId="{C8D35E00-E8F9-344D-A0A4-0805AC08AE07}" destId="{6AA7EA57-E851-8049-A6C9-65B7EF761E43}" srcOrd="4" destOrd="0" presId="urn:microsoft.com/office/officeart/2005/8/layout/hProcess4"/>
    <dgm:cxn modelId="{B230C32B-8508-4A79-A8A4-859579FC053E}" type="presParOf" srcId="{A88E4BEC-E3E1-7A47-8F0D-4E9A043F7A3F}" destId="{89B61966-62BD-9A4E-B31E-31C32831A504}" srcOrd="5" destOrd="0" presId="urn:microsoft.com/office/officeart/2005/8/layout/hProcess4"/>
    <dgm:cxn modelId="{CB450CB6-4843-481D-B133-6AC96C3470C4}" type="presParOf" srcId="{A88E4BEC-E3E1-7A47-8F0D-4E9A043F7A3F}" destId="{85BABCFF-DEBC-E548-91CD-3B8952718110}" srcOrd="6" destOrd="0" presId="urn:microsoft.com/office/officeart/2005/8/layout/hProcess4"/>
    <dgm:cxn modelId="{42B6B11C-15AC-4C8F-8331-A9AECA92E374}" type="presParOf" srcId="{85BABCFF-DEBC-E548-91CD-3B8952718110}" destId="{EA439E54-9D59-AC4A-8214-D756227D4F2A}" srcOrd="0" destOrd="0" presId="urn:microsoft.com/office/officeart/2005/8/layout/hProcess4"/>
    <dgm:cxn modelId="{0F67B629-50F6-46EC-9523-0951B8D66188}" type="presParOf" srcId="{85BABCFF-DEBC-E548-91CD-3B8952718110}" destId="{E1E1BC13-FC71-954D-A46E-211E173FDACF}" srcOrd="1" destOrd="0" presId="urn:microsoft.com/office/officeart/2005/8/layout/hProcess4"/>
    <dgm:cxn modelId="{0201F03F-CAC1-4BE3-8C3A-41C3C68D24F5}" type="presParOf" srcId="{85BABCFF-DEBC-E548-91CD-3B8952718110}" destId="{F945C3D2-839E-724B-B409-98982F52C1F6}" srcOrd="2" destOrd="0" presId="urn:microsoft.com/office/officeart/2005/8/layout/hProcess4"/>
    <dgm:cxn modelId="{E6739226-62A0-441A-B268-4175F3839F57}" type="presParOf" srcId="{85BABCFF-DEBC-E548-91CD-3B8952718110}" destId="{2FCD161A-46FB-A047-ABDE-85957AB23A74}" srcOrd="3" destOrd="0" presId="urn:microsoft.com/office/officeart/2005/8/layout/hProcess4"/>
    <dgm:cxn modelId="{3C5E5667-A678-4391-9BD6-C19777CD946A}" type="presParOf" srcId="{85BABCFF-DEBC-E548-91CD-3B8952718110}" destId="{895F1F65-BB13-4C40-8BB6-33B7764587B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5B061-28CD-1A44-A68C-27DC3598CC6C}">
      <dsp:nvSpPr>
        <dsp:cNvPr id="0" name=""/>
        <dsp:cNvSpPr/>
      </dsp:nvSpPr>
      <dsp:spPr>
        <a:xfrm>
          <a:off x="1148" y="1714465"/>
          <a:ext cx="1482470" cy="122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1238-A39B-B149-8297-AA72CE9A22C8}">
      <dsp:nvSpPr>
        <dsp:cNvPr id="0" name=""/>
        <dsp:cNvSpPr/>
      </dsp:nvSpPr>
      <dsp:spPr>
        <a:xfrm rot="21021784">
          <a:off x="994248" y="2358559"/>
          <a:ext cx="1977559" cy="1680041"/>
        </a:xfrm>
        <a:prstGeom prst="leftCircularArrow">
          <a:avLst>
            <a:gd name="adj1" fmla="val 2630"/>
            <a:gd name="adj2" fmla="val 319742"/>
            <a:gd name="adj3" fmla="val 1989991"/>
            <a:gd name="adj4" fmla="val 8919227"/>
            <a:gd name="adj5" fmla="val 3069"/>
          </a:avLst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7556E-CD4B-0F43-B97B-025926CE55A9}">
      <dsp:nvSpPr>
        <dsp:cNvPr id="0" name=""/>
        <dsp:cNvSpPr/>
      </dsp:nvSpPr>
      <dsp:spPr>
        <a:xfrm>
          <a:off x="242923" y="2221438"/>
          <a:ext cx="1493078" cy="143150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Takes less time to create a new thread than a process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4850" y="2263365"/>
        <a:ext cx="1409224" cy="1347655"/>
      </dsp:txXfrm>
    </dsp:sp>
    <dsp:sp modelId="{5FF00021-0035-EC44-9F54-1581344B5540}">
      <dsp:nvSpPr>
        <dsp:cNvPr id="0" name=""/>
        <dsp:cNvSpPr/>
      </dsp:nvSpPr>
      <dsp:spPr>
        <a:xfrm>
          <a:off x="1946431" y="2126030"/>
          <a:ext cx="1482470" cy="122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16B1F-811E-5249-9C4A-E45362F95CB1}">
      <dsp:nvSpPr>
        <dsp:cNvPr id="0" name=""/>
        <dsp:cNvSpPr/>
      </dsp:nvSpPr>
      <dsp:spPr>
        <a:xfrm rot="285495">
          <a:off x="2873117" y="920567"/>
          <a:ext cx="2072748" cy="2095547"/>
        </a:xfrm>
        <a:prstGeom prst="circularArrow">
          <a:avLst>
            <a:gd name="adj1" fmla="val 2109"/>
            <a:gd name="adj2" fmla="val 253274"/>
            <a:gd name="adj3" fmla="val 19300099"/>
            <a:gd name="adj4" fmla="val 12304394"/>
            <a:gd name="adj5" fmla="val 2460"/>
          </a:avLst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EE456-5D02-F24A-9584-7CB10AA1B0B3}">
      <dsp:nvSpPr>
        <dsp:cNvPr id="0" name=""/>
        <dsp:cNvSpPr/>
      </dsp:nvSpPr>
      <dsp:spPr>
        <a:xfrm>
          <a:off x="2025687" y="1494628"/>
          <a:ext cx="1818115" cy="126280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Less time to terminate a thread than a process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62673" y="1531614"/>
        <a:ext cx="1744143" cy="1188832"/>
      </dsp:txXfrm>
    </dsp:sp>
    <dsp:sp modelId="{2401F2B1-4C8C-3B40-BFC1-E2B42A50EB44}">
      <dsp:nvSpPr>
        <dsp:cNvPr id="0" name=""/>
        <dsp:cNvSpPr/>
      </dsp:nvSpPr>
      <dsp:spPr>
        <a:xfrm>
          <a:off x="4083546" y="1619641"/>
          <a:ext cx="1482470" cy="122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61966-62BD-9A4E-B31E-31C32831A504}">
      <dsp:nvSpPr>
        <dsp:cNvPr id="0" name=""/>
        <dsp:cNvSpPr/>
      </dsp:nvSpPr>
      <dsp:spPr>
        <a:xfrm rot="20763315">
          <a:off x="5127264" y="1740622"/>
          <a:ext cx="2428523" cy="2428523"/>
        </a:xfrm>
        <a:prstGeom prst="leftCircularArrow">
          <a:avLst>
            <a:gd name="adj1" fmla="val 1820"/>
            <a:gd name="adj2" fmla="val 217109"/>
            <a:gd name="adj3" fmla="val 2011891"/>
            <a:gd name="adj4" fmla="val 9043760"/>
            <a:gd name="adj5" fmla="val 2123"/>
          </a:avLst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379AA-74FD-3B4E-B4C4-F6D60C04083B}">
      <dsp:nvSpPr>
        <dsp:cNvPr id="0" name=""/>
        <dsp:cNvSpPr/>
      </dsp:nvSpPr>
      <dsp:spPr>
        <a:xfrm>
          <a:off x="4054233" y="1936967"/>
          <a:ext cx="2035254" cy="181080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Switching between two threads takes less time than switching between processes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07270" y="1990004"/>
        <a:ext cx="1929180" cy="1704730"/>
      </dsp:txXfrm>
    </dsp:sp>
    <dsp:sp modelId="{E1E1BC13-FC71-954D-A46E-211E173FDACF}">
      <dsp:nvSpPr>
        <dsp:cNvPr id="0" name=""/>
        <dsp:cNvSpPr/>
      </dsp:nvSpPr>
      <dsp:spPr>
        <a:xfrm>
          <a:off x="6413371" y="2590428"/>
          <a:ext cx="2016323" cy="599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D161A-46FB-A047-ABDE-85957AB23A74}">
      <dsp:nvSpPr>
        <dsp:cNvPr id="0" name=""/>
        <dsp:cNvSpPr/>
      </dsp:nvSpPr>
      <dsp:spPr>
        <a:xfrm>
          <a:off x="6500864" y="1477834"/>
          <a:ext cx="2108587" cy="132997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Threads enhance efficiency in communication between programs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39818" y="1516788"/>
        <a:ext cx="2030679" cy="125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ADA1-66FF-4266-8786-BA6FFE3C4C37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9E2AA-7FEF-4DB4-A007-4C6C5191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A9A298-2822-4DFA-B4A5-53B6A577394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A98A2-1583-49A5-9108-476D354145A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F1B7C1-A33C-40BD-BC3C-53A90281454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BEF40-FA3D-41AD-9BB0-A79763F2ED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BEF40-FA3D-41AD-9BB0-A79763F2ED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BEF40-FA3D-41AD-9BB0-A79763F2ED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BEF40-FA3D-41AD-9BB0-A79763F2ED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BEF40-FA3D-41AD-9BB0-A79763F2ED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38E5E3E-796E-417B-82F1-09D0112BA307}" type="datetime1">
              <a:rPr lang="en-US" smtClean="0"/>
              <a:t>11-Dec-17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54-3736-48E9-A02C-BF2624F77EE3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602E9-FC7F-438E-8306-C3D4A2A699AC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9AB2-CE9F-402C-8635-7E9EBD4A2287}" type="datetime1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436-925F-4B81-9D89-E1CE1D684EC5}" type="datetime1">
              <a:rPr lang="en-US" smtClean="0"/>
              <a:t>11-Dec-17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765D799-8A6E-43A6-B456-1298AC73FE7C}" type="datetime1">
              <a:rPr lang="en-US" smtClean="0"/>
              <a:t>11-Dec-17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17B92E-6CEE-482C-B534-6B82CE5CA8AC}" type="datetime1">
              <a:rPr lang="en-US" smtClean="0"/>
              <a:t>11-Dec-17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8B2F-BE85-4079-8B60-6EE4F8260D15}" type="datetime1">
              <a:rPr lang="en-US" smtClean="0"/>
              <a:t>11-Dec-17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AC8-2C3F-49CF-BDA0-74F3AF13C482}" type="datetime1">
              <a:rPr lang="en-US" smtClean="0"/>
              <a:t>11-Dec-17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62B-B671-4F1B-8B95-60604489CBA9}" type="datetime1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D3F1EB-5A16-4A30-9533-A53EEE86A31A}" type="datetime1">
              <a:rPr lang="en-US" smtClean="0"/>
              <a:t>11-Dec-17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9DE773-D9BF-4919-AE58-F75A49DCE3EF}" type="datetime1">
              <a:rPr lang="en-US" smtClean="0"/>
              <a:t>11-Dec-17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71AE0-3FEE-4E6B-B93B-05CF4EB220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Process MANAGEMENT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1AE0-3FEE-4E6B-B93B-05CF4EB22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Creation &amp; Termination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60885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Process Creation: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initialization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Execution of process creation system call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request to create process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Initialization of batch job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4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Termination: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Normal exit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 exit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Fatal error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Killed by another process</a:t>
            </a:r>
          </a:p>
        </p:txBody>
      </p:sp>
      <p:sp>
        <p:nvSpPr>
          <p:cNvPr id="8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States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11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41020" y="1676400"/>
            <a:ext cx="8145780" cy="4265134"/>
            <a:chOff x="15240" y="2057400"/>
            <a:chExt cx="8145780" cy="4265134"/>
          </a:xfrm>
        </p:grpSpPr>
        <p:sp>
          <p:nvSpPr>
            <p:cNvPr id="9" name="Oval 8"/>
            <p:cNvSpPr/>
            <p:nvPr/>
          </p:nvSpPr>
          <p:spPr>
            <a:xfrm>
              <a:off x="6096000" y="2057400"/>
              <a:ext cx="2065020" cy="912334"/>
            </a:xfrm>
            <a:prstGeom prst="ellipse">
              <a:avLst/>
            </a:prstGeom>
            <a:solidFill>
              <a:srgbClr val="A9C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Terminated</a:t>
              </a:r>
              <a:endParaRPr lang="en-US" sz="20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657600"/>
              <a:ext cx="1905000" cy="912334"/>
            </a:xfrm>
            <a:prstGeom prst="ellipse">
              <a:avLst/>
            </a:prstGeom>
            <a:solidFill>
              <a:srgbClr val="A9C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Running</a:t>
              </a:r>
              <a:endParaRPr 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20240" y="3657600"/>
              <a:ext cx="1905000" cy="912334"/>
            </a:xfrm>
            <a:prstGeom prst="ellipse">
              <a:avLst/>
            </a:prstGeom>
            <a:solidFill>
              <a:srgbClr val="A9C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Ready</a:t>
              </a:r>
              <a:endParaRPr 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5240" y="2057400"/>
              <a:ext cx="1905000" cy="912334"/>
            </a:xfrm>
            <a:prstGeom prst="ellipse">
              <a:avLst/>
            </a:prstGeom>
            <a:solidFill>
              <a:srgbClr val="A9C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New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124200" y="5410200"/>
              <a:ext cx="1905000" cy="912334"/>
            </a:xfrm>
            <a:prstGeom prst="ellipse">
              <a:avLst/>
            </a:prstGeom>
            <a:solidFill>
              <a:srgbClr val="A9C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Waiting</a:t>
              </a:r>
              <a:endParaRPr 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2872740" y="4569934"/>
              <a:ext cx="2385060" cy="383066"/>
            </a:xfrm>
            <a:prstGeom prst="curved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Down Arrow 14"/>
            <p:cNvSpPr/>
            <p:nvPr/>
          </p:nvSpPr>
          <p:spPr>
            <a:xfrm rot="17870007">
              <a:off x="4909311" y="2813622"/>
              <a:ext cx="1516735" cy="340236"/>
            </a:xfrm>
            <a:prstGeom prst="curved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5"/>
            <p:cNvSpPr/>
            <p:nvPr/>
          </p:nvSpPr>
          <p:spPr>
            <a:xfrm rot="10800000">
              <a:off x="2819400" y="3274533"/>
              <a:ext cx="2385060" cy="383066"/>
            </a:xfrm>
            <a:prstGeom prst="curved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rot="3996261">
              <a:off x="1586919" y="2817939"/>
              <a:ext cx="1516735" cy="340236"/>
            </a:xfrm>
            <a:prstGeom prst="curved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Down Arrow 17"/>
            <p:cNvSpPr/>
            <p:nvPr/>
          </p:nvSpPr>
          <p:spPr>
            <a:xfrm rot="6936620">
              <a:off x="4675841" y="5083077"/>
              <a:ext cx="1516735" cy="340236"/>
            </a:xfrm>
            <a:prstGeom prst="curved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14938435">
              <a:off x="1947252" y="5078974"/>
              <a:ext cx="1516735" cy="340236"/>
            </a:xfrm>
            <a:prstGeom prst="curved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8400" y="2513567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Admitted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33572" y="290726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Interrupt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251356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Exit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" y="5117068"/>
              <a:ext cx="248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I/O or Event Completion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52438" y="5117068"/>
              <a:ext cx="182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I/O or Event Wait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95159" y="4953000"/>
              <a:ext cx="198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Scheduler Dispatch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4200"/>
            <a:ext cx="7467600" cy="11430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7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Processes and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Placeholder 10"/>
          <p:cNvSpPr>
            <a:spLocks noGrp="1"/>
          </p:cNvSpPr>
          <p:nvPr>
            <p:ph type="body" idx="1"/>
          </p:nvPr>
        </p:nvSpPr>
        <p:spPr>
          <a:xfrm>
            <a:off x="685800" y="2843212"/>
            <a:ext cx="3657600" cy="696819"/>
          </a:xfrm>
        </p:spPr>
        <p:txBody>
          <a:bodyPr/>
          <a:lstStyle/>
          <a:p>
            <a:pPr algn="ctr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Resource Ownership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sz="half" idx="2"/>
          </p:nvPr>
        </p:nvSpPr>
        <p:spPr>
          <a:xfrm>
            <a:off x="457200" y="3529012"/>
            <a:ext cx="3657600" cy="2719388"/>
          </a:xfrm>
        </p:spPr>
        <p:txBody>
          <a:bodyPr>
            <a:normAutofit/>
          </a:bodyPr>
          <a:lstStyle/>
          <a:p>
            <a:pPr marL="236538" lvl="1" indent="-228600" algn="just"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 a virtual address space to hold the process image</a:t>
            </a:r>
          </a:p>
          <a:p>
            <a:pPr marL="403225" lvl="1" indent="-282575" algn="just">
              <a:spcBef>
                <a:spcPts val="600"/>
              </a:spcBef>
              <a:buSzPct val="75000"/>
              <a:buFont typeface="Wingdings" pitchFamily="2" charset="2"/>
              <a:buChar char="n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OS provides protection to prevent unwanted interference between processes with respect to resources</a:t>
            </a:r>
          </a:p>
          <a:p>
            <a:pPr algn="just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7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800600" y="2843212"/>
            <a:ext cx="3657600" cy="696819"/>
          </a:xfrm>
        </p:spPr>
        <p:txBody>
          <a:bodyPr/>
          <a:lstStyle/>
          <a:p>
            <a:pPr algn="ctr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Scheduling/Execution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543800" cy="12434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defTabSz="266700">
              <a:lnSpc>
                <a:spcPct val="90000"/>
              </a:lnSpc>
              <a:spcAft>
                <a:spcPct val="35000"/>
              </a:spcAft>
              <a:buSzPct val="15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Processes are used to group resources</a:t>
            </a:r>
          </a:p>
          <a:p>
            <a:pPr marL="342900" indent="-342900" algn="just" defTabSz="266700">
              <a:lnSpc>
                <a:spcPct val="90000"/>
              </a:lnSpc>
              <a:spcAft>
                <a:spcPct val="35000"/>
              </a:spcAft>
              <a:buSzPct val="15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Threads are entities scheduled for execution</a:t>
            </a:r>
          </a:p>
          <a:p>
            <a:pPr marL="342900" indent="-342900" algn="just" defTabSz="266700">
              <a:lnSpc>
                <a:spcPct val="90000"/>
              </a:lnSpc>
              <a:spcAft>
                <a:spcPct val="35000"/>
              </a:spcAft>
              <a:buSzPct val="15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have two characteristics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529012"/>
            <a:ext cx="4114800" cy="301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Follows an execution path that may be interleaved with other processes</a:t>
            </a:r>
          </a:p>
          <a:p>
            <a:pPr marL="403225" lvl="1" indent="-282575" algn="just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process has an execution state (Running, Ready, etc.) and a dispatching priority and is scheduled and dispatched by the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  <a:p>
            <a:pPr marL="403225" lvl="1" indent="-282575" algn="just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Traditional processes are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; i.e. only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execution path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sz="4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52600"/>
            <a:ext cx="8915400" cy="4572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NZ" sz="23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Multithreading - </a:t>
            </a:r>
            <a:r>
              <a:rPr lang="en-NZ" sz="2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ability of an OS to support multiple, concurrent paths of execution within a single process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of resource ownership is referred to as a </a:t>
            </a:r>
            <a:r>
              <a:rPr lang="en-US" sz="23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3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unit of dispatching is referred to as a </a:t>
            </a:r>
            <a:r>
              <a:rPr lang="en-US" sz="23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3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lightweight </a:t>
            </a:r>
            <a:r>
              <a:rPr lang="en-US" sz="23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thread has 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execution state (Running, Ready, etc.)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saved thread context when not running (TCB)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execution stack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per-thread static storage for local variables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 to the shared memory and resources of its process (all threads of a process share this)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3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sz="23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9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12192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NZ" sz="4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Threaded Approaches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00200"/>
            <a:ext cx="5143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82000" cy="11430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NZ" sz="4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  <a:endParaRPr lang="en-US" sz="4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3" y="2057400"/>
            <a:ext cx="7543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0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12" y="228600"/>
            <a:ext cx="7824788" cy="992188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sz="4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Benefits of Threads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957836"/>
              </p:ext>
            </p:extLst>
          </p:nvPr>
        </p:nvGraphicFramePr>
        <p:xfrm>
          <a:off x="228600" y="1524000"/>
          <a:ext cx="8610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76200"/>
            <a:ext cx="7824788" cy="1143947"/>
          </a:xfrm>
        </p:spPr>
        <p:txBody>
          <a:bodyPr vert="horz" anchor="ctr">
            <a:normAutofit/>
          </a:bodyPr>
          <a:lstStyle/>
          <a:p>
            <a:pPr algn="ctr"/>
            <a:r>
              <a:rPr lang="en-NZ" sz="4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 Execution States</a:t>
            </a:r>
            <a:endParaRPr lang="en-US" sz="4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>
          <a:xfrm>
            <a:off x="526026" y="1828800"/>
            <a:ext cx="8382000" cy="38401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states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Blocked</a:t>
            </a:r>
          </a:p>
          <a:p>
            <a:pPr marL="365760" lvl="1" indent="0">
              <a:buNone/>
              <a:defRPr/>
            </a:pP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Thread operations associated with a change in thread state are: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Spawn (create)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Unblock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spcBef>
                <a:spcPct val="0"/>
              </a:spcBef>
              <a:buNone/>
              <a:defRPr kumimoji="0" sz="4100" b="1"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Processes &amp; Threads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175"/>
              </p:ext>
            </p:extLst>
          </p:nvPr>
        </p:nvGraphicFramePr>
        <p:xfrm>
          <a:off x="1295400" y="1732280"/>
          <a:ext cx="60960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Per Process Items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Per Thread Item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Address Space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Global Variables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Open Files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Child Processes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Pending Alarms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Signals &amp; Signal Handlers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Accounting Information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 Counter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Registers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Stack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State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Management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04800" y="1905000"/>
            <a:ext cx="3810000" cy="3886200"/>
          </a:xfrm>
          <a:noFill/>
          <a:ln>
            <a:noFill/>
          </a:ln>
        </p:spPr>
        <p:txBody>
          <a:bodyPr>
            <a:noAutofit/>
          </a:bodyPr>
          <a:lstStyle/>
          <a:p>
            <a:pPr marL="285750" indent="-285750" algn="just">
              <a:buSzPct val="150000"/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entire state of the process at any instant is contained in its context</a:t>
            </a:r>
          </a:p>
          <a:p>
            <a:pPr marL="285750" indent="-285750" algn="just">
              <a:buSzPct val="150000"/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can be designed and incorporated into the OS by expanding the context to include any new information needed to support the feature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2660"/>
            <a:ext cx="4038600" cy="49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203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27" y="2971800"/>
            <a:ext cx="8153400" cy="990600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Scheduling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Scheduling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53440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Programs alternate between bursts of CPU and I/O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r>
              <a:rPr lang="en-US" sz="2400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i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Burst </a:t>
            </a:r>
            <a:r>
              <a:rPr lang="en-US" sz="2200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time required to complete execution of particular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typically uses the CPU for some period of time, then does I/O, then again uses CPU again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Scheduling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decision about which job to give next burst of CPU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Scheduler selects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among the processes in memory that are ready to execute, and allocates the CPU to one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them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to Schedule?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1534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just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§"/>
            </a:pPr>
            <a:r>
              <a:rPr kumimoji="1" lang="en-US" dirty="0" smtClean="0">
                <a:cs typeface="Times New Roman" pitchFamily="18" charset="0"/>
              </a:rPr>
              <a:t>CPU </a:t>
            </a:r>
            <a:r>
              <a:rPr kumimoji="1" lang="en-US" dirty="0">
                <a:cs typeface="Times New Roman" pitchFamily="18" charset="0"/>
              </a:rPr>
              <a:t>scheduling decisions may take place when </a:t>
            </a:r>
          </a:p>
          <a:p>
            <a:pPr marL="1150938" indent="-412750" algn="just">
              <a:lnSpc>
                <a:spcPct val="150000"/>
              </a:lnSpc>
              <a:spcBef>
                <a:spcPct val="35000"/>
              </a:spcBef>
              <a:buSzPct val="100000"/>
              <a:buFont typeface="+mj-lt"/>
              <a:buAutoNum type="arabicPeriod"/>
            </a:pPr>
            <a:r>
              <a:rPr kumimoji="1" lang="en-US" dirty="0" smtClean="0">
                <a:cs typeface="Times New Roman" pitchFamily="18" charset="0"/>
              </a:rPr>
              <a:t> </a:t>
            </a:r>
            <a:r>
              <a:rPr kumimoji="1" lang="en-US" i="1" dirty="0" smtClean="0">
                <a:solidFill>
                  <a:srgbClr val="CC3300"/>
                </a:solidFill>
                <a:cs typeface="Times New Roman" pitchFamily="18" charset="0"/>
              </a:rPr>
              <a:t>New process </a:t>
            </a:r>
            <a:r>
              <a:rPr kumimoji="1" lang="en-US" dirty="0" smtClean="0">
                <a:cs typeface="Times New Roman" pitchFamily="18" charset="0"/>
              </a:rPr>
              <a:t>is created</a:t>
            </a:r>
          </a:p>
          <a:p>
            <a:pPr marL="1150938" indent="-412750" algn="just">
              <a:lnSpc>
                <a:spcPct val="150000"/>
              </a:lnSpc>
              <a:spcBef>
                <a:spcPct val="35000"/>
              </a:spcBef>
              <a:buSzPct val="100000"/>
              <a:buFont typeface="+mj-lt"/>
              <a:buAutoNum type="arabicPeriod"/>
            </a:pPr>
            <a:r>
              <a:rPr kumimoji="1" lang="en-US" dirty="0" smtClean="0">
                <a:cs typeface="Times New Roman" pitchFamily="18" charset="0"/>
              </a:rPr>
              <a:t>Process  switches </a:t>
            </a:r>
            <a:r>
              <a:rPr kumimoji="1" lang="en-US" dirty="0">
                <a:cs typeface="Times New Roman" pitchFamily="18" charset="0"/>
              </a:rPr>
              <a:t>from </a:t>
            </a:r>
            <a:r>
              <a:rPr kumimoji="1" lang="en-US" i="1" dirty="0">
                <a:solidFill>
                  <a:srgbClr val="CC3300"/>
                </a:solidFill>
                <a:cs typeface="Times New Roman" pitchFamily="18" charset="0"/>
              </a:rPr>
              <a:t>running to waiting</a:t>
            </a:r>
            <a:r>
              <a:rPr kumimoji="1" lang="en-US" dirty="0">
                <a:cs typeface="Times New Roman" pitchFamily="18" charset="0"/>
              </a:rPr>
              <a:t> </a:t>
            </a:r>
            <a:r>
              <a:rPr kumimoji="1" lang="en-US" dirty="0" smtClean="0">
                <a:cs typeface="Times New Roman" pitchFamily="18" charset="0"/>
              </a:rPr>
              <a:t>state</a:t>
            </a:r>
          </a:p>
          <a:p>
            <a:pPr marL="1150938" indent="-412750" algn="just">
              <a:lnSpc>
                <a:spcPct val="150000"/>
              </a:lnSpc>
              <a:spcBef>
                <a:spcPct val="35000"/>
              </a:spcBef>
              <a:buSzPct val="100000"/>
              <a:buFont typeface="+mj-lt"/>
              <a:buAutoNum type="arabicPeriod"/>
            </a:pPr>
            <a:r>
              <a:rPr kumimoji="1" lang="en-US" dirty="0" smtClean="0">
                <a:cs typeface="Times New Roman" pitchFamily="18" charset="0"/>
              </a:rPr>
              <a:t>Process </a:t>
            </a:r>
            <a:r>
              <a:rPr kumimoji="1" lang="en-US" dirty="0">
                <a:cs typeface="Times New Roman" pitchFamily="18" charset="0"/>
              </a:rPr>
              <a:t>s</a:t>
            </a:r>
            <a:r>
              <a:rPr kumimoji="1" lang="en-US" dirty="0" smtClean="0">
                <a:cs typeface="Times New Roman" pitchFamily="18" charset="0"/>
              </a:rPr>
              <a:t>witches </a:t>
            </a:r>
            <a:r>
              <a:rPr kumimoji="1" lang="en-US" dirty="0">
                <a:cs typeface="Times New Roman" pitchFamily="18" charset="0"/>
              </a:rPr>
              <a:t>from </a:t>
            </a:r>
            <a:r>
              <a:rPr kumimoji="1" lang="en-US" i="1" dirty="0">
                <a:solidFill>
                  <a:srgbClr val="CC3300"/>
                </a:solidFill>
                <a:cs typeface="Times New Roman" pitchFamily="18" charset="0"/>
              </a:rPr>
              <a:t>running to ready </a:t>
            </a:r>
            <a:r>
              <a:rPr kumimoji="1" lang="en-US" dirty="0" smtClean="0">
                <a:cs typeface="Times New Roman" pitchFamily="18" charset="0"/>
              </a:rPr>
              <a:t>state</a:t>
            </a:r>
          </a:p>
          <a:p>
            <a:pPr marL="1150938" indent="-412750" algn="just">
              <a:lnSpc>
                <a:spcPct val="150000"/>
              </a:lnSpc>
              <a:spcBef>
                <a:spcPct val="35000"/>
              </a:spcBef>
              <a:buSzPct val="100000"/>
              <a:buFont typeface="+mj-lt"/>
              <a:buAutoNum type="arabicPeriod"/>
            </a:pPr>
            <a:r>
              <a:rPr kumimoji="1" lang="en-US" dirty="0" smtClean="0">
                <a:cs typeface="Times New Roman" pitchFamily="18" charset="0"/>
              </a:rPr>
              <a:t>Process switches </a:t>
            </a:r>
            <a:r>
              <a:rPr kumimoji="1" lang="en-US" dirty="0">
                <a:cs typeface="Times New Roman" pitchFamily="18" charset="0"/>
              </a:rPr>
              <a:t>from </a:t>
            </a:r>
            <a:r>
              <a:rPr kumimoji="1" lang="en-US" i="1" dirty="0">
                <a:solidFill>
                  <a:srgbClr val="CC3300"/>
                </a:solidFill>
                <a:cs typeface="Times New Roman" pitchFamily="18" charset="0"/>
              </a:rPr>
              <a:t>waiting to </a:t>
            </a:r>
            <a:r>
              <a:rPr kumimoji="1" lang="en-US" i="1" dirty="0" smtClean="0">
                <a:solidFill>
                  <a:srgbClr val="CC3300"/>
                </a:solidFill>
                <a:cs typeface="Times New Roman" pitchFamily="18" charset="0"/>
              </a:rPr>
              <a:t>ready </a:t>
            </a:r>
            <a:r>
              <a:rPr kumimoji="1" lang="en-US" dirty="0" smtClean="0">
                <a:cs typeface="Times New Roman" pitchFamily="18" charset="0"/>
              </a:rPr>
              <a:t>state</a:t>
            </a:r>
          </a:p>
          <a:p>
            <a:pPr marL="1150938" indent="-412750" algn="just">
              <a:lnSpc>
                <a:spcPct val="150000"/>
              </a:lnSpc>
              <a:spcBef>
                <a:spcPct val="35000"/>
              </a:spcBef>
              <a:buSzPct val="100000"/>
              <a:buFont typeface="+mj-lt"/>
              <a:buAutoNum type="arabicPeriod"/>
            </a:pPr>
            <a:r>
              <a:rPr kumimoji="1" lang="en-US" dirty="0" smtClean="0">
                <a:cs typeface="Times New Roman" pitchFamily="18" charset="0"/>
              </a:rPr>
              <a:t>Process </a:t>
            </a:r>
            <a:r>
              <a:rPr kumimoji="1" lang="en-US" i="1" dirty="0" smtClean="0">
                <a:solidFill>
                  <a:srgbClr val="CC3300"/>
                </a:solidFill>
                <a:cs typeface="Times New Roman" pitchFamily="18" charset="0"/>
              </a:rPr>
              <a:t>terminates</a:t>
            </a:r>
            <a:endParaRPr kumimoji="1" lang="en-US" i="1" dirty="0">
              <a:solidFill>
                <a:srgbClr val="CC3300"/>
              </a:solidFill>
              <a:cs typeface="Times New Roman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 of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1447800"/>
            <a:ext cx="8534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All Systems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Fairness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– giving each process a fair share of CPU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Policy Enforcement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– seeing that stated policy is carried out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– keeping all parts of system busy</a:t>
            </a:r>
          </a:p>
          <a:p>
            <a:pPr marL="638175" indent="-285750">
              <a:buFont typeface="Wingdings" pitchFamily="2" charset="2"/>
              <a:buChar char="§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Batch Systems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Throughput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– maximize jobs per hour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Turnaround Time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– minimize time between submission &amp; termination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CPU Utilization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– keep the CPU busy all the time</a:t>
            </a:r>
          </a:p>
          <a:p>
            <a:pPr marL="638175" indent="-285750">
              <a:buFont typeface="Wingdings" pitchFamily="2" charset="2"/>
              <a:buChar char="§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Interactive Systems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Response Time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– quick response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Proportionality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– meet user’s expectation</a:t>
            </a:r>
          </a:p>
          <a:p>
            <a:pPr marL="638175" indent="-285750">
              <a:buFont typeface="Wingdings" pitchFamily="2" charset="2"/>
              <a:buChar char="§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Real Time Systems 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Meet Deadlines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– avoid losing data</a:t>
            </a:r>
          </a:p>
          <a:p>
            <a:pPr marL="638175" indent="-285750">
              <a:buFont typeface="Wingdings" pitchFamily="2" charset="2"/>
              <a:buChar char="§"/>
            </a:pP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Predictability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– avoid quality degradation in multimedia systems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179"/>
            <a:ext cx="8153400" cy="769441"/>
          </a:xfr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949" y="1600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Throughput: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of jobs completed per hour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Average waiting time: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time required by a process to get CPU bursts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Turnaround time: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time 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moment job is submitted until the moment job gets completed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Turnaround time = Waiting Time + Service Time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381000"/>
            <a:ext cx="57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Scheduling Algorithms</a:t>
            </a:r>
            <a:endParaRPr lang="en-US" sz="4400" dirty="0"/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600200"/>
            <a:ext cx="5943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FCFS- </a:t>
            </a: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First Come First Serve</a:t>
            </a:r>
            <a:b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SJF- </a:t>
            </a: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Shortest Job First</a:t>
            </a:r>
            <a:b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SRTF- </a:t>
            </a: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Shortest Remaining Time First</a:t>
            </a:r>
            <a:b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RR- </a:t>
            </a: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Round Robin</a:t>
            </a:r>
            <a:b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Priority Scheduling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4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Come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524000"/>
            <a:ext cx="8382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68375" lvl="1" indent="-3429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FCFS is same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FIFO queue</a:t>
            </a:r>
          </a:p>
          <a:p>
            <a:pPr marL="968375" lvl="1" indent="-3429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Processes get the CPU in the order they request it and run until they release 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68375" lvl="1" indent="-3429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Simple, fair, but poor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 marL="968375" lvl="1" indent="-3429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first job has large CPU burst &amp; next job has small burst time then it has to wait for longer time  to let previous job get completed</a:t>
            </a:r>
          </a:p>
          <a:p>
            <a:pPr marL="968375" lvl="1" indent="-342900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queuing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long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FCFS Example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5240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5288" lvl="2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Process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Arrival Time 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Service Time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0 		      8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2 		    1 		      4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	    3 		    2 		      9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	    4 		    3 		      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" y="3429000"/>
            <a:ext cx="8085439" cy="992088"/>
            <a:chOff x="448498" y="4191000"/>
            <a:chExt cx="8631271" cy="11459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09600" y="4191000"/>
              <a:ext cx="82296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096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8392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8194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672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7818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48498" y="5029200"/>
              <a:ext cx="299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0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58297" y="5029200"/>
              <a:ext cx="299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8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102830" y="5029200"/>
              <a:ext cx="4049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12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617431" y="5029200"/>
              <a:ext cx="4049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21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674830" y="5029200"/>
              <a:ext cx="4049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26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341015" y="4343400"/>
              <a:ext cx="492970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P1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322215" y="4343400"/>
              <a:ext cx="492970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P2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303415" y="4343400"/>
              <a:ext cx="492970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P3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665615" y="4343400"/>
              <a:ext cx="492970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P4</a:t>
              </a:r>
            </a:p>
          </p:txBody>
        </p:sp>
      </p:grp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453750" y="5181600"/>
            <a:ext cx="62910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Wait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[0]+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[(8-1)]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12-2)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(21-3)]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)/4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35/4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8.75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Turnaround Time=[(0+8)+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(7+4)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+(10+9)+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(18+5)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]/4=61/4=15.25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478" y="4535269"/>
            <a:ext cx="1734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Residence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 CPU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1353542" y="5034044"/>
            <a:ext cx="385385" cy="2999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Shortest Job First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90563" lvl="1" indent="-461963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CPU is assigned to the process that has the smallest next CPU burst</a:t>
            </a:r>
          </a:p>
          <a:p>
            <a:pPr marL="690563" lvl="1" indent="-461963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Bust time of the process must be known in prior</a:t>
            </a:r>
          </a:p>
          <a:p>
            <a:pPr marL="690563" lvl="1" indent="-461963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minimizing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queuing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time, but impossible to implement.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90563" lvl="1" indent="-461963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predict the process to schedule based on previous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 marL="690563" lvl="1" indent="-461963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SJF is a priority scheduling algorithm where priority is the predicted next CPU burst time</a:t>
            </a:r>
          </a:p>
          <a:p>
            <a:pPr marL="690563" lvl="1" indent="-461963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disadvantage is that jobs with large CPU burst will never get CPU</a:t>
            </a:r>
          </a:p>
          <a:p>
            <a:pPr marL="228600" lvl="1" algn="just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85800" y="1697831"/>
            <a:ext cx="8101806" cy="4483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6925" indent="-796925">
              <a:lnSpc>
                <a:spcPct val="93000"/>
              </a:lnSpc>
              <a:buFont typeface="Monotype Sorts" pitchFamily="2" charset="2"/>
              <a:buNone/>
              <a:tabLst>
                <a:tab pos="1031875" algn="l"/>
                <a:tab pos="2566988" algn="ctr"/>
                <a:tab pos="4395788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         Process	      Arrival Time	      Service Time</a:t>
            </a:r>
          </a:p>
          <a:p>
            <a:pPr>
              <a:buFont typeface="Monotype Sorts" pitchFamily="2" charset="2"/>
              <a:buNone/>
              <a:tabLst>
                <a:tab pos="1031875" algn="l"/>
                <a:tab pos="2566988" algn="ctr"/>
                <a:tab pos="4395788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0	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tabLst>
                <a:tab pos="1031875" algn="l"/>
                <a:tab pos="2566988" algn="ctr"/>
                <a:tab pos="4395788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2	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0	4</a:t>
            </a:r>
          </a:p>
          <a:p>
            <a:pPr>
              <a:buFont typeface="Monotype Sorts" pitchFamily="2" charset="2"/>
              <a:buNone/>
              <a:tabLst>
                <a:tab pos="1031875" algn="l"/>
                <a:tab pos="2566988" algn="ctr"/>
                <a:tab pos="4395788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0	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tabLst>
                <a:tab pos="1031875" algn="l"/>
                <a:tab pos="2566988" algn="ctr"/>
                <a:tab pos="4395788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0	5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     Average Wait = (0 + </a:t>
            </a:r>
            <a:r>
              <a:rPr lang="en-GB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+ 5 + </a:t>
            </a:r>
            <a:r>
              <a:rPr lang="en-GB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)/4  = 4</a:t>
            </a:r>
          </a:p>
          <a:p>
            <a:pPr marL="0" indent="0"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Turnaround Time=[(0+1)+</a:t>
            </a:r>
            <a:r>
              <a:rPr lang="en-GB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(1+4)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+(5+5)+</a:t>
            </a:r>
            <a:r>
              <a:rPr lang="en-GB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(10+6)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]/4=32/4=8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54609" y="3908035"/>
            <a:ext cx="7025053" cy="1028717"/>
            <a:chOff x="2090113" y="3690938"/>
            <a:chExt cx="5364787" cy="120730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195513" y="3690938"/>
              <a:ext cx="5257800" cy="609600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ea typeface="Lucida Sans Unicode" pitchFamily="34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180051" y="3772315"/>
              <a:ext cx="342013" cy="446846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2000" b="1" baseline="-25000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234849" y="3715959"/>
              <a:ext cx="342013" cy="446846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2000" b="1" baseline="-25000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047650" y="3715959"/>
              <a:ext cx="342013" cy="446846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2000" b="1" baseline="-25000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453313" y="4300538"/>
              <a:ext cx="1587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195513" y="4300538"/>
              <a:ext cx="1587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816350" y="3690938"/>
              <a:ext cx="1588" cy="609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61786" y="3690938"/>
              <a:ext cx="1588" cy="8350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16350" y="4300538"/>
              <a:ext cx="1588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3704600" y="4511558"/>
              <a:ext cx="217148" cy="379647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solidFill>
                    <a:schemeClr val="tx1"/>
                  </a:solidFill>
                  <a:latin typeface="Times New Roman" pitchFamily="18" charset="0"/>
                  <a:ea typeface="Lucida Sans Unicode" pitchFamily="34" charset="0"/>
                  <a:cs typeface="Times New Roman" pitchFamily="18" charset="0"/>
                </a:rPr>
                <a:t>5</a:t>
              </a:r>
              <a:endParaRPr lang="en-GB" sz="1600" b="1" dirty="0">
                <a:solidFill>
                  <a:schemeClr val="tx1"/>
                </a:solidFill>
                <a:latin typeface="Times New Roman" pitchFamily="18" charset="0"/>
                <a:ea typeface="Lucida Sans Unicode" pitchFamily="34" charset="0"/>
                <a:cs typeface="Times New Roman" pitchFamily="18" charset="0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2545833" y="4518599"/>
              <a:ext cx="217148" cy="379647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tx1"/>
                  </a:solidFill>
                  <a:latin typeface="Times New Roman" pitchFamily="18" charset="0"/>
                  <a:ea typeface="Lucida Sans Unicode" pitchFamily="34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2090113" y="4511558"/>
              <a:ext cx="217148" cy="379647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tx1"/>
                  </a:solidFill>
                  <a:latin typeface="Times New Roman" pitchFamily="18" charset="0"/>
                  <a:ea typeface="Lucida Sans Unicode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303713" y="3715959"/>
              <a:ext cx="420687" cy="446846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2000" b="1" baseline="-25000" dirty="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4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341938" y="3690938"/>
              <a:ext cx="1587" cy="838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5183078" y="4511558"/>
              <a:ext cx="295494" cy="379647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tx1"/>
                  </a:solidFill>
                  <a:latin typeface="Times New Roman" pitchFamily="18" charset="0"/>
                  <a:ea typeface="Lucida Sans Unicode" pitchFamily="34" charset="0"/>
                  <a:cs typeface="Times New Roman" pitchFamily="18" charset="0"/>
                </a:rPr>
                <a:t>10</a:t>
              </a: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SJF Example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26"/>
          <p:cNvSpPr>
            <a:spLocks noChangeArrowheads="1"/>
          </p:cNvSpPr>
          <p:nvPr/>
        </p:nvSpPr>
        <p:spPr bwMode="auto">
          <a:xfrm>
            <a:off x="8184113" y="4613263"/>
            <a:ext cx="386942" cy="323488"/>
          </a:xfrm>
          <a:prstGeom prst="roundRect">
            <a:avLst>
              <a:gd name="adj" fmla="val 509"/>
            </a:avLst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chemeClr val="tx1"/>
                </a:solidFill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16</a:t>
            </a:r>
            <a:endParaRPr lang="en-GB" sz="1600" b="1" dirty="0">
              <a:solidFill>
                <a:schemeClr val="tx1"/>
              </a:solidFill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633" y="310894"/>
            <a:ext cx="9159875" cy="7683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Concept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524000"/>
            <a:ext cx="8991600" cy="5181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 operating system executes a variety of programs: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Batch system –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jobs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Time-shared systems –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user programs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– a program in execution;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Process execution must progress in sequential fashion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Multiple parts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program code, also called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text section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Current activity including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program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processor registers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containing temporary data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parameters, return addresses, local variables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Data section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containing global variables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containing memory dynamically allocated during run time</a:t>
            </a:r>
          </a:p>
          <a:p>
            <a:pPr algn="just">
              <a:buFont typeface="Wingdings" pitchFamily="2" charset="2"/>
              <a:buChar char="§"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Pre-emptive </a:t>
            </a:r>
            <a:r>
              <a:rPr lang="en-GB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SJF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524000"/>
            <a:ext cx="8153400" cy="4264025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>
              <a:lnSpc>
                <a:spcPct val="93000"/>
              </a:lnSpc>
              <a:buFont typeface="Monotype Sorts" charset="2"/>
              <a:buNone/>
              <a:tabLst>
                <a:tab pos="341313" algn="l"/>
                <a:tab pos="1946275" algn="ctr"/>
                <a:tab pos="36576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Shortest Remaining Time First 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1027113" indent="-319088">
              <a:lnSpc>
                <a:spcPct val="93000"/>
              </a:lnSpc>
              <a:buFont typeface="Monotype Sorts" charset="2"/>
              <a:buNone/>
              <a:tabLst>
                <a:tab pos="341313" algn="l"/>
                <a:tab pos="1946275" algn="ctr"/>
                <a:tab pos="36576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27113" indent="-319088">
              <a:lnSpc>
                <a:spcPct val="93000"/>
              </a:lnSpc>
              <a:buFont typeface="Monotype Sorts" charset="2"/>
              <a:buNone/>
              <a:tabLst>
                <a:tab pos="341313" algn="l"/>
                <a:tab pos="1946275" algn="ctr"/>
                <a:tab pos="36576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Process	  Arrival Time	     Service Time</a:t>
            </a:r>
          </a:p>
          <a:p>
            <a:pPr marL="1027113" indent="-319088">
              <a:buFont typeface="Monotype Sorts" charset="2"/>
              <a:buNone/>
              <a:tabLst>
                <a:tab pos="341313" algn="l"/>
                <a:tab pos="1946275" algn="ctr"/>
                <a:tab pos="3657600" algn="ctr"/>
                <a:tab pos="53689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0	7</a:t>
            </a:r>
          </a:p>
          <a:p>
            <a:pPr marL="1027113" indent="-319088">
              <a:buFont typeface="Monotype Sorts" charset="2"/>
              <a:buNone/>
              <a:tabLst>
                <a:tab pos="341313" algn="l"/>
                <a:tab pos="1946275" algn="ctr"/>
                <a:tab pos="3657600" algn="ctr"/>
                <a:tab pos="53689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2	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2	4</a:t>
            </a:r>
          </a:p>
          <a:p>
            <a:pPr marL="1027113" indent="-319088">
              <a:buFont typeface="Monotype Sorts" charset="2"/>
              <a:buNone/>
              <a:tabLst>
                <a:tab pos="341313" algn="l"/>
                <a:tab pos="1946275" algn="ctr"/>
                <a:tab pos="3657600" algn="ctr"/>
                <a:tab pos="53689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4	1</a:t>
            </a:r>
          </a:p>
          <a:p>
            <a:pPr marL="1027113" indent="-319088">
              <a:buFont typeface="Monotype Sorts" charset="2"/>
              <a:buNone/>
              <a:tabLst>
                <a:tab pos="341313" algn="l"/>
                <a:tab pos="1946275" algn="ctr"/>
                <a:tab pos="3657600" algn="ctr"/>
                <a:tab pos="53689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b="1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5	4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52565" y="4322248"/>
            <a:ext cx="5886450" cy="1011752"/>
            <a:chOff x="3576638" y="4156962"/>
            <a:chExt cx="5886450" cy="1011752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576638" y="4156962"/>
              <a:ext cx="5886450" cy="1011752"/>
              <a:chOff x="872" y="2364"/>
              <a:chExt cx="3708" cy="766"/>
            </a:xfrm>
          </p:grpSpPr>
          <p:sp>
            <p:nvSpPr>
              <p:cNvPr id="7" name="AutoShape 4"/>
              <p:cNvSpPr>
                <a:spLocks noChangeArrowheads="1"/>
              </p:cNvSpPr>
              <p:nvPr/>
            </p:nvSpPr>
            <p:spPr bwMode="auto">
              <a:xfrm>
                <a:off x="960" y="2373"/>
                <a:ext cx="3504" cy="384"/>
              </a:xfrm>
              <a:prstGeom prst="roundRect">
                <a:avLst>
                  <a:gd name="adj" fmla="val 259"/>
                </a:avLst>
              </a:prstGeom>
              <a:solidFill>
                <a:srgbClr val="FFFF99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b="1">
                  <a:latin typeface="Times New Roman" pitchFamily="18" charset="0"/>
                  <a:ea typeface="Lucida Sans Unicode" pitchFamily="34" charset="0"/>
                  <a:cs typeface="Times New Roman" pitchFamily="18" charset="0"/>
                </a:endParaRPr>
              </a:p>
            </p:txBody>
          </p:sp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1023" y="2405"/>
                <a:ext cx="237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P</a:t>
                </a:r>
                <a:r>
                  <a:rPr lang="en-GB" sz="1600" b="1" baseline="-2500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1839" y="2405"/>
                <a:ext cx="237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P</a:t>
                </a:r>
                <a:r>
                  <a:rPr lang="en-GB" sz="1600" b="1" baseline="-2500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1503" y="2405"/>
                <a:ext cx="237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P</a:t>
                </a:r>
                <a:r>
                  <a:rPr lang="en-GB" sz="1600" b="1" baseline="-2500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688" y="2373"/>
                <a:ext cx="0" cy="50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344" y="2364"/>
                <a:ext cx="0" cy="5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AutoShape 13"/>
              <p:cNvSpPr>
                <a:spLocks noChangeArrowheads="1"/>
              </p:cNvSpPr>
              <p:nvPr/>
            </p:nvSpPr>
            <p:spPr bwMode="auto">
              <a:xfrm>
                <a:off x="1736" y="2885"/>
                <a:ext cx="179" cy="245"/>
              </a:xfrm>
              <a:prstGeom prst="roundRect">
                <a:avLst>
                  <a:gd name="adj" fmla="val 509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256" y="2885"/>
                <a:ext cx="179" cy="245"/>
              </a:xfrm>
              <a:prstGeom prst="roundRect">
                <a:avLst>
                  <a:gd name="adj" fmla="val 509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" name="AutoShape 15"/>
              <p:cNvSpPr>
                <a:spLocks noChangeArrowheads="1"/>
              </p:cNvSpPr>
              <p:nvPr/>
            </p:nvSpPr>
            <p:spPr bwMode="auto">
              <a:xfrm>
                <a:off x="3331" y="2873"/>
                <a:ext cx="239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19" name="AutoShape 16"/>
              <p:cNvSpPr>
                <a:spLocks noChangeArrowheads="1"/>
              </p:cNvSpPr>
              <p:nvPr/>
            </p:nvSpPr>
            <p:spPr bwMode="auto">
              <a:xfrm>
                <a:off x="872" y="2873"/>
                <a:ext cx="179" cy="245"/>
              </a:xfrm>
              <a:prstGeom prst="roundRect">
                <a:avLst>
                  <a:gd name="adj" fmla="val 509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auto">
              <a:xfrm>
                <a:off x="2991" y="2405"/>
                <a:ext cx="237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P</a:t>
                </a:r>
                <a:r>
                  <a:rPr lang="en-GB" sz="1600" b="1" baseline="-2500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456" y="2373"/>
                <a:ext cx="1" cy="3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AutoShape 22"/>
              <p:cNvSpPr>
                <a:spLocks noChangeArrowheads="1"/>
              </p:cNvSpPr>
              <p:nvPr/>
            </p:nvSpPr>
            <p:spPr bwMode="auto">
              <a:xfrm>
                <a:off x="2072" y="2885"/>
                <a:ext cx="179" cy="245"/>
              </a:xfrm>
              <a:prstGeom prst="roundRect">
                <a:avLst>
                  <a:gd name="adj" fmla="val 509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3456" y="2757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AutoShape 27"/>
              <p:cNvSpPr>
                <a:spLocks noChangeArrowheads="1"/>
              </p:cNvSpPr>
              <p:nvPr/>
            </p:nvSpPr>
            <p:spPr bwMode="auto">
              <a:xfrm>
                <a:off x="2600" y="2885"/>
                <a:ext cx="179" cy="245"/>
              </a:xfrm>
              <a:prstGeom prst="roundRect">
                <a:avLst>
                  <a:gd name="adj" fmla="val 509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824" y="2364"/>
                <a:ext cx="0" cy="5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2160" y="2364"/>
                <a:ext cx="1" cy="5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AutoShape 33"/>
              <p:cNvSpPr>
                <a:spLocks noChangeArrowheads="1"/>
              </p:cNvSpPr>
              <p:nvPr/>
            </p:nvSpPr>
            <p:spPr bwMode="auto">
              <a:xfrm>
                <a:off x="2271" y="2405"/>
                <a:ext cx="237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P</a:t>
                </a:r>
                <a:r>
                  <a:rPr lang="en-GB" sz="1600" b="1" baseline="-2500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7" name="AutoShape 34"/>
              <p:cNvSpPr>
                <a:spLocks noChangeArrowheads="1"/>
              </p:cNvSpPr>
              <p:nvPr/>
            </p:nvSpPr>
            <p:spPr bwMode="auto">
              <a:xfrm>
                <a:off x="3855" y="2405"/>
                <a:ext cx="237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P</a:t>
                </a:r>
                <a:r>
                  <a:rPr lang="en-GB" sz="1600" b="1" baseline="-2500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9" name="AutoShape 36"/>
              <p:cNvSpPr>
                <a:spLocks noChangeArrowheads="1"/>
              </p:cNvSpPr>
              <p:nvPr/>
            </p:nvSpPr>
            <p:spPr bwMode="auto">
              <a:xfrm>
                <a:off x="4336" y="2837"/>
                <a:ext cx="244" cy="245"/>
              </a:xfrm>
              <a:prstGeom prst="roundRect">
                <a:avLst>
                  <a:gd name="adj" fmla="val 431"/>
                </a:avLst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1125"/>
                  </a:spcBef>
                  <a:buClr>
                    <a:srgbClr val="000000"/>
                  </a:buClr>
                  <a:buSzPct val="100000"/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solidFill>
                      <a:schemeClr val="tx1"/>
                    </a:solidFill>
                    <a:latin typeface="Times New Roman" pitchFamily="18" charset="0"/>
                    <a:ea typeface="Lucida Sans Unicode" pitchFamily="34" charset="0"/>
                    <a:cs typeface="Times New Roman" pitchFamily="18" charset="0"/>
                  </a:rPr>
                  <a:t>16</a:t>
                </a:r>
              </a:p>
            </p:txBody>
          </p:sp>
        </p:grp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9281141" y="4177411"/>
              <a:ext cx="1588" cy="641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3716338" y="4211116"/>
              <a:ext cx="0" cy="6835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" y="532507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Average Waiting = ([0+(11-2)]+</a:t>
            </a:r>
            <a:r>
              <a:rPr lang="en-GB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[(2-2)+(5-4)]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+[0]+</a:t>
            </a:r>
            <a:r>
              <a:rPr lang="en-GB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[(7-5)]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)/4=12/4=3</a:t>
            </a:r>
          </a:p>
          <a:p>
            <a:pPr>
              <a:lnSpc>
                <a:spcPct val="150000"/>
              </a:lnSpc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Turnaround Time=([0+(11-2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)+7]+</a:t>
            </a:r>
            <a:r>
              <a:rPr lang="en-GB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GB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2-2)+(5-4</a:t>
            </a:r>
            <a:r>
              <a:rPr lang="en-GB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)+4]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+[0+1]+</a:t>
            </a:r>
            <a:r>
              <a:rPr lang="en-GB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GB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7-5</a:t>
            </a:r>
            <a:r>
              <a:rPr lang="en-GB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)+4]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)/4=28/4=7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Priority Scheduling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862137"/>
            <a:ext cx="8458200" cy="45386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priority number is associated with each process</a:t>
            </a:r>
          </a:p>
          <a:p>
            <a:pPr algn="just"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CPU is allocated to the process with the highest priority (smallest integer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highest priority)</a:t>
            </a:r>
          </a:p>
          <a:p>
            <a:pPr algn="just"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Priority scheduling can be either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preemptive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or non-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preemptive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700"/>
              </a:spcBef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400" b="1" i="1" dirty="0" err="1" smtClean="0">
                <a:latin typeface="Times New Roman" pitchFamily="18" charset="0"/>
                <a:cs typeface="Times New Roman" pitchFamily="18" charset="0"/>
              </a:rPr>
              <a:t>preemptive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approach will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preempt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the CPU if the priority of the newly-arrived process is higher than the priority of the currently running process</a:t>
            </a:r>
          </a:p>
          <a:p>
            <a:pPr lvl="1" algn="just">
              <a:spcBef>
                <a:spcPts val="700"/>
              </a:spcBef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GB" sz="2400" b="1" i="1" dirty="0" err="1" smtClean="0">
                <a:latin typeface="Times New Roman" pitchFamily="18" charset="0"/>
                <a:cs typeface="Times New Roman" pitchFamily="18" charset="0"/>
              </a:rPr>
              <a:t>preemptive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approach will simply put the new process (with the highest priority) at the head of the ready queue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main problem with priority scheduling is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starvation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that is, low priority processes may never execute</a:t>
            </a:r>
          </a:p>
          <a:p>
            <a:pPr marL="342900" indent="-342900" algn="just"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solution is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aging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; as time progresses, the priority of a process in the ready queue is increased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Priority Scheduling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Priority Scheduling Example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6002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5288" indent="-395288" algn="just">
              <a:spcBef>
                <a:spcPct val="20000"/>
              </a:spcBef>
            </a:pP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Non-Preemptive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Process	 	Arrival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Priority	 	Service Time </a:t>
            </a: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 		         0 		       2		          5</a:t>
            </a: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2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4		          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3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4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0		          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5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1		          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71954" y="3996815"/>
            <a:ext cx="8243445" cy="1057053"/>
            <a:chOff x="448498" y="4191000"/>
            <a:chExt cx="8324934" cy="122101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09602" y="4191000"/>
              <a:ext cx="6930615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096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540216" y="4194433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81879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672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320054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48498" y="5029200"/>
              <a:ext cx="299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0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43617" y="5032633"/>
              <a:ext cx="303228" cy="35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153685" y="5029200"/>
              <a:ext cx="303228" cy="35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221349" y="5056501"/>
              <a:ext cx="387228" cy="35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12</a:t>
              </a:r>
              <a:endParaRPr lang="en-US" sz="14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576230" y="5015330"/>
              <a:ext cx="197202" cy="35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98921" y="4344280"/>
              <a:ext cx="492970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P1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280186" y="4314755"/>
              <a:ext cx="498307" cy="4266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P3</a:t>
              </a:r>
              <a:endParaRPr lang="en-US" b="1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300747" y="4343400"/>
              <a:ext cx="498307" cy="42662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P4</a:t>
              </a:r>
              <a:endParaRPr lang="en-US" b="1" dirty="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614354" y="4356897"/>
              <a:ext cx="498307" cy="4266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P2</a:t>
              </a:r>
              <a:endParaRPr lang="en-US" b="1" dirty="0"/>
            </a:p>
          </p:txBody>
        </p:sp>
      </p:grp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453750" y="5257800"/>
            <a:ext cx="71080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Waiting=([0]+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12-2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+[(5-4)]+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[(8-5)]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)/4=14/4=3.5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Turnaround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=([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0+5]+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12-2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)+2]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+[(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5-4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)+4]+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8-5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)+4]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)/4=29/4=7.25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502535" y="4710448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14</a:t>
            </a:r>
            <a:endParaRPr lang="en-US" sz="1400" b="1" dirty="0"/>
          </a:p>
        </p:txBody>
      </p:sp>
      <p:sp>
        <p:nvSpPr>
          <p:cNvPr id="25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Priority Scheduling Example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6002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5288" indent="-395288" algn="just">
              <a:spcBef>
                <a:spcPct val="20000"/>
              </a:spcBef>
            </a:pP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Pre-emptive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Process	 	Arrival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Priority	 	Service Time </a:t>
            </a: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 		         0 		       2		          5</a:t>
            </a: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2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4		          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3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4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0		          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95288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5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1		          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022849" y="5181600"/>
            <a:ext cx="75602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Waiting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([0+(11-0)] 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(12-2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+[0]+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[(7-5)]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4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23/4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5.75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Turnaround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=([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0+(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11-0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)+5]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 (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12-2)+2]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0+3]+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7-5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)+4]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)/4=37/4=9.25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1954" y="3996815"/>
            <a:ext cx="7520764" cy="1057053"/>
            <a:chOff x="671954" y="3996815"/>
            <a:chExt cx="7520764" cy="105705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1480" y="3996815"/>
              <a:ext cx="7169519" cy="52773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31479" y="3996815"/>
              <a:ext cx="0" cy="725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049262" y="3999787"/>
              <a:ext cx="0" cy="725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982495" y="3996815"/>
              <a:ext cx="0" cy="725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453276" y="3996815"/>
              <a:ext cx="0" cy="725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486036" y="3996815"/>
              <a:ext cx="0" cy="725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71954" y="4722456"/>
              <a:ext cx="297044" cy="266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0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53690" y="4725428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48977" y="4722456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393234" y="4746091"/>
              <a:ext cx="37356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11</a:t>
              </a:r>
              <a:endParaRPr lang="en-US" sz="1400" b="1" dirty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712095" y="4129512"/>
              <a:ext cx="488145" cy="31973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P1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75924" y="4103951"/>
              <a:ext cx="493429" cy="36933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P3</a:t>
              </a:r>
              <a:endParaRPr lang="en-US" b="1" dirty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229992" y="4128750"/>
              <a:ext cx="493429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P4</a:t>
              </a:r>
              <a:endParaRPr lang="en-US" b="1" dirty="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533402" y="4104714"/>
              <a:ext cx="466794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P1</a:t>
              </a:r>
              <a:endParaRPr lang="en-US" b="1" dirty="0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6966093" y="47460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12</a:t>
              </a:r>
              <a:endParaRPr lang="en-US" sz="1400" b="1" dirty="0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809280" y="47017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/>
                <a:t>14</a:t>
              </a:r>
              <a:endParaRPr lang="en-US" sz="1400" b="1" dirty="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8000999" y="3999787"/>
              <a:ext cx="0" cy="725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7342486" y="4129512"/>
              <a:ext cx="466794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P2</a:t>
              </a:r>
              <a:endParaRPr lang="en-US" b="1" dirty="0"/>
            </a:p>
          </p:txBody>
        </p:sp>
      </p:grpSp>
      <p:sp>
        <p:nvSpPr>
          <p:cNvPr id="30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Round Robin (RR)  Scheduling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3290" y="1447800"/>
            <a:ext cx="8305800" cy="4483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the round robin algorithm, each process gets a small unit of CPU time called as </a:t>
            </a:r>
            <a:r>
              <a:rPr lang="en-GB" sz="2400" i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quantum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usually 10-100 milliseconds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After this time has elapsed, the process is pre-empted and added to the end of the ready queue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If there are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processes in the ready queue and the time quantum is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then each process gets 1/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of the CPU time in chunks of at most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time units at once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process waits more than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time units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772400" cy="352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ClrTx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Performance of the round robin algorithm</a:t>
            </a:r>
          </a:p>
          <a:p>
            <a:pPr marL="1090613" lvl="1" indent="-412750" algn="just">
              <a:lnSpc>
                <a:spcPct val="150000"/>
              </a:lnSpc>
              <a:spcBef>
                <a:spcPts val="700"/>
              </a:spcBef>
              <a:buClrTx/>
              <a:buFont typeface="Wingdings" pitchFamily="2" charset="2"/>
              <a:buChar char="§"/>
              <a:tabLst>
                <a:tab pos="103187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large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reschedule latency is large. If many processes want the CPU, then each process has to wait for long time before it can get the CPU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0613" lvl="1" indent="-412750" algn="just">
              <a:lnSpc>
                <a:spcPct val="150000"/>
              </a:lnSpc>
              <a:spcBef>
                <a:spcPts val="700"/>
              </a:spcBef>
              <a:buClrTx/>
              <a:buFont typeface="Wingdings" pitchFamily="2" charset="2"/>
              <a:buChar char="§"/>
              <a:tabLst>
                <a:tab pos="103187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must be greater than the context switch time; otherwise, the overhead is too high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Round Robin Scheduling Example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49400" y="1447800"/>
            <a:ext cx="5867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5288" indent="-395288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Process  	Arrival 		Service 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			             	Time 		   Time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	    1 		    0 		      8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2 		    1 		      4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	    3 		    2 		      9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	    4 		    3 		      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17525" y="3505200"/>
            <a:ext cx="1882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Quantum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76200" y="4876800"/>
            <a:ext cx="8991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Waiting=(</a:t>
            </a:r>
            <a:r>
              <a:rPr lang="en-US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[0+(16-4) ]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+[(4-1)]+</a:t>
            </a:r>
            <a:r>
              <a:rPr lang="en-US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sz="2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-2)+(20-12)+(25-24)]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+[(12-3)+(24-16)])/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		=47/4 =11.75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Turnaround Time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[0+(16-4</a:t>
            </a:r>
            <a:r>
              <a:rPr lang="en-US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)+8]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+[(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4-1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)+4]+</a:t>
            </a:r>
            <a:r>
              <a:rPr lang="en-US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sz="2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8-2)+(20-12)+(25-24</a:t>
            </a:r>
            <a:r>
              <a:rPr lang="en-US" sz="2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)+9]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+[(12-				3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)+(24-16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)+5])/4=103/4=25.75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3962400"/>
            <a:ext cx="7629552" cy="990600"/>
            <a:chOff x="457200" y="4191000"/>
            <a:chExt cx="7442944" cy="11430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09601" y="4191000"/>
              <a:ext cx="7085908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096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7695509" y="42063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398603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418311" y="420452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431323" y="420452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00649" y="50292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8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2463" y="50292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12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75475" y="50292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16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519144" y="50292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26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752600" y="4343400"/>
              <a:ext cx="431800" cy="336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P2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644775" y="4362497"/>
              <a:ext cx="431800" cy="336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P3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576428" y="4343400"/>
              <a:ext cx="431800" cy="336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P4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660899" y="4362496"/>
              <a:ext cx="431800" cy="336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P1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685800" y="4343400"/>
              <a:ext cx="431800" cy="336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P1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447800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635796" y="4362497"/>
              <a:ext cx="455377" cy="42615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P3</a:t>
              </a:r>
              <a:endParaRPr lang="en-US" b="1" dirty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6552773" y="4366846"/>
              <a:ext cx="431800" cy="336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P4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439308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288487" y="50292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472662" y="41910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310118" y="50292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24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924452" y="50292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25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7159855" y="4362497"/>
              <a:ext cx="431800" cy="336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P3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7086600" y="420452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Round Robin Scheduling Example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66710"/>
              </p:ext>
            </p:extLst>
          </p:nvPr>
        </p:nvGraphicFramePr>
        <p:xfrm>
          <a:off x="533400" y="2133600"/>
          <a:ext cx="8153400" cy="3505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0680"/>
                <a:gridCol w="1261745"/>
                <a:gridCol w="1524000"/>
                <a:gridCol w="2106295"/>
                <a:gridCol w="16306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Scheduling</a:t>
                      </a:r>
                      <a:r>
                        <a:rPr lang="en-US" sz="2000" b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Algorithms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CPU</a:t>
                      </a:r>
                      <a:r>
                        <a:rPr lang="en-US" sz="2000" b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Overhead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Throughput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Times New Roman" pitchFamily="18" charset="0"/>
                          <a:cs typeface="Times New Roman" pitchFamily="18" charset="0"/>
                        </a:rPr>
                        <a:t>Turnaround time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Response Time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First Come First Serve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Shortest Job First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Priority Based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Round Robin</a:t>
                      </a:r>
                      <a:endParaRPr lang="en-US" sz="20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587680" y="6504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SVT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62D3C5-2ADC-4F04-8DB7-76C5FF1288C9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0944" y="2895600"/>
            <a:ext cx="8153400" cy="990600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695450"/>
            <a:ext cx="8915400" cy="462915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Program is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passive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entity stored on disk (</a:t>
            </a:r>
            <a:r>
              <a:rPr lang="en-US" sz="21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executable file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active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entity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Program becomes process when executable file loaded into memory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Execution of program starts via GUI mouse clicks, command line entry of its name,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One program can have several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Processes that stay in background to handle some activity are called </a:t>
            </a:r>
            <a:r>
              <a:rPr lang="en-US" sz="2100" b="1" i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daemons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3" y="310894"/>
            <a:ext cx="9159875" cy="7683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Concept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1600200" y="435077"/>
            <a:ext cx="6096000" cy="762000"/>
          </a:xfrm>
          <a:prstGeom prst="rect">
            <a:avLst/>
          </a:prstGeom>
          <a:noFill/>
          <a:ln/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PROCESSES CONTROL BLOCK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652" y="1905000"/>
            <a:ext cx="572974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00050" indent="-400050" algn="just">
              <a:spcBef>
                <a:spcPct val="20000"/>
              </a:spcBef>
              <a:buFont typeface="Arial Unicode MS" pitchFamily="34" charset="-128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PROCESS CONTROL BLOCK:</a:t>
            </a:r>
          </a:p>
          <a:p>
            <a:pPr marL="400050" indent="-400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information associated with each process</a:t>
            </a:r>
          </a:p>
          <a:p>
            <a:pPr marL="400050" indent="-400050" algn="just">
              <a:spcBef>
                <a:spcPct val="20000"/>
              </a:spcBef>
              <a:buFont typeface="Arial Unicode MS" pitchFamily="34" charset="-128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 algn="just">
              <a:spcBef>
                <a:spcPct val="20000"/>
              </a:spcBef>
              <a:buFont typeface="Arial Unicode MS" pitchFamily="34" charset="-128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data structure that holds:</a:t>
            </a:r>
          </a:p>
          <a:p>
            <a:pPr marL="857250" lvl="1" indent="-40005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PC, CPU registers</a:t>
            </a:r>
          </a:p>
          <a:p>
            <a:pPr marL="857250" lvl="1" indent="-40005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memory management information</a:t>
            </a:r>
          </a:p>
          <a:p>
            <a:pPr marL="857250" lvl="1" indent="-40005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accounting ( time used, ID, ... )</a:t>
            </a:r>
          </a:p>
          <a:p>
            <a:pPr marL="857250" lvl="1" indent="-40005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I/O status ( such as file resources )</a:t>
            </a:r>
          </a:p>
          <a:p>
            <a:pPr marL="857250" lvl="1" indent="-40005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scheduling data ( relative priority, etc. )</a:t>
            </a:r>
          </a:p>
          <a:p>
            <a:pPr marL="857250" lvl="1" indent="-400050" algn="just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State (so running, suspended,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6096000" y="1905000"/>
            <a:ext cx="27479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662113"/>
            <a:ext cx="8382000" cy="4738687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PCB is also called as </a:t>
            </a:r>
            <a:r>
              <a:rPr 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task control block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Process state – running, waiting,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Program counter – location of instruction to next execute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CPU registers – contents of all process-centric registers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CPU scheduling information- priorities, scheduling queue pointers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Memory-management information – memory allocated to the process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Accounting information–CPU used, clock time elapsed since start, time limits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I/O status information – I/O devices allocated to process, list of open files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1600200" y="435077"/>
            <a:ext cx="6096000" cy="762000"/>
          </a:xfrm>
          <a:prstGeom prst="rect">
            <a:avLst/>
          </a:prstGeom>
          <a:noFill/>
          <a:ln/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PROCESSES CONTROL BLOCK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458200" cy="768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 Switch From Process to Process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760967"/>
            <a:ext cx="7772400" cy="463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4724400" cy="7683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Switching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676400"/>
            <a:ext cx="8839200" cy="490855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When CPU switches to another process, the system must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save the state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of the old process and load the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saved state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for the new process via a </a:t>
            </a: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context switch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3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of a process is represented in PCB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Context-switch time is overhead; the system does no useful work while switching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more complex the OS &amp; PCB -&gt; longer the context switch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Time dependent on hardware support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Some hardware provides multiple sets of registers per CPU -&gt; multiple contexts loaded at once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996934"/>
            <a:ext cx="4825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 (a). Multiprogramming of four programs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5473"/>
            <a:ext cx="24193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81" y="1752600"/>
            <a:ext cx="42576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96696" y="5001854"/>
            <a:ext cx="2595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 (b). Process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0850"/>
            <a:ext cx="4724400" cy="7683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Switching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1AE0-3FEE-4E6B-B93B-05CF4EB22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1857</Words>
  <Application>Microsoft Office PowerPoint</Application>
  <PresentationFormat>On-screen Show (4:3)</PresentationFormat>
  <Paragraphs>429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Median</vt:lpstr>
      <vt:lpstr>Process MANAGEMENT</vt:lpstr>
      <vt:lpstr>Process Management</vt:lpstr>
      <vt:lpstr>Process Concept</vt:lpstr>
      <vt:lpstr>Process Concept</vt:lpstr>
      <vt:lpstr>PowerPoint Presentation</vt:lpstr>
      <vt:lpstr>PowerPoint Presentation</vt:lpstr>
      <vt:lpstr>PowerPoint Presentation</vt:lpstr>
      <vt:lpstr>Context Switching</vt:lpstr>
      <vt:lpstr>Context Switching</vt:lpstr>
      <vt:lpstr>Process Creation &amp; Termination</vt:lpstr>
      <vt:lpstr>Process States</vt:lpstr>
      <vt:lpstr>Threads</vt:lpstr>
      <vt:lpstr>Processes and Threads</vt:lpstr>
      <vt:lpstr>Threads</vt:lpstr>
      <vt:lpstr>Single Threaded Approaches</vt:lpstr>
      <vt:lpstr>Threads</vt:lpstr>
      <vt:lpstr>Benefits of Threads</vt:lpstr>
      <vt:lpstr>Thread Execution States</vt:lpstr>
      <vt:lpstr>PowerPoint Presentation</vt:lpstr>
      <vt:lpstr>Scheduling</vt:lpstr>
      <vt:lpstr>Scheduling</vt:lpstr>
      <vt:lpstr>When to Schedule?</vt:lpstr>
      <vt:lpstr>Goals of Scheduling Algorithms</vt:lpstr>
      <vt:lpstr>System Performance</vt:lpstr>
      <vt:lpstr>PowerPoint Presentation</vt:lpstr>
      <vt:lpstr>First Come First Served</vt:lpstr>
      <vt:lpstr>FCFS Example</vt:lpstr>
      <vt:lpstr>Shortest Job First</vt:lpstr>
      <vt:lpstr>SJF Example</vt:lpstr>
      <vt:lpstr>Pre-emptive SJF</vt:lpstr>
      <vt:lpstr>Priority Scheduling</vt:lpstr>
      <vt:lpstr>Priority Scheduling</vt:lpstr>
      <vt:lpstr>Priority Scheduling Example</vt:lpstr>
      <vt:lpstr>Priority Scheduling Example</vt:lpstr>
      <vt:lpstr>Round Robin (RR)  Scheduling</vt:lpstr>
      <vt:lpstr>Round Robin Scheduling Example</vt:lpstr>
      <vt:lpstr>Round Robin Scheduling Example</vt:lpstr>
      <vt:lpstr>Comparison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Dell</dc:creator>
  <cp:lastModifiedBy>Dell</cp:lastModifiedBy>
  <cp:revision>80</cp:revision>
  <dcterms:created xsi:type="dcterms:W3CDTF">2013-12-24T04:51:10Z</dcterms:created>
  <dcterms:modified xsi:type="dcterms:W3CDTF">2017-12-11T17:18:10Z</dcterms:modified>
</cp:coreProperties>
</file>