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6" r:id="rId4"/>
    <p:sldId id="258" r:id="rId5"/>
    <p:sldId id="277" r:id="rId6"/>
    <p:sldId id="281" r:id="rId7"/>
    <p:sldId id="282" r:id="rId8"/>
    <p:sldId id="349" r:id="rId9"/>
    <p:sldId id="278" r:id="rId10"/>
    <p:sldId id="280" r:id="rId11"/>
    <p:sldId id="279" r:id="rId12"/>
    <p:sldId id="261" r:id="rId13"/>
    <p:sldId id="262" r:id="rId14"/>
    <p:sldId id="263" r:id="rId15"/>
    <p:sldId id="264" r:id="rId16"/>
    <p:sldId id="265" r:id="rId17"/>
    <p:sldId id="288" r:id="rId18"/>
    <p:sldId id="289" r:id="rId19"/>
    <p:sldId id="266" r:id="rId20"/>
    <p:sldId id="290" r:id="rId21"/>
    <p:sldId id="291" r:id="rId22"/>
    <p:sldId id="292" r:id="rId23"/>
    <p:sldId id="294" r:id="rId24"/>
    <p:sldId id="297" r:id="rId25"/>
    <p:sldId id="318" r:id="rId26"/>
    <p:sldId id="285" r:id="rId27"/>
    <p:sldId id="298" r:id="rId28"/>
    <p:sldId id="322" r:id="rId29"/>
    <p:sldId id="323" r:id="rId30"/>
    <p:sldId id="325" r:id="rId31"/>
    <p:sldId id="299" r:id="rId32"/>
    <p:sldId id="300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3" r:id="rId42"/>
    <p:sldId id="314" r:id="rId43"/>
    <p:sldId id="319" r:id="rId44"/>
    <p:sldId id="326" r:id="rId45"/>
    <p:sldId id="327" r:id="rId46"/>
    <p:sldId id="328" r:id="rId47"/>
    <p:sldId id="329" r:id="rId48"/>
    <p:sldId id="333" r:id="rId49"/>
    <p:sldId id="334" r:id="rId50"/>
    <p:sldId id="332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3" r:id="rId59"/>
    <p:sldId id="344" r:id="rId60"/>
    <p:sldId id="345" r:id="rId61"/>
    <p:sldId id="346" r:id="rId62"/>
    <p:sldId id="347" r:id="rId63"/>
    <p:sldId id="34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8120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OPERATING    SYSTEMS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C41F-4AF8-46A4-8DCA-CD10165231B4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Structure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724525"/>
            <a:ext cx="8356600" cy="3714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Simple structuring model for a monolithic system</a:t>
            </a:r>
            <a:endParaRPr lang="en-US" sz="2800"/>
          </a:p>
        </p:txBody>
      </p:sp>
      <p:pic>
        <p:nvPicPr>
          <p:cNvPr id="32773" name="Picture 5" descr="C:\B\b4\JPG\foo\1-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611313"/>
            <a:ext cx="7581900" cy="340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A4D-E9D4-42CE-88CA-063C27DE3105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924550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File system for a university department</a:t>
            </a:r>
          </a:p>
        </p:txBody>
      </p:sp>
      <p:pic>
        <p:nvPicPr>
          <p:cNvPr id="19461" name="Picture 5" descr="C:\B\b4\JPG\foo\1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1246188"/>
            <a:ext cx="6273800" cy="4183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 EVOLUTION  and 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Batch OS  :  </a:t>
            </a:r>
            <a:r>
              <a:rPr lang="en-US" dirty="0" err="1" smtClean="0"/>
              <a:t>req</a:t>
            </a:r>
            <a:r>
              <a:rPr lang="en-US" dirty="0" smtClean="0"/>
              <a:t> grouping of similar jobs ( with same data </a:t>
            </a:r>
            <a:r>
              <a:rPr lang="en-US" dirty="0" err="1" smtClean="0"/>
              <a:t>pgms</a:t>
            </a:r>
            <a:r>
              <a:rPr lang="en-US" dirty="0" smtClean="0"/>
              <a:t> &amp; system commands)</a:t>
            </a:r>
          </a:p>
          <a:p>
            <a:r>
              <a:rPr lang="en-US" dirty="0" smtClean="0"/>
              <a:t>Multiprogramming  OS  : involves multitasking, multiprocessing, multiuser &amp; time sharing systems</a:t>
            </a:r>
          </a:p>
          <a:p>
            <a:r>
              <a:rPr lang="en-US" dirty="0" smtClean="0"/>
              <a:t>Real Time  OS : large no of events which r external to comp system – are accepted &amp; data is processed (on line operations &amp; data </a:t>
            </a:r>
            <a:r>
              <a:rPr lang="en-US" dirty="0" err="1" smtClean="0"/>
              <a:t>eg</a:t>
            </a:r>
            <a:r>
              <a:rPr lang="en-US" dirty="0" smtClean="0"/>
              <a:t> ATM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Embedded OS</a:t>
            </a:r>
            <a:endParaRPr lang="en-US" dirty="0" smtClean="0"/>
          </a:p>
          <a:p>
            <a:r>
              <a:rPr lang="en-US" dirty="0" smtClean="0"/>
              <a:t>N/W  OS</a:t>
            </a:r>
          </a:p>
          <a:p>
            <a:r>
              <a:rPr lang="en-US" dirty="0" smtClean="0"/>
              <a:t>Distributed  OS : looks as ordinary centralized system but users are acting independently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 sharing  :   shared  in  sequential  manner. Only  one  </a:t>
            </a:r>
            <a:r>
              <a:rPr lang="en-US" dirty="0" err="1" smtClean="0"/>
              <a:t>pgmm</a:t>
            </a:r>
            <a:r>
              <a:rPr lang="en-US" dirty="0" smtClean="0"/>
              <a:t>  gets  executed  at  a  time. </a:t>
            </a:r>
          </a:p>
          <a:p>
            <a:endParaRPr lang="en-US" dirty="0" smtClean="0"/>
          </a:p>
          <a:p>
            <a:r>
              <a:rPr lang="en-US" dirty="0" smtClean="0"/>
              <a:t>CPU  scheduling  :  decides  which  </a:t>
            </a:r>
            <a:r>
              <a:rPr lang="en-US" dirty="0" err="1" smtClean="0"/>
              <a:t>pgmm</a:t>
            </a:r>
            <a:r>
              <a:rPr lang="en-US" dirty="0" smtClean="0"/>
              <a:t>  should  be  given  to  CPU(priority)  and  for  how  much 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 preemption  :  it  is  forceful deallocation  of  a  resource.  It  is  used  by  OS  to  enforce  fairness in their  use  by  </a:t>
            </a:r>
            <a:r>
              <a:rPr lang="en-US" dirty="0" err="1" smtClean="0"/>
              <a:t>pgms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 sharing : not exact sharing or not concurrent sharing but</a:t>
            </a:r>
          </a:p>
          <a:p>
            <a:pPr>
              <a:buNone/>
            </a:pPr>
            <a:r>
              <a:rPr lang="en-US" dirty="0" smtClean="0"/>
              <a:t>  its  availability  can  be  increased  by  treating  diff  parts  of  memory as  diff  resources. (two methods :  partitioning  &amp; pool  based  allocation)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 :  </a:t>
            </a:r>
            <a:r>
              <a:rPr lang="en-US" dirty="0" err="1" smtClean="0"/>
              <a:t>eg</a:t>
            </a:r>
            <a:r>
              <a:rPr lang="en-US" dirty="0" smtClean="0"/>
              <a:t>. an  object  code  to be executed.  It  consists of set of </a:t>
            </a:r>
            <a:r>
              <a:rPr lang="en-US" dirty="0" err="1" smtClean="0"/>
              <a:t>pgm</a:t>
            </a:r>
            <a:r>
              <a:rPr lang="en-US" dirty="0" smtClean="0"/>
              <a:t> units + </a:t>
            </a:r>
            <a:r>
              <a:rPr lang="en-US" dirty="0" err="1" smtClean="0"/>
              <a:t>pgm</a:t>
            </a:r>
            <a:r>
              <a:rPr lang="en-US" dirty="0" smtClean="0"/>
              <a:t> units obtained from libraries</a:t>
            </a:r>
          </a:p>
          <a:p>
            <a:r>
              <a:rPr lang="en-US" dirty="0" smtClean="0"/>
              <a:t>Process : An execution of a program or part of a program. (many processes together can execute a </a:t>
            </a:r>
            <a:r>
              <a:rPr lang="en-US" dirty="0" err="1" smtClean="0"/>
              <a:t>pgm</a:t>
            </a:r>
            <a:r>
              <a:rPr lang="en-US" dirty="0" smtClean="0"/>
              <a:t> or part of a </a:t>
            </a:r>
            <a:r>
              <a:rPr lang="en-US" dirty="0" err="1" smtClean="0"/>
              <a:t>pgm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: it is computational structure which is a sequence of </a:t>
            </a:r>
            <a:r>
              <a:rPr lang="en-US" dirty="0" err="1" smtClean="0"/>
              <a:t>pgms</a:t>
            </a:r>
            <a:r>
              <a:rPr lang="en-US" dirty="0" smtClean="0"/>
              <a:t>. It consists of </a:t>
            </a:r>
            <a:r>
              <a:rPr lang="en-US" dirty="0" err="1" smtClean="0"/>
              <a:t>seq</a:t>
            </a:r>
            <a:r>
              <a:rPr lang="en-US" dirty="0" smtClean="0"/>
              <a:t> of job steps.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System calls provide the interface between a running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sz="3600" b="1" dirty="0"/>
              <a:t>Generally available as assembly-language instructions.</a:t>
            </a:r>
          </a:p>
          <a:p>
            <a:pPr lvl="1">
              <a:lnSpc>
                <a:spcPct val="90000"/>
              </a:lnSpc>
            </a:pPr>
            <a:r>
              <a:rPr lang="en-US" sz="3600" b="1" dirty="0"/>
              <a:t>Languages defined to replace assembly language for systems programming allow system calls to be made directly (e.g., C, C</a:t>
            </a:r>
            <a:r>
              <a:rPr lang="en-US" sz="3600" b="1" dirty="0" smtClean="0"/>
              <a:t>++)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dirty="0" smtClean="0"/>
              <a:t>Three general methods are used to pass parameters  between  a  running 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sz="3600" b="1" dirty="0" smtClean="0"/>
              <a:t>Pass parameters in </a:t>
            </a:r>
            <a:r>
              <a:rPr lang="en-US" sz="3600" b="1" i="1" dirty="0" smtClean="0"/>
              <a:t>registers</a:t>
            </a:r>
            <a:r>
              <a:rPr lang="en-US" sz="3600" b="1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3600" b="1" dirty="0" smtClean="0"/>
              <a:t>Store the parameters in a table in memory, and the table address is passed as a parameter in a register.</a:t>
            </a:r>
          </a:p>
          <a:p>
            <a:pPr lvl="1">
              <a:lnSpc>
                <a:spcPct val="90000"/>
              </a:lnSpc>
            </a:pPr>
            <a:r>
              <a:rPr lang="en-US" sz="3600" b="1" i="1" dirty="0" smtClean="0"/>
              <a:t>Push</a:t>
            </a:r>
            <a:r>
              <a:rPr lang="en-US" sz="3600" b="1" dirty="0" smtClean="0"/>
              <a:t> (store) the parameters onto the </a:t>
            </a:r>
            <a:r>
              <a:rPr lang="en-US" sz="3600" b="1" i="1" dirty="0" smtClean="0"/>
              <a:t>stack</a:t>
            </a:r>
            <a:r>
              <a:rPr lang="en-US" sz="3600" b="1" dirty="0" smtClean="0"/>
              <a:t> by the program, and </a:t>
            </a:r>
            <a:r>
              <a:rPr lang="en-US" sz="3600" b="1" i="1" dirty="0" smtClean="0"/>
              <a:t>pop</a:t>
            </a:r>
            <a:r>
              <a:rPr lang="en-US" sz="3600" b="1" dirty="0" smtClean="0"/>
              <a:t> off the stack by operating system.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It is a program while it is being executed</a:t>
            </a:r>
          </a:p>
          <a:p>
            <a:pPr>
              <a:buNone/>
            </a:pPr>
            <a:r>
              <a:rPr lang="en-US" sz="3600" b="1" dirty="0" smtClean="0"/>
              <a:t>It includes</a:t>
            </a:r>
          </a:p>
          <a:p>
            <a:pPr>
              <a:buNone/>
            </a:pPr>
            <a:r>
              <a:rPr lang="en-US" sz="3600" b="1" dirty="0" smtClean="0"/>
              <a:t>	1. value of program counter</a:t>
            </a:r>
          </a:p>
          <a:p>
            <a:pPr>
              <a:buNone/>
            </a:pPr>
            <a:r>
              <a:rPr lang="en-US" sz="3600" b="1" dirty="0" smtClean="0"/>
              <a:t>	2. contents of CPU register</a:t>
            </a:r>
          </a:p>
          <a:p>
            <a:pPr>
              <a:buNone/>
            </a:pPr>
            <a:r>
              <a:rPr lang="en-US" sz="3600" b="1" dirty="0" smtClean="0"/>
              <a:t>	3. process stack with temporary data</a:t>
            </a:r>
          </a:p>
          <a:p>
            <a:pPr>
              <a:buNone/>
            </a:pPr>
            <a:r>
              <a:rPr lang="en-US" sz="3600" b="1" dirty="0" smtClean="0"/>
              <a:t>	4. data section containing global variables</a:t>
            </a:r>
          </a:p>
          <a:p>
            <a:pPr>
              <a:buNone/>
            </a:pPr>
            <a:r>
              <a:rPr lang="en-US" sz="3600" b="1" dirty="0" smtClean="0"/>
              <a:t>	5. program code</a:t>
            </a:r>
          </a:p>
          <a:p>
            <a:pPr>
              <a:buNone/>
            </a:pPr>
            <a:r>
              <a:rPr lang="en-US" sz="3600" b="1" dirty="0" smtClean="0"/>
              <a:t>	6. dynamically  allocated  memory  during runtime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FDBD-F4B2-4276-93E0-7E101164D9D5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5613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computer system consists of</a:t>
            </a:r>
            <a:endParaRPr lang="en-US" sz="2400"/>
          </a:p>
          <a:p>
            <a:pPr lvl="1"/>
            <a:r>
              <a:rPr lang="en-US"/>
              <a:t>hardware</a:t>
            </a:r>
          </a:p>
          <a:p>
            <a:pPr lvl="1"/>
            <a:r>
              <a:rPr lang="en-US"/>
              <a:t>system programs</a:t>
            </a:r>
          </a:p>
          <a:p>
            <a:pPr lvl="1"/>
            <a:r>
              <a:rPr lang="en-US"/>
              <a:t>application programs</a:t>
            </a:r>
            <a:endParaRPr lang="en-US" sz="2000"/>
          </a:p>
        </p:txBody>
      </p:sp>
      <p:pic>
        <p:nvPicPr>
          <p:cNvPr id="3078" name="Picture 6" descr="C:\B\b4\JPG\foo\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1228725"/>
            <a:ext cx="5505450" cy="307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4027-BDAC-4B92-95F9-F4C7B4787E0F}" type="slidenum">
              <a:rPr lang="en-US"/>
              <a:pPr/>
              <a:t>20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Processes</a:t>
            </a:r>
            <a:br>
              <a:rPr lang="en-US"/>
            </a:br>
            <a:r>
              <a:rPr lang="en-US" sz="3200"/>
              <a:t>The Process Model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4572000"/>
            <a:ext cx="8890000" cy="91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Multiprogramming of four programs</a:t>
            </a:r>
          </a:p>
          <a:p>
            <a:pPr>
              <a:lnSpc>
                <a:spcPct val="90000"/>
              </a:lnSpc>
            </a:pPr>
            <a:r>
              <a:rPr lang="en-US" sz="2800"/>
              <a:t>Conceptual model of 4 independent, sequential processes</a:t>
            </a:r>
          </a:p>
          <a:p>
            <a:pPr>
              <a:lnSpc>
                <a:spcPct val="90000"/>
              </a:lnSpc>
            </a:pPr>
            <a:r>
              <a:rPr lang="en-US" sz="2800"/>
              <a:t>Only one program active at any instant</a:t>
            </a:r>
          </a:p>
        </p:txBody>
      </p:sp>
      <p:pic>
        <p:nvPicPr>
          <p:cNvPr id="2054" name="Picture 6" descr="C:\B\b4\JPG\foo\2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8" y="1663700"/>
            <a:ext cx="7997825" cy="256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96C7-27E5-4D39-AB82-BDB3E1E1AB27}" type="slidenum">
              <a:rPr lang="en-US"/>
              <a:pPr/>
              <a:t>21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Principal events that cause process creation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System initialization</a:t>
            </a:r>
          </a:p>
          <a:p>
            <a:pPr marL="609600" indent="-609600"/>
            <a:r>
              <a:rPr lang="en-US"/>
              <a:t>Execution of a process creation system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User request to create a new process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Initiation of a batch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7F1A-624A-403C-8B43-6D471F16CE43}" type="slidenum">
              <a:rPr lang="en-US"/>
              <a:pPr/>
              <a:t>22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Termination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Conditions which terminate processes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Normal exit (voluntary)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Error exit (voluntary)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Fatal error (involuntary)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Killed by another process (involuntary)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7A7C-ECC7-45A3-87A0-6CEBA7A12D62}" type="slidenum">
              <a:rPr lang="en-US"/>
              <a:pPr/>
              <a:t>23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4238625"/>
            <a:ext cx="7772400" cy="1485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Possible process states</a:t>
            </a:r>
          </a:p>
          <a:p>
            <a:pPr lvl="1">
              <a:lnSpc>
                <a:spcPct val="90000"/>
              </a:lnSpc>
            </a:pPr>
            <a:r>
              <a:rPr lang="en-US"/>
              <a:t>running</a:t>
            </a:r>
          </a:p>
          <a:p>
            <a:pPr lvl="1">
              <a:lnSpc>
                <a:spcPct val="90000"/>
              </a:lnSpc>
            </a:pPr>
            <a:r>
              <a:rPr lang="en-US"/>
              <a:t>blocked</a:t>
            </a:r>
          </a:p>
          <a:p>
            <a:pPr lvl="1">
              <a:lnSpc>
                <a:spcPct val="90000"/>
              </a:lnSpc>
            </a:pPr>
            <a:r>
              <a:rPr lang="en-US"/>
              <a:t>ready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/>
              <a:t>Transitions between states shown</a:t>
            </a:r>
            <a:endParaRPr lang="en-US" sz="24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512888"/>
            <a:ext cx="76390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6757988" cy="844550"/>
          </a:xfrm>
        </p:spPr>
        <p:txBody>
          <a:bodyPr/>
          <a:lstStyle/>
          <a:p>
            <a:r>
              <a:rPr lang="en-US"/>
              <a:t>Process State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26955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As a process executes, it changes </a:t>
            </a:r>
            <a:r>
              <a:rPr lang="en-US" sz="3600" b="1" i="1" dirty="0">
                <a:solidFill>
                  <a:srgbClr val="FF0000"/>
                </a:solidFill>
              </a:rPr>
              <a:t>state</a:t>
            </a:r>
            <a:endParaRPr lang="en-US" sz="3600" b="1" dirty="0">
              <a:solidFill>
                <a:srgbClr val="FF0000"/>
              </a:solidFill>
            </a:endParaRPr>
          </a:p>
          <a:p>
            <a:pPr lvl="1"/>
            <a:r>
              <a:rPr lang="en-US" sz="3600" b="1" dirty="0"/>
              <a:t>new: </a:t>
            </a:r>
            <a:r>
              <a:rPr lang="en-US" sz="3600" b="1" dirty="0">
                <a:solidFill>
                  <a:srgbClr val="FF0000"/>
                </a:solidFill>
              </a:rPr>
              <a:t> The process is being created.</a:t>
            </a:r>
          </a:p>
          <a:p>
            <a:pPr lvl="1"/>
            <a:r>
              <a:rPr lang="en-US" sz="3600" b="1" dirty="0"/>
              <a:t>running:</a:t>
            </a:r>
            <a:r>
              <a:rPr lang="en-US" sz="3600" b="1" dirty="0">
                <a:solidFill>
                  <a:srgbClr val="FF0000"/>
                </a:solidFill>
              </a:rPr>
              <a:t>  Instructions are being executed.</a:t>
            </a:r>
          </a:p>
          <a:p>
            <a:pPr lvl="1"/>
            <a:r>
              <a:rPr lang="en-US" sz="3600" b="1" dirty="0"/>
              <a:t>waiting:</a:t>
            </a:r>
            <a:r>
              <a:rPr lang="en-US" sz="3600" b="1" dirty="0">
                <a:solidFill>
                  <a:srgbClr val="FF0000"/>
                </a:solidFill>
              </a:rPr>
              <a:t>  The process is waiting for some event to occur.</a:t>
            </a:r>
          </a:p>
          <a:p>
            <a:pPr lvl="1"/>
            <a:r>
              <a:rPr lang="en-US" sz="3600" b="1" dirty="0"/>
              <a:t>ready:</a:t>
            </a:r>
            <a:r>
              <a:rPr lang="en-US" sz="3600" b="1" dirty="0">
                <a:solidFill>
                  <a:srgbClr val="FF0000"/>
                </a:solidFill>
              </a:rPr>
              <a:t>  The process is waiting to be assigned to a process.</a:t>
            </a:r>
          </a:p>
          <a:p>
            <a:pPr lvl="1"/>
            <a:r>
              <a:rPr lang="en-US" sz="3600" b="1" dirty="0"/>
              <a:t>terminated:</a:t>
            </a:r>
            <a:r>
              <a:rPr lang="en-US" sz="3600" b="1" dirty="0">
                <a:solidFill>
                  <a:srgbClr val="FF0000"/>
                </a:solidFill>
              </a:rPr>
              <a:t>  The process has finished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Process  state  transition 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4384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2438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3000" y="2438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57600" y="44958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 / WAITING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3200" y="24384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5" idx="2"/>
          </p:cNvCxnSpPr>
          <p:nvPr/>
        </p:nvCxnSpPr>
        <p:spPr>
          <a:xfrm>
            <a:off x="22098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41910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11" idx="2"/>
          </p:cNvCxnSpPr>
          <p:nvPr/>
        </p:nvCxnSpPr>
        <p:spPr>
          <a:xfrm>
            <a:off x="6172200" y="2895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4"/>
            <a:endCxn id="10" idx="7"/>
          </p:cNvCxnSpPr>
          <p:nvPr/>
        </p:nvCxnSpPr>
        <p:spPr>
          <a:xfrm rot="5400000">
            <a:off x="4773496" y="3862924"/>
            <a:ext cx="1299229" cy="2789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0" idx="2"/>
            <a:endCxn id="5" idx="3"/>
          </p:cNvCxnSpPr>
          <p:nvPr/>
        </p:nvCxnSpPr>
        <p:spPr>
          <a:xfrm rot="10800000">
            <a:off x="3150348" y="3218890"/>
            <a:ext cx="507252" cy="18103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</p:cNvCxnSpPr>
          <p:nvPr/>
        </p:nvCxnSpPr>
        <p:spPr>
          <a:xfrm rot="5400000" flipH="1" flipV="1">
            <a:off x="5410200" y="2286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3505200" y="2133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3352800" y="22860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0E8-BA76-4C70-8D52-38D6A04F26A1}" type="slidenum">
              <a:rPr lang="en-US"/>
              <a:pPr/>
              <a:t>26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Scheduling</a:t>
            </a:r>
            <a:br>
              <a:rPr lang="en-US"/>
            </a:br>
            <a:r>
              <a:rPr lang="en-US" sz="3600"/>
              <a:t>Introduction to Scheduling (1)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5010150"/>
            <a:ext cx="8458200" cy="971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Bursts of CPU usage alternate with periods of I/O wait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CPU-bound process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I/O bound process</a:t>
            </a:r>
          </a:p>
        </p:txBody>
      </p:sp>
      <p:pic>
        <p:nvPicPr>
          <p:cNvPr id="50183" name="Picture 7" descr="C:\B\b4\JPG\foo\2-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724025"/>
            <a:ext cx="7435850" cy="298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</a:t>
            </a:r>
            <a:r>
              <a:rPr lang="en-US"/>
              <a:t>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1381125"/>
            <a:ext cx="7029450" cy="4114800"/>
          </a:xfrm>
        </p:spPr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Scheduling Criteria </a:t>
            </a:r>
          </a:p>
          <a:p>
            <a:r>
              <a:rPr lang="en-US" dirty="0"/>
              <a:t>Scheduling Algorithms</a:t>
            </a:r>
          </a:p>
          <a:p>
            <a:r>
              <a:rPr lang="en-US" dirty="0"/>
              <a:t>Multiple-Processor Scheduling</a:t>
            </a:r>
          </a:p>
          <a:p>
            <a:r>
              <a:rPr lang="en-US" dirty="0"/>
              <a:t>Real-Time Scheduling</a:t>
            </a:r>
          </a:p>
          <a:p>
            <a:r>
              <a:rPr lang="en-US" dirty="0"/>
              <a:t>Algorithm Evaluation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 of  SCHEDULERS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Term</a:t>
            </a:r>
            <a:r>
              <a:rPr lang="en-US" dirty="0" smtClean="0"/>
              <a:t> : it determines which job shall be admitted for processing. </a:t>
            </a:r>
          </a:p>
          <a:p>
            <a:pPr>
              <a:buNone/>
            </a:pPr>
            <a:r>
              <a:rPr lang="en-US" dirty="0" smtClean="0"/>
              <a:t>     it maintains proper mixture of CPU bound and I/O bound jobs in ready queue. It selects a new process from among all waiting processes using SJF or FCFS strategy.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Short Term </a:t>
            </a:r>
            <a:r>
              <a:rPr lang="en-US" dirty="0" smtClean="0"/>
              <a:t>:  it is called in case of I/O request.</a:t>
            </a:r>
          </a:p>
          <a:p>
            <a:pPr>
              <a:buNone/>
            </a:pPr>
            <a:r>
              <a:rPr lang="en-US" dirty="0" smtClean="0"/>
              <a:t>     it is called at the end of time slab. It allocates processes belonging to ready queue to CPU for immediate processing.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Medium Term </a:t>
            </a:r>
            <a:r>
              <a:rPr lang="en-US" dirty="0" smtClean="0"/>
              <a:t>: If many processes are waiting for I/O processes , some of the processes need to be suspended. So such pro will be moved to hard disk from main memory. These are reloaded to main memory at some later time. ( swapping)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282-71D2-4E42-9A97-E72A102CA267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What is an 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/>
              <a:t>It is an extended machine</a:t>
            </a:r>
          </a:p>
          <a:p>
            <a:pPr lvl="1"/>
            <a:r>
              <a:rPr lang="en-US"/>
              <a:t>Hides the messy details which must be performed</a:t>
            </a:r>
          </a:p>
          <a:p>
            <a:pPr lvl="1"/>
            <a:r>
              <a:rPr lang="en-US"/>
              <a:t>Presents user with a virtual machine, easier to use</a:t>
            </a:r>
          </a:p>
          <a:p>
            <a:pPr lvl="1"/>
            <a:endParaRPr lang="en-US"/>
          </a:p>
          <a:p>
            <a:r>
              <a:rPr lang="en-US"/>
              <a:t>It is a resource manager</a:t>
            </a:r>
          </a:p>
          <a:p>
            <a:pPr lvl="1"/>
            <a:r>
              <a:rPr lang="en-US"/>
              <a:t>Each program gets time with the resource</a:t>
            </a:r>
          </a:p>
          <a:p>
            <a:pPr lvl="1"/>
            <a:r>
              <a:rPr lang="en-US"/>
              <a:t>Each program gets space on the resource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Scheduling 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Preemptive scheduling</a:t>
            </a:r>
            <a:r>
              <a:rPr lang="en-US" dirty="0" smtClean="0"/>
              <a:t> : here CPU can be taken away from the process. Process can be temporarily suspended due to </a:t>
            </a:r>
          </a:p>
          <a:p>
            <a:pPr lvl="1">
              <a:buNone/>
            </a:pPr>
            <a:r>
              <a:rPr lang="en-US" dirty="0" smtClean="0"/>
              <a:t>A. I/O request</a:t>
            </a:r>
          </a:p>
          <a:p>
            <a:pPr lvl="1">
              <a:buNone/>
            </a:pPr>
            <a:r>
              <a:rPr lang="en-US" dirty="0" smtClean="0"/>
              <a:t>B. Time slab is over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 – preemptive scheduling </a:t>
            </a:r>
            <a:r>
              <a:rPr lang="en-US" dirty="0" smtClean="0"/>
              <a:t>: here process runs to its completion. Once CPU is allotted for one process, it can’t be taken away </a:t>
            </a:r>
            <a:r>
              <a:rPr lang="en-US" dirty="0" err="1" smtClean="0"/>
              <a:t>upto</a:t>
            </a:r>
            <a:r>
              <a:rPr lang="en-US" dirty="0" smtClean="0"/>
              <a:t> its completion.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Maximum CPU utilization obtained with multiprogramming</a:t>
            </a:r>
          </a:p>
          <a:p>
            <a:r>
              <a:rPr lang="en-US"/>
              <a:t>CPU–I/O Burst Cycle – Process execution consists of a </a:t>
            </a:r>
            <a:r>
              <a:rPr lang="en-US" i="1"/>
              <a:t>cycle</a:t>
            </a:r>
            <a:r>
              <a:rPr lang="en-US"/>
              <a:t> of CPU execution and I/O wait.</a:t>
            </a:r>
          </a:p>
          <a:p>
            <a:r>
              <a:rPr lang="en-US"/>
              <a:t>CPU burst distribution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47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Alternating Sequence of CPU And I/O Bursts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/>
          <a:srcRect l="38274" t="10310" r="40599" b="52560"/>
          <a:stretch>
            <a:fillRect/>
          </a:stretch>
        </p:blipFill>
        <p:spPr bwMode="auto">
          <a:xfrm>
            <a:off x="2851150" y="1044575"/>
            <a:ext cx="3413125" cy="47974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Criteria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CPU utilization – keep the CPU as busy as possible</a:t>
            </a:r>
          </a:p>
          <a:p>
            <a:r>
              <a:rPr lang="en-US" sz="2800" dirty="0"/>
              <a:t>Throughput – # of processes that complete their execution per time unit</a:t>
            </a:r>
          </a:p>
          <a:p>
            <a:r>
              <a:rPr lang="en-US" sz="2800" dirty="0"/>
              <a:t>Turnaround time – amount of time to execute a particular process</a:t>
            </a:r>
          </a:p>
          <a:p>
            <a:r>
              <a:rPr lang="en-US" sz="2800" dirty="0"/>
              <a:t>Waiting time – amount of time a process has been waiting in the ready queue</a:t>
            </a:r>
          </a:p>
          <a:p>
            <a:r>
              <a:rPr lang="en-US" sz="2800" dirty="0"/>
              <a:t>Response time – amount of time it takes from when a request was submitted until the first response is produced, </a:t>
            </a:r>
            <a:r>
              <a:rPr lang="en-US" sz="2800" b="1" dirty="0"/>
              <a:t>not</a:t>
            </a:r>
            <a:r>
              <a:rPr lang="en-US" sz="2800" dirty="0"/>
              <a:t> output  (for time-sharing environment)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Criteria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 CPU utilization</a:t>
            </a:r>
          </a:p>
          <a:p>
            <a:r>
              <a:rPr lang="en-US"/>
              <a:t>Max throughput</a:t>
            </a:r>
          </a:p>
          <a:p>
            <a:r>
              <a:rPr lang="en-US"/>
              <a:t>Min turnaround time </a:t>
            </a:r>
          </a:p>
          <a:p>
            <a:r>
              <a:rPr lang="en-US"/>
              <a:t>Min waiting time </a:t>
            </a:r>
          </a:p>
          <a:p>
            <a:r>
              <a:rPr lang="en-US"/>
              <a:t>Min response time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40725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First-Come, First-Served (FCFS) Scheduling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66800"/>
            <a:ext cx="7566025" cy="480060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u="sng" dirty="0"/>
              <a:t>Process</a:t>
            </a:r>
            <a:r>
              <a:rPr lang="en-US" sz="2400" dirty="0"/>
              <a:t>	</a:t>
            </a:r>
            <a:r>
              <a:rPr lang="en-US" sz="2400" u="sng" dirty="0"/>
              <a:t>Burst Time	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	24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	3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3	 </a:t>
            </a:r>
            <a:r>
              <a:rPr lang="en-US" sz="2400" dirty="0"/>
              <a:t>3</a:t>
            </a:r>
            <a:r>
              <a:rPr lang="en-US" sz="2400" i="1" baseline="-25000" dirty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sz="2400" dirty="0"/>
              <a:t>Suppose that the processes arrive in the order: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3  </a:t>
            </a:r>
            <a:br>
              <a:rPr lang="en-US" sz="2400" i="1" baseline="-25000" dirty="0"/>
            </a:br>
            <a:r>
              <a:rPr lang="en-US" sz="2400" dirty="0"/>
              <a:t>The Gantt Chart for the schedule is: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Waiting </a:t>
            </a:r>
            <a:r>
              <a:rPr lang="en-US" sz="2400" dirty="0"/>
              <a:t>time for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 = 0;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 = 24; </a:t>
            </a:r>
            <a:r>
              <a:rPr lang="en-US" sz="2400" i="1" dirty="0"/>
              <a:t>P</a:t>
            </a:r>
            <a:r>
              <a:rPr lang="en-US" sz="2400" i="1" baseline="-25000" dirty="0"/>
              <a:t>3 </a:t>
            </a:r>
            <a:r>
              <a:rPr lang="en-US" sz="2400" dirty="0"/>
              <a:t>= 27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sz="2400" dirty="0"/>
              <a:t>Average waiting time:  (0 + 24 + 27)/3 = 17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98625" y="4205287"/>
            <a:ext cx="5556250" cy="1128713"/>
            <a:chOff x="856" y="2688"/>
            <a:chExt cx="3500" cy="711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24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27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, 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/>
              <a:t> , 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 .</a:t>
            </a:r>
          </a:p>
          <a:p>
            <a:pPr>
              <a:tabLst>
                <a:tab pos="3651250" algn="ctr"/>
              </a:tabLst>
            </a:pPr>
            <a:r>
              <a:rPr lang="en-US"/>
              <a:t>The Gantt chart for the schedule is:</a:t>
            </a:r>
            <a:br>
              <a:rPr lang="en-US"/>
            </a:b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r>
              <a:rPr lang="en-US"/>
              <a:t>Waiting time for </a:t>
            </a:r>
            <a:r>
              <a:rPr lang="en-US" i="1"/>
              <a:t>P</a:t>
            </a:r>
            <a:r>
              <a:rPr lang="en-US" i="1" baseline="-25000"/>
              <a:t>1 </a:t>
            </a:r>
            <a:r>
              <a:rPr lang="en-US" i="1"/>
              <a:t>=</a:t>
            </a:r>
            <a:r>
              <a:rPr lang="en-US"/>
              <a:t> 6</a:t>
            </a:r>
            <a:r>
              <a:rPr lang="en-US" i="1"/>
              <a:t>;</a:t>
            </a:r>
            <a:r>
              <a:rPr lang="en-US" i="1" baseline="-25000"/>
              <a:t>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= 0</a:t>
            </a:r>
            <a:r>
              <a:rPr lang="en-US" i="1" baseline="-25000"/>
              <a:t>; </a:t>
            </a:r>
            <a:r>
              <a:rPr lang="en-US" i="1"/>
              <a:t>P</a:t>
            </a:r>
            <a:r>
              <a:rPr lang="en-US" i="1" baseline="-25000"/>
              <a:t>3 </a:t>
            </a:r>
            <a:r>
              <a:rPr lang="en-US" i="1"/>
              <a:t>= </a:t>
            </a:r>
            <a:r>
              <a:rPr lang="en-US"/>
              <a:t>3</a:t>
            </a:r>
            <a:endParaRPr lang="en-US" i="1"/>
          </a:p>
          <a:p>
            <a:pPr>
              <a:tabLst>
                <a:tab pos="3651250" algn="ctr"/>
              </a:tabLst>
            </a:pPr>
            <a:r>
              <a:rPr lang="en-US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/>
              <a:t>Much better than previous case.</a:t>
            </a:r>
          </a:p>
          <a:p>
            <a:pPr>
              <a:tabLst>
                <a:tab pos="3651250" algn="ctr"/>
              </a:tabLst>
            </a:pPr>
            <a:r>
              <a:rPr lang="en-US" i="1"/>
              <a:t>Convoy effect</a:t>
            </a:r>
            <a:r>
              <a:rPr lang="en-US"/>
              <a:t> short process behind long process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76400" y="2986088"/>
            <a:ext cx="5575300" cy="1128712"/>
            <a:chOff x="852" y="1650"/>
            <a:chExt cx="3512" cy="711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Shortest-Job-First (SJR)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Associate with each process the length of its next CPU burst.  Use these lengths to schedule the process with the shortest time.</a:t>
            </a:r>
          </a:p>
          <a:p>
            <a:r>
              <a:rPr lang="en-US"/>
              <a:t>Two schemes: </a:t>
            </a:r>
          </a:p>
          <a:p>
            <a:pPr lvl="1"/>
            <a:r>
              <a:rPr lang="en-US"/>
              <a:t>nonpreemptive – once CPU given to the process it cannot be preempted until completes its CPU burst.</a:t>
            </a:r>
          </a:p>
          <a:p>
            <a:pPr lvl="1"/>
            <a:r>
              <a:rPr lang="en-US"/>
              <a:t>preemptive – if a new process arrives with CPU burst length less than remaining time of current executing process, preempt.  This scheme is know as the </a:t>
            </a:r>
            <a:br>
              <a:rPr lang="en-US"/>
            </a:br>
            <a:r>
              <a:rPr lang="en-US"/>
              <a:t>Shortest-Remaining-Time-First (SRTF).</a:t>
            </a:r>
          </a:p>
          <a:p>
            <a:r>
              <a:rPr lang="en-US"/>
              <a:t>SJF is optimal – gives minimum average waiting time for a given set of processes.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u="sng" dirty="0"/>
              <a:t>Process	Arrival Time</a:t>
            </a:r>
            <a:r>
              <a:rPr lang="en-US" dirty="0"/>
              <a:t>	</a:t>
            </a:r>
            <a:r>
              <a:rPr lang="en-US" u="sng" dirty="0"/>
              <a:t>Burst Time</a:t>
            </a:r>
            <a:endParaRPr lang="en-US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</a:t>
            </a:r>
            <a:r>
              <a:rPr lang="en-US" dirty="0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</a:t>
            </a:r>
            <a:r>
              <a:rPr lang="en-US" dirty="0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</a:t>
            </a:r>
            <a:r>
              <a:rPr lang="en-US" dirty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Average waiting time = (0 + 6 + 3 + 7)/4 </a:t>
            </a:r>
            <a:r>
              <a:rPr lang="en-US" dirty="0" smtClean="0"/>
              <a:t>= </a:t>
            </a:r>
            <a:r>
              <a:rPr lang="en-US" dirty="0"/>
              <a:t>4</a:t>
            </a:r>
            <a:endParaRPr lang="en-US" i="1" baseline="-25000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of Non-Preemptive SJF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71600" y="3976688"/>
            <a:ext cx="5575300" cy="1128712"/>
            <a:chOff x="864" y="2325"/>
            <a:chExt cx="3512" cy="711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Preemptive SJF</a:t>
            </a:r>
          </a:p>
        </p:txBody>
      </p:sp>
      <p:sp>
        <p:nvSpPr>
          <p:cNvPr id="42020" name="Rectangle 3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u="sng" dirty="0"/>
              <a:t>Process	Arrival Time</a:t>
            </a:r>
            <a:r>
              <a:rPr lang="en-US" dirty="0"/>
              <a:t>	</a:t>
            </a:r>
            <a:r>
              <a:rPr lang="en-US" u="sng" dirty="0"/>
              <a:t>Burst Time</a:t>
            </a:r>
            <a:endParaRPr lang="en-US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</a:t>
            </a:r>
            <a:r>
              <a:rPr lang="en-US" dirty="0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</a:t>
            </a:r>
            <a:r>
              <a:rPr lang="en-US" dirty="0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</a:t>
            </a:r>
            <a:r>
              <a:rPr lang="en-US" dirty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Average waiting time = (9 + 1 + 0 +2)/4 </a:t>
            </a:r>
            <a:r>
              <a:rPr lang="en-US" dirty="0" smtClean="0"/>
              <a:t> = </a:t>
            </a:r>
            <a:r>
              <a:rPr lang="en-US" dirty="0"/>
              <a:t>3</a:t>
            </a:r>
            <a:endParaRPr lang="en-US" i="1" baseline="-25000" dirty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371600" y="3900487"/>
            <a:ext cx="5924550" cy="1204913"/>
            <a:chOff x="864" y="2364"/>
            <a:chExt cx="3732" cy="759"/>
          </a:xfrm>
        </p:grpSpPr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023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2036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42044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42049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4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2055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 of 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518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provided resources : </a:t>
            </a:r>
            <a:r>
              <a:rPr lang="en-US" sz="2400" b="1" dirty="0" smtClean="0"/>
              <a:t>CPU, memories, I O devices</a:t>
            </a:r>
          </a:p>
          <a:p>
            <a:pPr marL="514350" indent="-514350">
              <a:buNone/>
            </a:pPr>
            <a:r>
              <a:rPr lang="en-US" dirty="0" smtClean="0"/>
              <a:t>       for  allocation  it  considers  efficiency  of  resource  utilization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User created resources :  files  and  folders  allocation  is  based  on  set  of constraints  specified  by  creator,   it  depends on access , rights  &amp;  privileges 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priority number (integer) is associated with each process</a:t>
            </a:r>
          </a:p>
          <a:p>
            <a:r>
              <a:rPr lang="en-US" dirty="0"/>
              <a:t>The CPU is allocated to the process with the highest priority (smallest integer </a:t>
            </a:r>
            <a:r>
              <a:rPr lang="en-US" dirty="0">
                <a:sym typeface="Symbol" pitchFamily="18" charset="2"/>
              </a:rPr>
              <a:t> highest priority).</a:t>
            </a:r>
          </a:p>
          <a:p>
            <a:pPr lvl="1"/>
            <a:r>
              <a:rPr lang="en-US" dirty="0"/>
              <a:t>Preemptive</a:t>
            </a:r>
          </a:p>
          <a:p>
            <a:pPr lvl="1"/>
            <a:r>
              <a:rPr lang="en-US" dirty="0" err="1"/>
              <a:t>nonpreemptive</a:t>
            </a:r>
            <a:endParaRPr lang="en-US" dirty="0"/>
          </a:p>
          <a:p>
            <a:r>
              <a:rPr lang="en-US" dirty="0"/>
              <a:t>SJF is a priority scheduling where priority is the predicted next CPU burst time.</a:t>
            </a:r>
          </a:p>
          <a:p>
            <a:r>
              <a:rPr lang="en-US" dirty="0"/>
              <a:t>Problem </a:t>
            </a:r>
            <a:r>
              <a:rPr lang="en-US" dirty="0">
                <a:sym typeface="Symbol" pitchFamily="18" charset="2"/>
              </a:rPr>
              <a:t> Starvation – low priority processes may never execute.</a:t>
            </a:r>
          </a:p>
          <a:p>
            <a:r>
              <a:rPr lang="en-US" dirty="0">
                <a:sym typeface="Symbol" pitchFamily="18" charset="2"/>
              </a:rPr>
              <a:t>Solution  Aging – as time progresses increase the priority of the process.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Each process gets a small unit of CPU time (</a:t>
            </a:r>
            <a:r>
              <a:rPr lang="en-US" sz="2800" i="1" dirty="0"/>
              <a:t>time quantum</a:t>
            </a:r>
            <a:r>
              <a:rPr lang="en-US" sz="2800" dirty="0"/>
              <a:t>), usually 10-100 milliseconds.  After this time has elapsed, the process is preempted and added to the end of the ready queue.</a:t>
            </a:r>
          </a:p>
          <a:p>
            <a:r>
              <a:rPr lang="en-US" sz="2800" dirty="0"/>
              <a:t>If there are </a:t>
            </a:r>
            <a:r>
              <a:rPr lang="en-US" sz="2800" i="1" dirty="0"/>
              <a:t>n</a:t>
            </a:r>
            <a:r>
              <a:rPr lang="en-US" sz="2800" dirty="0"/>
              <a:t> processes in the ready queue and the time quantum is </a:t>
            </a:r>
            <a:r>
              <a:rPr lang="en-US" sz="2800" i="1" dirty="0"/>
              <a:t>q</a:t>
            </a:r>
            <a:r>
              <a:rPr lang="en-US" sz="2800" dirty="0"/>
              <a:t>, then each process gets 1/</a:t>
            </a:r>
            <a:r>
              <a:rPr lang="en-US" sz="2800" i="1" dirty="0"/>
              <a:t>n</a:t>
            </a:r>
            <a:r>
              <a:rPr lang="en-US" sz="2800" dirty="0"/>
              <a:t> of the CPU time in chunks of at most </a:t>
            </a:r>
            <a:r>
              <a:rPr lang="en-US" sz="2800" i="1" dirty="0"/>
              <a:t>q</a:t>
            </a:r>
            <a:r>
              <a:rPr lang="en-US" sz="2800" dirty="0"/>
              <a:t> time units at once.  No process waits more than (</a:t>
            </a:r>
            <a:r>
              <a:rPr lang="en-US" sz="2800" i="1" dirty="0"/>
              <a:t>n</a:t>
            </a:r>
            <a:r>
              <a:rPr lang="en-US" sz="2800" dirty="0"/>
              <a:t>-1)</a:t>
            </a:r>
            <a:r>
              <a:rPr lang="en-US" sz="2800" i="1" dirty="0"/>
              <a:t>q </a:t>
            </a:r>
            <a:r>
              <a:rPr lang="en-US" sz="2800" dirty="0"/>
              <a:t>time units.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 large </a:t>
            </a:r>
            <a:r>
              <a:rPr lang="en-US" dirty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small  </a:t>
            </a:r>
            <a:r>
              <a:rPr lang="en-US" i="1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must be large with respect to context switch, otherwise overhead is too high.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8450"/>
            <a:ext cx="8610600" cy="8445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of RR with Time Quantum = 20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29450" cy="4114800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</a:t>
            </a:r>
            <a:r>
              <a:rPr lang="en-US" u="sng" dirty="0"/>
              <a:t>Burst Time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i="1" dirty="0"/>
              <a:t>		P</a:t>
            </a:r>
            <a:r>
              <a:rPr lang="en-US" i="1" baseline="-25000" dirty="0"/>
              <a:t>1	</a:t>
            </a:r>
            <a:r>
              <a:rPr lang="en-US" dirty="0"/>
              <a:t>53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 </a:t>
            </a:r>
            <a:r>
              <a:rPr lang="en-US" dirty="0"/>
              <a:t>17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	</a:t>
            </a:r>
            <a:r>
              <a:rPr lang="en-US" dirty="0"/>
              <a:t>68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	 </a:t>
            </a:r>
            <a:r>
              <a:rPr lang="en-US" dirty="0"/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dirty="0"/>
              <a:t>The Gantt chart is: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dirty="0"/>
              <a:t>Typically, higher average turnaround than SJF, but better </a:t>
            </a:r>
            <a:r>
              <a:rPr lang="en-US" i="1" dirty="0"/>
              <a:t>response</a:t>
            </a:r>
            <a:r>
              <a:rPr lang="en-US" dirty="0"/>
              <a:t>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09725" y="3952875"/>
            <a:ext cx="6051550" cy="976313"/>
            <a:chOff x="1056" y="2640"/>
            <a:chExt cx="3812" cy="615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47108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  <p:sp>
            <p:nvSpPr>
              <p:cNvPr id="47109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47110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1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7116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7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</p:grp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37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57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77</a:t>
              </a: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97</a:t>
              </a: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117</a:t>
              </a:r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121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134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154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162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THREADS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cost alternatives to processes for certain concurrent applications.</a:t>
            </a:r>
          </a:p>
          <a:p>
            <a:r>
              <a:rPr lang="en-US" dirty="0" smtClean="0"/>
              <a:t>Each pro : have single </a:t>
            </a:r>
            <a:r>
              <a:rPr lang="en-US" dirty="0" err="1" smtClean="0"/>
              <a:t>addr</a:t>
            </a:r>
            <a:r>
              <a:rPr lang="en-US" dirty="0" smtClean="0"/>
              <a:t> space &amp; single thread of control</a:t>
            </a:r>
          </a:p>
          <a:p>
            <a:r>
              <a:rPr lang="en-US" dirty="0" smtClean="0"/>
              <a:t>Sometimes it may have multiple threads of control &amp; they share a single </a:t>
            </a:r>
            <a:r>
              <a:rPr lang="en-US" dirty="0" err="1" smtClean="0"/>
              <a:t>addr</a:t>
            </a:r>
            <a:r>
              <a:rPr lang="en-US" dirty="0" smtClean="0"/>
              <a:t> space.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Single and Multithreaded Processes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/>
          <a:srcRect l="1257" t="11810" r="2359" b="11565"/>
          <a:stretch>
            <a:fillRect/>
          </a:stretch>
        </p:blipFill>
        <p:spPr bwMode="auto">
          <a:xfrm>
            <a:off x="1306513" y="1428750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Many-to-One</a:t>
            </a:r>
            <a:br>
              <a:rPr lang="en-US"/>
            </a:br>
            <a:endParaRPr lang="en-US"/>
          </a:p>
          <a:p>
            <a:r>
              <a:rPr lang="en-US"/>
              <a:t>One-to-One</a:t>
            </a:r>
            <a:br>
              <a:rPr lang="en-US"/>
            </a:br>
            <a:endParaRPr lang="en-US"/>
          </a:p>
          <a:p>
            <a:r>
              <a:rPr lang="en-US"/>
              <a:t>Many-to-Many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user-level threads mapped to single kernel thread.</a:t>
            </a:r>
            <a:br>
              <a:rPr lang="en-US"/>
            </a:br>
            <a:endParaRPr lang="en-US"/>
          </a:p>
          <a:p>
            <a:r>
              <a:rPr lang="en-US"/>
              <a:t>Used on systems that do not support kernel threads.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 Model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/>
          <a:srcRect l="10834" t="1373" r="12500" b="1830"/>
          <a:stretch>
            <a:fillRect/>
          </a:stretch>
        </p:blipFill>
        <p:spPr bwMode="auto">
          <a:xfrm>
            <a:off x="2244725" y="1096963"/>
            <a:ext cx="4965700" cy="47021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One-to-one </a:t>
            </a:r>
            <a:r>
              <a:rPr lang="en-US" dirty="0" smtClean="0"/>
              <a:t>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 l="1665" t="25514" r="3329" b="25290"/>
          <a:stretch>
            <a:fillRect/>
          </a:stretch>
        </p:blipFill>
        <p:spPr bwMode="auto">
          <a:xfrm>
            <a:off x="1139825" y="3983037"/>
            <a:ext cx="6815138" cy="2646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066800"/>
            <a:ext cx="702945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user-level thread maps to kernel thread.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Windows 95/98/NT/2000 - OS/2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Model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/>
          <a:srcRect l="5867" t="1735" r="7027" b="2176"/>
          <a:stretch>
            <a:fillRect/>
          </a:stretch>
        </p:blipFill>
        <p:spPr bwMode="auto">
          <a:xfrm>
            <a:off x="2130425" y="1316038"/>
            <a:ext cx="4953000" cy="40973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0403-8F7E-4FE8-A799-875B2A16AA12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/>
              <a:t>History of Operating Systems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generation 1945 - 1955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vacuum tubes, plug boards</a:t>
            </a:r>
          </a:p>
          <a:p>
            <a:pPr>
              <a:lnSpc>
                <a:spcPct val="90000"/>
              </a:lnSpc>
            </a:pPr>
            <a:r>
              <a:rPr lang="en-US" dirty="0"/>
              <a:t>Second generation 1955 - 1965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transistors, batch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Third generation  1965 – </a:t>
            </a:r>
            <a:r>
              <a:rPr lang="en-US" dirty="0" smtClean="0"/>
              <a:t>1972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ICs and multiprogramming</a:t>
            </a:r>
          </a:p>
          <a:p>
            <a:pPr>
              <a:lnSpc>
                <a:spcPct val="90000"/>
              </a:lnSpc>
            </a:pPr>
            <a:r>
              <a:rPr lang="en-US" dirty="0"/>
              <a:t>Fourth generation </a:t>
            </a:r>
            <a:r>
              <a:rPr lang="en-US" dirty="0" smtClean="0"/>
              <a:t>1972-1980 </a:t>
            </a:r>
            <a:r>
              <a:rPr lang="en-US" dirty="0"/>
              <a:t>– present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personal </a:t>
            </a:r>
            <a:r>
              <a:rPr lang="en-US" dirty="0" smtClean="0"/>
              <a:t>computers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Fifth generation OS – 1982 onwards was initiated to create computers using massively  parallel computing and logic programming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Sixth generations OS – These are called as intelligent computers based on AI OR artificial brains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Allows many user level threads to be mapped to many kernel threads.</a:t>
            </a:r>
            <a:br>
              <a:rPr lang="en-US" dirty="0" smtClean="0"/>
            </a:br>
            <a:r>
              <a:rPr lang="en-US" dirty="0" smtClean="0"/>
              <a:t>Allows the  operating system to create a sufficient number of kernel threads.</a:t>
            </a:r>
            <a:br>
              <a:rPr lang="en-US" dirty="0" smtClean="0"/>
            </a:br>
            <a:r>
              <a:rPr lang="en-US" dirty="0" smtClean="0"/>
              <a:t>Solaris 2 </a:t>
            </a:r>
            <a:br>
              <a:rPr lang="en-US" dirty="0" smtClean="0"/>
            </a:br>
            <a:r>
              <a:rPr lang="en-US" dirty="0" smtClean="0"/>
              <a:t>Windows NT/2000 with the </a:t>
            </a:r>
            <a:r>
              <a:rPr lang="en-US" i="1" dirty="0" smtClean="0"/>
              <a:t>Thread Fiber</a:t>
            </a:r>
            <a:r>
              <a:rPr lang="en-US" dirty="0" smtClean="0"/>
              <a:t> package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DEADLOCKS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Deadlock 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set of blocked processes each holding a resource and waiting to acquire a resource held by another process in the set.</a:t>
            </a:r>
          </a:p>
          <a:p>
            <a:r>
              <a:rPr lang="en-US"/>
              <a:t>Example </a:t>
            </a:r>
          </a:p>
          <a:p>
            <a:pPr lvl="1"/>
            <a:r>
              <a:rPr lang="en-US"/>
              <a:t>System has 2 tape drives.</a:t>
            </a:r>
          </a:p>
          <a:p>
            <a:pPr lvl="1"/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each hold one tape drive and each needs another one.</a:t>
            </a:r>
          </a:p>
          <a:p>
            <a:r>
              <a:rPr lang="en-US"/>
              <a:t>Example </a:t>
            </a:r>
          </a:p>
          <a:p>
            <a:pPr lvl="1"/>
            <a:r>
              <a:rPr lang="en-US"/>
              <a:t>semaphores </a:t>
            </a:r>
            <a:r>
              <a:rPr lang="en-US" i="1"/>
              <a:t>A</a:t>
            </a:r>
            <a:r>
              <a:rPr lang="en-US"/>
              <a:t> and</a:t>
            </a:r>
            <a:r>
              <a:rPr lang="en-US" i="1"/>
              <a:t> B</a:t>
            </a:r>
            <a:r>
              <a:rPr lang="en-US"/>
              <a:t>, initialized to 1</a:t>
            </a:r>
          </a:p>
          <a:p>
            <a:pPr lvl="4">
              <a:buFontTx/>
              <a:buNone/>
            </a:pPr>
            <a:endParaRPr lang="en-US" sz="2800"/>
          </a:p>
          <a:p>
            <a:pPr lvl="4">
              <a:buFontTx/>
              <a:buNone/>
            </a:pPr>
            <a:r>
              <a:rPr lang="en-US" sz="2800"/>
              <a:t>   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		   </a:t>
            </a:r>
            <a:r>
              <a:rPr lang="en-US" i="1"/>
              <a:t>P</a:t>
            </a:r>
            <a:r>
              <a:rPr lang="en-US" baseline="-25000"/>
              <a:t>1</a:t>
            </a:r>
            <a:endParaRPr lang="en-US"/>
          </a:p>
          <a:p>
            <a:pPr lvl="4">
              <a:buFontTx/>
              <a:buNone/>
            </a:pPr>
            <a:r>
              <a:rPr lang="en-US" i="1"/>
              <a:t>wait (A);		wait(B)</a:t>
            </a:r>
          </a:p>
          <a:p>
            <a:pPr lvl="4">
              <a:buFontTx/>
              <a:buNone/>
            </a:pPr>
            <a:r>
              <a:rPr lang="en-US" i="1"/>
              <a:t>wait (B);		wait(A)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Crossing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352800"/>
            <a:ext cx="702945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Traffic only in one direction.</a:t>
            </a:r>
          </a:p>
          <a:p>
            <a:r>
              <a:rPr lang="en-US" dirty="0"/>
              <a:t>Each section of a bridge can be viewed as a resource.</a:t>
            </a:r>
          </a:p>
          <a:p>
            <a:r>
              <a:rPr lang="en-US" dirty="0"/>
              <a:t>If a deadlock occurs, it can be resolved if one car backs up (preempt resources and rollback).</a:t>
            </a:r>
          </a:p>
          <a:p>
            <a:r>
              <a:rPr lang="en-US" dirty="0"/>
              <a:t>Several cars may have to be backed up if a deadlock occurs.</a:t>
            </a:r>
          </a:p>
          <a:p>
            <a:r>
              <a:rPr lang="en-US" dirty="0"/>
              <a:t>Starvation is possible.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40966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40973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5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6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7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40987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40990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40993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 types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. . ., </a:t>
            </a:r>
            <a:r>
              <a:rPr lang="en-US" i="1"/>
              <a:t>R</a:t>
            </a:r>
            <a:r>
              <a:rPr lang="en-US" baseline="-25000"/>
              <a:t>m</a:t>
            </a:r>
          </a:p>
          <a:p>
            <a:pPr lvl="2">
              <a:buFont typeface="Monotype Sorts" pitchFamily="2" charset="2"/>
              <a:buNone/>
            </a:pPr>
            <a:r>
              <a:rPr lang="en-US" i="1"/>
              <a:t>CPU cycles, memory space, I/O devices</a:t>
            </a:r>
          </a:p>
          <a:p>
            <a:r>
              <a:rPr lang="en-US"/>
              <a:t>Each resource type </a:t>
            </a:r>
            <a:r>
              <a:rPr lang="en-US" i="1"/>
              <a:t>R</a:t>
            </a:r>
            <a:r>
              <a:rPr lang="en-US" baseline="-25000"/>
              <a:t>i</a:t>
            </a:r>
            <a:r>
              <a:rPr lang="en-US"/>
              <a:t> has </a:t>
            </a:r>
            <a:r>
              <a:rPr lang="en-US" i="1"/>
              <a:t>W</a:t>
            </a:r>
            <a:r>
              <a:rPr lang="en-US" baseline="-25000"/>
              <a:t>i</a:t>
            </a:r>
            <a:r>
              <a:rPr lang="en-US"/>
              <a:t> instances.</a:t>
            </a:r>
          </a:p>
          <a:p>
            <a:r>
              <a:rPr lang="en-US"/>
              <a:t>Each process utilizes a resource as follows:</a:t>
            </a:r>
          </a:p>
          <a:p>
            <a:pPr lvl="1"/>
            <a:r>
              <a:rPr lang="en-US"/>
              <a:t>request </a:t>
            </a:r>
          </a:p>
          <a:p>
            <a:pPr lvl="1"/>
            <a:r>
              <a:rPr lang="en-US"/>
              <a:t>use </a:t>
            </a:r>
          </a:p>
          <a:p>
            <a:pPr lvl="1"/>
            <a:r>
              <a:rPr lang="en-US"/>
              <a:t>release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Characterization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29450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Mutual exclusion:</a:t>
            </a:r>
            <a:r>
              <a:rPr lang="en-US"/>
              <a:t>  only one process at a time can use a resource.</a:t>
            </a:r>
          </a:p>
          <a:p>
            <a:pPr>
              <a:lnSpc>
                <a:spcPct val="90000"/>
              </a:lnSpc>
            </a:pPr>
            <a:r>
              <a:rPr lang="en-US" b="1"/>
              <a:t>Hold and wait:</a:t>
            </a:r>
            <a:r>
              <a:rPr lang="en-US"/>
              <a:t>  a process holding at least one resource is waiting to acquire additional resources held by other processes.</a:t>
            </a:r>
          </a:p>
          <a:p>
            <a:pPr>
              <a:lnSpc>
                <a:spcPct val="90000"/>
              </a:lnSpc>
            </a:pPr>
            <a:r>
              <a:rPr lang="en-US" b="1"/>
              <a:t>No preemption:</a:t>
            </a:r>
            <a:r>
              <a:rPr lang="en-US"/>
              <a:t>  a resource can be released only voluntarily by the process holding it, after that process has completed its task.</a:t>
            </a:r>
          </a:p>
          <a:p>
            <a:pPr>
              <a:lnSpc>
                <a:spcPct val="90000"/>
              </a:lnSpc>
            </a:pPr>
            <a:r>
              <a:rPr lang="en-US" b="1"/>
              <a:t>Circular wait:</a:t>
            </a:r>
            <a:r>
              <a:rPr lang="en-US"/>
              <a:t>  there exists a set {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} of waiting processes such that </a:t>
            </a:r>
            <a:r>
              <a:rPr lang="en-US" i="1"/>
              <a:t>P</a:t>
            </a:r>
            <a:r>
              <a:rPr lang="en-US" baseline="-25000"/>
              <a:t>0 </a:t>
            </a:r>
            <a:r>
              <a:rPr lang="en-US"/>
              <a:t>is waiting for a resource that is held by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is waiting for a resource that is held by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i="1"/>
              <a:t>	P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 baseline="-25000"/>
              <a:t>–1</a:t>
            </a:r>
            <a:r>
              <a:rPr lang="en-US"/>
              <a:t> is waiting for a resource that is held by </a:t>
            </a:r>
            <a:br>
              <a:rPr lang="en-US"/>
            </a:br>
            <a:r>
              <a:rPr lang="en-US" i="1"/>
              <a:t>P</a:t>
            </a:r>
            <a:r>
              <a:rPr lang="en-US" baseline="-25000"/>
              <a:t>n</a:t>
            </a:r>
            <a:r>
              <a:rPr lang="en-US"/>
              <a:t>, and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 is waiting for a resource that is held by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63538" y="1052513"/>
            <a:ext cx="663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Resource-Allocation Graph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029450" cy="29241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V is partitioned into two types:</a:t>
            </a:r>
          </a:p>
          <a:p>
            <a:pPr lvl="1"/>
            <a:r>
              <a:rPr lang="en-US" i="1"/>
              <a:t>P</a:t>
            </a:r>
            <a:r>
              <a:rPr lang="en-US"/>
              <a:t> = {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/>
              <a:t>}, the set consisting of all the processes in the system.</a:t>
            </a:r>
            <a:br>
              <a:rPr lang="en-US"/>
            </a:br>
            <a:endParaRPr lang="en-US"/>
          </a:p>
          <a:p>
            <a:pPr lvl="1"/>
            <a:r>
              <a:rPr lang="en-US" i="1"/>
              <a:t>R</a:t>
            </a:r>
            <a:r>
              <a:rPr lang="en-US"/>
              <a:t> = 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R</a:t>
            </a:r>
            <a:r>
              <a:rPr lang="en-US" i="1" baseline="-25000"/>
              <a:t>m</a:t>
            </a:r>
            <a:r>
              <a:rPr lang="en-US"/>
              <a:t>}, the set consisting of all resource types in the system.</a:t>
            </a:r>
          </a:p>
          <a:p>
            <a:r>
              <a:rPr lang="en-US"/>
              <a:t>request edge – directed edge </a:t>
            </a:r>
            <a:r>
              <a:rPr lang="en-US" i="1"/>
              <a:t>P</a:t>
            </a:r>
            <a:r>
              <a:rPr lang="en-US" baseline="-25000"/>
              <a:t>1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j</a:t>
            </a:r>
            <a:endParaRPr lang="en-US" i="1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assignment edge </a:t>
            </a:r>
            <a:r>
              <a:rPr lang="en-US"/>
              <a:t>– directed edge </a:t>
            </a:r>
            <a:r>
              <a:rPr lang="en-US" i="1"/>
              <a:t>R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i</a:t>
            </a:r>
            <a:endParaRPr lang="en-US">
              <a:sym typeface="Symbol" pitchFamily="18" charset="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7350" y="1738313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 set of vertices </a:t>
            </a:r>
            <a:r>
              <a:rPr lang="en-US" sz="2000" i="1"/>
              <a:t>V</a:t>
            </a:r>
            <a:r>
              <a:rPr lang="en-US" sz="2000"/>
              <a:t> and a set of edges </a:t>
            </a:r>
            <a:r>
              <a:rPr lang="en-US" sz="2000" i="1"/>
              <a:t>E</a:t>
            </a:r>
            <a:r>
              <a:rPr lang="en-US" sz="200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Resource-Allocation Graph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181600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Resource </a:t>
            </a:r>
            <a:r>
              <a:rPr lang="en-US" dirty="0"/>
              <a:t>Type with 4 instances</a:t>
            </a:r>
          </a:p>
          <a:p>
            <a:endParaRPr lang="en-US" dirty="0"/>
          </a:p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requests instance of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is holding an instance of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endParaRPr lang="en-US" i="1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43375" y="14478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657600" y="55626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638550" y="420052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2275" y="2895600"/>
            <a:ext cx="438150" cy="419100"/>
            <a:chOff x="2666" y="1966"/>
            <a:chExt cx="276" cy="264"/>
          </a:xfrm>
        </p:grpSpPr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70400" y="4264025"/>
            <a:ext cx="438150" cy="419100"/>
            <a:chOff x="2666" y="1966"/>
            <a:chExt cx="276" cy="264"/>
          </a:xfrm>
        </p:grpSpPr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143375" y="4467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530725" y="46815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R</a:t>
            </a:r>
            <a:r>
              <a:rPr lang="en-US" sz="1400" i="1" baseline="-25000"/>
              <a:t>j</a:t>
            </a:r>
            <a:endParaRPr lang="en-US" sz="1400" i="1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51350" y="5626100"/>
            <a:ext cx="438150" cy="419100"/>
            <a:chOff x="2666" y="1966"/>
            <a:chExt cx="276" cy="264"/>
          </a:xfrm>
        </p:grpSpPr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4124325" y="57721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R</a:t>
            </a:r>
            <a:r>
              <a:rPr lang="en-US" sz="1400" i="1" baseline="-25000"/>
              <a:t>j</a:t>
            </a:r>
            <a:endParaRPr lang="en-US" sz="1400" i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90613" y="114300"/>
            <a:ext cx="7507287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Example of a Resource Allocation Graph</a:t>
            </a:r>
          </a:p>
        </p:txBody>
      </p:sp>
      <p:pic>
        <p:nvPicPr>
          <p:cNvPr id="46086" name="Picture 1030"/>
          <p:cNvPicPr>
            <a:picLocks noChangeAspect="1" noChangeArrowheads="1"/>
          </p:cNvPicPr>
          <p:nvPr/>
        </p:nvPicPr>
        <p:blipFill>
          <a:blip r:embed="rId2"/>
          <a:srcRect l="23024" t="871" r="23206" b="1060"/>
          <a:stretch>
            <a:fillRect/>
          </a:stretch>
        </p:blipFill>
        <p:spPr bwMode="auto">
          <a:xfrm>
            <a:off x="3011488" y="1381125"/>
            <a:ext cx="3333750" cy="48641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14300"/>
            <a:ext cx="7954963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Resource Allocation Graph With A Deadlock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 l="23473" t="919" r="23195" b="1358"/>
          <a:stretch>
            <a:fillRect/>
          </a:stretch>
        </p:blipFill>
        <p:spPr bwMode="auto">
          <a:xfrm>
            <a:off x="2784475" y="993775"/>
            <a:ext cx="3354388" cy="49164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Resource  allocation  &amp;  related  functions  : It  is  sharing  of  resources  by  user.  It  also  performs  binding  of  set  of  resources  with  requesting  </a:t>
            </a:r>
            <a:r>
              <a:rPr lang="en-US" dirty="0" err="1" smtClean="0"/>
              <a:t>pgm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      protection  of  users  who  r  sharing  set of resources  against mutual interference</a:t>
            </a:r>
          </a:p>
          <a:p>
            <a:pPr marL="514350" indent="-514350">
              <a:buAutoNum type="alphaUcPeriod" startAt="2"/>
            </a:pPr>
            <a:r>
              <a:rPr lang="en-US" dirty="0" smtClean="0"/>
              <a:t>User  Interface  Functions  : allows  creation  &amp;  use of  appropriate  computational  structure  by  a  user</a:t>
            </a:r>
          </a:p>
          <a:p>
            <a:pPr marL="514350" indent="-514350">
              <a:buNone/>
            </a:pPr>
            <a:r>
              <a:rPr lang="en-US" dirty="0" smtClean="0"/>
              <a:t>     it  involves  use  of  command  language  or 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133350"/>
            <a:ext cx="7840662" cy="457200"/>
          </a:xfrm>
        </p:spPr>
        <p:txBody>
          <a:bodyPr/>
          <a:lstStyle/>
          <a:p>
            <a:r>
              <a:rPr lang="en-US" sz="2000"/>
              <a:t>Resource Allocation Graph With A Cycle But No Deadlock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 l="19093" t="700" r="19093" b="700"/>
          <a:stretch>
            <a:fillRect/>
          </a:stretch>
        </p:blipFill>
        <p:spPr bwMode="auto">
          <a:xfrm>
            <a:off x="2427288" y="925513"/>
            <a:ext cx="4024312" cy="513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Facts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graph contains no cycles </a:t>
            </a:r>
            <a:r>
              <a:rPr lang="en-US">
                <a:sym typeface="Symbol" pitchFamily="18" charset="2"/>
              </a:rPr>
              <a:t> no deadlock.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>
                <a:sym typeface="Symbol" pitchFamily="18" charset="2"/>
              </a:rPr>
              <a:t>if only one instance per resource type, then deadlock.</a:t>
            </a:r>
          </a:p>
          <a:p>
            <a:pPr lvl="1"/>
            <a:r>
              <a:rPr lang="en-US">
                <a:sym typeface="Symbol" pitchFamily="18" charset="2"/>
              </a:rPr>
              <a:t>if several instances per resource type, possibility of deadlock.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Handling Deadlocks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Ensure that the system will </a:t>
            </a:r>
            <a:r>
              <a:rPr lang="en-US" i="1"/>
              <a:t>never</a:t>
            </a:r>
            <a:r>
              <a:rPr lang="en-US"/>
              <a:t> enter a deadlock state.</a:t>
            </a:r>
            <a:br>
              <a:rPr lang="en-US"/>
            </a:br>
            <a:endParaRPr lang="en-US"/>
          </a:p>
          <a:p>
            <a:r>
              <a:rPr lang="en-US"/>
              <a:t>Allow the system to enter a deadlock state and then recover.</a:t>
            </a:r>
            <a:br>
              <a:rPr lang="en-US"/>
            </a:br>
            <a:endParaRPr lang="en-US"/>
          </a:p>
          <a:p>
            <a:r>
              <a:rPr lang="en-US"/>
              <a:t>Ignore the problem and pretend that deadlocks never occur in the system; used by most operating systems, including UNIX.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02945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Mutual Exclusion</a:t>
            </a:r>
            <a:r>
              <a:rPr lang="en-US" dirty="0"/>
              <a:t> – not required for sharable resources; must hold for </a:t>
            </a:r>
            <a:r>
              <a:rPr lang="en-US" dirty="0" err="1"/>
              <a:t>nonsharable</a:t>
            </a:r>
            <a:r>
              <a:rPr lang="en-US" dirty="0"/>
              <a:t> resources.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Hold and Wait</a:t>
            </a:r>
            <a:r>
              <a:rPr lang="en-US" dirty="0"/>
              <a:t> – must guarantee that whenever a process requests a resource, it does not hold any other resources.</a:t>
            </a:r>
          </a:p>
          <a:p>
            <a:pPr lvl="1"/>
            <a:r>
              <a:rPr lang="en-US" dirty="0"/>
              <a:t>Require process to request and be allocated all its resources before it begins execution, or allow process to request resources only when the process has none.</a:t>
            </a:r>
          </a:p>
          <a:p>
            <a:pPr lvl="1"/>
            <a:r>
              <a:rPr lang="en-US" dirty="0"/>
              <a:t>Low resource utilization; starvation possible.</a:t>
            </a:r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2209800" y="1203325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Restrain the ways request can be made.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 management</a:t>
            </a:r>
          </a:p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Protection of user from one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development</a:t>
            </a:r>
          </a:p>
          <a:p>
            <a:r>
              <a:rPr lang="en-IN" dirty="0" smtClean="0"/>
              <a:t>Program Execution</a:t>
            </a:r>
          </a:p>
          <a:p>
            <a:r>
              <a:rPr lang="en-IN" dirty="0" smtClean="0"/>
              <a:t>Access to I/O devices</a:t>
            </a:r>
          </a:p>
          <a:p>
            <a:r>
              <a:rPr lang="en-IN" dirty="0" smtClean="0"/>
              <a:t>Control access to files</a:t>
            </a:r>
          </a:p>
          <a:p>
            <a:r>
              <a:rPr lang="en-IN" dirty="0" smtClean="0"/>
              <a:t>Error detection / response</a:t>
            </a:r>
          </a:p>
          <a:p>
            <a:r>
              <a:rPr lang="en-IN" dirty="0" smtClean="0"/>
              <a:t>System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7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D68F-92F7-426D-A910-24764C42E5EF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Concepts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r>
              <a:rPr lang="en-US"/>
              <a:t>A process tree</a:t>
            </a:r>
          </a:p>
          <a:p>
            <a:pPr lvl="1"/>
            <a:r>
              <a:rPr lang="en-US"/>
              <a:t>A created two child processes, B and C</a:t>
            </a:r>
          </a:p>
          <a:p>
            <a:pPr lvl="1"/>
            <a:r>
              <a:rPr lang="en-US"/>
              <a:t>B created three child processes, D, E, and F</a:t>
            </a:r>
          </a:p>
        </p:txBody>
      </p:sp>
      <p:pic>
        <p:nvPicPr>
          <p:cNvPr id="17413" name="Picture 5" descr="C:\B\b4\JPG\foo\1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788" y="1373188"/>
            <a:ext cx="3984625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2161</Words>
  <Application>Microsoft Office PowerPoint</Application>
  <PresentationFormat>On-screen Show (4:3)</PresentationFormat>
  <Paragraphs>426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Monotype Sorts</vt:lpstr>
      <vt:lpstr>Symbol</vt:lpstr>
      <vt:lpstr>Wingdings</vt:lpstr>
      <vt:lpstr>Office Theme</vt:lpstr>
      <vt:lpstr>PowerPoint Presentation</vt:lpstr>
      <vt:lpstr>Introduction</vt:lpstr>
      <vt:lpstr>What is an Operating System</vt:lpstr>
      <vt:lpstr>TYPES   of  RESOURCES</vt:lpstr>
      <vt:lpstr>History of Operating Systems (2)</vt:lpstr>
      <vt:lpstr>O S Functions</vt:lpstr>
      <vt:lpstr>Other functions</vt:lpstr>
      <vt:lpstr>OS Services</vt:lpstr>
      <vt:lpstr>Operating System Concepts </vt:lpstr>
      <vt:lpstr>Operating System Structure </vt:lpstr>
      <vt:lpstr>Operating System Concepts</vt:lpstr>
      <vt:lpstr>OS  EVOLUTION  and  TYPES</vt:lpstr>
      <vt:lpstr>IMP Terms</vt:lpstr>
      <vt:lpstr>PowerPoint Presentation</vt:lpstr>
      <vt:lpstr>Other  terms</vt:lpstr>
      <vt:lpstr>PowerPoint Presentation</vt:lpstr>
      <vt:lpstr>System Calls</vt:lpstr>
      <vt:lpstr>PowerPoint Presentation</vt:lpstr>
      <vt:lpstr>PROCESS</vt:lpstr>
      <vt:lpstr>Processes The Process Model</vt:lpstr>
      <vt:lpstr>Process Creation</vt:lpstr>
      <vt:lpstr>Process Termination</vt:lpstr>
      <vt:lpstr>Process States </vt:lpstr>
      <vt:lpstr>Process State</vt:lpstr>
      <vt:lpstr>Process  state  transition  diagram</vt:lpstr>
      <vt:lpstr>Scheduling Introduction to Scheduling (1)</vt:lpstr>
      <vt:lpstr>CPU Scheduling</vt:lpstr>
      <vt:lpstr>TYPES  of  SCHEDULERS</vt:lpstr>
      <vt:lpstr>PowerPoint Presentation</vt:lpstr>
      <vt:lpstr>Scheduling  Methods</vt:lpstr>
      <vt:lpstr>Basic Concepts</vt:lpstr>
      <vt:lpstr>Alternating Sequence of CPU And I/O Bursts</vt:lpstr>
      <vt:lpstr>Scheduling Criteria</vt:lpstr>
      <vt:lpstr>Optimization Criteria</vt:lpstr>
      <vt:lpstr>First-Come, First-Served (FCFS) Scheduling</vt:lpstr>
      <vt:lpstr>FCFS Scheduling (Cont.)</vt:lpstr>
      <vt:lpstr>Shortest-Job-First (SJR) Scheduling</vt:lpstr>
      <vt:lpstr>Example of Non-Preemptive SJF</vt:lpstr>
      <vt:lpstr>Example of Preemptive SJF</vt:lpstr>
      <vt:lpstr>Priority Scheduling</vt:lpstr>
      <vt:lpstr>Round Robin (RR)</vt:lpstr>
      <vt:lpstr>Example of RR with Time Quantum = 20</vt:lpstr>
      <vt:lpstr>THREADS</vt:lpstr>
      <vt:lpstr>Single and Multithreaded Processes</vt:lpstr>
      <vt:lpstr>Multithreading Models</vt:lpstr>
      <vt:lpstr>Many-to-One</vt:lpstr>
      <vt:lpstr>Many-to-One Model</vt:lpstr>
      <vt:lpstr>One-to-one Model </vt:lpstr>
      <vt:lpstr>Many-to-Many Model</vt:lpstr>
      <vt:lpstr>Allows many user level threads to be mapped to many kernel threads. Allows the  operating system to create a sufficient number of kernel threads. Solaris 2  Windows NT/2000 with the Thread Fiber package </vt:lpstr>
      <vt:lpstr>DEADLOCKS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Resource Allocation Graph With A Cycle But No Deadlock</vt:lpstr>
      <vt:lpstr>Basic Facts</vt:lpstr>
      <vt:lpstr>Methods for Handling Deadlocks</vt:lpstr>
      <vt:lpstr>Deadlock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MIHIR</dc:creator>
  <cp:lastModifiedBy>NANAJKAR</cp:lastModifiedBy>
  <cp:revision>108</cp:revision>
  <dcterms:created xsi:type="dcterms:W3CDTF">2006-08-16T00:00:00Z</dcterms:created>
  <dcterms:modified xsi:type="dcterms:W3CDTF">2021-08-25T18:08:11Z</dcterms:modified>
</cp:coreProperties>
</file>