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274" r:id="rId2"/>
    <p:sldId id="275" r:id="rId3"/>
    <p:sldId id="320" r:id="rId4"/>
    <p:sldId id="354" r:id="rId5"/>
    <p:sldId id="352" r:id="rId6"/>
    <p:sldId id="276" r:id="rId7"/>
    <p:sldId id="321" r:id="rId8"/>
    <p:sldId id="277" r:id="rId9"/>
    <p:sldId id="322" r:id="rId10"/>
    <p:sldId id="278" r:id="rId11"/>
    <p:sldId id="323" r:id="rId12"/>
    <p:sldId id="279" r:id="rId13"/>
    <p:sldId id="280" r:id="rId14"/>
    <p:sldId id="281" r:id="rId15"/>
    <p:sldId id="324" r:id="rId16"/>
    <p:sldId id="325" r:id="rId17"/>
    <p:sldId id="282" r:id="rId18"/>
    <p:sldId id="329" r:id="rId19"/>
    <p:sldId id="328" r:id="rId20"/>
    <p:sldId id="330" r:id="rId21"/>
    <p:sldId id="283" r:id="rId22"/>
    <p:sldId id="331" r:id="rId23"/>
    <p:sldId id="284" r:id="rId24"/>
    <p:sldId id="332" r:id="rId25"/>
    <p:sldId id="333" r:id="rId26"/>
    <p:sldId id="285" r:id="rId27"/>
    <p:sldId id="334" r:id="rId28"/>
    <p:sldId id="286" r:id="rId29"/>
    <p:sldId id="335" r:id="rId30"/>
    <p:sldId id="287" r:id="rId31"/>
    <p:sldId id="336" r:id="rId32"/>
    <p:sldId id="288" r:id="rId33"/>
    <p:sldId id="33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65" r:id="rId42"/>
    <p:sldId id="338" r:id="rId43"/>
    <p:sldId id="296" r:id="rId44"/>
    <p:sldId id="339" r:id="rId45"/>
    <p:sldId id="297" r:id="rId46"/>
    <p:sldId id="298" r:id="rId47"/>
    <p:sldId id="326" r:id="rId48"/>
    <p:sldId id="327" r:id="rId49"/>
    <p:sldId id="350" r:id="rId50"/>
    <p:sldId id="351" r:id="rId51"/>
    <p:sldId id="299" r:id="rId52"/>
    <p:sldId id="366" r:id="rId53"/>
    <p:sldId id="340" r:id="rId54"/>
    <p:sldId id="300" r:id="rId55"/>
    <p:sldId id="343" r:id="rId56"/>
    <p:sldId id="342" r:id="rId57"/>
    <p:sldId id="344" r:id="rId58"/>
    <p:sldId id="345" r:id="rId59"/>
    <p:sldId id="346" r:id="rId60"/>
    <p:sldId id="318" r:id="rId61"/>
    <p:sldId id="363" r:id="rId62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1266" y="-102"/>
      </p:cViewPr>
      <p:guideLst>
        <p:guide orient="horz" pos="808"/>
        <p:guide pos="5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4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1.xml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1A849C-EF5B-42E8-8122-BB3440F5B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5C3D149D-0164-4899-B4BC-D309CDB12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9090" name="Clip" r:id="rId3" imgW="0" imgH="0" progId="MS_ClipArt_Gallery.2">
              <p:embed/>
            </p:oleObj>
          </a:graphicData>
        </a:graphic>
      </p:graphicFrame>
      <p:pic>
        <p:nvPicPr>
          <p:cNvPr id="5" name="Picture 7" descr="Slide_iconblue_p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" name="Picture 8" descr="BD2133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9.</a:t>
            </a:r>
            <a:fld id="{6D701FBF-F282-4DB6-9748-9EBA4EE86E92}" type="slidenum">
              <a:rPr lang="en-US" sz="1000" b="1">
                <a:solidFill>
                  <a:srgbClr val="99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993300"/>
              </a:solidFill>
            </a:endParaRP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9989" name="Freeform 5"/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/>
            <a:ahLst/>
            <a:cxnLst>
              <a:cxn ang="0">
                <a:pos x="20" y="4"/>
              </a:cxn>
              <a:cxn ang="0">
                <a:pos x="0" y="0"/>
              </a:cxn>
              <a:cxn ang="0">
                <a:pos x="16" y="0"/>
              </a:cxn>
              <a:cxn ang="0">
                <a:pos x="20" y="4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0" name="Freeform 6"/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/>
            <a:ahLst/>
            <a:cxnLst>
              <a:cxn ang="0">
                <a:pos x="12" y="4"/>
              </a:cxn>
              <a:cxn ang="0">
                <a:pos x="0" y="0"/>
              </a:cxn>
              <a:cxn ang="0">
                <a:pos x="12" y="0"/>
              </a:cxn>
              <a:cxn ang="0">
                <a:pos x="12" y="4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1" name="Freeform 7"/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/>
            <a:ahLst/>
            <a:cxnLst>
              <a:cxn ang="0">
                <a:pos x="7" y="12"/>
              </a:cxn>
              <a:cxn ang="0">
                <a:pos x="0" y="10"/>
              </a:cxn>
              <a:cxn ang="0">
                <a:pos x="12" y="0"/>
              </a:cxn>
              <a:cxn ang="0">
                <a:pos x="7" y="12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Silberschatz, Galvin and Gagne ©2005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0" y="6613525"/>
            <a:ext cx="1876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993300"/>
                </a:solidFill>
              </a:rPr>
              <a:t>Operating System Concepts</a:t>
            </a:r>
          </a:p>
        </p:txBody>
      </p:sp>
      <p:sp>
        <p:nvSpPr>
          <p:cNvPr id="169994" name="Freeform 10"/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0"/>
              </a:cxn>
              <a:cxn ang="0">
                <a:pos x="7" y="0"/>
              </a:cxn>
              <a:cxn ang="0">
                <a:pos x="13" y="0"/>
              </a:cxn>
            </a:cxnLst>
            <a:rect l="0" t="0" r="r" b="b"/>
            <a:pathLst>
              <a:path w="13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5" name="Freeform 11"/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10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7" name="Freeform 13"/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2" y="0"/>
              </a:cxn>
              <a:cxn ang="0">
                <a:pos x="18" y="0"/>
              </a:cxn>
              <a:cxn ang="0">
                <a:pos x="0" y="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8" name="Freeform 14"/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6" y="0"/>
              </a:cxn>
              <a:cxn ang="0">
                <a:pos x="3" y="13"/>
              </a:cxn>
              <a:cxn ang="0">
                <a:pos x="0" y="16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99" name="Freeform 15"/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/>
            <a:ahLst/>
            <a:cxnLst>
              <a:cxn ang="0">
                <a:pos x="8" y="20"/>
              </a:cxn>
              <a:cxn ang="0">
                <a:pos x="0" y="0"/>
              </a:cxn>
              <a:cxn ang="0">
                <a:pos x="11" y="16"/>
              </a:cxn>
              <a:cxn ang="0">
                <a:pos x="8" y="20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000" name="Freeform 16"/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7" y="0"/>
              </a:cxn>
              <a:cxn ang="0">
                <a:pos x="7" y="7"/>
              </a:cxn>
              <a:cxn ang="0">
                <a:pos x="0" y="14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001" name="Freeform 17"/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5" y="0"/>
              </a:cxn>
              <a:cxn ang="0">
                <a:pos x="30" y="0"/>
              </a:cxn>
              <a:cxn ang="0">
                <a:pos x="0" y="3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002" name="Freeform 18"/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9" y="0"/>
              </a:cxn>
              <a:cxn ang="0">
                <a:pos x="6" y="17"/>
              </a:cxn>
              <a:cxn ang="0">
                <a:pos x="0" y="24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15" name="Picture 19" descr="Slide_iconblue_pc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6" name="Picture 20" descr="Slide_iconvertica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VIRTUAL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00138"/>
            <a:ext cx="7351713" cy="4483100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Background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Demand Paging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Process Creation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Page Replacement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Allocation of Frames 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Thrashing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Demand Segmentation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Operating System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FAULT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760413"/>
            <a:ext cx="7580313" cy="3843337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there is ever a reference to a page, first reference will trap to 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page fault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OS looks at another table to decide: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Invalid reference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abort.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Just not in memory.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 empty frame.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Swap page into frame.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Reset tables, validation bit = 1.</a:t>
            </a:r>
          </a:p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Restart instruction:  Least Recently Used 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block move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endParaRPr lang="en-US" sz="16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1600" dirty="0" smtClean="0"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auto increment/decrement location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381375" y="407352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895725" y="445611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Freeform 12"/>
          <p:cNvSpPr>
            <a:spLocks/>
          </p:cNvSpPr>
          <p:nvPr/>
        </p:nvSpPr>
        <p:spPr bwMode="auto">
          <a:xfrm>
            <a:off x="4289425" y="3894138"/>
            <a:ext cx="533400" cy="533400"/>
          </a:xfrm>
          <a:custGeom>
            <a:avLst/>
            <a:gdLst>
              <a:gd name="T0" fmla="*/ 2147483647 w 344"/>
              <a:gd name="T1" fmla="*/ 2147483647 h 376"/>
              <a:gd name="T2" fmla="*/ 2147483647 w 344"/>
              <a:gd name="T3" fmla="*/ 2147483647 h 376"/>
              <a:gd name="T4" fmla="*/ 0 w 344"/>
              <a:gd name="T5" fmla="*/ 2147483647 h 376"/>
              <a:gd name="T6" fmla="*/ 0 60000 65536"/>
              <a:gd name="T7" fmla="*/ 0 60000 65536"/>
              <a:gd name="T8" fmla="*/ 0 60000 65536"/>
              <a:gd name="T9" fmla="*/ 0 w 344"/>
              <a:gd name="T10" fmla="*/ 0 h 376"/>
              <a:gd name="T11" fmla="*/ 344 w 344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76">
                <a:moveTo>
                  <a:pt x="336" y="376"/>
                </a:moveTo>
                <a:cubicBezTo>
                  <a:pt x="340" y="228"/>
                  <a:pt x="344" y="80"/>
                  <a:pt x="288" y="40"/>
                </a:cubicBezTo>
                <a:cubicBezTo>
                  <a:pt x="232" y="0"/>
                  <a:pt x="116" y="68"/>
                  <a:pt x="0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 IN HANDLING A PAGE FAULT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 l="5666" t="598" r="6114" b="912"/>
          <a:stretch>
            <a:fillRect/>
          </a:stretch>
        </p:blipFill>
        <p:spPr bwMode="auto">
          <a:xfrm>
            <a:off x="796925" y="1044575"/>
            <a:ext cx="7380288" cy="5005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438150"/>
            <a:ext cx="8345487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HAPPENS IF THERE IS NO FREE FRAME?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176338"/>
            <a:ext cx="7721600" cy="4989512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1800" smtClean="0"/>
              <a:t>Page replacement – find some page in memory, but not really in use, swap it out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1800" smtClean="0"/>
              <a:t>algorithm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1800" smtClean="0"/>
              <a:t>performance – want an algorithm which will result in minimum number of page faults</a:t>
            </a:r>
          </a:p>
          <a:p>
            <a:pPr>
              <a:buFont typeface="Helvetica" pitchFamily="34" charset="0"/>
              <a:buAutoNum type="arabicPeriod"/>
            </a:pPr>
            <a:r>
              <a:rPr lang="en-US" sz="1800" smtClean="0"/>
              <a:t>Same page may be brought into memory several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730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DEMAND PAGING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230313"/>
            <a:ext cx="8229600" cy="4791075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</a:rPr>
              <a:t>Page Fault Rate 0 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 </a:t>
            </a:r>
            <a:r>
              <a:rPr lang="en-US" sz="1800" i="1" smtClean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  1.0</a:t>
            </a:r>
          </a:p>
          <a:p>
            <a:pPr marL="800100" lvl="1" indent="-342900">
              <a:buFont typeface="Helvetica" pitchFamily="34" charset="0"/>
              <a:buAutoNum type="arabicPeriod"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if </a:t>
            </a:r>
            <a:r>
              <a:rPr lang="en-US" sz="1800" i="1" smtClean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 = 0 no page faults </a:t>
            </a:r>
          </a:p>
          <a:p>
            <a:pPr marL="800100" lvl="1" indent="-342900">
              <a:buFont typeface="Helvetica" pitchFamily="34" charset="0"/>
              <a:buAutoNum type="arabicPeriod"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if </a:t>
            </a:r>
            <a:r>
              <a:rPr lang="en-US" sz="1800" i="1" smtClean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 = 1, every reference is a fault</a:t>
            </a:r>
            <a:b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</a:br>
            <a:endParaRPr lang="en-US" sz="1800" smtClean="0">
              <a:latin typeface="Times New Roman" charset="0"/>
              <a:cs typeface="Times New Roman" charset="0"/>
              <a:sym typeface="Symbol" pitchFamily="18" charset="2"/>
            </a:endParaRPr>
          </a:p>
          <a:p>
            <a:pPr>
              <a:buFont typeface="Helvetica" pitchFamily="34" charset="0"/>
              <a:buAutoNum type="arabicPeriod"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Effective Access Time (EAT)</a:t>
            </a:r>
          </a:p>
          <a:p>
            <a:pPr>
              <a:buFont typeface="Helvetica" pitchFamily="34" charset="0"/>
              <a:buAutoNum type="arabicPeriod"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		EAT = (1 – </a:t>
            </a:r>
            <a:r>
              <a:rPr lang="en-US" sz="1800" i="1" smtClean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			+ </a:t>
            </a:r>
            <a:r>
              <a:rPr lang="en-US" sz="1800" i="1" smtClean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 (page fault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			+ [swap page out ]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			+ swap page in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sz="1800" smtClean="0">
                <a:latin typeface="Times New Roman" charset="0"/>
                <a:cs typeface="Times New Roman" charset="0"/>
                <a:sym typeface="Symbol" pitchFamily="18" charset="2"/>
              </a:rPr>
              <a:t>			+ restart overhead)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PAGING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Helvetica" pitchFamily="34" charset="0"/>
              <a:buAutoNum type="arabicPeriod"/>
              <a:tabLst>
                <a:tab pos="1774825" algn="l"/>
                <a:tab pos="2279650" algn="l"/>
              </a:tabLst>
            </a:pPr>
            <a:r>
              <a:rPr lang="en-US" sz="2800" smtClean="0">
                <a:latin typeface="Times New Roman" charset="0"/>
                <a:cs typeface="Times New Roman" charset="0"/>
              </a:rPr>
              <a:t>Memory access time = 1 microsecond</a:t>
            </a:r>
            <a:br>
              <a:rPr lang="en-US" sz="2800" smtClean="0">
                <a:latin typeface="Times New Roman" charset="0"/>
                <a:cs typeface="Times New Roman" charset="0"/>
              </a:rPr>
            </a:br>
            <a:endParaRPr lang="en-US" sz="28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  <a:tabLst>
                <a:tab pos="1774825" algn="l"/>
                <a:tab pos="2279650" algn="l"/>
              </a:tabLst>
            </a:pPr>
            <a:r>
              <a:rPr lang="en-US" sz="2800" smtClean="0">
                <a:latin typeface="Times New Roman" charset="0"/>
                <a:cs typeface="Times New Roman" charset="0"/>
              </a:rPr>
              <a:t>50% of the time the page that is being replaced has been modified and therefore needs to be swapped out</a:t>
            </a:r>
            <a:br>
              <a:rPr lang="en-US" sz="2800" smtClean="0">
                <a:latin typeface="Times New Roman" charset="0"/>
                <a:cs typeface="Times New Roman" charset="0"/>
              </a:rPr>
            </a:br>
            <a:endParaRPr lang="en-US" sz="28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  <a:tabLst>
                <a:tab pos="1774825" algn="l"/>
                <a:tab pos="2279650" algn="l"/>
              </a:tabLst>
            </a:pPr>
            <a:r>
              <a:rPr lang="en-US" sz="2800" smtClean="0">
                <a:latin typeface="Times New Roman" charset="0"/>
                <a:cs typeface="Times New Roman" charset="0"/>
              </a:rPr>
              <a:t>Swap Page Time = 10 msec = 10,000 msec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800" smtClean="0">
                <a:latin typeface="Times New Roman" charset="0"/>
                <a:cs typeface="Times New Roman" charset="0"/>
              </a:rPr>
              <a:t>		EAT = (1 – p) x 1 + p (15000)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sz="2800" smtClean="0">
                <a:latin typeface="Times New Roman" charset="0"/>
                <a:cs typeface="Times New Roman" charset="0"/>
              </a:rPr>
              <a:t>			1 + 15000P      (in msec)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CREATION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Virtual memory allows other benefits during process creation: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 marL="381000" indent="-3810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	- Copy-on-Write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 marL="381000" indent="-3810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	- Memory-Mapped Files (later)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COPY-ON-WRITE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82700"/>
            <a:ext cx="8034338" cy="4483100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Copy-on-Write (COW) allows both parent and child processes to initially </a:t>
            </a:r>
            <a:r>
              <a:rPr lang="en-US" sz="2000" i="1" smtClean="0">
                <a:latin typeface="Times New Roman" charset="0"/>
                <a:cs typeface="Times New Roman" charset="0"/>
              </a:rPr>
              <a:t>share</a:t>
            </a:r>
            <a:r>
              <a:rPr lang="en-US" sz="2000" smtClean="0">
                <a:latin typeface="Times New Roman" charset="0"/>
                <a:cs typeface="Times New Roman" charset="0"/>
              </a:rPr>
              <a:t> the same pages in memory</a:t>
            </a:r>
            <a:br>
              <a:rPr lang="en-US" sz="2000" smtClean="0">
                <a:latin typeface="Times New Roman" charset="0"/>
                <a:cs typeface="Times New Roman" charset="0"/>
              </a:rPr>
            </a:br>
            <a:r>
              <a:rPr lang="en-US" sz="2000" smtClean="0">
                <a:latin typeface="Times New Roman" charset="0"/>
                <a:cs typeface="Times New Roman" charset="0"/>
              </a:rPr>
              <a:t/>
            </a:r>
            <a:br>
              <a:rPr lang="en-US" sz="2000" smtClean="0">
                <a:latin typeface="Times New Roman" charset="0"/>
                <a:cs typeface="Times New Roman" charset="0"/>
              </a:rPr>
            </a:br>
            <a:r>
              <a:rPr lang="en-US" sz="2000" smtClean="0">
                <a:latin typeface="Times New Roman" charset="0"/>
                <a:cs typeface="Times New Roman" charset="0"/>
              </a:rPr>
              <a:t>If either process modifies a shared page, only then is the page copied</a:t>
            </a:r>
          </a:p>
          <a:p>
            <a:pPr>
              <a:buFont typeface="Helvetica" pitchFamily="34" charset="0"/>
              <a:buAutoNum type="arabicPeriod"/>
            </a:pPr>
            <a:endParaRPr lang="en-US" sz="20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COW allows more efficient process creation as only modified pages are copied</a:t>
            </a:r>
          </a:p>
          <a:p>
            <a:pPr>
              <a:buFont typeface="Helvetica" pitchFamily="34" charset="0"/>
              <a:buAutoNum type="arabicPeriod"/>
            </a:pPr>
            <a:endParaRPr lang="en-US" sz="20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Free pages are allocated from a </a:t>
            </a:r>
            <a:r>
              <a:rPr lang="en-US" sz="2000" b="1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pool</a:t>
            </a:r>
            <a:r>
              <a:rPr lang="en-US" sz="2000" smtClean="0">
                <a:latin typeface="Times New Roman" charset="0"/>
                <a:cs typeface="Times New Roman" charset="0"/>
              </a:rPr>
              <a:t> of zeroed-out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Prevent over-allocation of memory by modifying page-fault service routine to include page replacement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Use </a:t>
            </a:r>
            <a:r>
              <a:rPr lang="en-US" sz="2400" b="1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modify (dirty) bit </a:t>
            </a:r>
            <a:r>
              <a:rPr lang="en-US" sz="2400" smtClean="0">
                <a:latin typeface="Times New Roman" charset="0"/>
                <a:cs typeface="Times New Roman" charset="0"/>
              </a:rPr>
              <a:t>to reduce overhead of page transfers – only modified pages are written to disk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 FOR PAGE REPLACEMENT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 l="702" t="2161" r="702" b="2161"/>
          <a:stretch>
            <a:fillRect/>
          </a:stretch>
        </p:blipFill>
        <p:spPr bwMode="auto">
          <a:xfrm>
            <a:off x="744538" y="966788"/>
            <a:ext cx="7497762" cy="49117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PAGE REPLACEMENT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77925"/>
            <a:ext cx="7351713" cy="4483100"/>
          </a:xfrm>
        </p:spPr>
        <p:txBody>
          <a:bodyPr/>
          <a:lstStyle/>
          <a:p>
            <a:pPr marL="381000" indent="-381000">
              <a:buFont typeface="Monotype Sorts" pitchFamily="2" charset="2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Find the location of the desired page on disk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Find a free frame: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r>
              <a:rPr lang="en-US" sz="2400" smtClean="0">
                <a:latin typeface="Times New Roman" charset="0"/>
                <a:cs typeface="Times New Roman" charset="0"/>
              </a:rPr>
              <a:t>	- If there is a free frame, use it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r>
              <a:rPr lang="en-US" sz="2400" smtClean="0">
                <a:latin typeface="Times New Roman" charset="0"/>
                <a:cs typeface="Times New Roman" charset="0"/>
              </a:rPr>
              <a:t>	- If there is no free frame, use a page replacement 	algorithm to select a </a:t>
            </a:r>
            <a:r>
              <a:rPr lang="en-US" sz="2400" b="1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victim</a:t>
            </a:r>
            <a:r>
              <a:rPr lang="en-US" sz="2400" smtClean="0">
                <a:latin typeface="Times New Roman" charset="0"/>
                <a:cs typeface="Times New Roman" charset="0"/>
              </a:rPr>
              <a:t> frame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Read the desired page into the (newly) free frame. Update the page and frame tables.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 marL="381000" indent="-381000">
              <a:buFont typeface="Monotype Sorts" pitchFamily="2" charset="2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Restart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36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942975"/>
            <a:ext cx="7351713" cy="4483100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2000" b="1" smtClean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Virtual memory</a:t>
            </a:r>
            <a:r>
              <a:rPr lang="en-US" sz="2000" smtClean="0">
                <a:latin typeface="Times New Roman" charset="0"/>
                <a:cs typeface="Times New Roman" charset="0"/>
              </a:rPr>
              <a:t> – separation of user logical memory  as perceived by users from physical memory.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Only part of the program needs to be in memory for execution.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Logical address space can therefore be much larger than physical address space.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Allows address spaces to be shared by several processes.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Allows for more efficient process creation.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 It allows an extremely large virtual memory to be provided for programmer when only a smaller physical memory is available.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Makes programming task easier.</a:t>
            </a:r>
          </a:p>
          <a:p>
            <a:pPr marL="800100" lvl="1" indent="-342900">
              <a:buFont typeface="Monotype Sorts" pitchFamily="2" charset="2"/>
              <a:buNone/>
            </a:pPr>
            <a:r>
              <a:rPr lang="en-US" sz="2000" smtClean="0">
                <a:latin typeface="Times New Roman" charset="0"/>
                <a:cs typeface="Times New Roman" charset="0"/>
              </a:rPr>
              <a:t>Virtual memory can be implemented via: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Demand paging 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000" smtClean="0">
                <a:latin typeface="Times New Roman" charset="0"/>
                <a:cs typeface="Times New Roman" charset="0"/>
              </a:rPr>
              <a:t>Demand segmentation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REPLACEMENT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 l="694" t="1534" r="694" b="1534"/>
          <a:stretch>
            <a:fillRect/>
          </a:stretch>
        </p:blipFill>
        <p:spPr bwMode="auto">
          <a:xfrm>
            <a:off x="927100" y="1019175"/>
            <a:ext cx="7602538" cy="5022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REPLACEMENT ALGORITHMS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97000"/>
            <a:ext cx="6710362" cy="4495800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  <a:tabLst>
                <a:tab pos="3146425" algn="ctr"/>
              </a:tabLst>
            </a:pPr>
            <a:r>
              <a:rPr lang="en-US" sz="2400" smtClean="0">
                <a:latin typeface="Times New Roman" charset="0"/>
                <a:cs typeface="Times New Roman" charset="0"/>
              </a:rPr>
              <a:t>Want lowest page-fault rate</a:t>
            </a:r>
          </a:p>
          <a:p>
            <a:pPr>
              <a:buFont typeface="Helvetica" pitchFamily="34" charset="0"/>
              <a:buAutoNum type="arabicPeriod"/>
              <a:tabLst>
                <a:tab pos="3146425" algn="ctr"/>
              </a:tabLst>
            </a:pPr>
            <a:r>
              <a:rPr lang="en-US" sz="2400" smtClean="0">
                <a:latin typeface="Times New Roman" charset="0"/>
                <a:cs typeface="Times New Roman" charset="0"/>
              </a:rPr>
              <a:t>Evaluate algorithm by running it on a particular string of memory references (reference string) and computing the number of page faults on that string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sz="2400" smtClean="0">
                <a:latin typeface="Times New Roman" charset="0"/>
                <a:cs typeface="Times New Roman" charset="0"/>
              </a:rPr>
              <a:t>In all our examples, the reference string is </a:t>
            </a:r>
          </a:p>
          <a:p>
            <a:pPr>
              <a:buFont typeface="Monotype Sorts" pitchFamily="2" charset="2"/>
              <a:buNone/>
              <a:tabLst>
                <a:tab pos="3146425" algn="ctr"/>
              </a:tabLst>
            </a:pPr>
            <a:r>
              <a:rPr lang="en-US" sz="2400" smtClean="0">
                <a:latin typeface="Times New Roman" charset="0"/>
                <a:cs typeface="Times New Roman" charset="0"/>
              </a:rPr>
              <a:t>		1, 2, 3, 4, 1, 2, 5, 1, 2, 3, 4, 5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Graph of Page Faults Versus The Number of Frames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/>
          <a:srcRect l="493" t="11264" r="1244" b="11610"/>
          <a:stretch>
            <a:fillRect/>
          </a:stretch>
        </p:blipFill>
        <p:spPr bwMode="auto">
          <a:xfrm>
            <a:off x="1385888" y="1897063"/>
            <a:ext cx="6061075" cy="3567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First-In-First-Out (FIFO)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54113"/>
            <a:ext cx="7029450" cy="5762625"/>
          </a:xfrm>
        </p:spPr>
        <p:txBody>
          <a:bodyPr/>
          <a:lstStyle/>
          <a:p>
            <a:r>
              <a:rPr lang="en-US" sz="1600" smtClean="0"/>
              <a:t>Reference string: 1, 2, 3, 4, 1, 2, 5, 1, 2, 3, 4, 5</a:t>
            </a:r>
          </a:p>
          <a:p>
            <a:r>
              <a:rPr lang="en-US" sz="1600" smtClean="0"/>
              <a:t>3 frames (3 pages can be in memory at a time per process)</a:t>
            </a:r>
          </a:p>
          <a:p>
            <a:pPr>
              <a:buFont typeface="Monotype Sorts" pitchFamily="2" charset="2"/>
              <a:buNone/>
            </a:pPr>
            <a:endParaRPr lang="en-US" sz="1600" smtClean="0"/>
          </a:p>
          <a:p>
            <a:pPr>
              <a:buFont typeface="Monotype Sorts" pitchFamily="2" charset="2"/>
              <a:buNone/>
            </a:pPr>
            <a:endParaRPr lang="en-US" sz="1800" smtClean="0"/>
          </a:p>
          <a:p>
            <a:pPr>
              <a:buFont typeface="Monotype Sorts" pitchFamily="2" charset="2"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r>
              <a:rPr lang="en-US" sz="1600" smtClean="0"/>
              <a:t>4 frames</a:t>
            </a:r>
            <a:br>
              <a:rPr lang="en-US" sz="16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>
              <a:buFont typeface="Monotype Sorts" pitchFamily="2" charset="2"/>
              <a:buNone/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r>
              <a:rPr lang="en-US" sz="1600" smtClean="0"/>
              <a:t>FIFO Replacement – Belady’s Anomaly</a:t>
            </a:r>
          </a:p>
          <a:p>
            <a:pPr lvl="1"/>
            <a:r>
              <a:rPr lang="en-US" sz="1600" smtClean="0"/>
              <a:t>more frames </a:t>
            </a:r>
            <a:r>
              <a:rPr lang="en-US" sz="1600" smtClean="0">
                <a:sym typeface="Symbol" pitchFamily="18" charset="2"/>
              </a:rPr>
              <a:t> more page faults</a:t>
            </a:r>
            <a:endParaRPr lang="en-US" sz="160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441700" y="2225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441700" y="2682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441700" y="3140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054350" y="2259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054350" y="2701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054350" y="3178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3898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898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898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4279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4279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4279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737100" y="27400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 page faults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409950" y="3949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409950" y="4406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409950" y="4864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3022600" y="3983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022600" y="4425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022600" y="490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867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867150" y="4464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867150" y="4940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4248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4248150" y="448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7916" name="Text Box 29"/>
          <p:cNvSpPr txBox="1">
            <a:spLocks noChangeArrowheads="1"/>
          </p:cNvSpPr>
          <p:nvPr/>
        </p:nvSpPr>
        <p:spPr bwMode="auto">
          <a:xfrm>
            <a:off x="4641850" y="446405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 page faults</a:t>
            </a:r>
          </a:p>
        </p:txBody>
      </p:sp>
      <p:sp>
        <p:nvSpPr>
          <p:cNvPr id="37917" name="Rectangle 30"/>
          <p:cNvSpPr>
            <a:spLocks noChangeArrowheads="1"/>
          </p:cNvSpPr>
          <p:nvPr/>
        </p:nvSpPr>
        <p:spPr bwMode="auto">
          <a:xfrm>
            <a:off x="3409950" y="53213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918" name="Text Box 31"/>
          <p:cNvSpPr txBox="1">
            <a:spLocks noChangeArrowheads="1"/>
          </p:cNvSpPr>
          <p:nvPr/>
        </p:nvSpPr>
        <p:spPr bwMode="auto">
          <a:xfrm>
            <a:off x="30289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38671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FIFO Page Replacement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/>
          <a:srcRect l="655" t="32359" r="452" b="32361"/>
          <a:stretch>
            <a:fillRect/>
          </a:stretch>
        </p:blipFill>
        <p:spPr bwMode="auto">
          <a:xfrm>
            <a:off x="873125" y="1814513"/>
            <a:ext cx="7424738" cy="1985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FIFO Illustrating Belady’s Anomaly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 l="1103" t="7935" r="1103" b="8517"/>
          <a:stretch>
            <a:fillRect/>
          </a:stretch>
        </p:blipFill>
        <p:spPr bwMode="auto">
          <a:xfrm>
            <a:off x="1411288" y="1827213"/>
            <a:ext cx="6196012" cy="3970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Optimal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90713" algn="l"/>
              </a:tabLst>
            </a:pPr>
            <a:r>
              <a:rPr lang="en-US" sz="1800" smtClean="0"/>
              <a:t>Replace page that will not be used for longest period of time</a:t>
            </a:r>
          </a:p>
          <a:p>
            <a:pPr>
              <a:tabLst>
                <a:tab pos="1890713" algn="l"/>
              </a:tabLst>
            </a:pPr>
            <a:r>
              <a:rPr lang="en-US" sz="1800" smtClean="0"/>
              <a:t>4 frames example</a:t>
            </a: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sz="1800" smtClean="0"/>
              <a:t>		 1, 2, 3, 4, 1, 2, 5, 1, 2, 3, 4, 5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pPr>
              <a:tabLst>
                <a:tab pos="1890713" algn="l"/>
              </a:tabLst>
            </a:pPr>
            <a:r>
              <a:rPr lang="en-US" sz="1800" smtClean="0"/>
              <a:t>How do you know this?</a:t>
            </a:r>
          </a:p>
          <a:p>
            <a:pPr>
              <a:tabLst>
                <a:tab pos="1890713" algn="l"/>
              </a:tabLst>
            </a:pPr>
            <a:r>
              <a:rPr lang="en-US" sz="1800" smtClean="0"/>
              <a:t>Used for measuring how well your algorithm performs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560763" y="2611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560763" y="3068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560763" y="3525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017963" y="2682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856163" y="312578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 page faults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3560763" y="3983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4017963" y="4059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Optimal Page Replacement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/>
          <a:srcRect l="471" t="32074" r="781" b="32076"/>
          <a:stretch>
            <a:fillRect/>
          </a:stretch>
        </p:blipFill>
        <p:spPr bwMode="auto">
          <a:xfrm>
            <a:off x="1123950" y="1990725"/>
            <a:ext cx="6967538" cy="18970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Least Recently Used (LRU)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Reference string:  1, 2, 3, 4, 1, 2, 5, 1, 2, 3, 4, 5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endParaRPr lang="en-US" sz="1800" smtClean="0"/>
          </a:p>
          <a:p>
            <a:r>
              <a:rPr lang="en-US" sz="1800" smtClean="0"/>
              <a:t>Counter implementation</a:t>
            </a:r>
          </a:p>
          <a:p>
            <a:pPr lvl="1"/>
            <a:r>
              <a:rPr lang="en-US" sz="180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z="1800" smtClean="0"/>
              <a:t>When a page needs to be changed, look at the counters to determine which are to change</a:t>
            </a:r>
          </a:p>
          <a:p>
            <a:pPr>
              <a:buFont typeface="Monotype Sorts" pitchFamily="2" charset="2"/>
              <a:buNone/>
            </a:pPr>
            <a:endParaRPr lang="en-US" sz="1800" smtClean="0"/>
          </a:p>
        </p:txBody>
      </p:sp>
      <p:sp>
        <p:nvSpPr>
          <p:cNvPr id="43012" name="Rectangle 17"/>
          <p:cNvSpPr>
            <a:spLocks noChangeArrowheads="1"/>
          </p:cNvSpPr>
          <p:nvPr/>
        </p:nvSpPr>
        <p:spPr bwMode="auto">
          <a:xfrm>
            <a:off x="3625850" y="16954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3013" name="Rectangle 18"/>
          <p:cNvSpPr>
            <a:spLocks noChangeArrowheads="1"/>
          </p:cNvSpPr>
          <p:nvPr/>
        </p:nvSpPr>
        <p:spPr bwMode="auto">
          <a:xfrm>
            <a:off x="3625850" y="21526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3014" name="Rectangle 19"/>
          <p:cNvSpPr>
            <a:spLocks noChangeArrowheads="1"/>
          </p:cNvSpPr>
          <p:nvPr/>
        </p:nvSpPr>
        <p:spPr bwMode="auto">
          <a:xfrm>
            <a:off x="3625850" y="26098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3015" name="Text Box 26"/>
          <p:cNvSpPr txBox="1">
            <a:spLocks noChangeArrowheads="1"/>
          </p:cNvSpPr>
          <p:nvPr/>
        </p:nvSpPr>
        <p:spPr bwMode="auto">
          <a:xfrm>
            <a:off x="4017963" y="1749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3016" name="Text Box 27"/>
          <p:cNvSpPr txBox="1">
            <a:spLocks noChangeArrowheads="1"/>
          </p:cNvSpPr>
          <p:nvPr/>
        </p:nvSpPr>
        <p:spPr bwMode="auto">
          <a:xfrm>
            <a:off x="4419600" y="2686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3017" name="Rectangle 29"/>
          <p:cNvSpPr>
            <a:spLocks noChangeArrowheads="1"/>
          </p:cNvSpPr>
          <p:nvPr/>
        </p:nvSpPr>
        <p:spPr bwMode="auto">
          <a:xfrm>
            <a:off x="3625850" y="306705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018" name="Text Box 32"/>
          <p:cNvSpPr txBox="1">
            <a:spLocks noChangeArrowheads="1"/>
          </p:cNvSpPr>
          <p:nvPr/>
        </p:nvSpPr>
        <p:spPr bwMode="auto">
          <a:xfrm>
            <a:off x="4038600" y="3143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43019" name="Text Box 33"/>
          <p:cNvSpPr txBox="1">
            <a:spLocks noChangeArrowheads="1"/>
          </p:cNvSpPr>
          <p:nvPr/>
        </p:nvSpPr>
        <p:spPr bwMode="auto">
          <a:xfrm>
            <a:off x="4038600" y="2686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LRU Page Replacement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/>
          <a:srcRect l="809" t="32875" r="789" b="32362"/>
          <a:stretch>
            <a:fillRect/>
          </a:stretch>
        </p:blipFill>
        <p:spPr bwMode="auto">
          <a:xfrm>
            <a:off x="911225" y="1755775"/>
            <a:ext cx="7286625" cy="1930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130175"/>
            <a:ext cx="8770937" cy="84455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VIRTUAL MEMORY THAT IS LARGER THAN PHYSICAL MEMORY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>
                <a:sym typeface="Symbol" pitchFamily="18" charset="2"/>
              </a:rPr>
              <a:t></a:t>
            </a:r>
          </a:p>
        </p:txBody>
      </p:sp>
      <p:pic>
        <p:nvPicPr>
          <p:cNvPr id="17412" name="Picture 5"/>
          <p:cNvPicPr>
            <a:picLocks noChangeAspect="1" noChangeArrowheads="1"/>
          </p:cNvPicPr>
          <p:nvPr/>
        </p:nvPicPr>
        <p:blipFill>
          <a:blip r:embed="rId2"/>
          <a:srcRect l="3323" t="629" r="3572" b="958"/>
          <a:stretch>
            <a:fillRect/>
          </a:stretch>
        </p:blipFill>
        <p:spPr bwMode="auto">
          <a:xfrm>
            <a:off x="1109663" y="1176338"/>
            <a:ext cx="7237412" cy="4730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LRU Algorithm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Stack implementation – keep a stack of page numbers in a double link form:</a:t>
            </a:r>
          </a:p>
          <a:p>
            <a:pPr lvl="1"/>
            <a:r>
              <a:rPr lang="en-US" sz="1800" smtClean="0"/>
              <a:t>Page referenced:</a:t>
            </a:r>
          </a:p>
          <a:p>
            <a:pPr lvl="2"/>
            <a:r>
              <a:rPr lang="en-US" sz="1800" smtClean="0"/>
              <a:t>move it to the top</a:t>
            </a:r>
          </a:p>
          <a:p>
            <a:pPr lvl="2"/>
            <a:r>
              <a:rPr lang="en-US" sz="1800" smtClean="0"/>
              <a:t>requires 6 pointers to be changed</a:t>
            </a:r>
          </a:p>
          <a:p>
            <a:pPr lvl="1"/>
            <a:r>
              <a:rPr lang="en-US" sz="1800" smtClean="0"/>
              <a:t>No search for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000" smtClean="0"/>
              <a:t>Use Of A Stack to Record The Most Recent Page References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/>
          <a:srcRect l="616" t="4620" r="830" b="4620"/>
          <a:stretch>
            <a:fillRect/>
          </a:stretch>
        </p:blipFill>
        <p:spPr bwMode="auto">
          <a:xfrm>
            <a:off x="1581150" y="1914525"/>
            <a:ext cx="5845175" cy="40370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LRU Approximation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1282700"/>
            <a:ext cx="6584950" cy="384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Reference bit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With each page associate a bit, initially = 0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When page is referenced bit set to 1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Replace the one which is 0 (if one exists).  We do not know the order, however.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Second chance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Need reference bit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Clock replacement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If page to be replaced (in clock order) has reference bit = 1 then: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set reference bit 0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leave page in memory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replace next page (in clock order), subject to same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Second-Chance (clock) Page-Replacement Algorithm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 l="8766" t="983" r="8766" b="983"/>
          <a:stretch>
            <a:fillRect/>
          </a:stretch>
        </p:blipFill>
        <p:spPr bwMode="auto">
          <a:xfrm>
            <a:off x="2155825" y="1798638"/>
            <a:ext cx="4606925" cy="41068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Counting Algorithms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765925" cy="4551363"/>
          </a:xfrm>
        </p:spPr>
        <p:txBody>
          <a:bodyPr/>
          <a:lstStyle/>
          <a:p>
            <a:r>
              <a:rPr lang="en-US" sz="1800" smtClean="0"/>
              <a:t>Keep a counter of the number of references that have been made to each page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b="1" smtClean="0">
                <a:solidFill>
                  <a:schemeClr val="tx2"/>
                </a:solidFill>
              </a:rPr>
              <a:t>LFU Algorithm</a:t>
            </a:r>
            <a:r>
              <a:rPr lang="en-US" sz="1800" smtClean="0"/>
              <a:t>:  replaces page with smallest count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b="1" smtClean="0">
                <a:solidFill>
                  <a:schemeClr val="tx2"/>
                </a:solidFill>
              </a:rPr>
              <a:t>MFU Algorithm</a:t>
            </a:r>
            <a:r>
              <a:rPr lang="en-US" sz="1800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Allocation of Frames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25575"/>
            <a:ext cx="7351712" cy="4483100"/>
          </a:xfrm>
        </p:spPr>
        <p:txBody>
          <a:bodyPr/>
          <a:lstStyle/>
          <a:p>
            <a:r>
              <a:rPr lang="en-US" sz="1800" smtClean="0"/>
              <a:t>Each process needs </a:t>
            </a:r>
            <a:r>
              <a:rPr lang="en-US" sz="1800" i="1" smtClean="0"/>
              <a:t>minimum</a:t>
            </a:r>
            <a:r>
              <a:rPr lang="en-US" sz="1800" smtClean="0"/>
              <a:t> number of pages</a:t>
            </a:r>
          </a:p>
          <a:p>
            <a:r>
              <a:rPr lang="en-US" sz="1800" smtClean="0"/>
              <a:t>Example:  IBM 370 – 6 pages to handle SS MOVE instruction:</a:t>
            </a:r>
          </a:p>
          <a:p>
            <a:pPr lvl="1"/>
            <a:r>
              <a:rPr lang="en-US" sz="1800" smtClean="0"/>
              <a:t>instruction is 6 bytes, might span 2 pages</a:t>
            </a:r>
          </a:p>
          <a:p>
            <a:pPr lvl="1"/>
            <a:r>
              <a:rPr lang="en-US" sz="1800" smtClean="0"/>
              <a:t>2 pages to handle </a:t>
            </a:r>
            <a:r>
              <a:rPr lang="en-US" sz="1800" i="1" smtClean="0"/>
              <a:t>from</a:t>
            </a:r>
          </a:p>
          <a:p>
            <a:pPr lvl="1"/>
            <a:r>
              <a:rPr lang="en-US" sz="1800" smtClean="0"/>
              <a:t>2 pages to handle </a:t>
            </a:r>
            <a:r>
              <a:rPr lang="en-US" sz="1800" i="1" smtClean="0"/>
              <a:t>to</a:t>
            </a:r>
          </a:p>
          <a:p>
            <a:r>
              <a:rPr lang="en-US" sz="1800" smtClean="0"/>
              <a:t>Two major allocation schemes</a:t>
            </a:r>
          </a:p>
          <a:p>
            <a:pPr lvl="1"/>
            <a:r>
              <a:rPr lang="en-US" sz="1800" smtClean="0"/>
              <a:t>fixed allocation</a:t>
            </a:r>
          </a:p>
          <a:p>
            <a:pPr lvl="1"/>
            <a:r>
              <a:rPr lang="en-US" sz="1800" smtClean="0"/>
              <a:t>priority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Fixed Allocation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98575"/>
            <a:ext cx="7551738" cy="3841750"/>
          </a:xfrm>
        </p:spPr>
        <p:txBody>
          <a:bodyPr/>
          <a:lstStyle/>
          <a:p>
            <a:r>
              <a:rPr lang="en-US" sz="1800" smtClean="0"/>
              <a:t>Equal allocation – For example, if there are 100 frames and 5 processes, give each process 20 frames.</a:t>
            </a:r>
          </a:p>
          <a:p>
            <a:r>
              <a:rPr lang="en-US" sz="1800" smtClean="0"/>
              <a:t>Proportional allocation – Allocate according to the size of process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25600" y="2312988"/>
          <a:ext cx="2857500" cy="1612900"/>
        </p:xfrm>
        <a:graphic>
          <a:graphicData uri="http://schemas.openxmlformats.org/presentationml/2006/ole">
            <p:oleObj spid="_x0000_s2050" name="Equation" r:id="rId3" imgW="2857320" imgH="1612800" progId="Equation.3">
              <p:embed/>
            </p:oleObj>
          </a:graphicData>
        </a:graphic>
      </p:graphicFrame>
      <p:sp>
        <p:nvSpPr>
          <p:cNvPr id="2054" name="Line 5"/>
          <p:cNvSpPr>
            <a:spLocks noChangeShapeType="1"/>
          </p:cNvSpPr>
          <p:nvPr/>
        </p:nvSpPr>
        <p:spPr bwMode="auto">
          <a:xfrm>
            <a:off x="1447800" y="24812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447800" y="27908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"/>
          <p:cNvSpPr>
            <a:spLocks noChangeShapeType="1"/>
          </p:cNvSpPr>
          <p:nvPr/>
        </p:nvSpPr>
        <p:spPr bwMode="auto">
          <a:xfrm>
            <a:off x="1447800" y="3157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1447800" y="3657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2324100" y="4000500"/>
          <a:ext cx="1841500" cy="2209800"/>
        </p:xfrm>
        <a:graphic>
          <a:graphicData uri="http://schemas.openxmlformats.org/presentationml/2006/ole">
            <p:oleObj spid="_x0000_s2051" name="Equation" r:id="rId4" imgW="1841400" imgH="220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Priority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6532562" cy="4346575"/>
          </a:xfrm>
        </p:spPr>
        <p:txBody>
          <a:bodyPr/>
          <a:lstStyle/>
          <a:p>
            <a:r>
              <a:rPr lang="en-US" sz="1800" smtClean="0"/>
              <a:t>Use a proportional allocation scheme using priorities rather than size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smtClean="0"/>
              <a:t>If process </a:t>
            </a:r>
            <a:r>
              <a:rPr lang="en-US" sz="1800" i="1" smtClean="0"/>
              <a:t>P</a:t>
            </a:r>
            <a:r>
              <a:rPr lang="en-US" sz="1800" i="1" baseline="-25000" smtClean="0"/>
              <a:t>i</a:t>
            </a:r>
            <a:r>
              <a:rPr lang="en-US" sz="1800" smtClean="0"/>
              <a:t> generates a page fault,</a:t>
            </a:r>
          </a:p>
          <a:p>
            <a:pPr lvl="1"/>
            <a:r>
              <a:rPr lang="en-US" sz="1800" smtClean="0"/>
              <a:t>select for replacement one of its frames</a:t>
            </a:r>
          </a:p>
          <a:p>
            <a:pPr lvl="1"/>
            <a:r>
              <a:rPr lang="en-US" sz="1800" smtClean="0"/>
              <a:t>select for replacement a frame from a process with lower priority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Global vs. Local Allocation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82713"/>
            <a:ext cx="6546850" cy="4470400"/>
          </a:xfrm>
        </p:spPr>
        <p:txBody>
          <a:bodyPr/>
          <a:lstStyle/>
          <a:p>
            <a:r>
              <a:rPr lang="en-US" sz="1800" b="1" smtClean="0">
                <a:solidFill>
                  <a:schemeClr val="tx2"/>
                </a:solidFill>
              </a:rPr>
              <a:t>Global replacement</a:t>
            </a:r>
            <a:r>
              <a:rPr lang="en-US" sz="1800" smtClean="0"/>
              <a:t> – process selects a replacement frame from the set of all frames; one process can take a frame from another</a:t>
            </a:r>
          </a:p>
          <a:p>
            <a:r>
              <a:rPr lang="en-US" sz="1800" b="1" smtClean="0">
                <a:solidFill>
                  <a:schemeClr val="tx2"/>
                </a:solidFill>
              </a:rPr>
              <a:t>Local replacement</a:t>
            </a:r>
            <a:r>
              <a:rPr lang="en-US" sz="1800" smtClean="0"/>
              <a:t> – each process selects from only its own set of allocated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Thrashing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411288"/>
            <a:ext cx="7351713" cy="4483100"/>
          </a:xfrm>
        </p:spPr>
        <p:txBody>
          <a:bodyPr/>
          <a:lstStyle/>
          <a:p>
            <a:r>
              <a:rPr lang="en-US" sz="1800" smtClean="0"/>
              <a:t>If a process does not have “enough” pages, the page-fault rate is very high.  This leads to:</a:t>
            </a:r>
          </a:p>
          <a:p>
            <a:pPr lvl="1"/>
            <a:r>
              <a:rPr lang="en-US" sz="1800" smtClean="0"/>
              <a:t>low CPU utilization</a:t>
            </a:r>
          </a:p>
          <a:p>
            <a:pPr lvl="1"/>
            <a:r>
              <a:rPr lang="en-US" sz="1800" smtClean="0"/>
              <a:t>operating system thinks that it needs to increase the degree of multiprogramming</a:t>
            </a:r>
          </a:p>
          <a:p>
            <a:pPr lvl="1"/>
            <a:r>
              <a:rPr lang="en-US" sz="1800" smtClean="0"/>
              <a:t>another process added to the system</a:t>
            </a:r>
            <a:br>
              <a:rPr lang="en-US" sz="1800" smtClean="0"/>
            </a:br>
            <a:endParaRPr lang="en-US" sz="1800" smtClean="0"/>
          </a:p>
          <a:p>
            <a:r>
              <a:rPr lang="en-US" sz="1800" b="1" smtClean="0">
                <a:solidFill>
                  <a:schemeClr val="tx2"/>
                </a:solidFill>
              </a:rPr>
              <a:t>Thrashing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 a process is busy swapping pages in and out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VIRTUAL-ADDRESS SPACE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 l="34624" t="613" r="34842" b="613"/>
          <a:stretch>
            <a:fillRect/>
          </a:stretch>
        </p:blipFill>
        <p:spPr bwMode="auto">
          <a:xfrm>
            <a:off x="2325688" y="979488"/>
            <a:ext cx="4597400" cy="5178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73925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Thrashing (Cont.)</a:t>
            </a:r>
            <a:endParaRPr lang="en-US" sz="2400" smtClean="0"/>
          </a:p>
        </p:txBody>
      </p:sp>
      <p:pic>
        <p:nvPicPr>
          <p:cNvPr id="54275" name="Picture 6"/>
          <p:cNvPicPr>
            <a:picLocks noChangeAspect="1" noChangeArrowheads="1"/>
          </p:cNvPicPr>
          <p:nvPr/>
        </p:nvPicPr>
        <p:blipFill>
          <a:blip r:embed="rId2"/>
          <a:srcRect l="417" t="12083" r="856" b="12083"/>
          <a:stretch>
            <a:fillRect/>
          </a:stretch>
        </p:blipFill>
        <p:spPr bwMode="auto">
          <a:xfrm>
            <a:off x="1503363" y="1768475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28600"/>
            <a:ext cx="7273925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Demand Paging and Thrashing </a:t>
            </a:r>
            <a:endParaRPr lang="en-US" sz="24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029450" cy="2181225"/>
          </a:xfrm>
        </p:spPr>
        <p:txBody>
          <a:bodyPr/>
          <a:lstStyle/>
          <a:p>
            <a:r>
              <a:rPr lang="en-US" sz="1600" smtClean="0"/>
              <a:t>Why does demand paging work?</a:t>
            </a:r>
            <a:br>
              <a:rPr lang="en-US" sz="1600" smtClean="0"/>
            </a:br>
            <a:r>
              <a:rPr lang="en-US" sz="1600" smtClean="0"/>
              <a:t>Locality model</a:t>
            </a:r>
          </a:p>
          <a:p>
            <a:pPr lvl="1"/>
            <a:r>
              <a:rPr lang="en-US" sz="1600" smtClean="0"/>
              <a:t>Process migrates from one locality to another</a:t>
            </a:r>
          </a:p>
          <a:p>
            <a:pPr lvl="1"/>
            <a:r>
              <a:rPr lang="en-US" sz="1600" smtClean="0"/>
              <a:t>Localities may overlap</a:t>
            </a:r>
          </a:p>
          <a:p>
            <a:pPr lvl="1">
              <a:buFont typeface="Monotype Sorts" pitchFamily="2" charset="2"/>
              <a:buNone/>
            </a:pPr>
            <a:endParaRPr lang="en-US" sz="1600" smtClean="0"/>
          </a:p>
          <a:p>
            <a:r>
              <a:rPr lang="en-US" sz="1600" smtClean="0"/>
              <a:t>Why does thrashing occur?</a:t>
            </a:r>
            <a:br>
              <a:rPr lang="en-US" sz="1600" smtClean="0"/>
            </a:br>
            <a:r>
              <a:rPr lang="en-US" sz="1600" smtClean="0">
                <a:sym typeface="Symbol" pitchFamily="18" charset="2"/>
              </a:rPr>
              <a:t> size of locality &gt; total memory size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smtClean="0"/>
              <a:t>Locality In A Memory-Reference Pattern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l="21249" t="659" r="21251" b="1007"/>
          <a:stretch>
            <a:fillRect/>
          </a:stretch>
        </p:blipFill>
        <p:spPr bwMode="auto">
          <a:xfrm>
            <a:off x="2578100" y="1379538"/>
            <a:ext cx="3830638" cy="49133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Working-Set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6765925" cy="4454525"/>
          </a:xfrm>
        </p:spPr>
        <p:txBody>
          <a:bodyPr/>
          <a:lstStyle/>
          <a:p>
            <a:r>
              <a:rPr lang="en-US" sz="1800" smtClean="0">
                <a:sym typeface="Symbol" pitchFamily="18" charset="2"/>
              </a:rPr>
              <a:t>  working-set window  a fixed number of page references </a:t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>Example:  10,000 instruction</a:t>
            </a:r>
          </a:p>
          <a:p>
            <a:r>
              <a:rPr lang="en-US" sz="1800" i="1" smtClean="0">
                <a:sym typeface="Symbol" pitchFamily="18" charset="2"/>
              </a:rPr>
              <a:t>WSS</a:t>
            </a:r>
            <a:r>
              <a:rPr lang="en-US" sz="1800" i="1" baseline="-25000" smtClean="0">
                <a:sym typeface="Symbol" pitchFamily="18" charset="2"/>
              </a:rPr>
              <a:t>i</a:t>
            </a:r>
            <a:r>
              <a:rPr lang="en-US" sz="1800" smtClean="0">
                <a:sym typeface="Symbol" pitchFamily="18" charset="2"/>
              </a:rPr>
              <a:t> (working set of Process </a:t>
            </a:r>
            <a:r>
              <a:rPr lang="en-US" sz="1800" i="1" smtClean="0">
                <a:sym typeface="Symbol" pitchFamily="18" charset="2"/>
              </a:rPr>
              <a:t>P</a:t>
            </a:r>
            <a:r>
              <a:rPr lang="en-US" sz="1800" i="1" baseline="-25000" smtClean="0">
                <a:sym typeface="Symbol" pitchFamily="18" charset="2"/>
              </a:rPr>
              <a:t>i</a:t>
            </a:r>
            <a:r>
              <a:rPr lang="en-US" sz="1800" smtClean="0">
                <a:sym typeface="Symbol" pitchFamily="18" charset="2"/>
              </a:rPr>
              <a:t>) =</a:t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sz="1800" smtClean="0">
                <a:sym typeface="Symbol" pitchFamily="18" charset="2"/>
              </a:rPr>
              <a:t>if  too small will not encompass entire locality</a:t>
            </a:r>
          </a:p>
          <a:p>
            <a:pPr lvl="1"/>
            <a:r>
              <a:rPr lang="en-US" sz="1800" smtClean="0">
                <a:sym typeface="Symbol" pitchFamily="18" charset="2"/>
              </a:rPr>
              <a:t>if  too large will encompass several localities</a:t>
            </a:r>
          </a:p>
          <a:p>
            <a:pPr lvl="1"/>
            <a:r>
              <a:rPr lang="en-US" sz="1800" smtClean="0">
                <a:sym typeface="Symbol" pitchFamily="18" charset="2"/>
              </a:rPr>
              <a:t>if  =   will encompass entire program</a:t>
            </a:r>
          </a:p>
          <a:p>
            <a:r>
              <a:rPr lang="en-US" sz="1800" i="1" smtClean="0">
                <a:sym typeface="Symbol" pitchFamily="18" charset="2"/>
              </a:rPr>
              <a:t>D</a:t>
            </a:r>
            <a:r>
              <a:rPr lang="en-US" sz="1800" smtClean="0">
                <a:sym typeface="Symbol" pitchFamily="18" charset="2"/>
              </a:rPr>
              <a:t> =  </a:t>
            </a:r>
            <a:r>
              <a:rPr lang="en-US" sz="1800" i="1" smtClean="0">
                <a:sym typeface="Symbol" pitchFamily="18" charset="2"/>
              </a:rPr>
              <a:t>WSS</a:t>
            </a:r>
            <a:r>
              <a:rPr lang="en-US" sz="1800" i="1" baseline="-25000" smtClean="0">
                <a:sym typeface="Symbol" pitchFamily="18" charset="2"/>
              </a:rPr>
              <a:t>i</a:t>
            </a:r>
            <a:r>
              <a:rPr lang="en-US" sz="1800" smtClean="0">
                <a:sym typeface="Symbol" pitchFamily="18" charset="2"/>
              </a:rPr>
              <a:t>  total demand frames </a:t>
            </a:r>
          </a:p>
          <a:p>
            <a:r>
              <a:rPr lang="en-US" sz="1800" smtClean="0">
                <a:sym typeface="Symbol" pitchFamily="18" charset="2"/>
              </a:rPr>
              <a:t>if </a:t>
            </a:r>
            <a:r>
              <a:rPr lang="en-US" sz="1800" i="1" smtClean="0">
                <a:sym typeface="Symbol" pitchFamily="18" charset="2"/>
              </a:rPr>
              <a:t>D</a:t>
            </a:r>
            <a:r>
              <a:rPr lang="en-US" sz="1800" smtClean="0">
                <a:sym typeface="Symbol" pitchFamily="18" charset="2"/>
              </a:rPr>
              <a:t> &gt; </a:t>
            </a:r>
            <a:r>
              <a:rPr lang="en-US" sz="1800" i="1" smtClean="0">
                <a:sym typeface="Symbol" pitchFamily="18" charset="2"/>
              </a:rPr>
              <a:t>m</a:t>
            </a:r>
            <a:r>
              <a:rPr lang="en-US" sz="1800" smtClean="0">
                <a:sym typeface="Symbol" pitchFamily="18" charset="2"/>
              </a:rPr>
              <a:t>  Thrashing</a:t>
            </a:r>
          </a:p>
          <a:p>
            <a:r>
              <a:rPr lang="en-US" sz="1800" smtClean="0">
                <a:sym typeface="Symbol" pitchFamily="18" charset="2"/>
              </a:rPr>
              <a:t>Policy if </a:t>
            </a:r>
            <a:r>
              <a:rPr lang="en-US" sz="1800" i="1" smtClean="0">
                <a:sym typeface="Symbol" pitchFamily="18" charset="2"/>
              </a:rPr>
              <a:t>D</a:t>
            </a:r>
            <a:r>
              <a:rPr lang="en-US" sz="1800" smtClean="0">
                <a:sym typeface="Symbol" pitchFamily="18" charset="2"/>
              </a:rPr>
              <a:t> &gt; m, then suspend one of the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Working-set model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 l="452" t="34947" r="688" b="35550"/>
          <a:stretch>
            <a:fillRect/>
          </a:stretch>
        </p:blipFill>
        <p:spPr bwMode="auto">
          <a:xfrm>
            <a:off x="920750" y="2133600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Keeping Track of the Working Set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Approximate with interval timer + a reference bit</a:t>
            </a:r>
          </a:p>
          <a:p>
            <a:r>
              <a:rPr lang="en-US" sz="1800" smtClean="0"/>
              <a:t>Example: </a:t>
            </a:r>
            <a:r>
              <a:rPr lang="en-US" sz="1800" smtClean="0">
                <a:sym typeface="Symbol" pitchFamily="18" charset="2"/>
              </a:rPr>
              <a:t> = 10,000</a:t>
            </a:r>
          </a:p>
          <a:p>
            <a:pPr lvl="1"/>
            <a:r>
              <a:rPr lang="en-US" sz="1800" smtClean="0">
                <a:sym typeface="Symbol" pitchFamily="18" charset="2"/>
              </a:rPr>
              <a:t>Timer interrupts after every 5000 time units</a:t>
            </a:r>
          </a:p>
          <a:p>
            <a:pPr lvl="1"/>
            <a:r>
              <a:rPr lang="en-US" sz="1800" smtClean="0">
                <a:sym typeface="Symbol" pitchFamily="18" charset="2"/>
              </a:rPr>
              <a:t>Keep in memory 2 bits for each page</a:t>
            </a:r>
          </a:p>
          <a:p>
            <a:pPr lvl="1"/>
            <a:r>
              <a:rPr lang="en-US" sz="1800" smtClean="0">
                <a:sym typeface="Symbol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sz="1800" smtClean="0">
                <a:sym typeface="Symbol" pitchFamily="18" charset="2"/>
              </a:rPr>
              <a:t>If one of the bits in memory = 1  page in working set</a:t>
            </a:r>
          </a:p>
          <a:p>
            <a:r>
              <a:rPr lang="en-US" sz="1800" smtClean="0">
                <a:sym typeface="Symbol" pitchFamily="18" charset="2"/>
              </a:rPr>
              <a:t>Why is this not completely accurate?</a:t>
            </a:r>
          </a:p>
          <a:p>
            <a:r>
              <a:rPr lang="en-US" sz="1800" smtClean="0">
                <a:sym typeface="Symbol" pitchFamily="18" charset="2"/>
              </a:rPr>
              <a:t>Improvement = 10 bits and interrupt every 1000 time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Page-Fault Frequency Scheme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28738"/>
            <a:ext cx="7029450" cy="1447800"/>
          </a:xfrm>
        </p:spPr>
        <p:txBody>
          <a:bodyPr/>
          <a:lstStyle/>
          <a:p>
            <a:r>
              <a:rPr lang="en-US" sz="1800" smtClean="0"/>
              <a:t>Establish “acceptable” page-fault rate</a:t>
            </a:r>
          </a:p>
          <a:p>
            <a:pPr lvl="1"/>
            <a:r>
              <a:rPr lang="en-US" sz="1800" smtClean="0"/>
              <a:t>If actual rate too low, process loses frame</a:t>
            </a:r>
          </a:p>
          <a:p>
            <a:pPr lvl="1"/>
            <a:r>
              <a:rPr lang="en-US" sz="1800" smtClean="0"/>
              <a:t>If actual rate too high, process gains frame</a:t>
            </a: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/>
          <a:srcRect l="900" t="16351" r="1137" b="16667"/>
          <a:stretch>
            <a:fillRect/>
          </a:stretch>
        </p:blipFill>
        <p:spPr bwMode="auto">
          <a:xfrm>
            <a:off x="1530350" y="2933700"/>
            <a:ext cx="5886450" cy="30178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Memory-Mapped Files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Memory-mapped file I/O allows file I/O to be treated as routine memory access by </a:t>
            </a:r>
            <a:r>
              <a:rPr lang="en-US" sz="1800" b="1" smtClean="0">
                <a:solidFill>
                  <a:schemeClr val="tx2"/>
                </a:solidFill>
              </a:rPr>
              <a:t>mapping</a:t>
            </a:r>
            <a:r>
              <a:rPr lang="en-US" sz="1800" smtClean="0"/>
              <a:t> a disk block to a page in memory</a:t>
            </a:r>
          </a:p>
          <a:p>
            <a:endParaRPr lang="en-US" sz="1800" smtClean="0"/>
          </a:p>
          <a:p>
            <a:r>
              <a:rPr lang="en-US" sz="1800" smtClean="0"/>
              <a:t>A file is initially read using demand paging. A page-sized portion of the file is read from the file system into a physical page. Subsequent reads/writes to/from the file are treated as ordinary memory accesses.</a:t>
            </a:r>
          </a:p>
          <a:p>
            <a:endParaRPr lang="en-US" sz="1800" smtClean="0"/>
          </a:p>
          <a:p>
            <a:r>
              <a:rPr lang="en-US" sz="1800" smtClean="0"/>
              <a:t>Simplifies file access by treating file I/O through memory rather than </a:t>
            </a:r>
            <a:r>
              <a:rPr lang="en-US" sz="1800" b="1" smtClean="0">
                <a:solidFill>
                  <a:srgbClr val="0000CC"/>
                </a:solidFill>
              </a:rPr>
              <a:t>read()</a:t>
            </a:r>
            <a:r>
              <a:rPr lang="en-US" sz="1800" smtClean="0">
                <a:solidFill>
                  <a:srgbClr val="0000CC"/>
                </a:solidFill>
              </a:rPr>
              <a:t> </a:t>
            </a:r>
            <a:r>
              <a:rPr lang="en-US" sz="1800" b="1" smtClean="0">
                <a:solidFill>
                  <a:srgbClr val="0000CC"/>
                </a:solidFill>
              </a:rPr>
              <a:t>write()</a:t>
            </a:r>
            <a:r>
              <a:rPr lang="en-US" sz="1800" smtClean="0"/>
              <a:t> system calls</a:t>
            </a:r>
          </a:p>
          <a:p>
            <a:endParaRPr lang="en-US" sz="1800" smtClean="0"/>
          </a:p>
          <a:p>
            <a:r>
              <a:rPr lang="en-US" sz="1800" smtClean="0"/>
              <a:t>Also allows several processes to map the same file allowing the pages in memory to be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 Mapped Files</a:t>
            </a:r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/>
          <a:srcRect l="4375" t="641" r="4121" b="641"/>
          <a:stretch>
            <a:fillRect/>
          </a:stretch>
        </p:blipFill>
        <p:spPr bwMode="auto">
          <a:xfrm>
            <a:off x="1882775" y="1736725"/>
            <a:ext cx="5184775" cy="4194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Memory-Mapped Files in Java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482725"/>
            <a:ext cx="7351713" cy="44831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import java.nio.*;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public class MemoryMapReadOnly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 smtClean="0">
                <a:solidFill>
                  <a:srgbClr val="0000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// Assume the page size is 4 KB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public static final int PAGE SIZE = 4096;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public static void main(String args[]) throws IOException </a:t>
            </a:r>
            <a:r>
              <a:rPr lang="en-US" sz="1600" i="1" smtClean="0">
                <a:solidFill>
                  <a:srgbClr val="0000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RandomAccessFile inFile = new RandomAccessFile(args[0],"r");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FileChannel in = inFile.getChannel();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MappedByteBuffer mappedBuffer =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  in.map(FileChannel.MapMode.READ ONLY, 0, in.size());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long numPages = in.size() / (long)PAGE SIZE;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if (in.size() % PAGE SIZE &gt; 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smtClean="0">
                <a:solidFill>
                  <a:srgbClr val="0000CC"/>
                </a:solidFill>
              </a:rPr>
              <a:t>			++numPages;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8077200" cy="10985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LIBRARY USING VIRTUAL MEMORY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/>
          <a:srcRect l="702" t="6815" r="1163" b="6815"/>
          <a:stretch>
            <a:fillRect/>
          </a:stretch>
        </p:blipFill>
        <p:spPr bwMode="auto">
          <a:xfrm>
            <a:off x="744538" y="1463675"/>
            <a:ext cx="7785100" cy="4225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Memory-Mapped Files in Java (cont)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// we will "touch" the first byte of every page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int position = 0;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for (long i = 0; i &lt; numPages; i++) </a:t>
            </a:r>
            <a:r>
              <a:rPr lang="en-US" sz="1800" i="1" smtClean="0">
                <a:solidFill>
                  <a:srgbClr val="0000CC"/>
                </a:solidFill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	byte item = mappedBuffer.get(position);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	position += PAGE SIZE;</a:t>
            </a:r>
          </a:p>
          <a:p>
            <a:pPr>
              <a:buFont typeface="Monotype Sorts" pitchFamily="2" charset="2"/>
              <a:buNone/>
            </a:pPr>
            <a:r>
              <a:rPr lang="en-US" sz="1800" i="1" smtClean="0">
                <a:solidFill>
                  <a:srgbClr val="0000CC"/>
                </a:solidFill>
              </a:rPr>
              <a:t>		}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in.close();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		inFile.close();</a:t>
            </a:r>
          </a:p>
          <a:p>
            <a:pPr>
              <a:buFont typeface="Monotype Sorts" pitchFamily="2" charset="2"/>
              <a:buNone/>
            </a:pPr>
            <a:r>
              <a:rPr lang="en-US" sz="1800" i="1" smtClean="0">
                <a:solidFill>
                  <a:srgbClr val="0000CC"/>
                </a:solidFill>
              </a:rPr>
              <a:t>	}</a:t>
            </a:r>
          </a:p>
          <a:p>
            <a:pPr>
              <a:buFont typeface="Monotype Sorts" pitchFamily="2" charset="2"/>
              <a:buNone/>
            </a:pPr>
            <a:r>
              <a:rPr lang="en-US" sz="1800" i="1" smtClean="0">
                <a:solidFill>
                  <a:srgbClr val="0000CC"/>
                </a:solidFill>
              </a:rPr>
              <a:t>}</a:t>
            </a:r>
          </a:p>
          <a:p>
            <a:r>
              <a:rPr lang="en-US" sz="1800" smtClean="0"/>
              <a:t>The API for the map() method is as follows: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>
                <a:solidFill>
                  <a:srgbClr val="0000CC"/>
                </a:solidFill>
              </a:rPr>
              <a:t>map(mode, position, size)</a:t>
            </a:r>
          </a:p>
          <a:p>
            <a:pPr>
              <a:buFont typeface="Monotype Sorts" pitchFamily="2" charset="2"/>
              <a:buNone/>
            </a:pPr>
            <a:endParaRPr lang="en-US" sz="1800" smtClean="0">
              <a:solidFill>
                <a:srgbClr val="0000CC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Issues -- Prepaging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523162" cy="4908550"/>
          </a:xfrm>
        </p:spPr>
        <p:txBody>
          <a:bodyPr/>
          <a:lstStyle/>
          <a:p>
            <a:r>
              <a:rPr lang="en-US" sz="1800" smtClean="0"/>
              <a:t>Prepaging </a:t>
            </a:r>
          </a:p>
          <a:p>
            <a:pPr lvl="1"/>
            <a:r>
              <a:rPr lang="en-US" sz="1800" smtClean="0"/>
              <a:t>To reduce the large number of page faults that occurs at process startup</a:t>
            </a:r>
          </a:p>
          <a:p>
            <a:pPr lvl="1"/>
            <a:r>
              <a:rPr lang="en-US" sz="1800" smtClean="0"/>
              <a:t>Prepage all or some of the pages a process will need, before they are referenced</a:t>
            </a:r>
          </a:p>
          <a:p>
            <a:pPr lvl="1"/>
            <a:r>
              <a:rPr lang="en-US" sz="1800" smtClean="0"/>
              <a:t>But if prepaged pages are unused, I/O and memory was wasted</a:t>
            </a:r>
          </a:p>
          <a:p>
            <a:pPr lvl="1"/>
            <a:r>
              <a:rPr lang="en-US" sz="1800" smtClean="0"/>
              <a:t>Assume </a:t>
            </a:r>
            <a:r>
              <a:rPr lang="en-US" sz="1800" i="1" smtClean="0"/>
              <a:t>s</a:t>
            </a:r>
            <a:r>
              <a:rPr lang="en-US" sz="1800" smtClean="0"/>
              <a:t> pages are prepaged and </a:t>
            </a:r>
            <a:r>
              <a:rPr lang="el-GR" sz="1800" i="1" smtClean="0"/>
              <a:t>α</a:t>
            </a:r>
            <a:r>
              <a:rPr lang="en-US" sz="1800" i="1" smtClean="0"/>
              <a:t> </a:t>
            </a:r>
            <a:r>
              <a:rPr lang="en-US" sz="1800" smtClean="0"/>
              <a:t>of the pages is used</a:t>
            </a:r>
          </a:p>
          <a:p>
            <a:pPr lvl="2"/>
            <a:r>
              <a:rPr lang="en-US" sz="1800" smtClean="0"/>
              <a:t>Is cost of </a:t>
            </a:r>
            <a:r>
              <a:rPr lang="en-US" sz="1800" i="1" smtClean="0"/>
              <a:t>s * </a:t>
            </a:r>
            <a:r>
              <a:rPr lang="el-GR" sz="1800" i="1" smtClean="0"/>
              <a:t>α</a:t>
            </a:r>
            <a:r>
              <a:rPr lang="en-US" sz="1800" i="1" smtClean="0"/>
              <a:t>  </a:t>
            </a:r>
            <a:r>
              <a:rPr lang="en-US" sz="1800" smtClean="0"/>
              <a:t>save pages faults &gt; or &lt; than the cost of prepaging</a:t>
            </a:r>
            <a:r>
              <a:rPr lang="en-US" sz="1800" i="1" smtClean="0"/>
              <a:t> </a:t>
            </a:r>
            <a:br>
              <a:rPr lang="en-US" sz="1800" i="1" smtClean="0"/>
            </a:br>
            <a:r>
              <a:rPr lang="en-US" sz="1800" i="1" smtClean="0"/>
              <a:t>s * (1- </a:t>
            </a:r>
            <a:r>
              <a:rPr lang="el-GR" sz="1800" i="1" smtClean="0"/>
              <a:t>α</a:t>
            </a:r>
            <a:r>
              <a:rPr lang="en-US" sz="1800" i="1" smtClean="0"/>
              <a:t>) </a:t>
            </a:r>
            <a:r>
              <a:rPr lang="en-US" sz="1800" smtClean="0"/>
              <a:t>unnecessary pages</a:t>
            </a:r>
            <a:r>
              <a:rPr lang="en-US" sz="1800" i="1" smtClean="0"/>
              <a:t>?  </a:t>
            </a:r>
          </a:p>
          <a:p>
            <a:pPr lvl="2"/>
            <a:r>
              <a:rPr lang="el-GR" sz="1800" i="1" smtClean="0"/>
              <a:t>α</a:t>
            </a:r>
            <a:r>
              <a:rPr lang="en-US" sz="1800" i="1" smtClean="0"/>
              <a:t> </a:t>
            </a:r>
            <a:r>
              <a:rPr lang="en-US" sz="1800" smtClean="0"/>
              <a:t>near zero </a:t>
            </a:r>
            <a:r>
              <a:rPr lang="en-US" sz="1800" smtClean="0">
                <a:sym typeface="Symbol" pitchFamily="18" charset="2"/>
              </a:rPr>
              <a:t> prepaging loses</a:t>
            </a:r>
            <a:r>
              <a:rPr lang="en-US" sz="1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Issues – Page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8900"/>
            <a:ext cx="6511925" cy="4189413"/>
          </a:xfrm>
        </p:spPr>
        <p:txBody>
          <a:bodyPr/>
          <a:lstStyle/>
          <a:p>
            <a:r>
              <a:rPr lang="en-US" sz="1800" smtClean="0"/>
              <a:t>Page size selection must take into consideration:</a:t>
            </a:r>
          </a:p>
          <a:p>
            <a:pPr lvl="1"/>
            <a:r>
              <a:rPr lang="en-US" sz="1800" smtClean="0"/>
              <a:t>fragmentation</a:t>
            </a:r>
          </a:p>
          <a:p>
            <a:pPr lvl="1"/>
            <a:r>
              <a:rPr lang="en-US" sz="1800" smtClean="0"/>
              <a:t>table size </a:t>
            </a:r>
          </a:p>
          <a:p>
            <a:pPr lvl="1"/>
            <a:r>
              <a:rPr lang="en-US" sz="1800" smtClean="0"/>
              <a:t>I/O overhead</a:t>
            </a:r>
          </a:p>
          <a:p>
            <a:pPr lvl="1"/>
            <a:r>
              <a:rPr lang="en-US" sz="1800" smtClean="0"/>
              <a:t>locality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Issues – TLB Reach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70025"/>
            <a:ext cx="6804025" cy="4418013"/>
          </a:xfrm>
        </p:spPr>
        <p:txBody>
          <a:bodyPr/>
          <a:lstStyle/>
          <a:p>
            <a:r>
              <a:rPr lang="en-US" sz="1800" smtClean="0"/>
              <a:t>TLB Reach - The amount of memory accessible from the TLB</a:t>
            </a:r>
          </a:p>
          <a:p>
            <a:r>
              <a:rPr lang="en-US" sz="1800" smtClean="0"/>
              <a:t>TLB Reach = (TLB Size) X (Page Size)</a:t>
            </a:r>
          </a:p>
          <a:p>
            <a:r>
              <a:rPr lang="en-US" sz="1800" smtClean="0"/>
              <a:t>Ideally, the working set of each process is stored in the TLB. Otherwise there is a high degree of page faults.</a:t>
            </a:r>
          </a:p>
          <a:p>
            <a:r>
              <a:rPr lang="en-US" sz="1800" smtClean="0"/>
              <a:t>Increase the Page Size. This may lead to an increase in fragmentation as not all applications require a large page size</a:t>
            </a:r>
          </a:p>
          <a:p>
            <a:r>
              <a:rPr lang="en-US" sz="1800" smtClean="0"/>
              <a:t>Provide Multiple Page Sizes. This allows applications that require larger page sizes the opportunity to use them without an increase in fragmentation.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Issues – Program Structure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548562" cy="4995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319463" algn="l"/>
                <a:tab pos="3651250" algn="l"/>
              </a:tabLst>
            </a:pPr>
            <a:r>
              <a:rPr lang="en-US" sz="1800" smtClean="0"/>
              <a:t>Program structure</a:t>
            </a:r>
          </a:p>
          <a:p>
            <a:pPr lvl="1">
              <a:lnSpc>
                <a:spcPct val="90000"/>
              </a:lnSpc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CC"/>
                </a:solidFill>
              </a:rPr>
              <a:t>Int[128,128] data;</a:t>
            </a:r>
          </a:p>
          <a:p>
            <a:pPr lvl="1">
              <a:lnSpc>
                <a:spcPct val="90000"/>
              </a:lnSpc>
              <a:tabLst>
                <a:tab pos="3319463" algn="l"/>
                <a:tab pos="3651250" algn="l"/>
              </a:tabLst>
            </a:pPr>
            <a:r>
              <a:rPr lang="en-US" sz="1800" smtClean="0"/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3319463" algn="l"/>
                <a:tab pos="3651250" algn="l"/>
              </a:tabLst>
            </a:pPr>
            <a:r>
              <a:rPr lang="en-US" sz="1800" smtClean="0"/>
              <a:t>Program 1 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CC"/>
                </a:solidFill>
              </a:rPr>
              <a:t>                       for (j = 0; j &lt;128; j++)</a:t>
            </a:r>
            <a:br>
              <a:rPr lang="en-US" sz="1800" smtClean="0">
                <a:solidFill>
                  <a:srgbClr val="0000CC"/>
                </a:solidFill>
              </a:rPr>
            </a:br>
            <a:r>
              <a:rPr lang="en-US" sz="1800" smtClean="0">
                <a:solidFill>
                  <a:srgbClr val="0000CC"/>
                </a:solidFill>
              </a:rPr>
              <a:t>                        for (i = 0; i &lt; 128; i++)</a:t>
            </a:r>
            <a:br>
              <a:rPr lang="en-US" sz="1800" smtClean="0">
                <a:solidFill>
                  <a:srgbClr val="0000CC"/>
                </a:solidFill>
              </a:rPr>
            </a:br>
            <a:r>
              <a:rPr lang="en-US" sz="1800" smtClean="0">
                <a:solidFill>
                  <a:srgbClr val="0000CC"/>
                </a:solidFill>
              </a:rPr>
              <a:t>                              data[i,j] = 0;</a:t>
            </a:r>
            <a:br>
              <a:rPr lang="en-US" sz="1800" smtClean="0">
                <a:solidFill>
                  <a:srgbClr val="0000CC"/>
                </a:solidFill>
              </a:rPr>
            </a:br>
            <a:endParaRPr lang="en-US" sz="1800" smtClean="0">
              <a:solidFill>
                <a:srgbClr val="0000CC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/>
              <a:t>     128 x 128 = 16,384 page faults </a:t>
            </a:r>
            <a:br>
              <a:rPr lang="en-US" sz="1800" smtClean="0"/>
            </a:br>
            <a:endParaRPr lang="en-US" sz="1800" smtClean="0"/>
          </a:p>
          <a:p>
            <a:pPr lvl="1">
              <a:lnSpc>
                <a:spcPct val="90000"/>
              </a:lnSpc>
              <a:tabLst>
                <a:tab pos="3319463" algn="l"/>
                <a:tab pos="3651250" algn="l"/>
              </a:tabLst>
            </a:pPr>
            <a:r>
              <a:rPr lang="en-US" sz="1800" smtClean="0"/>
              <a:t>Program 2 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>
                <a:solidFill>
                  <a:srgbClr val="0000CC"/>
                </a:solidFill>
              </a:rPr>
              <a:t>                        for (i = 0; i &lt; 128; i++)</a:t>
            </a:r>
            <a:br>
              <a:rPr lang="en-US" sz="1800" smtClean="0">
                <a:solidFill>
                  <a:srgbClr val="0000CC"/>
                </a:solidFill>
              </a:rPr>
            </a:br>
            <a:r>
              <a:rPr lang="en-US" sz="1800" smtClean="0">
                <a:solidFill>
                  <a:srgbClr val="0000CC"/>
                </a:solidFill>
              </a:rPr>
              <a:t>                          for (j = 0; j &lt; 128; j++)</a:t>
            </a:r>
            <a:br>
              <a:rPr lang="en-US" sz="1800" smtClean="0">
                <a:solidFill>
                  <a:srgbClr val="0000CC"/>
                </a:solidFill>
              </a:rPr>
            </a:br>
            <a:r>
              <a:rPr lang="en-US" sz="1800" smtClean="0">
                <a:solidFill>
                  <a:srgbClr val="0000CC"/>
                </a:solidFill>
              </a:rPr>
              <a:t>                                data[i,j] = 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3319463" algn="l"/>
                <a:tab pos="3651250" algn="l"/>
              </a:tabLst>
            </a:pP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128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Issues – I/O interlock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09700"/>
            <a:ext cx="6265862" cy="4459288"/>
          </a:xfrm>
        </p:spPr>
        <p:txBody>
          <a:bodyPr/>
          <a:lstStyle/>
          <a:p>
            <a:r>
              <a:rPr lang="en-US" sz="1800" b="1" smtClean="0">
                <a:solidFill>
                  <a:schemeClr val="tx2"/>
                </a:solidFill>
              </a:rPr>
              <a:t>I/O Interlock</a:t>
            </a:r>
            <a:r>
              <a:rPr lang="en-US" sz="1800" smtClean="0"/>
              <a:t> – Pages must sometimes be locked into memory</a:t>
            </a:r>
          </a:p>
          <a:p>
            <a:endParaRPr lang="en-US" sz="1800" smtClean="0"/>
          </a:p>
          <a:p>
            <a:r>
              <a:rPr lang="en-US" sz="1800" smtClean="0"/>
              <a:t>Consider I/O. Pages that are used for copying a file from a device must be locked from being selected for eviction by a page replacement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0"/>
            <a:ext cx="8134350" cy="844550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Reason Why Frames Used For I/O Must Be In Memory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/>
          <a:srcRect l="18478" t="1178" r="18478" b="1450"/>
          <a:stretch>
            <a:fillRect/>
          </a:stretch>
        </p:blipFill>
        <p:spPr bwMode="auto">
          <a:xfrm>
            <a:off x="2555875" y="1762125"/>
            <a:ext cx="3797300" cy="43989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Windows XP</a:t>
            </a:r>
          </a:p>
          <a:p>
            <a:endParaRPr lang="en-US" sz="1800" smtClean="0"/>
          </a:p>
          <a:p>
            <a:r>
              <a:rPr lang="en-US" sz="1800" smtClean="0"/>
              <a:t>Solaris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XP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Uses demand paging with </a:t>
            </a:r>
            <a:r>
              <a:rPr lang="en-US" sz="1800" b="1" smtClean="0">
                <a:solidFill>
                  <a:schemeClr val="tx2"/>
                </a:solidFill>
              </a:rPr>
              <a:t>clustering</a:t>
            </a:r>
            <a:r>
              <a:rPr lang="en-US" sz="1800" smtClean="0"/>
              <a:t>. Clustering brings in pages surrounding the faulting page.</a:t>
            </a:r>
          </a:p>
          <a:p>
            <a:r>
              <a:rPr lang="en-US" sz="1800" smtClean="0"/>
              <a:t>Processes are assigned </a:t>
            </a:r>
            <a:r>
              <a:rPr lang="en-US" sz="1800" b="1" smtClean="0">
                <a:solidFill>
                  <a:schemeClr val="tx2"/>
                </a:solidFill>
              </a:rPr>
              <a:t>working set minimum</a:t>
            </a:r>
            <a:r>
              <a:rPr lang="en-US" sz="1800" smtClean="0"/>
              <a:t> and </a:t>
            </a:r>
            <a:r>
              <a:rPr lang="en-US" sz="1800" b="1" smtClean="0">
                <a:solidFill>
                  <a:schemeClr val="tx2"/>
                </a:solidFill>
              </a:rPr>
              <a:t>working set maximum</a:t>
            </a:r>
            <a:endParaRPr lang="en-US" sz="1800" smtClean="0">
              <a:solidFill>
                <a:schemeClr val="tx2"/>
              </a:solidFill>
            </a:endParaRPr>
          </a:p>
          <a:p>
            <a:r>
              <a:rPr lang="en-US" sz="1800" smtClean="0"/>
              <a:t>Working set minimum is the minimum number of pages the process is guaranteed to have in memory</a:t>
            </a:r>
          </a:p>
          <a:p>
            <a:r>
              <a:rPr lang="en-US" sz="1800" smtClean="0"/>
              <a:t>A process may be assigned as many pages up to its working set maximum</a:t>
            </a:r>
          </a:p>
          <a:p>
            <a:r>
              <a:rPr lang="en-US" sz="1800" smtClean="0"/>
              <a:t>When the amount of free memory in the system falls below a threshold, </a:t>
            </a:r>
            <a:r>
              <a:rPr lang="en-US" sz="1800" b="1" smtClean="0">
                <a:solidFill>
                  <a:schemeClr val="tx2"/>
                </a:solidFill>
              </a:rPr>
              <a:t>automatic working set trimming</a:t>
            </a:r>
            <a:r>
              <a:rPr lang="en-US" sz="1800" smtClean="0"/>
              <a:t> is performed to restore the amount of free memory</a:t>
            </a:r>
          </a:p>
          <a:p>
            <a:r>
              <a:rPr lang="en-US" sz="1800" smtClean="0"/>
              <a:t>Working set trimming removes pages from processes that have pages in excess of their working set minimum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Solaris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Maintains a list of free pages to assign faulting processes</a:t>
            </a:r>
          </a:p>
          <a:p>
            <a:r>
              <a:rPr lang="en-US" sz="1800" i="1" smtClean="0"/>
              <a:t>Lotsfree</a:t>
            </a:r>
            <a:r>
              <a:rPr lang="en-US" sz="1800" smtClean="0"/>
              <a:t> – threshold parameter (amount of free memory) to begin paging</a:t>
            </a:r>
          </a:p>
          <a:p>
            <a:r>
              <a:rPr lang="en-US" sz="1800" i="1" smtClean="0"/>
              <a:t>Desfree</a:t>
            </a:r>
            <a:r>
              <a:rPr lang="en-US" sz="1800" smtClean="0"/>
              <a:t> – threshold parameter to increasing paging</a:t>
            </a:r>
          </a:p>
          <a:p>
            <a:r>
              <a:rPr lang="en-US" sz="1800" i="1" smtClean="0"/>
              <a:t>Minfree</a:t>
            </a:r>
            <a:r>
              <a:rPr lang="en-US" sz="1800" smtClean="0"/>
              <a:t> – threshold parameter to being swapping</a:t>
            </a:r>
          </a:p>
          <a:p>
            <a:r>
              <a:rPr lang="en-US" sz="1800" smtClean="0"/>
              <a:t>Paging is performed by </a:t>
            </a:r>
            <a:r>
              <a:rPr lang="en-US" sz="1800" i="1" smtClean="0"/>
              <a:t>pageout</a:t>
            </a:r>
            <a:r>
              <a:rPr lang="en-US" sz="1800" smtClean="0"/>
              <a:t> process</a:t>
            </a:r>
          </a:p>
          <a:p>
            <a:r>
              <a:rPr lang="en-US" sz="1800" smtClean="0"/>
              <a:t>Pageout scans pages using modified clock algorithm</a:t>
            </a:r>
          </a:p>
          <a:p>
            <a:r>
              <a:rPr lang="en-US" sz="1800" i="1" smtClean="0"/>
              <a:t>Scanrate</a:t>
            </a:r>
            <a:r>
              <a:rPr lang="en-US" sz="1800" smtClean="0"/>
              <a:t> is the rate at which pages are scanned. This ranges from </a:t>
            </a:r>
            <a:r>
              <a:rPr lang="en-US" sz="1800" i="1" smtClean="0"/>
              <a:t>slowscan</a:t>
            </a:r>
            <a:r>
              <a:rPr lang="en-US" sz="1800" smtClean="0"/>
              <a:t> to </a:t>
            </a:r>
            <a:r>
              <a:rPr lang="en-US" sz="1800" i="1" smtClean="0"/>
              <a:t>fastscan</a:t>
            </a:r>
            <a:endParaRPr lang="en-US" sz="1800" smtClean="0"/>
          </a:p>
          <a:p>
            <a:r>
              <a:rPr lang="en-US" sz="1800" smtClean="0"/>
              <a:t>Pageout is called more frequently depending upon the amount of free memory available</a:t>
            </a:r>
          </a:p>
          <a:p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DEMAND PAGING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0625"/>
            <a:ext cx="7351712" cy="4483100"/>
          </a:xfrm>
        </p:spPr>
        <p:txBody>
          <a:bodyPr/>
          <a:lstStyle/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Bring a page into memory only when it is needed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Less I/O needed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Less memory needed 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Faster response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More users</a:t>
            </a:r>
            <a:br>
              <a:rPr lang="en-US" sz="2400" smtClean="0">
                <a:latin typeface="Times New Roman" charset="0"/>
                <a:cs typeface="Times New Roman" charset="0"/>
              </a:rPr>
            </a:br>
            <a:endParaRPr lang="en-US" sz="2400" smtClean="0">
              <a:latin typeface="Times New Roman" charset="0"/>
              <a:cs typeface="Times New Roman" charset="0"/>
            </a:endParaRPr>
          </a:p>
          <a:p>
            <a:pPr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Page is needed </a:t>
            </a:r>
            <a:r>
              <a:rPr lang="en-US" sz="2400" smtClean="0">
                <a:latin typeface="Times New Roman" charset="0"/>
                <a:cs typeface="Times New Roman" charset="0"/>
                <a:sym typeface="Symbol" pitchFamily="18" charset="2"/>
              </a:rPr>
              <a:t> reference to it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</a:rPr>
              <a:t>invalid reference </a:t>
            </a:r>
            <a:r>
              <a:rPr lang="en-US" sz="2400" smtClean="0">
                <a:latin typeface="Times New Roman" charset="0"/>
                <a:cs typeface="Times New Roman" charset="0"/>
                <a:sym typeface="Symbol" pitchFamily="18" charset="2"/>
              </a:rPr>
              <a:t> abort</a:t>
            </a:r>
          </a:p>
          <a:p>
            <a:pPr marL="800100" lvl="1" indent="-342900">
              <a:buFont typeface="Helvetica" pitchFamily="34" charset="0"/>
              <a:buAutoNum type="arabicPeriod"/>
            </a:pPr>
            <a:r>
              <a:rPr lang="en-US" sz="2400" smtClean="0">
                <a:latin typeface="Times New Roman" charset="0"/>
                <a:cs typeface="Times New Roman" charset="0"/>
                <a:sym typeface="Symbol" pitchFamily="18" charset="2"/>
              </a:rPr>
              <a:t>not-in-memory  bring to memory</a:t>
            </a:r>
          </a:p>
          <a:p>
            <a:pPr marL="800100" lvl="1" indent="-342900">
              <a:buFont typeface="Helvetica" pitchFamily="34" charset="0"/>
              <a:buAutoNum type="arabicPeriod"/>
            </a:pPr>
            <a:endParaRPr lang="en-US" sz="2400" smtClean="0">
              <a:latin typeface="Times New Roman" charset="0"/>
              <a:cs typeface="Times New Roman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Solaris 2 Page Scanner</a:t>
            </a:r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/>
          <a:srcRect l="923" t="6061" r="923" b="6061"/>
          <a:stretch>
            <a:fillRect/>
          </a:stretch>
        </p:blipFill>
        <p:spPr bwMode="auto">
          <a:xfrm>
            <a:off x="1666875" y="2003425"/>
            <a:ext cx="5545138" cy="37242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104775"/>
            <a:ext cx="8848725" cy="84455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TRANSFER OF A PAGED MEMORY TO CONTIGUOUS DISK SPACE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/>
          <a:srcRect l="9557" t="876" r="9782" b="876"/>
          <a:stretch>
            <a:fillRect/>
          </a:stretch>
        </p:blipFill>
        <p:spPr bwMode="auto">
          <a:xfrm>
            <a:off x="1136650" y="1149350"/>
            <a:ext cx="6923088" cy="4870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VALID-INVALID BIT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152525"/>
            <a:ext cx="7245350" cy="5715000"/>
          </a:xfrm>
        </p:spPr>
        <p:txBody>
          <a:bodyPr/>
          <a:lstStyle/>
          <a:p>
            <a:pPr>
              <a:lnSpc>
                <a:spcPct val="90000"/>
              </a:lnSpc>
              <a:buFont typeface="Helvetica" pitchFamily="34" charset="0"/>
              <a:buAutoNum type="arabicPeriod"/>
            </a:pPr>
            <a:r>
              <a:rPr lang="en-US" sz="1600" smtClean="0"/>
              <a:t>With each page table entry a valid–invalid bit is associated</a:t>
            </a:r>
            <a:br>
              <a:rPr lang="en-US" sz="1600" smtClean="0"/>
            </a:br>
            <a:r>
              <a:rPr lang="en-US" sz="1600" smtClean="0"/>
              <a:t>(1 </a:t>
            </a:r>
            <a:r>
              <a:rPr lang="en-US" sz="1600" smtClean="0">
                <a:sym typeface="Symbol" pitchFamily="18" charset="2"/>
              </a:rPr>
              <a:t> in-memory, 0</a:t>
            </a:r>
            <a:r>
              <a:rPr lang="en-US" sz="1600" smtClean="0"/>
              <a:t> </a:t>
            </a:r>
            <a:r>
              <a:rPr lang="en-US" sz="1600" smtClean="0">
                <a:sym typeface="Symbol" pitchFamily="18" charset="2"/>
              </a:rPr>
              <a:t> not-in-memory)</a:t>
            </a:r>
          </a:p>
          <a:p>
            <a:pPr>
              <a:lnSpc>
                <a:spcPct val="90000"/>
              </a:lnSpc>
              <a:buFont typeface="Helvetica" pitchFamily="34" charset="0"/>
              <a:buAutoNum type="arabicPeriod"/>
            </a:pPr>
            <a:r>
              <a:rPr lang="en-US" sz="1600" smtClean="0">
                <a:sym typeface="Symbol" pitchFamily="18" charset="2"/>
              </a:rPr>
              <a:t>Initially valid–invalid but is set to 0 on all entries</a:t>
            </a:r>
          </a:p>
          <a:p>
            <a:pPr>
              <a:lnSpc>
                <a:spcPct val="90000"/>
              </a:lnSpc>
              <a:buFont typeface="Helvetica" pitchFamily="34" charset="0"/>
              <a:buAutoNum type="arabicPeriod"/>
            </a:pPr>
            <a:r>
              <a:rPr lang="en-US" sz="1600" smtClean="0">
                <a:sym typeface="Symbol" pitchFamily="18" charset="2"/>
              </a:rPr>
              <a:t>Example of a page table snapshot:</a:t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r>
              <a:rPr lang="en-US" sz="1600" smtClean="0">
                <a:sym typeface="Symbol" pitchFamily="18" charset="2"/>
              </a:rPr>
              <a:t/>
            </a:r>
            <a:br>
              <a:rPr lang="en-US" sz="1600" smtClean="0">
                <a:sym typeface="Symbol" pitchFamily="18" charset="2"/>
              </a:rPr>
            </a:b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Helvetica" pitchFamily="34" charset="0"/>
              <a:buAutoNum type="arabicPeriod"/>
            </a:pPr>
            <a:r>
              <a:rPr lang="en-US" sz="1600" smtClean="0">
                <a:sym typeface="Symbol" pitchFamily="18" charset="2"/>
              </a:rPr>
              <a:t>During address translation, if valid–invalid bit in page table entry is 0  page fault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911475" y="2773363"/>
            <a:ext cx="1878013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901950" y="3151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901950" y="3455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901950" y="3760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901950" y="4065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2901950" y="492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2901950" y="5208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4362450" y="24892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4425950" y="2805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542" name="Text Box 15"/>
          <p:cNvSpPr txBox="1">
            <a:spLocks noChangeArrowheads="1"/>
          </p:cNvSpPr>
          <p:nvPr/>
        </p:nvSpPr>
        <p:spPr bwMode="auto">
          <a:xfrm>
            <a:off x="4425950" y="3105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543" name="Text Box 16"/>
          <p:cNvSpPr txBox="1">
            <a:spLocks noChangeArrowheads="1"/>
          </p:cNvSpPr>
          <p:nvPr/>
        </p:nvSpPr>
        <p:spPr bwMode="auto">
          <a:xfrm>
            <a:off x="4425950" y="3405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544" name="Text Box 17"/>
          <p:cNvSpPr txBox="1">
            <a:spLocks noChangeArrowheads="1"/>
          </p:cNvSpPr>
          <p:nvPr/>
        </p:nvSpPr>
        <p:spPr bwMode="auto">
          <a:xfrm>
            <a:off x="4425950" y="3733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4425950" y="4052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546" name="Text Box 19"/>
          <p:cNvSpPr txBox="1">
            <a:spLocks noChangeArrowheads="1"/>
          </p:cNvSpPr>
          <p:nvPr/>
        </p:nvSpPr>
        <p:spPr bwMode="auto">
          <a:xfrm>
            <a:off x="4425950" y="4891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4425950" y="5130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3511550" y="44465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3257550" y="2346325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Frame #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4373563" y="2346325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3452813" y="5435600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3" y="157163"/>
            <a:ext cx="8837612" cy="844550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 TABLE WHEN SOME PAGES ARE NOT IN MAIN MEMORY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/>
          <a:srcRect l="12068" t="1062" r="12068" b="810"/>
          <a:stretch>
            <a:fillRect/>
          </a:stretch>
        </p:blipFill>
        <p:spPr bwMode="auto">
          <a:xfrm>
            <a:off x="1541463" y="1266825"/>
            <a:ext cx="6256337" cy="47069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4538</TotalTime>
  <Words>1650</Words>
  <Application>Microsoft PowerPoint</Application>
  <PresentationFormat>On-screen Show (4:3)</PresentationFormat>
  <Paragraphs>356</Paragraphs>
  <Slides>61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Helvetica</vt:lpstr>
      <vt:lpstr>Arial</vt:lpstr>
      <vt:lpstr>Monotype Sorts</vt:lpstr>
      <vt:lpstr>Webdings</vt:lpstr>
      <vt:lpstr>Times New Roman</vt:lpstr>
      <vt:lpstr>Symbol</vt:lpstr>
      <vt:lpstr>MT Extra</vt:lpstr>
      <vt:lpstr>os-w-java</vt:lpstr>
      <vt:lpstr>Microsoft Equation 3.0</vt:lpstr>
      <vt:lpstr>Microsoft Clip Gallery</vt:lpstr>
      <vt:lpstr> VIRTUAL MEMORY</vt:lpstr>
      <vt:lpstr>BACKGROUND</vt:lpstr>
      <vt:lpstr>VIRTUAL MEMORY THAT IS LARGER THAN PHYSICAL MEMORY</vt:lpstr>
      <vt:lpstr>VIRTUAL-ADDRESS SPACE</vt:lpstr>
      <vt:lpstr>SHARED LIBRARY USING VIRTUAL MEMORY</vt:lpstr>
      <vt:lpstr>DEMAND PAGING</vt:lpstr>
      <vt:lpstr>TRANSFER OF A PAGED MEMORY TO CONTIGUOUS DISK SPACE</vt:lpstr>
      <vt:lpstr>VALID-INVALID BIT</vt:lpstr>
      <vt:lpstr>PAGE TABLE WHEN SOME PAGES ARE NOT IN MAIN MEMORY</vt:lpstr>
      <vt:lpstr>PAGE FAULT</vt:lpstr>
      <vt:lpstr>STEPS IN HANDLING A PAGE FAULT</vt:lpstr>
      <vt:lpstr>WHAT HAPPENS IF THERE IS NO FREE FRAME?</vt:lpstr>
      <vt:lpstr>PERFORMANCE OF DEMAND PAGING</vt:lpstr>
      <vt:lpstr>DEMAND PAGING EXAMPLE</vt:lpstr>
      <vt:lpstr>PROCESS CREATION</vt:lpstr>
      <vt:lpstr>COPY-ON-WRITE</vt:lpstr>
      <vt:lpstr>PAGE REPLACEMENT</vt:lpstr>
      <vt:lpstr>NEED FOR PAGE REPLACEMENT</vt:lpstr>
      <vt:lpstr>BASIC PAGE REPLACEMENT</vt:lpstr>
      <vt:lpstr>PAGE REPLACEMENT</vt:lpstr>
      <vt:lpstr>PAGE REPLACEMENT ALGORITHMS</vt:lpstr>
      <vt:lpstr>Graph of Page Faults Versus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Page Replacement</vt:lpstr>
      <vt:lpstr>LRU Algorithm (Cont.)</vt:lpstr>
      <vt:lpstr>Use Of A Stack to Record The Most Recent Page References</vt:lpstr>
      <vt:lpstr>LRU Approximation Algorithms</vt:lpstr>
      <vt:lpstr>Second-Chance (clock) Page-Replacement Algorithm</vt:lpstr>
      <vt:lpstr>Counting Algorithms</vt:lpstr>
      <vt:lpstr>Allocation of Frames</vt:lpstr>
      <vt:lpstr>Fixed Allocation</vt:lpstr>
      <vt:lpstr>Priority Allocation</vt:lpstr>
      <vt:lpstr>Global vs. Local Allocation</vt:lpstr>
      <vt:lpstr>Thrashing</vt:lpstr>
      <vt:lpstr>Thrashing (Cont.)</vt:lpstr>
      <vt:lpstr>Demand Paging and Thrashing </vt:lpstr>
      <vt:lpstr>Locality In A Memory-Reference Pattern</vt:lpstr>
      <vt:lpstr>Working-Set Model</vt:lpstr>
      <vt:lpstr>Working-set model</vt:lpstr>
      <vt:lpstr>Keeping Track of the Working Set</vt:lpstr>
      <vt:lpstr>Page-Fault Frequency Scheme</vt:lpstr>
      <vt:lpstr>Memory-Mapped Files</vt:lpstr>
      <vt:lpstr>Memory Mapped Files</vt:lpstr>
      <vt:lpstr>Memory-Mapped Files in Java</vt:lpstr>
      <vt:lpstr>Memory-Mapped Files in Java (cont)</vt:lpstr>
      <vt:lpstr>Other Issues -- Prepaging</vt:lpstr>
      <vt:lpstr>Other Issues – Page Size</vt:lpstr>
      <vt:lpstr>Other Issues – TLB Reach </vt:lpstr>
      <vt:lpstr>Other Issues – Program Structure</vt:lpstr>
      <vt:lpstr>Other Issues – I/O interlock</vt:lpstr>
      <vt:lpstr>Reason Why Frames Used For I/O Must Be In Memory</vt:lpstr>
      <vt:lpstr>Operating System Examples</vt:lpstr>
      <vt:lpstr>Windows XP</vt:lpstr>
      <vt:lpstr>Solaris </vt:lpstr>
      <vt:lpstr>Solaris 2 Page Scanner</vt:lpstr>
      <vt:lpstr>End of Chapter 9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AMIT</cp:lastModifiedBy>
  <cp:revision>154</cp:revision>
  <cp:lastPrinted>2001-06-15T13:47:43Z</cp:lastPrinted>
  <dcterms:created xsi:type="dcterms:W3CDTF">1999-08-03T15:41:59Z</dcterms:created>
  <dcterms:modified xsi:type="dcterms:W3CDTF">2013-03-20T05:03:03Z</dcterms:modified>
</cp:coreProperties>
</file>