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322" r:id="rId24"/>
    <p:sldId id="279" r:id="rId25"/>
    <p:sldId id="280" r:id="rId26"/>
    <p:sldId id="281" r:id="rId27"/>
    <p:sldId id="282" r:id="rId28"/>
    <p:sldId id="284" r:id="rId29"/>
    <p:sldId id="283" r:id="rId30"/>
    <p:sldId id="285" r:id="rId31"/>
    <p:sldId id="286" r:id="rId32"/>
    <p:sldId id="287" r:id="rId33"/>
    <p:sldId id="288" r:id="rId34"/>
    <p:sldId id="323" r:id="rId35"/>
    <p:sldId id="289" r:id="rId36"/>
    <p:sldId id="290" r:id="rId37"/>
    <p:sldId id="291" r:id="rId38"/>
    <p:sldId id="324" r:id="rId39"/>
    <p:sldId id="292" r:id="rId40"/>
    <p:sldId id="293" r:id="rId41"/>
    <p:sldId id="294" r:id="rId42"/>
    <p:sldId id="295" r:id="rId43"/>
    <p:sldId id="32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9" r:id="rId67"/>
    <p:sldId id="318" r:id="rId68"/>
    <p:sldId id="344" r:id="rId69"/>
    <p:sldId id="320" r:id="rId70"/>
    <p:sldId id="321" r:id="rId71"/>
    <p:sldId id="343"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6600"/>
    <a:srgbClr val="CC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799" autoAdjust="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921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A6B7F7A-05FC-4AB2-BE4A-69BFBF1024A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13603AE-3A8A-43FA-8509-7C86C13023F7}" type="slidenum">
              <a:rPr lang="en-US" smtClean="0"/>
              <a:pPr/>
              <a:t>36</a:t>
            </a:fld>
            <a:endParaRPr lang="en-US" smtClean="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9E52D9-A40E-4579-95F4-0E8FE6EA12E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140BAC-28BB-46B7-9F74-2ADE12D8178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42D5B-54FA-4F10-97A2-689AC5FA918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7E66B7-7E26-4AD7-8752-49465F27B16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586F1C9-0306-4712-A6B6-281E196F9E4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6C5EAB-C3CF-487E-9A1D-CD1D82CB72F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13955F-3D21-4CCA-ABE0-F76CDB65F59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27D557-7948-4D0D-9027-D9FD858E08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9BDF96-46FF-4B64-B2F5-677751F28AF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194C8A3-CB55-4D46-B8C9-AFA4B367EC8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45E32D9-48F4-4176-8C51-292784F981D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779599A-140B-406C-B716-F6E67C9B45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CED4D4-D7A9-4006-996D-33FF22E650F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94FF0A-4449-4D93-92CB-0E3B51B8632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1754BD5-586D-48BD-A5CA-F6E6C03D01F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225"/>
            <a:ext cx="7772400" cy="914400"/>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UNIT-06</a:t>
            </a:r>
            <a:br>
              <a:rPr lang="en-US" sz="2800" b="1" smtClean="0">
                <a:solidFill>
                  <a:srgbClr val="0000FF"/>
                </a:solidFill>
                <a:effectLst>
                  <a:outerShdw blurRad="38100" dist="38100" dir="2700000" algn="tl">
                    <a:srgbClr val="C0C0C0"/>
                  </a:outerShdw>
                </a:effectLst>
                <a:latin typeface="Times New Roman" pitchFamily="18" charset="0"/>
              </a:rPr>
            </a:br>
            <a:r>
              <a:rPr lang="en-US" sz="2800" b="1" smtClean="0">
                <a:solidFill>
                  <a:srgbClr val="0000FF"/>
                </a:solidFill>
                <a:effectLst>
                  <a:outerShdw blurRad="38100" dist="38100" dir="2700000" algn="tl">
                    <a:srgbClr val="C0C0C0"/>
                  </a:outerShdw>
                </a:effectLst>
                <a:latin typeface="Times New Roman" pitchFamily="18" charset="0"/>
              </a:rPr>
              <a:t>INPUT AND OUTPUT ,FILE SYSTEM</a:t>
            </a:r>
          </a:p>
        </p:txBody>
      </p:sp>
      <p:sp>
        <p:nvSpPr>
          <p:cNvPr id="2051" name="Rectangle 3"/>
          <p:cNvSpPr>
            <a:spLocks noGrp="1" noChangeArrowheads="1"/>
          </p:cNvSpPr>
          <p:nvPr>
            <p:ph type="subTitle" idx="1"/>
          </p:nvPr>
        </p:nvSpPr>
        <p:spPr>
          <a:xfrm>
            <a:off x="185738" y="1025525"/>
            <a:ext cx="8686800" cy="5237163"/>
          </a:xfrm>
        </p:spPr>
        <p:txBody>
          <a:bodyPr/>
          <a:lstStyle/>
          <a:p>
            <a:pPr marL="609600" indent="-609600" eaLnBrk="1" hangingPunct="1">
              <a:lnSpc>
                <a:spcPct val="90000"/>
              </a:lnSpc>
            </a:pPr>
            <a:r>
              <a:rPr lang="en-US" sz="2400" b="1" smtClean="0">
                <a:solidFill>
                  <a:srgbClr val="CC0000"/>
                </a:solidFill>
                <a:latin typeface="Times New Roman" pitchFamily="18" charset="0"/>
              </a:rPr>
              <a:t>FILE SYSTEM</a:t>
            </a:r>
          </a:p>
          <a:p>
            <a:pPr marL="609600" indent="-609600" algn="just" eaLnBrk="1" hangingPunct="1">
              <a:lnSpc>
                <a:spcPct val="90000"/>
              </a:lnSpc>
            </a:pPr>
            <a:r>
              <a:rPr lang="en-US" sz="2400" b="1" smtClean="0">
                <a:solidFill>
                  <a:srgbClr val="CC0000"/>
                </a:solidFill>
                <a:latin typeface="Times New Roman" pitchFamily="18" charset="0"/>
              </a:rPr>
              <a:t>Files:-</a:t>
            </a:r>
          </a:p>
          <a:p>
            <a:pPr marL="609600" indent="-609600" algn="just" eaLnBrk="1" hangingPunct="1">
              <a:lnSpc>
                <a:spcPct val="90000"/>
              </a:lnSpc>
              <a:buFontTx/>
              <a:buAutoNum type="arabicPeriod"/>
            </a:pPr>
            <a:r>
              <a:rPr lang="en-US" sz="2400" smtClean="0">
                <a:latin typeface="Times New Roman" pitchFamily="18" charset="0"/>
              </a:rPr>
              <a:t>A file is a collection of similar records. File is treated as a single entity by users and applications and may be referred by name.</a:t>
            </a:r>
          </a:p>
          <a:p>
            <a:pPr marL="609600" indent="-609600" algn="just" eaLnBrk="1" hangingPunct="1">
              <a:lnSpc>
                <a:spcPct val="90000"/>
              </a:lnSpc>
              <a:buFontTx/>
              <a:buAutoNum type="arabicPeriod"/>
            </a:pPr>
            <a:r>
              <a:rPr lang="en-US" sz="2400" smtClean="0">
                <a:latin typeface="Times New Roman" pitchFamily="18" charset="0"/>
              </a:rPr>
              <a:t>Files have unique file names and may created and deleted. Restrictions on access control usually apply at the file level.</a:t>
            </a:r>
          </a:p>
          <a:p>
            <a:pPr marL="609600" indent="-609600" algn="just" eaLnBrk="1" hangingPunct="1">
              <a:lnSpc>
                <a:spcPct val="90000"/>
              </a:lnSpc>
              <a:buFontTx/>
              <a:buAutoNum type="arabicPeriod"/>
            </a:pPr>
            <a:r>
              <a:rPr lang="en-US" sz="2400" smtClean="0">
                <a:latin typeface="Times New Roman" pitchFamily="18" charset="0"/>
              </a:rPr>
              <a:t>A file is a </a:t>
            </a:r>
            <a:r>
              <a:rPr lang="en-US" sz="2400" u="sng" smtClean="0">
                <a:latin typeface="Times New Roman" pitchFamily="18" charset="0"/>
              </a:rPr>
              <a:t>container</a:t>
            </a:r>
            <a:r>
              <a:rPr lang="en-US" sz="2400" smtClean="0">
                <a:latin typeface="Times New Roman" pitchFamily="18" charset="0"/>
              </a:rPr>
              <a:t> for a </a:t>
            </a:r>
            <a:r>
              <a:rPr lang="en-US" sz="2400" u="sng" smtClean="0">
                <a:latin typeface="Times New Roman" pitchFamily="18" charset="0"/>
              </a:rPr>
              <a:t>collection of information</a:t>
            </a:r>
            <a:r>
              <a:rPr lang="en-US" sz="2400" smtClean="0">
                <a:latin typeface="Times New Roman" pitchFamily="18" charset="0"/>
              </a:rPr>
              <a:t>.</a:t>
            </a:r>
          </a:p>
          <a:p>
            <a:pPr marL="609600" indent="-609600" algn="just" eaLnBrk="1" hangingPunct="1">
              <a:lnSpc>
                <a:spcPct val="90000"/>
              </a:lnSpc>
              <a:buFontTx/>
              <a:buAutoNum type="arabicPeriod"/>
            </a:pPr>
            <a:r>
              <a:rPr lang="en-US" sz="2400" smtClean="0">
                <a:latin typeface="Times New Roman" pitchFamily="18" charset="0"/>
              </a:rPr>
              <a:t>The file manager provides protection mechanism to allow users administer how processes executing on behalf of different users can access the information in a file.</a:t>
            </a:r>
          </a:p>
          <a:p>
            <a:pPr marL="609600" indent="-609600" algn="just" eaLnBrk="1" hangingPunct="1">
              <a:lnSpc>
                <a:spcPct val="90000"/>
              </a:lnSpc>
              <a:buFontTx/>
              <a:buAutoNum type="arabicPeriod"/>
            </a:pPr>
            <a:r>
              <a:rPr lang="en-US" sz="2400" smtClean="0">
                <a:latin typeface="Times New Roman" pitchFamily="18" charset="0"/>
              </a:rPr>
              <a:t>File protection is a fundamental property of files because it allows different people to </a:t>
            </a:r>
            <a:r>
              <a:rPr lang="en-US" sz="2400" i="1" smtClean="0">
                <a:latin typeface="Times New Roman" pitchFamily="18" charset="0"/>
              </a:rPr>
              <a:t>store their information on a shared computer</a:t>
            </a:r>
          </a:p>
          <a:p>
            <a:pPr marL="609600" indent="-609600" algn="just" eaLnBrk="1" hangingPunct="1">
              <a:lnSpc>
                <a:spcPct val="90000"/>
              </a:lnSpc>
              <a:buFontTx/>
              <a:buAutoNum type="arabicPeriod"/>
            </a:pPr>
            <a:endParaRPr lang="en-US" sz="2400" i="1" smtClean="0">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715963"/>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FILE MANAGEMENT SYSTEM</a:t>
            </a:r>
          </a:p>
        </p:txBody>
      </p:sp>
      <p:sp>
        <p:nvSpPr>
          <p:cNvPr id="11267" name="Rectangle 3"/>
          <p:cNvSpPr>
            <a:spLocks noGrp="1" noChangeArrowheads="1"/>
          </p:cNvSpPr>
          <p:nvPr>
            <p:ph type="body" idx="1"/>
          </p:nvPr>
        </p:nvSpPr>
        <p:spPr>
          <a:xfrm>
            <a:off x="457200" y="838200"/>
            <a:ext cx="8229600" cy="5715000"/>
          </a:xfrm>
        </p:spPr>
        <p:txBody>
          <a:bodyPr/>
          <a:lstStyle/>
          <a:p>
            <a:pPr marL="609600" indent="-609600" eaLnBrk="1" hangingPunct="1">
              <a:buFontTx/>
              <a:buAutoNum type="arabicPeriod"/>
            </a:pPr>
            <a:r>
              <a:rPr lang="en-US" sz="2400" b="1" smtClean="0">
                <a:latin typeface="Times New Roman" pitchFamily="18" charset="0"/>
              </a:rPr>
              <a:t>Objective:</a:t>
            </a:r>
          </a:p>
          <a:p>
            <a:pPr marL="990600" lvl="1" indent="-533400" eaLnBrk="1" hangingPunct="1">
              <a:buFontTx/>
              <a:buAutoNum type="arabicPeriod"/>
            </a:pPr>
            <a:r>
              <a:rPr lang="en-US" sz="2000" smtClean="0">
                <a:latin typeface="Times New Roman" pitchFamily="18" charset="0"/>
              </a:rPr>
              <a:t>To meet the data management needs and requirements of the user.</a:t>
            </a:r>
          </a:p>
          <a:p>
            <a:pPr marL="990600" lvl="1" indent="-533400" eaLnBrk="1" hangingPunct="1">
              <a:buFontTx/>
              <a:buAutoNum type="arabicPeriod"/>
            </a:pPr>
            <a:r>
              <a:rPr lang="en-US" sz="2000" smtClean="0">
                <a:latin typeface="Times New Roman" pitchFamily="18" charset="0"/>
              </a:rPr>
              <a:t>To provide I/O support for a variety of types of storage device.</a:t>
            </a:r>
          </a:p>
          <a:p>
            <a:pPr marL="990600" lvl="1" indent="-533400" eaLnBrk="1" hangingPunct="1">
              <a:buFontTx/>
              <a:buAutoNum type="arabicPeriod"/>
            </a:pPr>
            <a:r>
              <a:rPr lang="en-US" sz="2000" smtClean="0">
                <a:latin typeface="Times New Roman" pitchFamily="18" charset="0"/>
              </a:rPr>
              <a:t>To provide a standardized set of I/O interface routines.</a:t>
            </a:r>
          </a:p>
          <a:p>
            <a:pPr marL="990600" lvl="1" indent="-533400" eaLnBrk="1" hangingPunct="1">
              <a:buFontTx/>
              <a:buAutoNum type="arabicPeriod"/>
            </a:pPr>
            <a:r>
              <a:rPr lang="en-US" sz="2000" smtClean="0">
                <a:latin typeface="Times New Roman" pitchFamily="18" charset="0"/>
              </a:rPr>
              <a:t>To minimize or eliminate the potential for lost or destroyed data.</a:t>
            </a:r>
          </a:p>
          <a:p>
            <a:pPr marL="990600" lvl="1" indent="-533400" eaLnBrk="1" hangingPunct="1">
              <a:buFontTx/>
              <a:buAutoNum type="arabicPeriod"/>
            </a:pPr>
            <a:r>
              <a:rPr lang="en-US" sz="2000" smtClean="0">
                <a:latin typeface="Times New Roman" pitchFamily="18" charset="0"/>
              </a:rPr>
              <a:t>To guarantee that the data in the files are valid.</a:t>
            </a:r>
          </a:p>
          <a:p>
            <a:pPr marL="609600" indent="-609600" eaLnBrk="1" hangingPunct="1">
              <a:buFontTx/>
              <a:buAutoNum type="arabicPeriod"/>
            </a:pPr>
            <a:r>
              <a:rPr lang="en-US" sz="2400" b="1" smtClean="0">
                <a:latin typeface="Times New Roman" pitchFamily="18" charset="0"/>
              </a:rPr>
              <a:t>Requirements:</a:t>
            </a:r>
          </a:p>
          <a:p>
            <a:pPr marL="990600" lvl="1" indent="-533400" eaLnBrk="1" hangingPunct="1">
              <a:buFontTx/>
              <a:buAutoNum type="arabicPeriod"/>
            </a:pPr>
            <a:r>
              <a:rPr lang="en-US" sz="2000" smtClean="0">
                <a:latin typeface="Times New Roman" pitchFamily="18" charset="0"/>
              </a:rPr>
              <a:t>Each user should be able to create, delete, read , write and modify files.</a:t>
            </a:r>
          </a:p>
          <a:p>
            <a:pPr marL="990600" lvl="1" indent="-533400" eaLnBrk="1" hangingPunct="1">
              <a:buFontTx/>
              <a:buAutoNum type="arabicPeriod"/>
            </a:pPr>
            <a:r>
              <a:rPr lang="en-US" sz="2000" smtClean="0">
                <a:latin typeface="Times New Roman" pitchFamily="18" charset="0"/>
              </a:rPr>
              <a:t>Each user may have controlled access to other user’s files.</a:t>
            </a:r>
          </a:p>
          <a:p>
            <a:pPr marL="990600" lvl="1" indent="-533400" eaLnBrk="1" hangingPunct="1">
              <a:buFontTx/>
              <a:buAutoNum type="arabicPeriod"/>
            </a:pPr>
            <a:r>
              <a:rPr lang="en-US" sz="2000" smtClean="0">
                <a:latin typeface="Times New Roman" pitchFamily="18" charset="0"/>
              </a:rPr>
              <a:t>Each user should be able to back up and recover the user’s files in case of damage.</a:t>
            </a:r>
          </a:p>
          <a:p>
            <a:pPr marL="990600" lvl="1" indent="-533400" eaLnBrk="1" hangingPunct="1">
              <a:buFontTx/>
              <a:buAutoNum type="arabicPeriod"/>
            </a:pPr>
            <a:r>
              <a:rPr lang="en-US" sz="2000" smtClean="0">
                <a:latin typeface="Times New Roman" pitchFamily="18" charset="0"/>
              </a:rPr>
              <a:t>Each user may control what types of access are allowed to the user’s files.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09538"/>
            <a:ext cx="8229600" cy="715962"/>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FILE SYSTEM ARCHITECTURE</a:t>
            </a:r>
          </a:p>
        </p:txBody>
      </p:sp>
      <p:sp>
        <p:nvSpPr>
          <p:cNvPr id="12291" name="AutoShape 4"/>
          <p:cNvSpPr>
            <a:spLocks noChangeArrowheads="1"/>
          </p:cNvSpPr>
          <p:nvPr/>
        </p:nvSpPr>
        <p:spPr bwMode="auto">
          <a:xfrm>
            <a:off x="3305175" y="977900"/>
            <a:ext cx="1676400" cy="533400"/>
          </a:xfrm>
          <a:prstGeom prst="roundRect">
            <a:avLst>
              <a:gd name="adj" fmla="val 16667"/>
            </a:avLst>
          </a:prstGeom>
          <a:noFill/>
          <a:ln w="9525">
            <a:solidFill>
              <a:schemeClr val="tx1"/>
            </a:solidFill>
            <a:round/>
            <a:headEnd/>
            <a:tailEnd/>
          </a:ln>
        </p:spPr>
        <p:txBody>
          <a:bodyPr wrap="none" anchor="ctr"/>
          <a:lstStyle/>
          <a:p>
            <a:pPr algn="ctr"/>
            <a:r>
              <a:rPr lang="en-US"/>
              <a:t>User program</a:t>
            </a:r>
          </a:p>
        </p:txBody>
      </p:sp>
      <p:sp>
        <p:nvSpPr>
          <p:cNvPr id="12292" name="Line 5"/>
          <p:cNvSpPr>
            <a:spLocks noChangeShapeType="1"/>
          </p:cNvSpPr>
          <p:nvPr/>
        </p:nvSpPr>
        <p:spPr bwMode="auto">
          <a:xfrm>
            <a:off x="4149725" y="1524000"/>
            <a:ext cx="0" cy="685800"/>
          </a:xfrm>
          <a:prstGeom prst="line">
            <a:avLst/>
          </a:prstGeom>
          <a:noFill/>
          <a:ln w="9525">
            <a:solidFill>
              <a:schemeClr val="tx1"/>
            </a:solidFill>
            <a:round/>
            <a:headEnd type="triangle" w="med" len="med"/>
            <a:tailEnd type="triangle" w="med" len="med"/>
          </a:ln>
        </p:spPr>
        <p:txBody>
          <a:bodyPr/>
          <a:lstStyle/>
          <a:p>
            <a:endParaRPr lang="en-US"/>
          </a:p>
        </p:txBody>
      </p:sp>
      <p:sp>
        <p:nvSpPr>
          <p:cNvPr id="12293" name="Text Box 6"/>
          <p:cNvSpPr txBox="1">
            <a:spLocks noChangeArrowheads="1"/>
          </p:cNvSpPr>
          <p:nvPr/>
        </p:nvSpPr>
        <p:spPr bwMode="auto">
          <a:xfrm>
            <a:off x="1011238" y="2317750"/>
            <a:ext cx="6886575" cy="2847975"/>
          </a:xfrm>
          <a:prstGeom prst="rect">
            <a:avLst/>
          </a:prstGeom>
          <a:noFill/>
          <a:ln w="9525">
            <a:solidFill>
              <a:schemeClr val="tx1"/>
            </a:solidFill>
            <a:miter lim="800000"/>
            <a:headEnd/>
            <a:tailEnd/>
          </a:ln>
        </p:spPr>
        <p:txBody>
          <a:bodyPr wrap="none">
            <a:spAutoFit/>
          </a:bodyPr>
          <a:lstStyle/>
          <a:p>
            <a:pPr algn="ctr"/>
            <a:r>
              <a:rPr lang="en-US"/>
              <a:t>Pile	Sequential	Indexed sequential	  Indexed	         hashed </a:t>
            </a:r>
          </a:p>
          <a:p>
            <a:pPr algn="ctr"/>
            <a:endParaRPr lang="en-US"/>
          </a:p>
          <a:p>
            <a:pPr algn="ctr"/>
            <a:r>
              <a:rPr lang="en-US"/>
              <a:t>Logical I/O</a:t>
            </a:r>
          </a:p>
          <a:p>
            <a:pPr algn="ctr"/>
            <a:endParaRPr lang="en-US"/>
          </a:p>
          <a:p>
            <a:pPr algn="ctr"/>
            <a:r>
              <a:rPr lang="en-US"/>
              <a:t>Basic I/O supervisor</a:t>
            </a:r>
          </a:p>
          <a:p>
            <a:pPr algn="ctr"/>
            <a:endParaRPr lang="en-US"/>
          </a:p>
          <a:p>
            <a:pPr algn="ctr"/>
            <a:r>
              <a:rPr lang="en-US"/>
              <a:t>Basic File System</a:t>
            </a:r>
          </a:p>
          <a:p>
            <a:pPr algn="ctr"/>
            <a:endParaRPr lang="en-US"/>
          </a:p>
          <a:p>
            <a:pPr algn="ctr"/>
            <a:r>
              <a:rPr lang="en-US"/>
              <a:t>             Disk			Tape device</a:t>
            </a:r>
          </a:p>
          <a:p>
            <a:pPr algn="ctr"/>
            <a:r>
              <a:rPr lang="en-US"/>
              <a:t>Device driver			driver</a:t>
            </a:r>
          </a:p>
        </p:txBody>
      </p:sp>
      <p:sp>
        <p:nvSpPr>
          <p:cNvPr id="12294" name="Line 7"/>
          <p:cNvSpPr>
            <a:spLocks noChangeShapeType="1"/>
          </p:cNvSpPr>
          <p:nvPr/>
        </p:nvSpPr>
        <p:spPr bwMode="auto">
          <a:xfrm>
            <a:off x="990600" y="2819400"/>
            <a:ext cx="6934200" cy="0"/>
          </a:xfrm>
          <a:prstGeom prst="line">
            <a:avLst/>
          </a:prstGeom>
          <a:noFill/>
          <a:ln w="9525">
            <a:solidFill>
              <a:schemeClr val="tx1"/>
            </a:solidFill>
            <a:round/>
            <a:headEnd/>
            <a:tailEnd/>
          </a:ln>
        </p:spPr>
        <p:txBody>
          <a:bodyPr/>
          <a:lstStyle/>
          <a:p>
            <a:endParaRPr lang="en-US"/>
          </a:p>
        </p:txBody>
      </p:sp>
      <p:sp>
        <p:nvSpPr>
          <p:cNvPr id="12295" name="Line 8"/>
          <p:cNvSpPr>
            <a:spLocks noChangeShapeType="1"/>
          </p:cNvSpPr>
          <p:nvPr/>
        </p:nvSpPr>
        <p:spPr bwMode="auto">
          <a:xfrm>
            <a:off x="969963" y="3262313"/>
            <a:ext cx="6934200" cy="0"/>
          </a:xfrm>
          <a:prstGeom prst="line">
            <a:avLst/>
          </a:prstGeom>
          <a:noFill/>
          <a:ln w="9525">
            <a:solidFill>
              <a:schemeClr val="tx1"/>
            </a:solidFill>
            <a:round/>
            <a:headEnd/>
            <a:tailEnd/>
          </a:ln>
        </p:spPr>
        <p:txBody>
          <a:bodyPr/>
          <a:lstStyle/>
          <a:p>
            <a:endParaRPr lang="en-US"/>
          </a:p>
        </p:txBody>
      </p:sp>
      <p:sp>
        <p:nvSpPr>
          <p:cNvPr id="12296" name="Line 9"/>
          <p:cNvSpPr>
            <a:spLocks noChangeShapeType="1"/>
          </p:cNvSpPr>
          <p:nvPr/>
        </p:nvSpPr>
        <p:spPr bwMode="auto">
          <a:xfrm>
            <a:off x="977900" y="3886200"/>
            <a:ext cx="6934200" cy="0"/>
          </a:xfrm>
          <a:prstGeom prst="line">
            <a:avLst/>
          </a:prstGeom>
          <a:noFill/>
          <a:ln w="9525">
            <a:solidFill>
              <a:schemeClr val="tx1"/>
            </a:solidFill>
            <a:round/>
            <a:headEnd/>
            <a:tailEnd/>
          </a:ln>
        </p:spPr>
        <p:txBody>
          <a:bodyPr/>
          <a:lstStyle/>
          <a:p>
            <a:endParaRPr lang="en-US"/>
          </a:p>
        </p:txBody>
      </p:sp>
      <p:sp>
        <p:nvSpPr>
          <p:cNvPr id="12297" name="Line 10"/>
          <p:cNvSpPr>
            <a:spLocks noChangeShapeType="1"/>
          </p:cNvSpPr>
          <p:nvPr/>
        </p:nvSpPr>
        <p:spPr bwMode="auto">
          <a:xfrm>
            <a:off x="985838" y="4410075"/>
            <a:ext cx="6934200" cy="0"/>
          </a:xfrm>
          <a:prstGeom prst="line">
            <a:avLst/>
          </a:prstGeom>
          <a:noFill/>
          <a:ln w="9525">
            <a:solidFill>
              <a:schemeClr val="tx1"/>
            </a:solidFill>
            <a:round/>
            <a:headEnd/>
            <a:tailEnd/>
          </a:ln>
        </p:spPr>
        <p:txBody>
          <a:bodyPr/>
          <a:lstStyle/>
          <a:p>
            <a:endParaRPr lang="en-US"/>
          </a:p>
        </p:txBody>
      </p:sp>
      <p:sp>
        <p:nvSpPr>
          <p:cNvPr id="12298" name="Line 11"/>
          <p:cNvSpPr>
            <a:spLocks noChangeShapeType="1"/>
          </p:cNvSpPr>
          <p:nvPr/>
        </p:nvSpPr>
        <p:spPr bwMode="auto">
          <a:xfrm>
            <a:off x="3429000" y="2341563"/>
            <a:ext cx="0" cy="457200"/>
          </a:xfrm>
          <a:prstGeom prst="line">
            <a:avLst/>
          </a:prstGeom>
          <a:noFill/>
          <a:ln w="9525">
            <a:solidFill>
              <a:schemeClr val="tx1"/>
            </a:solidFill>
            <a:round/>
            <a:headEnd/>
            <a:tailEnd/>
          </a:ln>
        </p:spPr>
        <p:txBody>
          <a:bodyPr/>
          <a:lstStyle/>
          <a:p>
            <a:endParaRPr lang="en-US"/>
          </a:p>
        </p:txBody>
      </p:sp>
      <p:sp>
        <p:nvSpPr>
          <p:cNvPr id="12299" name="Line 12"/>
          <p:cNvSpPr>
            <a:spLocks noChangeShapeType="1"/>
          </p:cNvSpPr>
          <p:nvPr/>
        </p:nvSpPr>
        <p:spPr bwMode="auto">
          <a:xfrm>
            <a:off x="1828800" y="2362200"/>
            <a:ext cx="0" cy="457200"/>
          </a:xfrm>
          <a:prstGeom prst="line">
            <a:avLst/>
          </a:prstGeom>
          <a:noFill/>
          <a:ln w="9525">
            <a:solidFill>
              <a:schemeClr val="tx1"/>
            </a:solidFill>
            <a:round/>
            <a:headEnd/>
            <a:tailEnd/>
          </a:ln>
        </p:spPr>
        <p:txBody>
          <a:bodyPr/>
          <a:lstStyle/>
          <a:p>
            <a:endParaRPr lang="en-US"/>
          </a:p>
        </p:txBody>
      </p:sp>
      <p:sp>
        <p:nvSpPr>
          <p:cNvPr id="12300" name="Line 13"/>
          <p:cNvSpPr>
            <a:spLocks noChangeShapeType="1"/>
          </p:cNvSpPr>
          <p:nvPr/>
        </p:nvSpPr>
        <p:spPr bwMode="auto">
          <a:xfrm>
            <a:off x="5673725" y="2320925"/>
            <a:ext cx="0" cy="457200"/>
          </a:xfrm>
          <a:prstGeom prst="line">
            <a:avLst/>
          </a:prstGeom>
          <a:noFill/>
          <a:ln w="9525">
            <a:solidFill>
              <a:schemeClr val="tx1"/>
            </a:solidFill>
            <a:round/>
            <a:headEnd/>
            <a:tailEnd/>
          </a:ln>
        </p:spPr>
        <p:txBody>
          <a:bodyPr/>
          <a:lstStyle/>
          <a:p>
            <a:endParaRPr lang="en-US"/>
          </a:p>
        </p:txBody>
      </p:sp>
      <p:sp>
        <p:nvSpPr>
          <p:cNvPr id="12301" name="Line 14"/>
          <p:cNvSpPr>
            <a:spLocks noChangeShapeType="1"/>
          </p:cNvSpPr>
          <p:nvPr/>
        </p:nvSpPr>
        <p:spPr bwMode="auto">
          <a:xfrm>
            <a:off x="6781800" y="2306638"/>
            <a:ext cx="0" cy="457200"/>
          </a:xfrm>
          <a:prstGeom prst="line">
            <a:avLst/>
          </a:prstGeom>
          <a:noFill/>
          <a:ln w="9525">
            <a:solidFill>
              <a:schemeClr val="tx1"/>
            </a:solidFill>
            <a:round/>
            <a:headEnd/>
            <a:tailEnd/>
          </a:ln>
        </p:spPr>
        <p:txBody>
          <a:bodyPr/>
          <a:lstStyle/>
          <a:p>
            <a:endParaRPr lang="en-US"/>
          </a:p>
        </p:txBody>
      </p:sp>
      <p:sp>
        <p:nvSpPr>
          <p:cNvPr id="12302" name="Line 15"/>
          <p:cNvSpPr>
            <a:spLocks noChangeShapeType="1"/>
          </p:cNvSpPr>
          <p:nvPr/>
        </p:nvSpPr>
        <p:spPr bwMode="auto">
          <a:xfrm>
            <a:off x="4495800" y="4419600"/>
            <a:ext cx="0" cy="762000"/>
          </a:xfrm>
          <a:prstGeom prst="line">
            <a:avLst/>
          </a:prstGeom>
          <a:noFill/>
          <a:ln w="9525">
            <a:solidFill>
              <a:schemeClr val="tx1"/>
            </a:solidFill>
            <a:round/>
            <a:headEnd/>
            <a:tailEnd/>
          </a:ln>
        </p:spPr>
        <p:txBody>
          <a:bodyPr/>
          <a:lstStyle/>
          <a:p>
            <a:endParaRPr lang="en-US"/>
          </a:p>
        </p:txBody>
      </p:sp>
      <p:sp>
        <p:nvSpPr>
          <p:cNvPr id="12303" name="Text Box 17"/>
          <p:cNvSpPr txBox="1">
            <a:spLocks noChangeArrowheads="1"/>
          </p:cNvSpPr>
          <p:nvPr/>
        </p:nvSpPr>
        <p:spPr bwMode="auto">
          <a:xfrm>
            <a:off x="2727325" y="5500688"/>
            <a:ext cx="3854450" cy="396875"/>
          </a:xfrm>
          <a:prstGeom prst="rect">
            <a:avLst/>
          </a:prstGeom>
          <a:noFill/>
          <a:ln w="9525">
            <a:noFill/>
            <a:miter lim="800000"/>
            <a:headEnd/>
            <a:tailEnd/>
          </a:ln>
        </p:spPr>
        <p:txBody>
          <a:bodyPr wrap="none">
            <a:spAutoFit/>
          </a:bodyPr>
          <a:lstStyle/>
          <a:p>
            <a:r>
              <a:rPr lang="en-US" sz="2000" b="1">
                <a:solidFill>
                  <a:srgbClr val="0000FF"/>
                </a:solidFill>
              </a:rPr>
              <a:t>File System Software architecture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304800" y="304800"/>
            <a:ext cx="8382000" cy="6248400"/>
          </a:xfrm>
        </p:spPr>
        <p:txBody>
          <a:bodyPr/>
          <a:lstStyle/>
          <a:p>
            <a:pPr marL="609600" indent="-609600" algn="just" eaLnBrk="1" hangingPunct="1">
              <a:buFontTx/>
              <a:buAutoNum type="arabicPeriod"/>
            </a:pPr>
            <a:r>
              <a:rPr lang="en-US" sz="2400" b="1" smtClean="0">
                <a:solidFill>
                  <a:srgbClr val="CC0000"/>
                </a:solidFill>
                <a:latin typeface="Times New Roman" pitchFamily="18" charset="0"/>
              </a:rPr>
              <a:t>Device Driver:</a:t>
            </a:r>
          </a:p>
          <a:p>
            <a:pPr marL="990600" lvl="1" indent="-533400" algn="just" eaLnBrk="1" hangingPunct="1">
              <a:buFontTx/>
              <a:buAutoNum type="arabicPeriod"/>
            </a:pPr>
            <a:r>
              <a:rPr lang="en-US" sz="2000" smtClean="0">
                <a:latin typeface="Times New Roman" pitchFamily="18" charset="0"/>
              </a:rPr>
              <a:t>Bottom layer i.e. device drivers communicate directly with peripheral devices or their controllers or channels. </a:t>
            </a:r>
          </a:p>
          <a:p>
            <a:pPr marL="990600" lvl="1" indent="-533400" algn="just" eaLnBrk="1" hangingPunct="1">
              <a:buFontTx/>
              <a:buAutoNum type="arabicPeriod"/>
            </a:pPr>
            <a:r>
              <a:rPr lang="en-US" sz="2000" smtClean="0">
                <a:latin typeface="Times New Roman" pitchFamily="18" charset="0"/>
              </a:rPr>
              <a:t>A device driver is responsible for starting I/O operations on a device and processing the completion of an I/O request</a:t>
            </a:r>
          </a:p>
          <a:p>
            <a:pPr marL="990600" lvl="1" indent="-533400" algn="just" eaLnBrk="1" hangingPunct="1">
              <a:buFontTx/>
              <a:buAutoNum type="arabicPeriod"/>
            </a:pPr>
            <a:r>
              <a:rPr lang="en-US" sz="2000" smtClean="0">
                <a:latin typeface="Times New Roman" pitchFamily="18" charset="0"/>
              </a:rPr>
              <a:t> Device drivers are usually considered to be part of the operating system.</a:t>
            </a:r>
          </a:p>
          <a:p>
            <a:pPr marL="609600" indent="-609600" algn="just" eaLnBrk="1" hangingPunct="1">
              <a:buFontTx/>
              <a:buAutoNum type="arabicPeriod"/>
            </a:pPr>
            <a:r>
              <a:rPr lang="en-US" sz="2400" b="1" smtClean="0">
                <a:solidFill>
                  <a:srgbClr val="CC0000"/>
                </a:solidFill>
                <a:latin typeface="Times New Roman" pitchFamily="18" charset="0"/>
              </a:rPr>
              <a:t>Basic File System:</a:t>
            </a:r>
          </a:p>
          <a:p>
            <a:pPr marL="990600" lvl="1" indent="-533400" algn="just" eaLnBrk="1" hangingPunct="1">
              <a:buFontTx/>
              <a:buAutoNum type="arabicPeriod"/>
            </a:pPr>
            <a:r>
              <a:rPr lang="en-US" sz="2000" smtClean="0">
                <a:latin typeface="Times New Roman" pitchFamily="18" charset="0"/>
              </a:rPr>
              <a:t>This layer also called physical I/O level. It is the primary interface with the environment outside of the computer system.</a:t>
            </a:r>
          </a:p>
          <a:p>
            <a:pPr marL="990600" lvl="1" indent="-533400" algn="just" eaLnBrk="1" hangingPunct="1">
              <a:buFontTx/>
              <a:buAutoNum type="arabicPeriod"/>
            </a:pPr>
            <a:r>
              <a:rPr lang="en-US" sz="2000" smtClean="0">
                <a:latin typeface="Times New Roman" pitchFamily="18" charset="0"/>
              </a:rPr>
              <a:t>It deals with the blocks of data that are exchanged with disk or tape systems.</a:t>
            </a:r>
          </a:p>
          <a:p>
            <a:pPr marL="990600" lvl="1" indent="-533400" algn="just" eaLnBrk="1" hangingPunct="1">
              <a:buFontTx/>
              <a:buAutoNum type="arabicPeriod"/>
            </a:pPr>
            <a:r>
              <a:rPr lang="en-US" sz="2000" smtClean="0">
                <a:latin typeface="Times New Roman" pitchFamily="18" charset="0"/>
              </a:rPr>
              <a:t>It does not understand the content of the data or the structure of the file involved.</a:t>
            </a:r>
          </a:p>
          <a:p>
            <a:pPr marL="990600" lvl="1" indent="-533400" algn="just" eaLnBrk="1" hangingPunct="1">
              <a:buFontTx/>
              <a:buAutoNum type="arabicPeriod"/>
            </a:pPr>
            <a:r>
              <a:rPr lang="en-US" sz="2000" smtClean="0">
                <a:latin typeface="Times New Roman" pitchFamily="18" charset="0"/>
              </a:rPr>
              <a:t>Basic file system is often considered part of the operating system.</a:t>
            </a:r>
          </a:p>
          <a:p>
            <a:pPr marL="990600" lvl="1" indent="-533400" algn="just" eaLnBrk="1" hangingPunct="1">
              <a:buFontTx/>
              <a:buAutoNum type="arabicPeriod"/>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381000"/>
            <a:ext cx="8229600" cy="6172200"/>
          </a:xfrm>
        </p:spPr>
        <p:txBody>
          <a:bodyPr/>
          <a:lstStyle/>
          <a:p>
            <a:pPr marL="609600" indent="-609600" algn="just" eaLnBrk="1" hangingPunct="1">
              <a:buFontTx/>
              <a:buAutoNum type="arabicPeriod" startAt="3"/>
            </a:pPr>
            <a:r>
              <a:rPr lang="en-US" sz="2800" b="1" smtClean="0">
                <a:solidFill>
                  <a:srgbClr val="CC0000"/>
                </a:solidFill>
                <a:latin typeface="Times New Roman" pitchFamily="18" charset="0"/>
              </a:rPr>
              <a:t>Basic I/O supervisor:</a:t>
            </a:r>
          </a:p>
          <a:p>
            <a:pPr marL="990600" lvl="1" indent="-533400" algn="just" eaLnBrk="1" hangingPunct="1">
              <a:buFontTx/>
              <a:buAutoNum type="arabicPeriod"/>
            </a:pPr>
            <a:r>
              <a:rPr lang="en-US" sz="2400" smtClean="0">
                <a:latin typeface="Times New Roman" pitchFamily="18" charset="0"/>
              </a:rPr>
              <a:t>This layer is responsible for all the I/O initiation and termination. Control structures are maintained at this level and deal with device I/O, scheduling and file status.</a:t>
            </a:r>
          </a:p>
          <a:p>
            <a:pPr marL="990600" lvl="1" indent="-533400" algn="just" eaLnBrk="1" hangingPunct="1">
              <a:buFontTx/>
              <a:buAutoNum type="arabicPeriod"/>
            </a:pPr>
            <a:r>
              <a:rPr lang="en-US" sz="2400" smtClean="0">
                <a:latin typeface="Times New Roman" pitchFamily="18" charset="0"/>
              </a:rPr>
              <a:t>This layer selects the device on which the file I/O is to be performed, based on the particular file selected. It also perform the allocation of secondary memory.</a:t>
            </a:r>
          </a:p>
          <a:p>
            <a:pPr marL="990600" lvl="1" indent="-533400" algn="just" eaLnBrk="1" hangingPunct="1">
              <a:buFontTx/>
              <a:buAutoNum type="arabicPeriod"/>
            </a:pPr>
            <a:r>
              <a:rPr lang="en-US" sz="2400" smtClean="0">
                <a:latin typeface="Times New Roman" pitchFamily="18" charset="0"/>
              </a:rPr>
              <a:t>The basic I/O supervisor is part of the operating system.</a:t>
            </a:r>
          </a:p>
          <a:p>
            <a:pPr marL="609600" indent="-609600" algn="just" eaLnBrk="1" hangingPunct="1">
              <a:buFontTx/>
              <a:buAutoNum type="arabicPeriod" startAt="3"/>
            </a:pPr>
            <a:r>
              <a:rPr lang="en-US" sz="2800" b="1" smtClean="0">
                <a:solidFill>
                  <a:srgbClr val="CC0000"/>
                </a:solidFill>
                <a:latin typeface="Times New Roman" pitchFamily="18" charset="0"/>
              </a:rPr>
              <a:t>Logical I/O:</a:t>
            </a:r>
          </a:p>
          <a:p>
            <a:pPr marL="990600" lvl="1" indent="-533400" algn="just" eaLnBrk="1" hangingPunct="1">
              <a:buFontTx/>
              <a:buAutoNum type="arabicPeriod"/>
            </a:pPr>
            <a:r>
              <a:rPr lang="en-US" sz="2400" smtClean="0">
                <a:latin typeface="Times New Roman" pitchFamily="18" charset="0"/>
              </a:rPr>
              <a:t>Logical I/O enables users and applications to access records. It deals with file records.</a:t>
            </a:r>
          </a:p>
          <a:p>
            <a:pPr marL="990600" lvl="1" indent="-533400" algn="just" eaLnBrk="1" hangingPunct="1">
              <a:buFontTx/>
              <a:buAutoNum type="arabicPeriod"/>
            </a:pPr>
            <a:r>
              <a:rPr lang="en-US" sz="2400" smtClean="0">
                <a:latin typeface="Times New Roman" pitchFamily="18" charset="0"/>
              </a:rPr>
              <a:t>It provides a general purpose record I/O capability and maintains basic idea about files.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30175"/>
            <a:ext cx="8229600" cy="715963"/>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ACCESS METHODS( File Organization)</a:t>
            </a:r>
          </a:p>
        </p:txBody>
      </p:sp>
      <p:sp>
        <p:nvSpPr>
          <p:cNvPr id="15363" name="Rectangle 3"/>
          <p:cNvSpPr>
            <a:spLocks noGrp="1" noChangeArrowheads="1"/>
          </p:cNvSpPr>
          <p:nvPr>
            <p:ph type="body" idx="1"/>
          </p:nvPr>
        </p:nvSpPr>
        <p:spPr>
          <a:xfrm>
            <a:off x="331788" y="914400"/>
            <a:ext cx="8458200" cy="5680075"/>
          </a:xfrm>
        </p:spPr>
        <p:txBody>
          <a:bodyPr/>
          <a:lstStyle/>
          <a:p>
            <a:pPr marL="609600" indent="-609600" algn="just" eaLnBrk="1" hangingPunct="1">
              <a:buFontTx/>
              <a:buAutoNum type="arabicPeriod"/>
            </a:pPr>
            <a:r>
              <a:rPr lang="en-US" sz="2400" smtClean="0">
                <a:latin typeface="Times New Roman" pitchFamily="18" charset="0"/>
              </a:rPr>
              <a:t>A file is a collection of records where each record consists of one or more fields. File organization can be defined as the method of storing data records in a file.</a:t>
            </a:r>
          </a:p>
          <a:p>
            <a:pPr marL="609600" indent="-609600" algn="just" eaLnBrk="1" hangingPunct="1">
              <a:buFontTx/>
              <a:buAutoNum type="arabicPeriod"/>
            </a:pPr>
            <a:r>
              <a:rPr lang="en-US" sz="2400" smtClean="0">
                <a:latin typeface="Times New Roman" pitchFamily="18" charset="0"/>
              </a:rPr>
              <a:t>The primary objective of the organization is to provide means for record retrieval and update. The factors involved in selecting a particular file organization are :</a:t>
            </a:r>
          </a:p>
          <a:p>
            <a:pPr marL="990600" lvl="1" indent="-533400" algn="just" eaLnBrk="1" hangingPunct="1">
              <a:buFontTx/>
              <a:buAutoNum type="arabicPeriod"/>
            </a:pPr>
            <a:r>
              <a:rPr lang="en-US" sz="2000" smtClean="0">
                <a:latin typeface="Times New Roman" pitchFamily="18" charset="0"/>
              </a:rPr>
              <a:t>Economy of storage.</a:t>
            </a:r>
          </a:p>
          <a:p>
            <a:pPr marL="990600" lvl="1" indent="-533400" algn="just" eaLnBrk="1" hangingPunct="1">
              <a:buFontTx/>
              <a:buAutoNum type="arabicPeriod"/>
            </a:pPr>
            <a:r>
              <a:rPr lang="en-US" sz="2000" smtClean="0">
                <a:latin typeface="Times New Roman" pitchFamily="18" charset="0"/>
              </a:rPr>
              <a:t>Ease of retrieval.</a:t>
            </a:r>
          </a:p>
          <a:p>
            <a:pPr marL="990600" lvl="1" indent="-533400" algn="just" eaLnBrk="1" hangingPunct="1">
              <a:buFontTx/>
              <a:buAutoNum type="arabicPeriod"/>
            </a:pPr>
            <a:r>
              <a:rPr lang="en-US" sz="2000" smtClean="0">
                <a:latin typeface="Times New Roman" pitchFamily="18" charset="0"/>
              </a:rPr>
              <a:t>Convenience of update.</a:t>
            </a:r>
          </a:p>
          <a:p>
            <a:pPr marL="990600" lvl="1" indent="-533400" algn="just" eaLnBrk="1" hangingPunct="1">
              <a:buFontTx/>
              <a:buAutoNum type="arabicPeriod"/>
            </a:pPr>
            <a:r>
              <a:rPr lang="en-US" sz="2000" smtClean="0">
                <a:latin typeface="Times New Roman" pitchFamily="18" charset="0"/>
              </a:rPr>
              <a:t>Reliability.</a:t>
            </a:r>
          </a:p>
          <a:p>
            <a:pPr marL="990600" lvl="1" indent="-533400" algn="just" eaLnBrk="1" hangingPunct="1">
              <a:buFontTx/>
              <a:buAutoNum type="arabicPeriod"/>
            </a:pPr>
            <a:r>
              <a:rPr lang="en-US" sz="2000" smtClean="0">
                <a:latin typeface="Times New Roman" pitchFamily="18" charset="0"/>
              </a:rPr>
              <a:t>Security</a:t>
            </a:r>
          </a:p>
          <a:p>
            <a:pPr marL="990600" lvl="1" indent="-533400" algn="just" eaLnBrk="1" hangingPunct="1">
              <a:buFontTx/>
              <a:buAutoNum type="arabicPeriod"/>
            </a:pPr>
            <a:r>
              <a:rPr lang="en-US" sz="2000" smtClean="0">
                <a:latin typeface="Times New Roman" pitchFamily="18" charset="0"/>
              </a:rPr>
              <a:t>Integrity.</a:t>
            </a:r>
          </a:p>
          <a:p>
            <a:pPr marL="990600" lvl="1" indent="-533400" algn="just" eaLnBrk="1" hangingPunct="1">
              <a:buFontTx/>
              <a:buAutoNum type="arabicPeriod"/>
            </a:pPr>
            <a:r>
              <a:rPr lang="en-US" sz="2000" smtClean="0">
                <a:latin typeface="Times New Roman" pitchFamily="18" charset="0"/>
              </a:rPr>
              <a:t>Volume of transaction.</a:t>
            </a:r>
          </a:p>
          <a:p>
            <a:pPr marL="990600" lvl="1" indent="-533400" algn="just" eaLnBrk="1" hangingPunct="1">
              <a:buFontTx/>
              <a:buAutoNum type="arabicPeriod"/>
            </a:pPr>
            <a:endParaRPr lang="en-US" sz="2000" smtClean="0">
              <a:latin typeface="Times New Roman" pitchFamily="18" charset="0"/>
            </a:endParaRPr>
          </a:p>
          <a:p>
            <a:pPr marL="990600" lvl="1" indent="-533400" algn="just" eaLnBrk="1" hangingPunct="1">
              <a:buFontTx/>
              <a:buAutoNum type="arabicPeriod"/>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92088"/>
            <a:ext cx="8229600" cy="569912"/>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COMMONLY USED FILE ORGANIZATION</a:t>
            </a:r>
          </a:p>
        </p:txBody>
      </p:sp>
      <p:sp>
        <p:nvSpPr>
          <p:cNvPr id="16387" name="Text Box 4"/>
          <p:cNvSpPr txBox="1">
            <a:spLocks noChangeArrowheads="1"/>
          </p:cNvSpPr>
          <p:nvPr/>
        </p:nvSpPr>
        <p:spPr bwMode="auto">
          <a:xfrm>
            <a:off x="3336925" y="1484313"/>
            <a:ext cx="1920875" cy="376237"/>
          </a:xfrm>
          <a:prstGeom prst="rect">
            <a:avLst/>
          </a:prstGeom>
          <a:noFill/>
          <a:ln w="9525">
            <a:solidFill>
              <a:schemeClr val="tx1"/>
            </a:solidFill>
            <a:miter lim="800000"/>
            <a:headEnd/>
            <a:tailEnd/>
          </a:ln>
        </p:spPr>
        <p:txBody>
          <a:bodyPr wrap="none">
            <a:spAutoFit/>
          </a:bodyPr>
          <a:lstStyle/>
          <a:p>
            <a:r>
              <a:rPr lang="en-US">
                <a:latin typeface="Arial" charset="0"/>
              </a:rPr>
              <a:t>File Organization</a:t>
            </a:r>
          </a:p>
        </p:txBody>
      </p:sp>
      <p:sp>
        <p:nvSpPr>
          <p:cNvPr id="16388" name="Line 5"/>
          <p:cNvSpPr>
            <a:spLocks noChangeShapeType="1"/>
          </p:cNvSpPr>
          <p:nvPr/>
        </p:nvSpPr>
        <p:spPr bwMode="auto">
          <a:xfrm>
            <a:off x="4267200" y="1828800"/>
            <a:ext cx="0" cy="1447800"/>
          </a:xfrm>
          <a:prstGeom prst="line">
            <a:avLst/>
          </a:prstGeom>
          <a:noFill/>
          <a:ln w="9525">
            <a:solidFill>
              <a:schemeClr val="tx1"/>
            </a:solidFill>
            <a:round/>
            <a:headEnd/>
            <a:tailEnd/>
          </a:ln>
        </p:spPr>
        <p:txBody>
          <a:bodyPr/>
          <a:lstStyle/>
          <a:p>
            <a:endParaRPr lang="en-US"/>
          </a:p>
        </p:txBody>
      </p:sp>
      <p:sp>
        <p:nvSpPr>
          <p:cNvPr id="16389" name="Line 6"/>
          <p:cNvSpPr>
            <a:spLocks noChangeShapeType="1"/>
          </p:cNvSpPr>
          <p:nvPr/>
        </p:nvSpPr>
        <p:spPr bwMode="auto">
          <a:xfrm>
            <a:off x="1371600" y="2438400"/>
            <a:ext cx="6172200" cy="0"/>
          </a:xfrm>
          <a:prstGeom prst="line">
            <a:avLst/>
          </a:prstGeom>
          <a:noFill/>
          <a:ln w="9525">
            <a:solidFill>
              <a:schemeClr val="tx1"/>
            </a:solidFill>
            <a:round/>
            <a:headEnd/>
            <a:tailEnd/>
          </a:ln>
        </p:spPr>
        <p:txBody>
          <a:bodyPr/>
          <a:lstStyle/>
          <a:p>
            <a:endParaRPr lang="en-US"/>
          </a:p>
        </p:txBody>
      </p:sp>
      <p:sp>
        <p:nvSpPr>
          <p:cNvPr id="16390" name="Line 7"/>
          <p:cNvSpPr>
            <a:spLocks noChangeShapeType="1"/>
          </p:cNvSpPr>
          <p:nvPr/>
        </p:nvSpPr>
        <p:spPr bwMode="auto">
          <a:xfrm>
            <a:off x="1358900" y="2452688"/>
            <a:ext cx="0" cy="838200"/>
          </a:xfrm>
          <a:prstGeom prst="line">
            <a:avLst/>
          </a:prstGeom>
          <a:noFill/>
          <a:ln w="9525">
            <a:solidFill>
              <a:schemeClr val="tx1"/>
            </a:solidFill>
            <a:round/>
            <a:headEnd/>
            <a:tailEnd/>
          </a:ln>
        </p:spPr>
        <p:txBody>
          <a:bodyPr/>
          <a:lstStyle/>
          <a:p>
            <a:endParaRPr lang="en-US"/>
          </a:p>
        </p:txBody>
      </p:sp>
      <p:sp>
        <p:nvSpPr>
          <p:cNvPr id="16391" name="Line 8"/>
          <p:cNvSpPr>
            <a:spLocks noChangeShapeType="1"/>
          </p:cNvSpPr>
          <p:nvPr/>
        </p:nvSpPr>
        <p:spPr bwMode="auto">
          <a:xfrm>
            <a:off x="2790825" y="2460625"/>
            <a:ext cx="0" cy="838200"/>
          </a:xfrm>
          <a:prstGeom prst="line">
            <a:avLst/>
          </a:prstGeom>
          <a:noFill/>
          <a:ln w="9525">
            <a:solidFill>
              <a:schemeClr val="tx1"/>
            </a:solidFill>
            <a:round/>
            <a:headEnd/>
            <a:tailEnd/>
          </a:ln>
        </p:spPr>
        <p:txBody>
          <a:bodyPr/>
          <a:lstStyle/>
          <a:p>
            <a:endParaRPr lang="en-US"/>
          </a:p>
        </p:txBody>
      </p:sp>
      <p:sp>
        <p:nvSpPr>
          <p:cNvPr id="16392" name="Line 9"/>
          <p:cNvSpPr>
            <a:spLocks noChangeShapeType="1"/>
          </p:cNvSpPr>
          <p:nvPr/>
        </p:nvSpPr>
        <p:spPr bwMode="auto">
          <a:xfrm>
            <a:off x="5867400" y="2438400"/>
            <a:ext cx="0" cy="838200"/>
          </a:xfrm>
          <a:prstGeom prst="line">
            <a:avLst/>
          </a:prstGeom>
          <a:noFill/>
          <a:ln w="9525">
            <a:solidFill>
              <a:schemeClr val="tx1"/>
            </a:solidFill>
            <a:round/>
            <a:headEnd/>
            <a:tailEnd/>
          </a:ln>
        </p:spPr>
        <p:txBody>
          <a:bodyPr/>
          <a:lstStyle/>
          <a:p>
            <a:endParaRPr lang="en-US"/>
          </a:p>
        </p:txBody>
      </p:sp>
      <p:sp>
        <p:nvSpPr>
          <p:cNvPr id="16393" name="Line 10"/>
          <p:cNvSpPr>
            <a:spLocks noChangeShapeType="1"/>
          </p:cNvSpPr>
          <p:nvPr/>
        </p:nvSpPr>
        <p:spPr bwMode="auto">
          <a:xfrm>
            <a:off x="7543800" y="2438400"/>
            <a:ext cx="0" cy="838200"/>
          </a:xfrm>
          <a:prstGeom prst="line">
            <a:avLst/>
          </a:prstGeom>
          <a:noFill/>
          <a:ln w="9525">
            <a:solidFill>
              <a:schemeClr val="tx1"/>
            </a:solidFill>
            <a:round/>
            <a:headEnd/>
            <a:tailEnd/>
          </a:ln>
        </p:spPr>
        <p:txBody>
          <a:bodyPr/>
          <a:lstStyle/>
          <a:p>
            <a:endParaRPr lang="en-US"/>
          </a:p>
        </p:txBody>
      </p:sp>
      <p:sp>
        <p:nvSpPr>
          <p:cNvPr id="16394" name="Text Box 11"/>
          <p:cNvSpPr txBox="1">
            <a:spLocks noChangeArrowheads="1"/>
          </p:cNvSpPr>
          <p:nvPr/>
        </p:nvSpPr>
        <p:spPr bwMode="auto">
          <a:xfrm>
            <a:off x="1019175" y="3394075"/>
            <a:ext cx="657225" cy="457200"/>
          </a:xfrm>
          <a:prstGeom prst="rect">
            <a:avLst/>
          </a:prstGeom>
          <a:noFill/>
          <a:ln w="9525">
            <a:noFill/>
            <a:miter lim="800000"/>
            <a:headEnd/>
            <a:tailEnd/>
          </a:ln>
        </p:spPr>
        <p:txBody>
          <a:bodyPr wrap="none">
            <a:spAutoFit/>
          </a:bodyPr>
          <a:lstStyle/>
          <a:p>
            <a:pPr algn="r"/>
            <a:r>
              <a:rPr lang="en-US" sz="2400"/>
              <a:t>Pile</a:t>
            </a:r>
          </a:p>
        </p:txBody>
      </p:sp>
      <p:sp>
        <p:nvSpPr>
          <p:cNvPr id="16395" name="Text Box 12"/>
          <p:cNvSpPr txBox="1">
            <a:spLocks noChangeArrowheads="1"/>
          </p:cNvSpPr>
          <p:nvPr/>
        </p:nvSpPr>
        <p:spPr bwMode="auto">
          <a:xfrm>
            <a:off x="1935163" y="3409950"/>
            <a:ext cx="1695450" cy="366713"/>
          </a:xfrm>
          <a:prstGeom prst="rect">
            <a:avLst/>
          </a:prstGeom>
          <a:noFill/>
          <a:ln w="9525">
            <a:noFill/>
            <a:miter lim="800000"/>
            <a:headEnd/>
            <a:tailEnd/>
          </a:ln>
        </p:spPr>
        <p:txBody>
          <a:bodyPr wrap="none">
            <a:spAutoFit/>
          </a:bodyPr>
          <a:lstStyle/>
          <a:p>
            <a:r>
              <a:rPr lang="en-US">
                <a:latin typeface="Arial" charset="0"/>
              </a:rPr>
              <a:t>Sequential File</a:t>
            </a:r>
          </a:p>
        </p:txBody>
      </p:sp>
      <p:sp>
        <p:nvSpPr>
          <p:cNvPr id="16396" name="Text Box 13"/>
          <p:cNvSpPr txBox="1">
            <a:spLocks noChangeArrowheads="1"/>
          </p:cNvSpPr>
          <p:nvPr/>
        </p:nvSpPr>
        <p:spPr bwMode="auto">
          <a:xfrm>
            <a:off x="3397250" y="3376613"/>
            <a:ext cx="1695450" cy="641350"/>
          </a:xfrm>
          <a:prstGeom prst="rect">
            <a:avLst/>
          </a:prstGeom>
          <a:noFill/>
          <a:ln w="9525">
            <a:noFill/>
            <a:miter lim="800000"/>
            <a:headEnd/>
            <a:tailEnd/>
          </a:ln>
        </p:spPr>
        <p:txBody>
          <a:bodyPr wrap="none">
            <a:spAutoFit/>
          </a:bodyPr>
          <a:lstStyle/>
          <a:p>
            <a:r>
              <a:rPr lang="en-US">
                <a:latin typeface="Arial" charset="0"/>
              </a:rPr>
              <a:t>       Index</a:t>
            </a:r>
          </a:p>
          <a:p>
            <a:r>
              <a:rPr lang="en-US">
                <a:latin typeface="Arial" charset="0"/>
              </a:rPr>
              <a:t>Sequential File</a:t>
            </a:r>
          </a:p>
        </p:txBody>
      </p:sp>
      <p:sp>
        <p:nvSpPr>
          <p:cNvPr id="16397" name="Text Box 14"/>
          <p:cNvSpPr txBox="1">
            <a:spLocks noChangeArrowheads="1"/>
          </p:cNvSpPr>
          <p:nvPr/>
        </p:nvSpPr>
        <p:spPr bwMode="auto">
          <a:xfrm>
            <a:off x="5133975" y="3405188"/>
            <a:ext cx="1441450" cy="641350"/>
          </a:xfrm>
          <a:prstGeom prst="rect">
            <a:avLst/>
          </a:prstGeom>
          <a:noFill/>
          <a:ln w="9525">
            <a:noFill/>
            <a:miter lim="800000"/>
            <a:headEnd/>
            <a:tailEnd/>
          </a:ln>
        </p:spPr>
        <p:txBody>
          <a:bodyPr wrap="none">
            <a:spAutoFit/>
          </a:bodyPr>
          <a:lstStyle/>
          <a:p>
            <a:pPr algn="ctr"/>
            <a:r>
              <a:rPr lang="en-US">
                <a:latin typeface="Arial" charset="0"/>
              </a:rPr>
              <a:t>       Indexed</a:t>
            </a:r>
          </a:p>
          <a:p>
            <a:pPr algn="ctr"/>
            <a:r>
              <a:rPr lang="en-US">
                <a:latin typeface="Arial" charset="0"/>
              </a:rPr>
              <a:t> File</a:t>
            </a:r>
          </a:p>
        </p:txBody>
      </p:sp>
      <p:sp>
        <p:nvSpPr>
          <p:cNvPr id="16398" name="Text Box 15"/>
          <p:cNvSpPr txBox="1">
            <a:spLocks noChangeArrowheads="1"/>
          </p:cNvSpPr>
          <p:nvPr/>
        </p:nvSpPr>
        <p:spPr bwMode="auto">
          <a:xfrm>
            <a:off x="6372225" y="3352800"/>
            <a:ext cx="2343150" cy="641350"/>
          </a:xfrm>
          <a:prstGeom prst="rect">
            <a:avLst/>
          </a:prstGeom>
          <a:noFill/>
          <a:ln w="9525">
            <a:noFill/>
            <a:miter lim="800000"/>
            <a:headEnd/>
            <a:tailEnd/>
          </a:ln>
        </p:spPr>
        <p:txBody>
          <a:bodyPr wrap="none">
            <a:spAutoFit/>
          </a:bodyPr>
          <a:lstStyle/>
          <a:p>
            <a:pPr algn="ctr"/>
            <a:r>
              <a:rPr lang="en-US">
                <a:latin typeface="Arial" charset="0"/>
              </a:rPr>
              <a:t>       Direct or Hashed</a:t>
            </a:r>
          </a:p>
          <a:p>
            <a:pPr algn="ctr"/>
            <a:r>
              <a:rPr lang="en-US">
                <a:latin typeface="Arial" charset="0"/>
              </a:rPr>
              <a:t> File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0813"/>
            <a:ext cx="8229600" cy="534987"/>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THE PILE</a:t>
            </a:r>
          </a:p>
        </p:txBody>
      </p:sp>
      <p:sp>
        <p:nvSpPr>
          <p:cNvPr id="17411" name="Rectangle 3"/>
          <p:cNvSpPr>
            <a:spLocks noGrp="1" noChangeArrowheads="1"/>
          </p:cNvSpPr>
          <p:nvPr>
            <p:ph type="body" idx="1"/>
          </p:nvPr>
        </p:nvSpPr>
        <p:spPr>
          <a:xfrm>
            <a:off x="457200" y="762000"/>
            <a:ext cx="8229600" cy="5486400"/>
          </a:xfrm>
        </p:spPr>
        <p:txBody>
          <a:bodyPr/>
          <a:lstStyle/>
          <a:p>
            <a:pPr marL="609600" indent="-609600" algn="just" eaLnBrk="1" hangingPunct="1">
              <a:buFontTx/>
              <a:buAutoNum type="arabicPeriod"/>
            </a:pPr>
            <a:r>
              <a:rPr lang="en-US" sz="2400" smtClean="0">
                <a:latin typeface="Times New Roman" pitchFamily="18" charset="0"/>
              </a:rPr>
              <a:t>The Pile is the simplest form of file organization.</a:t>
            </a:r>
          </a:p>
          <a:p>
            <a:pPr marL="609600" indent="-609600" algn="just" eaLnBrk="1" hangingPunct="1">
              <a:buFontTx/>
              <a:buAutoNum type="arabicPeriod"/>
            </a:pPr>
            <a:r>
              <a:rPr lang="en-US" sz="2400" smtClean="0">
                <a:latin typeface="Times New Roman" pitchFamily="18" charset="0"/>
              </a:rPr>
              <a:t>Data are stored in the order they arrive.</a:t>
            </a:r>
          </a:p>
          <a:p>
            <a:pPr marL="609600" indent="-609600" algn="just" eaLnBrk="1" hangingPunct="1">
              <a:buFontTx/>
              <a:buAutoNum type="arabicPeriod"/>
            </a:pPr>
            <a:r>
              <a:rPr lang="en-US" sz="2400" smtClean="0">
                <a:latin typeface="Times New Roman" pitchFamily="18" charset="0"/>
              </a:rPr>
              <a:t>A Pile is used to accumulate the mass of data and save it.</a:t>
            </a:r>
          </a:p>
          <a:p>
            <a:pPr marL="609600" indent="-609600" algn="just" eaLnBrk="1" hangingPunct="1">
              <a:buFontTx/>
              <a:buAutoNum type="arabicPeriod"/>
            </a:pPr>
            <a:r>
              <a:rPr lang="en-US" sz="2400" smtClean="0">
                <a:latin typeface="Times New Roman" pitchFamily="18" charset="0"/>
              </a:rPr>
              <a:t>In a Pile, records may have different fields, or similar fields in different order.</a:t>
            </a:r>
          </a:p>
          <a:p>
            <a:pPr marL="609600" indent="-609600" algn="just" eaLnBrk="1" hangingPunct="1">
              <a:buFontTx/>
              <a:buAutoNum type="arabicPeriod"/>
            </a:pPr>
            <a:r>
              <a:rPr lang="en-US" sz="2400" smtClean="0">
                <a:latin typeface="Times New Roman" pitchFamily="18" charset="0"/>
              </a:rPr>
              <a:t>There is no structure to the pile. Searching a record requires exhaustive search. To search a record, it is necessary to search record until desired record is found.</a:t>
            </a:r>
          </a:p>
          <a:p>
            <a:pPr marL="609600" indent="-609600" algn="just" eaLnBrk="1" hangingPunct="1">
              <a:buFontTx/>
              <a:buAutoNum type="arabicPeriod"/>
            </a:pPr>
            <a:r>
              <a:rPr lang="en-US" sz="2400" smtClean="0">
                <a:latin typeface="Times New Roman" pitchFamily="18" charset="0"/>
              </a:rPr>
              <a:t>Pile files are used where it may not be possible to organize data.</a:t>
            </a:r>
          </a:p>
          <a:p>
            <a:pPr marL="609600" indent="-609600" algn="just" eaLnBrk="1" hangingPunct="1">
              <a:buFontTx/>
              <a:buAutoNum type="arabicPeriod"/>
            </a:pPr>
            <a:r>
              <a:rPr lang="en-US" sz="2400" smtClean="0">
                <a:latin typeface="Times New Roman" pitchFamily="18" charset="0"/>
              </a:rPr>
              <a:t>Pile files uses less space when the stored data vary in size and structure.</a:t>
            </a:r>
          </a:p>
          <a:p>
            <a:pPr marL="609600" indent="-609600" algn="just" eaLnBrk="1" hangingPunct="1">
              <a:buFontTx/>
              <a:buAutoNum type="arabicPeriod"/>
            </a:pP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2514600" y="533400"/>
            <a:ext cx="2895600" cy="381000"/>
          </a:xfrm>
          <a:prstGeom prst="rect">
            <a:avLst/>
          </a:prstGeom>
          <a:gradFill rotWithShape="1">
            <a:gsLst>
              <a:gs pos="0">
                <a:schemeClr val="bg1"/>
              </a:gs>
              <a:gs pos="100000">
                <a:schemeClr val="bg1">
                  <a:gamma/>
                  <a:shade val="46275"/>
                  <a:invGamma/>
                </a:schemeClr>
              </a:gs>
            </a:gsLst>
            <a:lin ang="0" scaled="1"/>
          </a:gradFill>
          <a:ln w="9525">
            <a:solidFill>
              <a:schemeClr val="tx1"/>
            </a:solidFill>
            <a:miter lim="800000"/>
            <a:headEnd/>
            <a:tailEnd/>
          </a:ln>
          <a:effectLst/>
        </p:spPr>
        <p:txBody>
          <a:bodyPr wrap="none" anchor="ctr"/>
          <a:lstStyle/>
          <a:p>
            <a:pPr>
              <a:defRPr/>
            </a:pPr>
            <a:endParaRPr lang="en-US"/>
          </a:p>
        </p:txBody>
      </p:sp>
      <p:sp>
        <p:nvSpPr>
          <p:cNvPr id="20485" name="Rectangle 5"/>
          <p:cNvSpPr>
            <a:spLocks noChangeArrowheads="1"/>
          </p:cNvSpPr>
          <p:nvPr/>
        </p:nvSpPr>
        <p:spPr bwMode="auto">
          <a:xfrm>
            <a:off x="2514600" y="914400"/>
            <a:ext cx="2286000" cy="381000"/>
          </a:xfrm>
          <a:prstGeom prst="rect">
            <a:avLst/>
          </a:prstGeom>
          <a:gradFill rotWithShape="1">
            <a:gsLst>
              <a:gs pos="0">
                <a:schemeClr val="bg1"/>
              </a:gs>
              <a:gs pos="100000">
                <a:schemeClr val="bg1">
                  <a:gamma/>
                  <a:shade val="46275"/>
                  <a:invGamma/>
                </a:schemeClr>
              </a:gs>
            </a:gsLst>
            <a:lin ang="0" scaled="1"/>
          </a:gradFill>
          <a:ln w="9525" algn="ctr">
            <a:solidFill>
              <a:schemeClr val="tx1"/>
            </a:solidFill>
            <a:miter lim="800000"/>
            <a:headEnd/>
            <a:tailEnd/>
          </a:ln>
          <a:effectLst/>
        </p:spPr>
        <p:txBody>
          <a:bodyPr wrap="none" anchor="ctr"/>
          <a:lstStyle/>
          <a:p>
            <a:pPr>
              <a:defRPr/>
            </a:pPr>
            <a:endParaRPr lang="en-US"/>
          </a:p>
        </p:txBody>
      </p:sp>
      <p:sp>
        <p:nvSpPr>
          <p:cNvPr id="20486" name="Rectangle 6"/>
          <p:cNvSpPr>
            <a:spLocks noChangeArrowheads="1"/>
          </p:cNvSpPr>
          <p:nvPr/>
        </p:nvSpPr>
        <p:spPr bwMode="auto">
          <a:xfrm>
            <a:off x="2514600" y="1295400"/>
            <a:ext cx="1524000" cy="381000"/>
          </a:xfrm>
          <a:prstGeom prst="rect">
            <a:avLst/>
          </a:prstGeom>
          <a:gradFill rotWithShape="1">
            <a:gsLst>
              <a:gs pos="0">
                <a:schemeClr val="bg1"/>
              </a:gs>
              <a:gs pos="100000">
                <a:schemeClr val="bg1">
                  <a:gamma/>
                  <a:shade val="46275"/>
                  <a:invGamma/>
                </a:schemeClr>
              </a:gs>
            </a:gsLst>
            <a:lin ang="0" scaled="1"/>
          </a:gradFill>
          <a:ln w="9525" algn="ctr">
            <a:solidFill>
              <a:schemeClr val="tx1"/>
            </a:solidFill>
            <a:miter lim="800000"/>
            <a:headEnd/>
            <a:tailEnd/>
          </a:ln>
          <a:effectLst/>
        </p:spPr>
        <p:txBody>
          <a:bodyPr wrap="none" anchor="ctr"/>
          <a:lstStyle/>
          <a:p>
            <a:pPr>
              <a:defRPr/>
            </a:pPr>
            <a:endParaRPr lang="en-US"/>
          </a:p>
        </p:txBody>
      </p:sp>
      <p:sp>
        <p:nvSpPr>
          <p:cNvPr id="20487" name="Rectangle 7"/>
          <p:cNvSpPr>
            <a:spLocks noChangeArrowheads="1"/>
          </p:cNvSpPr>
          <p:nvPr/>
        </p:nvSpPr>
        <p:spPr bwMode="auto">
          <a:xfrm>
            <a:off x="2514600" y="1676400"/>
            <a:ext cx="2590800" cy="381000"/>
          </a:xfrm>
          <a:prstGeom prst="rect">
            <a:avLst/>
          </a:prstGeom>
          <a:gradFill rotWithShape="1">
            <a:gsLst>
              <a:gs pos="0">
                <a:schemeClr val="bg1"/>
              </a:gs>
              <a:gs pos="100000">
                <a:schemeClr val="bg1">
                  <a:gamma/>
                  <a:shade val="46275"/>
                  <a:invGamma/>
                </a:schemeClr>
              </a:gs>
            </a:gsLst>
            <a:lin ang="0" scaled="1"/>
          </a:gradFill>
          <a:ln w="9525" algn="ctr">
            <a:solidFill>
              <a:schemeClr val="tx1"/>
            </a:solidFill>
            <a:miter lim="800000"/>
            <a:headEnd/>
            <a:tailEnd/>
          </a:ln>
          <a:effectLst/>
        </p:spPr>
        <p:txBody>
          <a:bodyPr wrap="none" anchor="ctr"/>
          <a:lstStyle/>
          <a:p>
            <a:pPr>
              <a:defRPr/>
            </a:pPr>
            <a:endParaRPr lang="en-US"/>
          </a:p>
        </p:txBody>
      </p:sp>
      <p:sp>
        <p:nvSpPr>
          <p:cNvPr id="20488" name="Rectangle 8"/>
          <p:cNvSpPr>
            <a:spLocks noChangeArrowheads="1"/>
          </p:cNvSpPr>
          <p:nvPr/>
        </p:nvSpPr>
        <p:spPr bwMode="auto">
          <a:xfrm>
            <a:off x="2514600" y="2057400"/>
            <a:ext cx="1447800" cy="381000"/>
          </a:xfrm>
          <a:prstGeom prst="rect">
            <a:avLst/>
          </a:prstGeom>
          <a:gradFill rotWithShape="1">
            <a:gsLst>
              <a:gs pos="0">
                <a:schemeClr val="bg1"/>
              </a:gs>
              <a:gs pos="100000">
                <a:schemeClr val="bg1">
                  <a:gamma/>
                  <a:shade val="46275"/>
                  <a:invGamma/>
                </a:schemeClr>
              </a:gs>
            </a:gsLst>
            <a:lin ang="0" scaled="1"/>
          </a:gradFill>
          <a:ln w="9525" algn="ctr">
            <a:solidFill>
              <a:schemeClr val="tx1"/>
            </a:solidFill>
            <a:miter lim="800000"/>
            <a:headEnd/>
            <a:tailEnd/>
          </a:ln>
          <a:effectLst/>
        </p:spPr>
        <p:txBody>
          <a:bodyPr wrap="none" anchor="ctr"/>
          <a:lstStyle/>
          <a:p>
            <a:pPr>
              <a:defRPr/>
            </a:pPr>
            <a:endParaRPr lang="en-US"/>
          </a:p>
        </p:txBody>
      </p:sp>
      <p:sp>
        <p:nvSpPr>
          <p:cNvPr id="20489" name="Rectangle 9"/>
          <p:cNvSpPr>
            <a:spLocks noChangeArrowheads="1"/>
          </p:cNvSpPr>
          <p:nvPr/>
        </p:nvSpPr>
        <p:spPr bwMode="auto">
          <a:xfrm>
            <a:off x="2514600" y="2438400"/>
            <a:ext cx="2286000" cy="381000"/>
          </a:xfrm>
          <a:prstGeom prst="rect">
            <a:avLst/>
          </a:prstGeom>
          <a:gradFill rotWithShape="1">
            <a:gsLst>
              <a:gs pos="0">
                <a:schemeClr val="bg1"/>
              </a:gs>
              <a:gs pos="100000">
                <a:schemeClr val="bg1">
                  <a:gamma/>
                  <a:shade val="46275"/>
                  <a:invGamma/>
                </a:schemeClr>
              </a:gs>
            </a:gsLst>
            <a:lin ang="0" scaled="1"/>
          </a:gradFill>
          <a:ln w="9525" algn="ctr">
            <a:solidFill>
              <a:schemeClr val="tx1"/>
            </a:solidFill>
            <a:miter lim="800000"/>
            <a:headEnd/>
            <a:tailEnd/>
          </a:ln>
          <a:effectLst/>
        </p:spPr>
        <p:txBody>
          <a:bodyPr wrap="none" anchor="ctr"/>
          <a:lstStyle/>
          <a:p>
            <a:pPr>
              <a:defRPr/>
            </a:pPr>
            <a:endParaRPr lang="en-US"/>
          </a:p>
        </p:txBody>
      </p:sp>
      <p:sp>
        <p:nvSpPr>
          <p:cNvPr id="18440" name="Text Box 10"/>
          <p:cNvSpPr txBox="1">
            <a:spLocks noChangeArrowheads="1"/>
          </p:cNvSpPr>
          <p:nvPr/>
        </p:nvSpPr>
        <p:spPr bwMode="auto">
          <a:xfrm>
            <a:off x="3733800" y="3505200"/>
            <a:ext cx="4652963" cy="701675"/>
          </a:xfrm>
          <a:prstGeom prst="rect">
            <a:avLst/>
          </a:prstGeom>
          <a:noFill/>
          <a:ln w="9525">
            <a:noFill/>
            <a:miter lim="800000"/>
            <a:headEnd/>
            <a:tailEnd/>
          </a:ln>
        </p:spPr>
        <p:txBody>
          <a:bodyPr wrap="none">
            <a:spAutoFit/>
          </a:bodyPr>
          <a:lstStyle/>
          <a:p>
            <a:r>
              <a:rPr lang="en-US" sz="2000"/>
              <a:t>Variable length record, variable set of fields</a:t>
            </a:r>
          </a:p>
          <a:p>
            <a:r>
              <a:rPr lang="en-US" sz="2000"/>
              <a:t>Chorological order of storing</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229600" cy="715963"/>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SEQUENTIAL FILE</a:t>
            </a:r>
          </a:p>
        </p:txBody>
      </p:sp>
      <p:sp>
        <p:nvSpPr>
          <p:cNvPr id="19459" name="Rectangle 3"/>
          <p:cNvSpPr>
            <a:spLocks noGrp="1" noChangeArrowheads="1"/>
          </p:cNvSpPr>
          <p:nvPr>
            <p:ph type="body" sz="half" idx="1"/>
          </p:nvPr>
        </p:nvSpPr>
        <p:spPr>
          <a:xfrm>
            <a:off x="457200" y="762000"/>
            <a:ext cx="8382000" cy="2362200"/>
          </a:xfrm>
        </p:spPr>
        <p:txBody>
          <a:bodyPr/>
          <a:lstStyle/>
          <a:p>
            <a:pPr marL="609600" indent="-609600" eaLnBrk="1" hangingPunct="1">
              <a:buFontTx/>
              <a:buAutoNum type="arabicPeriod"/>
            </a:pPr>
            <a:r>
              <a:rPr lang="en-US" sz="2000" smtClean="0">
                <a:latin typeface="Times New Roman" pitchFamily="18" charset="0"/>
              </a:rPr>
              <a:t>It is the most common type of file. In this type of file:</a:t>
            </a:r>
          </a:p>
          <a:p>
            <a:pPr marL="990600" lvl="1" indent="-533400" eaLnBrk="1" hangingPunct="1">
              <a:buFontTx/>
              <a:buAutoNum type="arabicPeriod"/>
            </a:pPr>
            <a:r>
              <a:rPr lang="en-US" sz="1800" smtClean="0">
                <a:latin typeface="Times New Roman" pitchFamily="18" charset="0"/>
              </a:rPr>
              <a:t>A fixed format is used for record.</a:t>
            </a:r>
          </a:p>
          <a:p>
            <a:pPr marL="990600" lvl="1" indent="-533400" eaLnBrk="1" hangingPunct="1">
              <a:buFontTx/>
              <a:buAutoNum type="arabicPeriod"/>
            </a:pPr>
            <a:r>
              <a:rPr lang="en-US" sz="1800" smtClean="0">
                <a:latin typeface="Times New Roman" pitchFamily="18" charset="0"/>
              </a:rPr>
              <a:t>All records are of the same length.</a:t>
            </a:r>
          </a:p>
          <a:p>
            <a:pPr marL="990600" lvl="1" indent="-533400" eaLnBrk="1" hangingPunct="1">
              <a:buFontTx/>
              <a:buAutoNum type="arabicPeriod"/>
            </a:pPr>
            <a:r>
              <a:rPr lang="en-US" sz="1800" smtClean="0">
                <a:latin typeface="Times New Roman" pitchFamily="18" charset="0"/>
              </a:rPr>
              <a:t>Position of each field in record and length of field is fixed.</a:t>
            </a:r>
          </a:p>
          <a:p>
            <a:pPr marL="990600" lvl="1" indent="-533400" eaLnBrk="1" hangingPunct="1">
              <a:buFontTx/>
              <a:buAutoNum type="arabicPeriod"/>
            </a:pPr>
            <a:r>
              <a:rPr lang="en-US" sz="1800" smtClean="0">
                <a:latin typeface="Times New Roman" pitchFamily="18" charset="0"/>
              </a:rPr>
              <a:t>Records are physically ordered on the value of field is fixed.</a:t>
            </a:r>
          </a:p>
          <a:p>
            <a:pPr marL="990600" lvl="1" indent="-533400" eaLnBrk="1" hangingPunct="1">
              <a:buFontTx/>
              <a:buAutoNum type="arabicPeriod"/>
            </a:pPr>
            <a:r>
              <a:rPr lang="en-US" sz="1800" smtClean="0">
                <a:latin typeface="Times New Roman" pitchFamily="18" charset="0"/>
              </a:rPr>
              <a:t>Records are physically ordered on the value of one of the fields-called the ordering field.</a:t>
            </a:r>
          </a:p>
        </p:txBody>
      </p:sp>
      <p:graphicFrame>
        <p:nvGraphicFramePr>
          <p:cNvPr id="21543" name="Group 39"/>
          <p:cNvGraphicFramePr>
            <a:graphicFrameLocks noGrp="1"/>
          </p:cNvGraphicFramePr>
          <p:nvPr>
            <p:ph sz="half" idx="2"/>
          </p:nvPr>
        </p:nvGraphicFramePr>
        <p:xfrm>
          <a:off x="914400" y="3581400"/>
          <a:ext cx="7772400" cy="2286000"/>
        </p:xfrm>
        <a:graphic>
          <a:graphicData uri="http://schemas.openxmlformats.org/drawingml/2006/table">
            <a:tbl>
              <a:tblPr/>
              <a:tblGrid>
                <a:gridCol w="1943100"/>
                <a:gridCol w="1943100"/>
                <a:gridCol w="1943100"/>
                <a:gridCol w="1943100"/>
              </a:tblGrid>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ROLL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BRANCH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SINHA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60.89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SINGH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53.76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PATHAK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80.98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SATHE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715962"/>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	ADVANTAGES</a:t>
            </a:r>
          </a:p>
        </p:txBody>
      </p:sp>
      <p:sp>
        <p:nvSpPr>
          <p:cNvPr id="20483" name="Rectangle 3"/>
          <p:cNvSpPr>
            <a:spLocks noGrp="1" noChangeArrowheads="1"/>
          </p:cNvSpPr>
          <p:nvPr>
            <p:ph type="body" idx="1"/>
          </p:nvPr>
        </p:nvSpPr>
        <p:spPr>
          <a:xfrm>
            <a:off x="457200" y="1066800"/>
            <a:ext cx="8229600" cy="5059363"/>
          </a:xfrm>
        </p:spPr>
        <p:txBody>
          <a:bodyPr/>
          <a:lstStyle/>
          <a:p>
            <a:pPr marL="609600" indent="-609600" eaLnBrk="1" hangingPunct="1">
              <a:buFontTx/>
              <a:buAutoNum type="arabicPeriod"/>
            </a:pPr>
            <a:r>
              <a:rPr lang="en-US" sz="2400" smtClean="0">
                <a:latin typeface="Times New Roman" pitchFamily="18" charset="0"/>
              </a:rPr>
              <a:t>Reading of records in order of the ordering key is extremely efficient.</a:t>
            </a:r>
          </a:p>
          <a:p>
            <a:pPr marL="609600" indent="-609600" eaLnBrk="1" hangingPunct="1">
              <a:buFontTx/>
              <a:buAutoNum type="arabicPeriod"/>
            </a:pPr>
            <a:r>
              <a:rPr lang="en-US" sz="2400" smtClean="0">
                <a:latin typeface="Times New Roman" pitchFamily="18" charset="0"/>
              </a:rPr>
              <a:t>Finding the next record in order of the ordering key usually does not require additional block access. Next record may be found in the same block.</a:t>
            </a:r>
          </a:p>
          <a:p>
            <a:pPr marL="609600" indent="-609600" eaLnBrk="1" hangingPunct="1">
              <a:buFontTx/>
              <a:buAutoNum type="arabicPeriod"/>
            </a:pPr>
            <a:r>
              <a:rPr lang="en-US" sz="2400" smtClean="0">
                <a:latin typeface="Times New Roman" pitchFamily="18" charset="0"/>
              </a:rPr>
              <a:t>Searching operation on ordering key is must faster. Binary search can be utilized.</a:t>
            </a:r>
          </a:p>
          <a:p>
            <a:pPr marL="609600" indent="-609600" eaLnBrk="1" hangingPunct="1">
              <a:buFontTx/>
              <a:buAutoNum type="arabicPeriod"/>
            </a:pPr>
            <a:r>
              <a:rPr lang="en-US" sz="2400" smtClean="0">
                <a:latin typeface="Times New Roman" pitchFamily="18" charset="0"/>
              </a:rPr>
              <a:t>A binary search will require lig</a:t>
            </a:r>
            <a:r>
              <a:rPr lang="en-US" sz="2400" baseline="-25000" smtClean="0">
                <a:latin typeface="Times New Roman" pitchFamily="18" charset="0"/>
              </a:rPr>
              <a:t>2</a:t>
            </a:r>
            <a:r>
              <a:rPr lang="en-US" sz="2400" smtClean="0">
                <a:latin typeface="Times New Roman" pitchFamily="18" charset="0"/>
              </a:rPr>
              <a:t>b where b is total number of blocks in the file.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457200" y="304800"/>
            <a:ext cx="8229600" cy="6324600"/>
          </a:xfrm>
        </p:spPr>
        <p:txBody>
          <a:bodyPr/>
          <a:lstStyle/>
          <a:p>
            <a:pPr marL="609600" indent="-609600" algn="just" eaLnBrk="1" hangingPunct="1">
              <a:buFontTx/>
              <a:buAutoNum type="arabicPeriod" startAt="6"/>
            </a:pPr>
            <a:r>
              <a:rPr lang="en-US" sz="2400" smtClean="0">
                <a:latin typeface="Times New Roman" pitchFamily="18" charset="0"/>
              </a:rPr>
              <a:t>File represents programs and data. Data files may be numeric, alphabetic binary or alphanumeric. Files may be free form ,such as text files. In general, file is sequence of bits ,bytes ,lines or records.</a:t>
            </a:r>
          </a:p>
          <a:p>
            <a:pPr marL="609600" indent="-609600" algn="just" eaLnBrk="1" hangingPunct="1">
              <a:buFontTx/>
              <a:buAutoNum type="arabicPeriod" startAt="6"/>
            </a:pPr>
            <a:r>
              <a:rPr lang="en-US" sz="2400" smtClean="0">
                <a:latin typeface="Times New Roman" pitchFamily="18" charset="0"/>
              </a:rPr>
              <a:t>A file has a certain defined structure according to its type.</a:t>
            </a:r>
          </a:p>
          <a:p>
            <a:pPr marL="990600" lvl="1" indent="-533400" algn="just" eaLnBrk="1" hangingPunct="1">
              <a:buFontTx/>
              <a:buAutoNum type="arabicPeriod"/>
            </a:pPr>
            <a:r>
              <a:rPr lang="en-US" sz="2400" b="1" smtClean="0">
                <a:latin typeface="Times New Roman" pitchFamily="18" charset="0"/>
              </a:rPr>
              <a:t>Text file.:</a:t>
            </a:r>
            <a:r>
              <a:rPr lang="en-US" sz="2000" smtClean="0">
                <a:latin typeface="Times New Roman" pitchFamily="18" charset="0"/>
              </a:rPr>
              <a:t> </a:t>
            </a:r>
            <a:r>
              <a:rPr lang="en-US" sz="2400" smtClean="0">
                <a:latin typeface="Times New Roman" pitchFamily="18" charset="0"/>
              </a:rPr>
              <a:t>Is a sequence of character organized into lines</a:t>
            </a:r>
          </a:p>
          <a:p>
            <a:pPr marL="990600" lvl="1" indent="-533400" algn="just" eaLnBrk="1" hangingPunct="1">
              <a:buFontTx/>
              <a:buAutoNum type="arabicPeriod"/>
            </a:pPr>
            <a:r>
              <a:rPr lang="en-US" sz="2400" b="1" smtClean="0">
                <a:latin typeface="Times New Roman" pitchFamily="18" charset="0"/>
              </a:rPr>
              <a:t>Source file: </a:t>
            </a:r>
            <a:r>
              <a:rPr lang="en-US" sz="2400" smtClean="0">
                <a:latin typeface="Times New Roman" pitchFamily="18" charset="0"/>
              </a:rPr>
              <a:t>Is a sequence  of subroutines and functions.</a:t>
            </a:r>
            <a:endParaRPr lang="en-US" sz="2400" b="1" smtClean="0">
              <a:latin typeface="Times New Roman" pitchFamily="18" charset="0"/>
            </a:endParaRPr>
          </a:p>
          <a:p>
            <a:pPr marL="990600" lvl="1" indent="-533400" algn="just" eaLnBrk="1" hangingPunct="1">
              <a:buFontTx/>
              <a:buAutoNum type="arabicPeriod"/>
            </a:pPr>
            <a:r>
              <a:rPr lang="en-US" sz="2400" b="1" smtClean="0">
                <a:latin typeface="Times New Roman" pitchFamily="18" charset="0"/>
              </a:rPr>
              <a:t>Executable file: </a:t>
            </a:r>
            <a:r>
              <a:rPr lang="en-US" sz="2400" smtClean="0">
                <a:latin typeface="Times New Roman" pitchFamily="18" charset="0"/>
              </a:rPr>
              <a:t>Is a series of code sections that the loader can bring into memory and execute.</a:t>
            </a:r>
            <a:r>
              <a:rPr lang="en-US" sz="2400" b="1" smtClean="0">
                <a:latin typeface="Times New Roman" pitchFamily="18" charset="0"/>
              </a:rPr>
              <a:t> </a:t>
            </a:r>
          </a:p>
          <a:p>
            <a:pPr marL="990600" lvl="1" indent="-533400" algn="just" eaLnBrk="1" hangingPunct="1">
              <a:buFontTx/>
              <a:buAutoNum type="arabicPeriod"/>
            </a:pPr>
            <a:r>
              <a:rPr lang="en-US" sz="2400" b="1" smtClean="0">
                <a:latin typeface="Times New Roman" pitchFamily="18" charset="0"/>
              </a:rPr>
              <a:t>Object file.: </a:t>
            </a:r>
            <a:r>
              <a:rPr lang="en-US" sz="2400" smtClean="0">
                <a:latin typeface="Times New Roman" pitchFamily="18" charset="0"/>
              </a:rPr>
              <a:t>Is a sequence of bytes organized into blocks understandable by the system linker.</a:t>
            </a:r>
          </a:p>
          <a:p>
            <a:pPr marL="609600" indent="-609600" algn="just" eaLnBrk="1" hangingPunct="1">
              <a:buFontTx/>
              <a:buAutoNum type="arabicPeriod" startAt="6"/>
            </a:pPr>
            <a:r>
              <a:rPr lang="en-US" sz="2400" smtClean="0">
                <a:latin typeface="Times New Roman" pitchFamily="18" charset="0"/>
              </a:rPr>
              <a:t>The file system permits users to create data collections, called files, with desirable properties.</a:t>
            </a:r>
          </a:p>
          <a:p>
            <a:pPr marL="990600" lvl="1" indent="-533400" algn="just" eaLnBrk="1" hangingPunct="1">
              <a:buFontTx/>
              <a:buAutoNum type="arabicPeriod"/>
            </a:pPr>
            <a:r>
              <a:rPr lang="en-US" sz="2000" smtClean="0">
                <a:latin typeface="Times New Roman" pitchFamily="18" charset="0"/>
              </a:rPr>
              <a:t>Long term existence    2. Sharable between process  3. Structure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74625"/>
            <a:ext cx="8229600" cy="533400"/>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DISADVANTAGES</a:t>
            </a:r>
          </a:p>
        </p:txBody>
      </p:sp>
      <p:sp>
        <p:nvSpPr>
          <p:cNvPr id="21507" name="Rectangle 3"/>
          <p:cNvSpPr>
            <a:spLocks noGrp="1" noChangeArrowheads="1"/>
          </p:cNvSpPr>
          <p:nvPr>
            <p:ph type="body" idx="1"/>
          </p:nvPr>
        </p:nvSpPr>
        <p:spPr>
          <a:xfrm>
            <a:off x="457200" y="762000"/>
            <a:ext cx="8229600" cy="5638800"/>
          </a:xfrm>
        </p:spPr>
        <p:txBody>
          <a:bodyPr/>
          <a:lstStyle/>
          <a:p>
            <a:pPr marL="609600" indent="-609600" eaLnBrk="1" hangingPunct="1">
              <a:buFontTx/>
              <a:buAutoNum type="arabicPeriod"/>
            </a:pPr>
            <a:r>
              <a:rPr lang="en-US" sz="2400" smtClean="0">
                <a:latin typeface="Times New Roman" pitchFamily="18" charset="0"/>
              </a:rPr>
              <a:t>Sequential file does not give any advantage when the search operation is to be carried out on non-ordering field.</a:t>
            </a:r>
          </a:p>
          <a:p>
            <a:pPr marL="609600" indent="-609600" eaLnBrk="1" hangingPunct="1">
              <a:buFontTx/>
              <a:buAutoNum type="arabicPeriod"/>
            </a:pPr>
            <a:r>
              <a:rPr lang="en-US" sz="2400" smtClean="0">
                <a:latin typeface="Times New Roman" pitchFamily="18" charset="0"/>
              </a:rPr>
              <a:t>Inserting a record is an expensive operation. Insertion of a new record requires finding of place of insertion and then all records ahead of it must be moved to create space for the record to be inserted.</a:t>
            </a:r>
          </a:p>
          <a:p>
            <a:pPr marL="609600" indent="-609600" eaLnBrk="1" hangingPunct="1">
              <a:buFontTx/>
              <a:buAutoNum type="arabicPeriod"/>
            </a:pPr>
            <a:r>
              <a:rPr lang="en-US" sz="2400" smtClean="0">
                <a:latin typeface="Times New Roman" pitchFamily="18" charset="0"/>
              </a:rPr>
              <a:t>Deleting a file is an expensive operation. It also requires movement of records.</a:t>
            </a:r>
          </a:p>
          <a:p>
            <a:pPr marL="609600" indent="-609600" eaLnBrk="1" hangingPunct="1">
              <a:buFontTx/>
              <a:buAutoNum type="arabicPeriod"/>
            </a:pPr>
            <a:r>
              <a:rPr lang="en-US" sz="2400" smtClean="0">
                <a:latin typeface="Times New Roman" pitchFamily="18" charset="0"/>
              </a:rPr>
              <a:t>Modification of field value of ordering key could be time consuming. </a:t>
            </a:r>
          </a:p>
          <a:p>
            <a:pPr marL="609600" indent="-609600" eaLnBrk="1" hangingPunct="1">
              <a:buFontTx/>
              <a:buAutoNum type="arabicPeriod"/>
            </a:pPr>
            <a:r>
              <a:rPr lang="en-US" sz="2400" smtClean="0">
                <a:latin typeface="Times New Roman" pitchFamily="18" charset="0"/>
              </a:rPr>
              <a:t>Modifying the ordering field means the record can change its position. This requires deletion of the old record followed by insertion of the modified record.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0813"/>
            <a:ext cx="8229600" cy="715962"/>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INDEXED FILE</a:t>
            </a:r>
          </a:p>
        </p:txBody>
      </p:sp>
      <p:sp>
        <p:nvSpPr>
          <p:cNvPr id="22531" name="Rectangle 3"/>
          <p:cNvSpPr>
            <a:spLocks noGrp="1" noChangeArrowheads="1"/>
          </p:cNvSpPr>
          <p:nvPr>
            <p:ph type="body" idx="1"/>
          </p:nvPr>
        </p:nvSpPr>
        <p:spPr>
          <a:xfrm>
            <a:off x="373063" y="838200"/>
            <a:ext cx="8458200" cy="5715000"/>
          </a:xfrm>
        </p:spPr>
        <p:txBody>
          <a:bodyPr/>
          <a:lstStyle/>
          <a:p>
            <a:pPr marL="609600" indent="-609600" eaLnBrk="1" hangingPunct="1">
              <a:buFontTx/>
              <a:buAutoNum type="arabicPeriod"/>
            </a:pPr>
            <a:r>
              <a:rPr lang="en-US" sz="2400" smtClean="0">
                <a:latin typeface="Times New Roman" pitchFamily="18" charset="0"/>
              </a:rPr>
              <a:t>Indexing is used to speed up retrieval of records. It is done with the help of a separate sequential file.</a:t>
            </a:r>
          </a:p>
          <a:p>
            <a:pPr marL="609600" indent="-609600" eaLnBrk="1" hangingPunct="1">
              <a:buFontTx/>
              <a:buAutoNum type="arabicPeriod"/>
            </a:pPr>
            <a:r>
              <a:rPr lang="en-US" sz="2400" smtClean="0">
                <a:latin typeface="Times New Roman" pitchFamily="18" charset="0"/>
              </a:rPr>
              <a:t>Each record in the index consist of two fields, a key field and a pointer to the main file.</a:t>
            </a:r>
          </a:p>
          <a:p>
            <a:pPr marL="609600" indent="-609600" eaLnBrk="1" hangingPunct="1">
              <a:buFontTx/>
              <a:buAutoNum type="arabicPeriod"/>
            </a:pPr>
            <a:r>
              <a:rPr lang="en-US" sz="2400" smtClean="0">
                <a:latin typeface="Times New Roman" pitchFamily="18" charset="0"/>
              </a:rPr>
              <a:t>To find a specific record for the given key value, index is searched for the given key value.</a:t>
            </a:r>
          </a:p>
          <a:p>
            <a:pPr marL="609600" indent="-609600" eaLnBrk="1" hangingPunct="1">
              <a:buFontTx/>
              <a:buAutoNum type="arabicPeriod"/>
            </a:pPr>
            <a:r>
              <a:rPr lang="en-US" sz="2400" smtClean="0">
                <a:latin typeface="Times New Roman" pitchFamily="18" charset="0"/>
              </a:rPr>
              <a:t>Binary search can be used to search  in index file.</a:t>
            </a:r>
          </a:p>
          <a:p>
            <a:pPr marL="609600" indent="-609600" eaLnBrk="1" hangingPunct="1">
              <a:buFontTx/>
              <a:buAutoNum type="arabicPeriod"/>
            </a:pPr>
            <a:r>
              <a:rPr lang="en-US" sz="2400" smtClean="0">
                <a:latin typeface="Times New Roman" pitchFamily="18" charset="0"/>
              </a:rPr>
              <a:t>After getting the address of record from index file, the record in main file can easily be retrieved.</a:t>
            </a:r>
          </a:p>
          <a:p>
            <a:pPr marL="609600" indent="-609600" eaLnBrk="1" hangingPunct="1">
              <a:buFontTx/>
              <a:buAutoNum type="arabicPeriod"/>
            </a:pPr>
            <a:r>
              <a:rPr lang="en-US" sz="2400" smtClean="0">
                <a:latin typeface="Times New Roman" pitchFamily="18" charset="0"/>
              </a:rPr>
              <a:t>Index file is ordered on the ordering key roll no. Each record of index file points to the corresponding record. Main file is not sorted.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68" name="Group 44"/>
          <p:cNvGraphicFramePr>
            <a:graphicFrameLocks noGrp="1"/>
          </p:cNvGraphicFramePr>
          <p:nvPr>
            <p:ph/>
          </p:nvPr>
        </p:nvGraphicFramePr>
        <p:xfrm>
          <a:off x="3048000" y="677863"/>
          <a:ext cx="5867400" cy="2676525"/>
        </p:xfrm>
        <a:graphic>
          <a:graphicData uri="http://schemas.openxmlformats.org/drawingml/2006/table">
            <a:tbl>
              <a:tblPr/>
              <a:tblGrid>
                <a:gridCol w="2008188"/>
                <a:gridCol w="1233487"/>
                <a:gridCol w="1004888"/>
                <a:gridCol w="1620837"/>
              </a:tblGrid>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ROLL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SINHA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60.89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SINGH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53.76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PATHAK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80.98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SATHE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86" name="Text Box 45"/>
          <p:cNvSpPr txBox="1">
            <a:spLocks noChangeArrowheads="1"/>
          </p:cNvSpPr>
          <p:nvPr/>
        </p:nvSpPr>
        <p:spPr bwMode="auto">
          <a:xfrm>
            <a:off x="5089525" y="4043363"/>
            <a:ext cx="1443038" cy="457200"/>
          </a:xfrm>
          <a:prstGeom prst="rect">
            <a:avLst/>
          </a:prstGeom>
          <a:noFill/>
          <a:ln w="9525">
            <a:noFill/>
            <a:miter lim="800000"/>
            <a:headEnd/>
            <a:tailEnd/>
          </a:ln>
        </p:spPr>
        <p:txBody>
          <a:bodyPr wrap="none">
            <a:spAutoFit/>
          </a:bodyPr>
          <a:lstStyle/>
          <a:p>
            <a:r>
              <a:rPr lang="en-US" sz="2400" b="1"/>
              <a:t>Main File</a:t>
            </a:r>
          </a:p>
        </p:txBody>
      </p:sp>
      <p:sp>
        <p:nvSpPr>
          <p:cNvPr id="23587" name="Text Box 46"/>
          <p:cNvSpPr txBox="1">
            <a:spLocks noChangeArrowheads="1"/>
          </p:cNvSpPr>
          <p:nvPr/>
        </p:nvSpPr>
        <p:spPr bwMode="auto">
          <a:xfrm>
            <a:off x="762000" y="1371600"/>
            <a:ext cx="990600" cy="2024063"/>
          </a:xfrm>
          <a:prstGeom prst="rect">
            <a:avLst/>
          </a:prstGeom>
          <a:noFill/>
          <a:ln w="9525">
            <a:solidFill>
              <a:schemeClr val="tx1"/>
            </a:solidFill>
            <a:miter lim="800000"/>
            <a:headEnd/>
            <a:tailEnd/>
          </a:ln>
        </p:spPr>
        <p:txBody>
          <a:bodyPr>
            <a:spAutoFit/>
          </a:bodyPr>
          <a:lstStyle/>
          <a:p>
            <a:r>
              <a:rPr lang="en-US">
                <a:latin typeface="Arial" charset="0"/>
              </a:rPr>
              <a:t>1000</a:t>
            </a:r>
          </a:p>
          <a:p>
            <a:endParaRPr lang="en-US">
              <a:latin typeface="Arial" charset="0"/>
            </a:endParaRPr>
          </a:p>
          <a:p>
            <a:r>
              <a:rPr lang="en-US">
                <a:latin typeface="Arial" charset="0"/>
              </a:rPr>
              <a:t>1010</a:t>
            </a:r>
          </a:p>
          <a:p>
            <a:endParaRPr lang="en-US">
              <a:latin typeface="Arial" charset="0"/>
            </a:endParaRPr>
          </a:p>
          <a:p>
            <a:r>
              <a:rPr lang="en-US">
                <a:latin typeface="Arial" charset="0"/>
              </a:rPr>
              <a:t>1015</a:t>
            </a:r>
          </a:p>
          <a:p>
            <a:endParaRPr lang="en-US">
              <a:latin typeface="Arial" charset="0"/>
            </a:endParaRPr>
          </a:p>
          <a:p>
            <a:r>
              <a:rPr lang="en-US">
                <a:latin typeface="Arial" charset="0"/>
              </a:rPr>
              <a:t>1016</a:t>
            </a:r>
          </a:p>
        </p:txBody>
      </p:sp>
      <p:sp>
        <p:nvSpPr>
          <p:cNvPr id="23588" name="Line 47"/>
          <p:cNvSpPr>
            <a:spLocks noChangeShapeType="1"/>
          </p:cNvSpPr>
          <p:nvPr/>
        </p:nvSpPr>
        <p:spPr bwMode="auto">
          <a:xfrm>
            <a:off x="1441450" y="1371600"/>
            <a:ext cx="0" cy="1981200"/>
          </a:xfrm>
          <a:prstGeom prst="line">
            <a:avLst/>
          </a:prstGeom>
          <a:noFill/>
          <a:ln w="9525">
            <a:solidFill>
              <a:schemeClr val="tx1"/>
            </a:solidFill>
            <a:round/>
            <a:headEnd/>
            <a:tailEnd/>
          </a:ln>
        </p:spPr>
        <p:txBody>
          <a:bodyPr/>
          <a:lstStyle/>
          <a:p>
            <a:endParaRPr lang="en-US"/>
          </a:p>
        </p:txBody>
      </p:sp>
      <p:sp>
        <p:nvSpPr>
          <p:cNvPr id="23589" name="Line 48"/>
          <p:cNvSpPr>
            <a:spLocks noChangeShapeType="1"/>
          </p:cNvSpPr>
          <p:nvPr/>
        </p:nvSpPr>
        <p:spPr bwMode="auto">
          <a:xfrm>
            <a:off x="762000" y="1828800"/>
            <a:ext cx="990600" cy="0"/>
          </a:xfrm>
          <a:prstGeom prst="line">
            <a:avLst/>
          </a:prstGeom>
          <a:noFill/>
          <a:ln w="9525">
            <a:solidFill>
              <a:schemeClr val="tx1"/>
            </a:solidFill>
            <a:round/>
            <a:headEnd/>
            <a:tailEnd/>
          </a:ln>
        </p:spPr>
        <p:txBody>
          <a:bodyPr/>
          <a:lstStyle/>
          <a:p>
            <a:endParaRPr lang="en-US"/>
          </a:p>
        </p:txBody>
      </p:sp>
      <p:sp>
        <p:nvSpPr>
          <p:cNvPr id="23590" name="Line 49"/>
          <p:cNvSpPr>
            <a:spLocks noChangeShapeType="1"/>
          </p:cNvSpPr>
          <p:nvPr/>
        </p:nvSpPr>
        <p:spPr bwMode="auto">
          <a:xfrm>
            <a:off x="749300" y="2355850"/>
            <a:ext cx="990600" cy="0"/>
          </a:xfrm>
          <a:prstGeom prst="line">
            <a:avLst/>
          </a:prstGeom>
          <a:noFill/>
          <a:ln w="9525">
            <a:solidFill>
              <a:schemeClr val="tx1"/>
            </a:solidFill>
            <a:round/>
            <a:headEnd/>
            <a:tailEnd/>
          </a:ln>
        </p:spPr>
        <p:txBody>
          <a:bodyPr/>
          <a:lstStyle/>
          <a:p>
            <a:endParaRPr lang="en-US"/>
          </a:p>
        </p:txBody>
      </p:sp>
      <p:sp>
        <p:nvSpPr>
          <p:cNvPr id="23591" name="Line 50"/>
          <p:cNvSpPr>
            <a:spLocks noChangeShapeType="1"/>
          </p:cNvSpPr>
          <p:nvPr/>
        </p:nvSpPr>
        <p:spPr bwMode="auto">
          <a:xfrm>
            <a:off x="777875" y="2895600"/>
            <a:ext cx="990600" cy="0"/>
          </a:xfrm>
          <a:prstGeom prst="line">
            <a:avLst/>
          </a:prstGeom>
          <a:noFill/>
          <a:ln w="9525">
            <a:solidFill>
              <a:schemeClr val="tx1"/>
            </a:solidFill>
            <a:round/>
            <a:headEnd/>
            <a:tailEnd/>
          </a:ln>
        </p:spPr>
        <p:txBody>
          <a:bodyPr/>
          <a:lstStyle/>
          <a:p>
            <a:endParaRPr lang="en-US"/>
          </a:p>
        </p:txBody>
      </p:sp>
      <p:sp>
        <p:nvSpPr>
          <p:cNvPr id="23592" name="Text Box 51"/>
          <p:cNvSpPr txBox="1">
            <a:spLocks noChangeArrowheads="1"/>
          </p:cNvSpPr>
          <p:nvPr/>
        </p:nvSpPr>
        <p:spPr bwMode="auto">
          <a:xfrm>
            <a:off x="762000" y="717550"/>
            <a:ext cx="685800" cy="646113"/>
          </a:xfrm>
          <a:prstGeom prst="rect">
            <a:avLst/>
          </a:prstGeom>
          <a:noFill/>
          <a:ln w="9525">
            <a:noFill/>
            <a:miter lim="800000"/>
            <a:headEnd/>
            <a:tailEnd/>
          </a:ln>
        </p:spPr>
        <p:txBody>
          <a:bodyPr>
            <a:spAutoFit/>
          </a:bodyPr>
          <a:lstStyle/>
          <a:p>
            <a:pPr algn="just"/>
            <a:r>
              <a:rPr lang="en-US" sz="1200"/>
              <a:t>Last</a:t>
            </a:r>
          </a:p>
          <a:p>
            <a:pPr algn="just"/>
            <a:r>
              <a:rPr lang="en-US" sz="1200"/>
              <a:t>Name</a:t>
            </a:r>
          </a:p>
          <a:p>
            <a:pPr algn="just"/>
            <a:r>
              <a:rPr lang="en-US" sz="1200"/>
              <a:t>Key</a:t>
            </a:r>
          </a:p>
        </p:txBody>
      </p:sp>
      <p:sp>
        <p:nvSpPr>
          <p:cNvPr id="23593" name="Text Box 52"/>
          <p:cNvSpPr txBox="1">
            <a:spLocks noChangeArrowheads="1"/>
          </p:cNvSpPr>
          <p:nvPr/>
        </p:nvSpPr>
        <p:spPr bwMode="auto">
          <a:xfrm>
            <a:off x="1273175" y="766763"/>
            <a:ext cx="844550" cy="641350"/>
          </a:xfrm>
          <a:prstGeom prst="rect">
            <a:avLst/>
          </a:prstGeom>
          <a:noFill/>
          <a:ln w="9525">
            <a:noFill/>
            <a:miter lim="800000"/>
            <a:headEnd/>
            <a:tailEnd/>
          </a:ln>
        </p:spPr>
        <p:txBody>
          <a:bodyPr wrap="none">
            <a:spAutoFit/>
          </a:bodyPr>
          <a:lstStyle/>
          <a:p>
            <a:pPr algn="ctr"/>
            <a:endParaRPr lang="en-US"/>
          </a:p>
          <a:p>
            <a:pPr algn="ctr"/>
            <a:r>
              <a:rPr lang="en-US"/>
              <a:t>Pointer</a:t>
            </a:r>
          </a:p>
        </p:txBody>
      </p:sp>
      <p:sp>
        <p:nvSpPr>
          <p:cNvPr id="23594" name="Text Box 53"/>
          <p:cNvSpPr txBox="1">
            <a:spLocks noChangeArrowheads="1"/>
          </p:cNvSpPr>
          <p:nvPr/>
        </p:nvSpPr>
        <p:spPr bwMode="auto">
          <a:xfrm>
            <a:off x="671513" y="3519488"/>
            <a:ext cx="1219200" cy="396875"/>
          </a:xfrm>
          <a:prstGeom prst="rect">
            <a:avLst/>
          </a:prstGeom>
          <a:noFill/>
          <a:ln w="9525">
            <a:noFill/>
            <a:miter lim="800000"/>
            <a:headEnd/>
            <a:tailEnd/>
          </a:ln>
        </p:spPr>
        <p:txBody>
          <a:bodyPr wrap="none">
            <a:spAutoFit/>
          </a:bodyPr>
          <a:lstStyle/>
          <a:p>
            <a:r>
              <a:rPr lang="en-US" sz="2000"/>
              <a:t>Index File</a:t>
            </a:r>
          </a:p>
        </p:txBody>
      </p:sp>
      <p:sp>
        <p:nvSpPr>
          <p:cNvPr id="23595" name="Line 54"/>
          <p:cNvSpPr>
            <a:spLocks noChangeShapeType="1"/>
          </p:cNvSpPr>
          <p:nvPr/>
        </p:nvSpPr>
        <p:spPr bwMode="auto">
          <a:xfrm>
            <a:off x="1600200" y="1600200"/>
            <a:ext cx="1371600" cy="914400"/>
          </a:xfrm>
          <a:prstGeom prst="line">
            <a:avLst/>
          </a:prstGeom>
          <a:noFill/>
          <a:ln w="9525">
            <a:solidFill>
              <a:schemeClr val="tx1"/>
            </a:solidFill>
            <a:round/>
            <a:headEnd/>
            <a:tailEnd type="triangle" w="med" len="med"/>
          </a:ln>
        </p:spPr>
        <p:txBody>
          <a:bodyPr/>
          <a:lstStyle/>
          <a:p>
            <a:endParaRPr lang="en-US"/>
          </a:p>
        </p:txBody>
      </p:sp>
      <p:sp>
        <p:nvSpPr>
          <p:cNvPr id="23596" name="Line 55"/>
          <p:cNvSpPr>
            <a:spLocks noChangeShapeType="1"/>
          </p:cNvSpPr>
          <p:nvPr/>
        </p:nvSpPr>
        <p:spPr bwMode="auto">
          <a:xfrm>
            <a:off x="1600200" y="2057400"/>
            <a:ext cx="1447800" cy="76200"/>
          </a:xfrm>
          <a:prstGeom prst="line">
            <a:avLst/>
          </a:prstGeom>
          <a:noFill/>
          <a:ln w="9525">
            <a:solidFill>
              <a:schemeClr val="tx1"/>
            </a:solidFill>
            <a:round/>
            <a:headEnd/>
            <a:tailEnd type="triangle" w="med" len="med"/>
          </a:ln>
        </p:spPr>
        <p:txBody>
          <a:bodyPr/>
          <a:lstStyle/>
          <a:p>
            <a:endParaRPr lang="en-US"/>
          </a:p>
        </p:txBody>
      </p:sp>
      <p:sp>
        <p:nvSpPr>
          <p:cNvPr id="23597" name="Line 56"/>
          <p:cNvSpPr>
            <a:spLocks noChangeShapeType="1"/>
          </p:cNvSpPr>
          <p:nvPr/>
        </p:nvSpPr>
        <p:spPr bwMode="auto">
          <a:xfrm>
            <a:off x="1600200" y="2590800"/>
            <a:ext cx="1447800" cy="533400"/>
          </a:xfrm>
          <a:prstGeom prst="line">
            <a:avLst/>
          </a:prstGeom>
          <a:noFill/>
          <a:ln w="9525">
            <a:solidFill>
              <a:schemeClr val="tx1"/>
            </a:solidFill>
            <a:round/>
            <a:headEnd/>
            <a:tailEnd type="triangle" w="med" len="med"/>
          </a:ln>
        </p:spPr>
        <p:txBody>
          <a:bodyPr/>
          <a:lstStyle/>
          <a:p>
            <a:endParaRPr lang="en-US"/>
          </a:p>
        </p:txBody>
      </p:sp>
      <p:sp>
        <p:nvSpPr>
          <p:cNvPr id="23598" name="Line 57"/>
          <p:cNvSpPr>
            <a:spLocks noChangeShapeType="1"/>
          </p:cNvSpPr>
          <p:nvPr/>
        </p:nvSpPr>
        <p:spPr bwMode="auto">
          <a:xfrm flipV="1">
            <a:off x="1524000" y="1676400"/>
            <a:ext cx="1447800" cy="1524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6668" name="Group 44"/>
          <p:cNvGraphicFramePr>
            <a:graphicFrameLocks noGrp="1"/>
          </p:cNvGraphicFramePr>
          <p:nvPr>
            <p:ph/>
          </p:nvPr>
        </p:nvGraphicFramePr>
        <p:xfrm>
          <a:off x="3048000" y="677863"/>
          <a:ext cx="5867400" cy="2676525"/>
        </p:xfrm>
        <a:graphic>
          <a:graphicData uri="http://schemas.openxmlformats.org/drawingml/2006/table">
            <a:tbl>
              <a:tblPr/>
              <a:tblGrid>
                <a:gridCol w="2008188"/>
                <a:gridCol w="1233487"/>
                <a:gridCol w="1004888"/>
                <a:gridCol w="1620837"/>
              </a:tblGrid>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ROLL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SINHA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60.89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SINGH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53.76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PATHAK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80.98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SATHE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10" name="Text Box 45"/>
          <p:cNvSpPr txBox="1">
            <a:spLocks noChangeArrowheads="1"/>
          </p:cNvSpPr>
          <p:nvPr/>
        </p:nvSpPr>
        <p:spPr bwMode="auto">
          <a:xfrm>
            <a:off x="5089525" y="4043363"/>
            <a:ext cx="1443038" cy="457200"/>
          </a:xfrm>
          <a:prstGeom prst="rect">
            <a:avLst/>
          </a:prstGeom>
          <a:noFill/>
          <a:ln w="9525">
            <a:noFill/>
            <a:miter lim="800000"/>
            <a:headEnd/>
            <a:tailEnd/>
          </a:ln>
        </p:spPr>
        <p:txBody>
          <a:bodyPr wrap="none">
            <a:spAutoFit/>
          </a:bodyPr>
          <a:lstStyle/>
          <a:p>
            <a:r>
              <a:rPr lang="en-US" sz="2400" b="1"/>
              <a:t>Main File</a:t>
            </a:r>
          </a:p>
        </p:txBody>
      </p:sp>
      <p:sp>
        <p:nvSpPr>
          <p:cNvPr id="24611" name="Text Box 46"/>
          <p:cNvSpPr txBox="1">
            <a:spLocks noChangeArrowheads="1"/>
          </p:cNvSpPr>
          <p:nvPr/>
        </p:nvSpPr>
        <p:spPr bwMode="auto">
          <a:xfrm>
            <a:off x="762000" y="1371600"/>
            <a:ext cx="990600" cy="2024063"/>
          </a:xfrm>
          <a:prstGeom prst="rect">
            <a:avLst/>
          </a:prstGeom>
          <a:noFill/>
          <a:ln w="9525">
            <a:solidFill>
              <a:schemeClr val="tx1"/>
            </a:solidFill>
            <a:miter lim="800000"/>
            <a:headEnd/>
            <a:tailEnd/>
          </a:ln>
        </p:spPr>
        <p:txBody>
          <a:bodyPr>
            <a:spAutoFit/>
          </a:bodyPr>
          <a:lstStyle/>
          <a:p>
            <a:r>
              <a:rPr lang="en-US">
                <a:latin typeface="Arial" charset="0"/>
              </a:rPr>
              <a:t>1000</a:t>
            </a:r>
          </a:p>
          <a:p>
            <a:endParaRPr lang="en-US">
              <a:latin typeface="Arial" charset="0"/>
            </a:endParaRPr>
          </a:p>
          <a:p>
            <a:r>
              <a:rPr lang="en-US">
                <a:latin typeface="Arial" charset="0"/>
              </a:rPr>
              <a:t>1010</a:t>
            </a:r>
          </a:p>
          <a:p>
            <a:endParaRPr lang="en-US">
              <a:latin typeface="Arial" charset="0"/>
            </a:endParaRPr>
          </a:p>
          <a:p>
            <a:r>
              <a:rPr lang="en-US">
                <a:latin typeface="Arial" charset="0"/>
              </a:rPr>
              <a:t>1015</a:t>
            </a:r>
          </a:p>
          <a:p>
            <a:endParaRPr lang="en-US">
              <a:latin typeface="Arial" charset="0"/>
            </a:endParaRPr>
          </a:p>
          <a:p>
            <a:r>
              <a:rPr lang="en-US">
                <a:latin typeface="Arial" charset="0"/>
              </a:rPr>
              <a:t>1016</a:t>
            </a:r>
          </a:p>
        </p:txBody>
      </p:sp>
      <p:sp>
        <p:nvSpPr>
          <p:cNvPr id="24612" name="Line 47"/>
          <p:cNvSpPr>
            <a:spLocks noChangeShapeType="1"/>
          </p:cNvSpPr>
          <p:nvPr/>
        </p:nvSpPr>
        <p:spPr bwMode="auto">
          <a:xfrm>
            <a:off x="1441450" y="1371600"/>
            <a:ext cx="0" cy="1981200"/>
          </a:xfrm>
          <a:prstGeom prst="line">
            <a:avLst/>
          </a:prstGeom>
          <a:noFill/>
          <a:ln w="9525">
            <a:solidFill>
              <a:schemeClr val="tx1"/>
            </a:solidFill>
            <a:round/>
            <a:headEnd/>
            <a:tailEnd/>
          </a:ln>
        </p:spPr>
        <p:txBody>
          <a:bodyPr/>
          <a:lstStyle/>
          <a:p>
            <a:endParaRPr lang="en-US"/>
          </a:p>
        </p:txBody>
      </p:sp>
      <p:sp>
        <p:nvSpPr>
          <p:cNvPr id="24613" name="Line 48"/>
          <p:cNvSpPr>
            <a:spLocks noChangeShapeType="1"/>
          </p:cNvSpPr>
          <p:nvPr/>
        </p:nvSpPr>
        <p:spPr bwMode="auto">
          <a:xfrm>
            <a:off x="762000" y="1828800"/>
            <a:ext cx="990600" cy="0"/>
          </a:xfrm>
          <a:prstGeom prst="line">
            <a:avLst/>
          </a:prstGeom>
          <a:noFill/>
          <a:ln w="9525">
            <a:solidFill>
              <a:schemeClr val="tx1"/>
            </a:solidFill>
            <a:round/>
            <a:headEnd/>
            <a:tailEnd/>
          </a:ln>
        </p:spPr>
        <p:txBody>
          <a:bodyPr/>
          <a:lstStyle/>
          <a:p>
            <a:endParaRPr lang="en-US"/>
          </a:p>
        </p:txBody>
      </p:sp>
      <p:sp>
        <p:nvSpPr>
          <p:cNvPr id="24614" name="Line 49"/>
          <p:cNvSpPr>
            <a:spLocks noChangeShapeType="1"/>
          </p:cNvSpPr>
          <p:nvPr/>
        </p:nvSpPr>
        <p:spPr bwMode="auto">
          <a:xfrm>
            <a:off x="749300" y="2355850"/>
            <a:ext cx="990600" cy="0"/>
          </a:xfrm>
          <a:prstGeom prst="line">
            <a:avLst/>
          </a:prstGeom>
          <a:noFill/>
          <a:ln w="9525">
            <a:solidFill>
              <a:schemeClr val="tx1"/>
            </a:solidFill>
            <a:round/>
            <a:headEnd/>
            <a:tailEnd/>
          </a:ln>
        </p:spPr>
        <p:txBody>
          <a:bodyPr/>
          <a:lstStyle/>
          <a:p>
            <a:endParaRPr lang="en-US"/>
          </a:p>
        </p:txBody>
      </p:sp>
      <p:sp>
        <p:nvSpPr>
          <p:cNvPr id="24615" name="Line 50"/>
          <p:cNvSpPr>
            <a:spLocks noChangeShapeType="1"/>
          </p:cNvSpPr>
          <p:nvPr/>
        </p:nvSpPr>
        <p:spPr bwMode="auto">
          <a:xfrm>
            <a:off x="777875" y="2895600"/>
            <a:ext cx="990600" cy="0"/>
          </a:xfrm>
          <a:prstGeom prst="line">
            <a:avLst/>
          </a:prstGeom>
          <a:noFill/>
          <a:ln w="9525">
            <a:solidFill>
              <a:schemeClr val="tx1"/>
            </a:solidFill>
            <a:round/>
            <a:headEnd/>
            <a:tailEnd/>
          </a:ln>
        </p:spPr>
        <p:txBody>
          <a:bodyPr/>
          <a:lstStyle/>
          <a:p>
            <a:endParaRPr lang="en-US"/>
          </a:p>
        </p:txBody>
      </p:sp>
      <p:sp>
        <p:nvSpPr>
          <p:cNvPr id="24616" name="Text Box 51"/>
          <p:cNvSpPr txBox="1">
            <a:spLocks noChangeArrowheads="1"/>
          </p:cNvSpPr>
          <p:nvPr/>
        </p:nvSpPr>
        <p:spPr bwMode="auto">
          <a:xfrm>
            <a:off x="593725" y="717550"/>
            <a:ext cx="806450" cy="641350"/>
          </a:xfrm>
          <a:prstGeom prst="rect">
            <a:avLst/>
          </a:prstGeom>
          <a:noFill/>
          <a:ln w="9525">
            <a:noFill/>
            <a:miter lim="800000"/>
            <a:headEnd/>
            <a:tailEnd/>
          </a:ln>
        </p:spPr>
        <p:txBody>
          <a:bodyPr wrap="none">
            <a:spAutoFit/>
          </a:bodyPr>
          <a:lstStyle/>
          <a:p>
            <a:pPr algn="ctr"/>
            <a:r>
              <a:rPr lang="en-US"/>
              <a:t>Search</a:t>
            </a:r>
          </a:p>
          <a:p>
            <a:pPr algn="ctr"/>
            <a:r>
              <a:rPr lang="en-US"/>
              <a:t>Key</a:t>
            </a:r>
          </a:p>
        </p:txBody>
      </p:sp>
      <p:sp>
        <p:nvSpPr>
          <p:cNvPr id="24617" name="Text Box 52"/>
          <p:cNvSpPr txBox="1">
            <a:spLocks noChangeArrowheads="1"/>
          </p:cNvSpPr>
          <p:nvPr/>
        </p:nvSpPr>
        <p:spPr bwMode="auto">
          <a:xfrm>
            <a:off x="1273175" y="766763"/>
            <a:ext cx="844550" cy="641350"/>
          </a:xfrm>
          <a:prstGeom prst="rect">
            <a:avLst/>
          </a:prstGeom>
          <a:noFill/>
          <a:ln w="9525">
            <a:noFill/>
            <a:miter lim="800000"/>
            <a:headEnd/>
            <a:tailEnd/>
          </a:ln>
        </p:spPr>
        <p:txBody>
          <a:bodyPr wrap="none">
            <a:spAutoFit/>
          </a:bodyPr>
          <a:lstStyle/>
          <a:p>
            <a:pPr algn="ctr"/>
            <a:endParaRPr lang="en-US"/>
          </a:p>
          <a:p>
            <a:pPr algn="ctr"/>
            <a:r>
              <a:rPr lang="en-US"/>
              <a:t>Pointer</a:t>
            </a:r>
          </a:p>
        </p:txBody>
      </p:sp>
      <p:sp>
        <p:nvSpPr>
          <p:cNvPr id="24618" name="Text Box 53"/>
          <p:cNvSpPr txBox="1">
            <a:spLocks noChangeArrowheads="1"/>
          </p:cNvSpPr>
          <p:nvPr/>
        </p:nvSpPr>
        <p:spPr bwMode="auto">
          <a:xfrm>
            <a:off x="671513" y="3519488"/>
            <a:ext cx="1219200" cy="396875"/>
          </a:xfrm>
          <a:prstGeom prst="rect">
            <a:avLst/>
          </a:prstGeom>
          <a:noFill/>
          <a:ln w="9525">
            <a:noFill/>
            <a:miter lim="800000"/>
            <a:headEnd/>
            <a:tailEnd/>
          </a:ln>
        </p:spPr>
        <p:txBody>
          <a:bodyPr wrap="none">
            <a:spAutoFit/>
          </a:bodyPr>
          <a:lstStyle/>
          <a:p>
            <a:r>
              <a:rPr lang="en-US" sz="2000"/>
              <a:t>Index File</a:t>
            </a:r>
          </a:p>
        </p:txBody>
      </p:sp>
      <p:sp>
        <p:nvSpPr>
          <p:cNvPr id="24619" name="Line 54"/>
          <p:cNvSpPr>
            <a:spLocks noChangeShapeType="1"/>
          </p:cNvSpPr>
          <p:nvPr/>
        </p:nvSpPr>
        <p:spPr bwMode="auto">
          <a:xfrm>
            <a:off x="1600200" y="1600200"/>
            <a:ext cx="1371600" cy="914400"/>
          </a:xfrm>
          <a:prstGeom prst="line">
            <a:avLst/>
          </a:prstGeom>
          <a:noFill/>
          <a:ln w="9525">
            <a:solidFill>
              <a:schemeClr val="tx1"/>
            </a:solidFill>
            <a:round/>
            <a:headEnd/>
            <a:tailEnd type="triangle" w="med" len="med"/>
          </a:ln>
        </p:spPr>
        <p:txBody>
          <a:bodyPr/>
          <a:lstStyle/>
          <a:p>
            <a:endParaRPr lang="en-US"/>
          </a:p>
        </p:txBody>
      </p:sp>
      <p:sp>
        <p:nvSpPr>
          <p:cNvPr id="24620" name="Line 55"/>
          <p:cNvSpPr>
            <a:spLocks noChangeShapeType="1"/>
          </p:cNvSpPr>
          <p:nvPr/>
        </p:nvSpPr>
        <p:spPr bwMode="auto">
          <a:xfrm>
            <a:off x="1600200" y="2057400"/>
            <a:ext cx="1447800" cy="76200"/>
          </a:xfrm>
          <a:prstGeom prst="line">
            <a:avLst/>
          </a:prstGeom>
          <a:noFill/>
          <a:ln w="9525">
            <a:solidFill>
              <a:schemeClr val="tx1"/>
            </a:solidFill>
            <a:round/>
            <a:headEnd/>
            <a:tailEnd type="triangle" w="med" len="med"/>
          </a:ln>
        </p:spPr>
        <p:txBody>
          <a:bodyPr/>
          <a:lstStyle/>
          <a:p>
            <a:endParaRPr lang="en-US"/>
          </a:p>
        </p:txBody>
      </p:sp>
      <p:sp>
        <p:nvSpPr>
          <p:cNvPr id="24621" name="Line 56"/>
          <p:cNvSpPr>
            <a:spLocks noChangeShapeType="1"/>
          </p:cNvSpPr>
          <p:nvPr/>
        </p:nvSpPr>
        <p:spPr bwMode="auto">
          <a:xfrm>
            <a:off x="1600200" y="2590800"/>
            <a:ext cx="1447800" cy="533400"/>
          </a:xfrm>
          <a:prstGeom prst="line">
            <a:avLst/>
          </a:prstGeom>
          <a:noFill/>
          <a:ln w="9525">
            <a:solidFill>
              <a:schemeClr val="tx1"/>
            </a:solidFill>
            <a:round/>
            <a:headEnd/>
            <a:tailEnd type="triangle" w="med" len="med"/>
          </a:ln>
        </p:spPr>
        <p:txBody>
          <a:bodyPr/>
          <a:lstStyle/>
          <a:p>
            <a:endParaRPr lang="en-US"/>
          </a:p>
        </p:txBody>
      </p:sp>
      <p:sp>
        <p:nvSpPr>
          <p:cNvPr id="24622" name="Line 57"/>
          <p:cNvSpPr>
            <a:spLocks noChangeShapeType="1"/>
          </p:cNvSpPr>
          <p:nvPr/>
        </p:nvSpPr>
        <p:spPr bwMode="auto">
          <a:xfrm flipV="1">
            <a:off x="1524000" y="1676400"/>
            <a:ext cx="1447800" cy="1524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8263"/>
            <a:ext cx="8229600" cy="639762"/>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ADVANTAGES</a:t>
            </a:r>
          </a:p>
        </p:txBody>
      </p:sp>
      <p:sp>
        <p:nvSpPr>
          <p:cNvPr id="25603" name="Rectangle 3"/>
          <p:cNvSpPr>
            <a:spLocks noGrp="1" noChangeArrowheads="1"/>
          </p:cNvSpPr>
          <p:nvPr>
            <p:ph type="body" idx="1"/>
          </p:nvPr>
        </p:nvSpPr>
        <p:spPr>
          <a:xfrm>
            <a:off x="304800" y="762000"/>
            <a:ext cx="8382000" cy="5791200"/>
          </a:xfrm>
        </p:spPr>
        <p:txBody>
          <a:bodyPr/>
          <a:lstStyle/>
          <a:p>
            <a:pPr marL="609600" indent="-609600" algn="just" eaLnBrk="1" hangingPunct="1">
              <a:lnSpc>
                <a:spcPct val="90000"/>
              </a:lnSpc>
              <a:buFontTx/>
              <a:buAutoNum type="arabicPeriod"/>
            </a:pPr>
            <a:r>
              <a:rPr lang="en-US" sz="2400" smtClean="0">
                <a:latin typeface="Times New Roman" pitchFamily="18" charset="0"/>
              </a:rPr>
              <a:t>Sequential file can be searched effectively on ordering key.</a:t>
            </a:r>
          </a:p>
          <a:p>
            <a:pPr marL="609600" indent="-609600" algn="just" eaLnBrk="1" hangingPunct="1">
              <a:lnSpc>
                <a:spcPct val="90000"/>
              </a:lnSpc>
              <a:buFontTx/>
              <a:buAutoNum type="arabicPeriod"/>
            </a:pPr>
            <a:r>
              <a:rPr lang="en-US" sz="2400" smtClean="0">
                <a:latin typeface="Times New Roman" pitchFamily="18" charset="0"/>
              </a:rPr>
              <a:t>When it is necessary to search for a record on the basis of some other attribute than the ordering key field, sequential file representation is inadequate.</a:t>
            </a:r>
          </a:p>
          <a:p>
            <a:pPr marL="609600" indent="-609600" algn="just" eaLnBrk="1" hangingPunct="1">
              <a:lnSpc>
                <a:spcPct val="90000"/>
              </a:lnSpc>
              <a:buFontTx/>
              <a:buAutoNum type="arabicPeriod"/>
            </a:pPr>
            <a:r>
              <a:rPr lang="en-US" sz="2400" smtClean="0">
                <a:latin typeface="Times New Roman" pitchFamily="18" charset="0"/>
              </a:rPr>
              <a:t>Multiple indexes can be maintained for each type of field to be used for searching.</a:t>
            </a:r>
          </a:p>
          <a:p>
            <a:pPr marL="609600" indent="-609600" algn="just" eaLnBrk="1" hangingPunct="1">
              <a:lnSpc>
                <a:spcPct val="90000"/>
              </a:lnSpc>
              <a:buFontTx/>
              <a:buAutoNum type="arabicPeriod"/>
            </a:pPr>
            <a:r>
              <a:rPr lang="en-US" sz="2400" smtClean="0">
                <a:latin typeface="Times New Roman" pitchFamily="18" charset="0"/>
              </a:rPr>
              <a:t>Hence indexing involves much better flexibility.</a:t>
            </a:r>
          </a:p>
          <a:p>
            <a:pPr marL="609600" indent="-609600" algn="just" eaLnBrk="1" hangingPunct="1">
              <a:lnSpc>
                <a:spcPct val="90000"/>
              </a:lnSpc>
              <a:buFontTx/>
              <a:buAutoNum type="arabicPeriod"/>
            </a:pPr>
            <a:r>
              <a:rPr lang="en-US" sz="2400" smtClean="0">
                <a:latin typeface="Times New Roman" pitchFamily="18" charset="0"/>
              </a:rPr>
              <a:t>With indexing new records can be added at the end of the main file . It will not require movement of records as in the case of sequential file. Udaption of index file requires fewer block accesses compare to sequential file.</a:t>
            </a:r>
          </a:p>
          <a:p>
            <a:pPr marL="609600" indent="-609600" algn="just" eaLnBrk="1" hangingPunct="1">
              <a:lnSpc>
                <a:spcPct val="90000"/>
              </a:lnSpc>
              <a:buFontTx/>
              <a:buAutoNum type="arabicPeriod"/>
            </a:pPr>
            <a:r>
              <a:rPr lang="en-US" sz="2400" smtClean="0">
                <a:latin typeface="Times New Roman" pitchFamily="18" charset="0"/>
              </a:rPr>
              <a:t>An index usually requires less storage space than the main file. A binary search on sequential file will require accessing of more blocks.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209550" y="180975"/>
            <a:ext cx="8686800" cy="6372225"/>
          </a:xfrm>
        </p:spPr>
        <p:txBody>
          <a:bodyPr/>
          <a:lstStyle/>
          <a:p>
            <a:pPr marL="609600" indent="-609600" algn="just" eaLnBrk="1" hangingPunct="1">
              <a:lnSpc>
                <a:spcPct val="90000"/>
              </a:lnSpc>
              <a:buFontTx/>
              <a:buAutoNum type="arabicPeriod"/>
            </a:pPr>
            <a:r>
              <a:rPr lang="en-US" sz="2400" smtClean="0">
                <a:latin typeface="Times New Roman" pitchFamily="18" charset="0"/>
              </a:rPr>
              <a:t>Consider an example of a sequential file with </a:t>
            </a:r>
          </a:p>
          <a:p>
            <a:pPr marL="609600" indent="-609600" algn="just" eaLnBrk="1" hangingPunct="1">
              <a:lnSpc>
                <a:spcPct val="90000"/>
              </a:lnSpc>
              <a:buFontTx/>
              <a:buNone/>
            </a:pPr>
            <a:r>
              <a:rPr lang="en-US" sz="2800" b="1" smtClean="0">
                <a:latin typeface="Times New Roman" pitchFamily="18" charset="0"/>
              </a:rPr>
              <a:t>r = 1024</a:t>
            </a:r>
            <a:r>
              <a:rPr lang="en-US" sz="2400" smtClean="0">
                <a:latin typeface="Times New Roman" pitchFamily="18" charset="0"/>
              </a:rPr>
              <a:t> records of fixed length </a:t>
            </a:r>
          </a:p>
          <a:p>
            <a:pPr marL="609600" indent="-609600" algn="just" eaLnBrk="1" hangingPunct="1">
              <a:lnSpc>
                <a:spcPct val="90000"/>
              </a:lnSpc>
              <a:buFontTx/>
              <a:buNone/>
            </a:pPr>
            <a:r>
              <a:rPr lang="en-US" sz="2400" smtClean="0">
                <a:latin typeface="Times New Roman" pitchFamily="18" charset="0"/>
              </a:rPr>
              <a:t> record size </a:t>
            </a:r>
            <a:r>
              <a:rPr lang="en-US" sz="2800" b="1" smtClean="0">
                <a:latin typeface="Times New Roman" pitchFamily="18" charset="0"/>
              </a:rPr>
              <a:t>R = 128 bytes</a:t>
            </a:r>
            <a:r>
              <a:rPr lang="en-US" sz="2400" smtClean="0">
                <a:latin typeface="Times New Roman" pitchFamily="18" charset="0"/>
              </a:rPr>
              <a:t> stored on the disk with </a:t>
            </a:r>
          </a:p>
          <a:p>
            <a:pPr marL="609600" indent="-609600" algn="just" eaLnBrk="1" hangingPunct="1">
              <a:lnSpc>
                <a:spcPct val="90000"/>
              </a:lnSpc>
              <a:buFontTx/>
              <a:buNone/>
            </a:pPr>
            <a:r>
              <a:rPr lang="en-US" sz="2400" smtClean="0">
                <a:latin typeface="Times New Roman" pitchFamily="18" charset="0"/>
              </a:rPr>
              <a:t>block size </a:t>
            </a:r>
            <a:r>
              <a:rPr lang="en-US" sz="2800" b="1" smtClean="0">
                <a:latin typeface="Times New Roman" pitchFamily="18" charset="0"/>
              </a:rPr>
              <a:t>B = 2048 bytes.</a:t>
            </a:r>
          </a:p>
          <a:p>
            <a:pPr marL="609600" indent="-609600" algn="just" eaLnBrk="1" hangingPunct="1">
              <a:lnSpc>
                <a:spcPct val="90000"/>
              </a:lnSpc>
              <a:buFontTx/>
              <a:buNone/>
            </a:pPr>
            <a:r>
              <a:rPr lang="en-US" sz="2400" smtClean="0">
                <a:latin typeface="Times New Roman" pitchFamily="18" charset="0"/>
              </a:rPr>
              <a:t>Number of blocks required to stored the file = 1024 * 128 = 64</a:t>
            </a:r>
          </a:p>
          <a:p>
            <a:pPr marL="609600" indent="-609600" algn="just" eaLnBrk="1" hangingPunct="1">
              <a:lnSpc>
                <a:spcPct val="90000"/>
              </a:lnSpc>
              <a:buFontTx/>
              <a:buNone/>
            </a:pPr>
            <a:r>
              <a:rPr lang="en-US" sz="2400" smtClean="0">
                <a:latin typeface="Times New Roman" pitchFamily="18" charset="0"/>
              </a:rPr>
              <a:t>							        2048</a:t>
            </a:r>
          </a:p>
          <a:p>
            <a:pPr marL="609600" indent="-609600" algn="just" eaLnBrk="1" hangingPunct="1">
              <a:lnSpc>
                <a:spcPct val="90000"/>
              </a:lnSpc>
              <a:buFontTx/>
              <a:buNone/>
            </a:pPr>
            <a:r>
              <a:rPr lang="en-US" sz="2400" smtClean="0">
                <a:latin typeface="Times New Roman" pitchFamily="18" charset="0"/>
              </a:rPr>
              <a:t>Number of blocks accesses for searching a record =log</a:t>
            </a:r>
            <a:r>
              <a:rPr lang="en-US" sz="2400" baseline="-25000" smtClean="0">
                <a:latin typeface="Times New Roman" pitchFamily="18" charset="0"/>
              </a:rPr>
              <a:t>2</a:t>
            </a:r>
            <a:r>
              <a:rPr lang="en-US" sz="2400" baseline="30000" smtClean="0">
                <a:latin typeface="Times New Roman" pitchFamily="18" charset="0"/>
              </a:rPr>
              <a:t>64 </a:t>
            </a:r>
            <a:r>
              <a:rPr lang="en-US" sz="2400" smtClean="0">
                <a:latin typeface="Times New Roman" pitchFamily="18" charset="0"/>
              </a:rPr>
              <a:t>= 6</a:t>
            </a:r>
          </a:p>
          <a:p>
            <a:pPr marL="609600" indent="-609600" algn="just" eaLnBrk="1" hangingPunct="1">
              <a:lnSpc>
                <a:spcPct val="90000"/>
              </a:lnSpc>
              <a:buFontTx/>
              <a:buNone/>
            </a:pPr>
            <a:r>
              <a:rPr lang="en-US" sz="2400" smtClean="0">
                <a:latin typeface="Times New Roman" pitchFamily="18" charset="0"/>
              </a:rPr>
              <a:t>Suppose an index needs to be constructed on a key field V =4 bytes long and the block pointer is P = 4 bytes long. A record of an index file is of the form &lt;Vi , Pi&gt; and it will need 8 bytes per entry.</a:t>
            </a:r>
          </a:p>
          <a:p>
            <a:pPr marL="609600" indent="-609600" algn="just" eaLnBrk="1" hangingPunct="1">
              <a:lnSpc>
                <a:spcPct val="90000"/>
              </a:lnSpc>
              <a:buFontTx/>
              <a:buNone/>
            </a:pPr>
            <a:r>
              <a:rPr lang="en-US" sz="2400" smtClean="0">
                <a:latin typeface="Times New Roman" pitchFamily="18" charset="0"/>
              </a:rPr>
              <a:t>Total Number of index entries = 1024</a:t>
            </a:r>
          </a:p>
          <a:p>
            <a:pPr marL="609600" indent="-609600" algn="just" eaLnBrk="1" hangingPunct="1">
              <a:lnSpc>
                <a:spcPct val="90000"/>
              </a:lnSpc>
              <a:buFontTx/>
              <a:buNone/>
            </a:pPr>
            <a:r>
              <a:rPr lang="en-US" sz="2400" smtClean="0">
                <a:latin typeface="Times New Roman" pitchFamily="18" charset="0"/>
              </a:rPr>
              <a:t>Number of blocks needed for the index is bi = 1024*8/2048 = 4 blocks.</a:t>
            </a:r>
          </a:p>
          <a:p>
            <a:pPr marL="609600" indent="-609600" algn="just" eaLnBrk="1" hangingPunct="1">
              <a:lnSpc>
                <a:spcPct val="90000"/>
              </a:lnSpc>
              <a:buFontTx/>
              <a:buNone/>
            </a:pPr>
            <a:r>
              <a:rPr lang="en-US" sz="2400" smtClean="0">
                <a:latin typeface="Times New Roman" pitchFamily="18" charset="0"/>
              </a:rPr>
              <a:t>Binary search on the index will require = log</a:t>
            </a:r>
            <a:r>
              <a:rPr lang="en-US" sz="2400" baseline="-25000" smtClean="0">
                <a:latin typeface="Times New Roman" pitchFamily="18" charset="0"/>
              </a:rPr>
              <a:t>2</a:t>
            </a:r>
            <a:r>
              <a:rPr lang="en-US" sz="2400" baseline="30000" smtClean="0">
                <a:latin typeface="Times New Roman" pitchFamily="18" charset="0"/>
              </a:rPr>
              <a:t>4 </a:t>
            </a:r>
            <a:r>
              <a:rPr lang="en-US" sz="2400" smtClean="0">
                <a:latin typeface="Times New Roman" pitchFamily="18" charset="0"/>
              </a:rPr>
              <a:t>= 2 block access</a:t>
            </a:r>
          </a:p>
          <a:p>
            <a:pPr marL="609600" indent="-609600" algn="just" eaLnBrk="1" hangingPunct="1">
              <a:lnSpc>
                <a:spcPct val="90000"/>
              </a:lnSpc>
              <a:buFontTx/>
              <a:buNone/>
            </a:pPr>
            <a:endParaRPr lang="en-US" sz="2400" smtClean="0">
              <a:latin typeface="Times New Roman" pitchFamily="18" charset="0"/>
            </a:endParaRPr>
          </a:p>
        </p:txBody>
      </p:sp>
      <p:sp>
        <p:nvSpPr>
          <p:cNvPr id="26627" name="Line 4"/>
          <p:cNvSpPr>
            <a:spLocks noChangeShapeType="1"/>
          </p:cNvSpPr>
          <p:nvPr/>
        </p:nvSpPr>
        <p:spPr bwMode="auto">
          <a:xfrm>
            <a:off x="5943600" y="2424113"/>
            <a:ext cx="14478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68263"/>
            <a:ext cx="8229600" cy="639762"/>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HASHED (DIRECT) FILE ORGANIZATION</a:t>
            </a:r>
          </a:p>
        </p:txBody>
      </p:sp>
      <p:sp>
        <p:nvSpPr>
          <p:cNvPr id="27651" name="Rectangle 3"/>
          <p:cNvSpPr>
            <a:spLocks noGrp="1" noChangeArrowheads="1"/>
          </p:cNvSpPr>
          <p:nvPr>
            <p:ph type="body" idx="1"/>
          </p:nvPr>
        </p:nvSpPr>
        <p:spPr>
          <a:xfrm>
            <a:off x="123825" y="838200"/>
            <a:ext cx="8937625" cy="5715000"/>
          </a:xfrm>
        </p:spPr>
        <p:txBody>
          <a:bodyPr/>
          <a:lstStyle/>
          <a:p>
            <a:pPr marL="609600" indent="-609600" algn="just" eaLnBrk="1" hangingPunct="1">
              <a:buFontTx/>
              <a:buAutoNum type="arabicPeriod"/>
            </a:pPr>
            <a:r>
              <a:rPr lang="en-US" sz="2400" smtClean="0">
                <a:latin typeface="Times New Roman" pitchFamily="18" charset="0"/>
              </a:rPr>
              <a:t>It is common technique used for fast accessing of records on secondary storage.</a:t>
            </a:r>
          </a:p>
          <a:p>
            <a:pPr marL="609600" indent="-609600" algn="just" eaLnBrk="1" hangingPunct="1">
              <a:buFontTx/>
              <a:buAutoNum type="arabicPeriod"/>
            </a:pPr>
            <a:r>
              <a:rPr lang="en-US" sz="2400" smtClean="0">
                <a:latin typeface="Times New Roman" pitchFamily="18" charset="0"/>
              </a:rPr>
              <a:t>Records of a file are devided among buckets. </a:t>
            </a:r>
          </a:p>
          <a:p>
            <a:pPr marL="609600" indent="-609600" algn="just" eaLnBrk="1" hangingPunct="1">
              <a:buFontTx/>
              <a:buAutoNum type="arabicPeriod"/>
            </a:pPr>
            <a:r>
              <a:rPr lang="en-US" sz="2400" smtClean="0">
                <a:latin typeface="Times New Roman" pitchFamily="18" charset="0"/>
              </a:rPr>
              <a:t>A bucket is either one disk block or clusture of contiguous blocks.</a:t>
            </a:r>
          </a:p>
          <a:p>
            <a:pPr marL="609600" indent="-609600" algn="just" eaLnBrk="1" hangingPunct="1">
              <a:buFontTx/>
              <a:buAutoNum type="arabicPeriod"/>
            </a:pPr>
            <a:r>
              <a:rPr lang="en-US" sz="2400" smtClean="0">
                <a:latin typeface="Times New Roman" pitchFamily="18" charset="0"/>
              </a:rPr>
              <a:t>A hashing function maps a key into a bucket number.</a:t>
            </a:r>
          </a:p>
          <a:p>
            <a:pPr marL="609600" indent="-609600" algn="just" eaLnBrk="1" hangingPunct="1">
              <a:buFontTx/>
              <a:buAutoNum type="arabicPeriod"/>
            </a:pPr>
            <a:r>
              <a:rPr lang="en-US" sz="2400" smtClean="0">
                <a:latin typeface="Times New Roman" pitchFamily="18" charset="0"/>
              </a:rPr>
              <a:t>A buckets are numbered 0,1,2……….b-1.</a:t>
            </a:r>
          </a:p>
          <a:p>
            <a:pPr marL="609600" indent="-609600" algn="just" eaLnBrk="1" hangingPunct="1">
              <a:buFontTx/>
              <a:buAutoNum type="arabicPeriod"/>
            </a:pPr>
            <a:r>
              <a:rPr lang="en-US" sz="2400" smtClean="0">
                <a:latin typeface="Times New Roman" pitchFamily="18" charset="0"/>
              </a:rPr>
              <a:t>A hash function f maps a key into one of the integers through  b-1</a:t>
            </a:r>
          </a:p>
          <a:p>
            <a:pPr marL="609600" indent="-609600" algn="just" eaLnBrk="1" hangingPunct="1">
              <a:buFontTx/>
              <a:buAutoNum type="arabicPeriod"/>
            </a:pPr>
            <a:r>
              <a:rPr lang="en-US" sz="2400" smtClean="0">
                <a:latin typeface="Times New Roman" pitchFamily="18" charset="0"/>
              </a:rPr>
              <a:t>If x is a key f(x) is the number of bucket that contains the record with key x. </a:t>
            </a:r>
          </a:p>
          <a:p>
            <a:pPr marL="609600" indent="-609600" algn="just" eaLnBrk="1" hangingPunct="1">
              <a:buFontTx/>
              <a:buAutoNum type="arabicPeriod"/>
            </a:pPr>
            <a:r>
              <a:rPr lang="en-US" sz="2400" smtClean="0">
                <a:latin typeface="Times New Roman" pitchFamily="18" charset="0"/>
              </a:rPr>
              <a:t>The block making up each bucket could either be contiguous block or they can be chained together in a linked list.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230188" y="227013"/>
            <a:ext cx="8686800" cy="6402387"/>
          </a:xfrm>
        </p:spPr>
        <p:txBody>
          <a:bodyPr/>
          <a:lstStyle/>
          <a:p>
            <a:pPr marL="609600" indent="-609600" algn="just" eaLnBrk="1" hangingPunct="1">
              <a:lnSpc>
                <a:spcPct val="90000"/>
              </a:lnSpc>
              <a:buFontTx/>
              <a:buAutoNum type="arabicPeriod" startAt="9"/>
            </a:pPr>
            <a:r>
              <a:rPr lang="en-US" sz="2400" smtClean="0">
                <a:latin typeface="Times New Roman" pitchFamily="18" charset="0"/>
              </a:rPr>
              <a:t>Translation of bucket number to disk block address is done with the help of bucket directory.</a:t>
            </a:r>
          </a:p>
          <a:p>
            <a:pPr marL="609600" indent="-609600" algn="just" eaLnBrk="1" hangingPunct="1">
              <a:lnSpc>
                <a:spcPct val="90000"/>
              </a:lnSpc>
              <a:buFontTx/>
              <a:buAutoNum type="arabicPeriod" startAt="9"/>
            </a:pPr>
            <a:r>
              <a:rPr lang="en-US" sz="2400" smtClean="0">
                <a:latin typeface="Times New Roman" pitchFamily="18" charset="0"/>
              </a:rPr>
              <a:t>It gives the address of the first block of the chained blocks in a linked list.</a:t>
            </a:r>
          </a:p>
          <a:p>
            <a:pPr marL="609600" indent="-609600" algn="just" eaLnBrk="1" hangingPunct="1">
              <a:lnSpc>
                <a:spcPct val="90000"/>
              </a:lnSpc>
              <a:buFontTx/>
              <a:buAutoNum type="arabicPeriod" startAt="9"/>
            </a:pPr>
            <a:r>
              <a:rPr lang="en-US" sz="2400" smtClean="0">
                <a:latin typeface="Times New Roman" pitchFamily="18" charset="0"/>
              </a:rPr>
              <a:t>Hashing is quite efficient in retrieving a record on hashed key.</a:t>
            </a:r>
          </a:p>
          <a:p>
            <a:pPr marL="609600" indent="-609600" algn="just" eaLnBrk="1" hangingPunct="1">
              <a:lnSpc>
                <a:spcPct val="90000"/>
              </a:lnSpc>
              <a:buFontTx/>
              <a:buAutoNum type="arabicPeriod" startAt="9"/>
            </a:pPr>
            <a:r>
              <a:rPr lang="en-US" sz="2400" smtClean="0">
                <a:latin typeface="Times New Roman" pitchFamily="18" charset="0"/>
              </a:rPr>
              <a:t>The average number of block accesses for retrieving a record</a:t>
            </a:r>
          </a:p>
          <a:p>
            <a:pPr marL="609600" indent="-609600" algn="just" eaLnBrk="1" hangingPunct="1">
              <a:lnSpc>
                <a:spcPct val="90000"/>
              </a:lnSpc>
              <a:buFontTx/>
              <a:buNone/>
            </a:pPr>
            <a:r>
              <a:rPr lang="en-US" sz="2400" smtClean="0">
                <a:latin typeface="Times New Roman" pitchFamily="18" charset="0"/>
              </a:rPr>
              <a:t>		= 1(bucket directory)+ No of records/(no of buckets * no of records per bock)</a:t>
            </a:r>
          </a:p>
          <a:p>
            <a:pPr marL="609600" indent="-609600" algn="just" eaLnBrk="1" hangingPunct="1">
              <a:lnSpc>
                <a:spcPct val="90000"/>
              </a:lnSpc>
              <a:buFontTx/>
              <a:buAutoNum type="arabicPeriod" startAt="13"/>
            </a:pPr>
            <a:r>
              <a:rPr lang="en-US" sz="2400" smtClean="0">
                <a:latin typeface="Times New Roman" pitchFamily="18" charset="0"/>
              </a:rPr>
              <a:t>Thus the operation is b times faster ( b = number of buckets) than unordered file.</a:t>
            </a:r>
          </a:p>
          <a:p>
            <a:pPr marL="609600" indent="-609600" algn="just" eaLnBrk="1" hangingPunct="1">
              <a:lnSpc>
                <a:spcPct val="90000"/>
              </a:lnSpc>
              <a:buFontTx/>
              <a:buAutoNum type="arabicPeriod" startAt="13"/>
            </a:pPr>
            <a:r>
              <a:rPr lang="en-US" sz="2400" smtClean="0">
                <a:latin typeface="Times New Roman" pitchFamily="18" charset="0"/>
              </a:rPr>
              <a:t>To insert a record with key value x, the new record can added to the last block in the chain for bucket f(x). If the record does not fit into the existing block, record is stored in a new block and this new block is added at the end of the chain for bucket f(x).</a:t>
            </a:r>
          </a:p>
          <a:p>
            <a:pPr marL="609600" indent="-609600" algn="just" eaLnBrk="1" hangingPunct="1">
              <a:lnSpc>
                <a:spcPct val="90000"/>
              </a:lnSpc>
              <a:buFontTx/>
              <a:buAutoNum type="arabicPeriod" startAt="13"/>
            </a:pPr>
            <a:r>
              <a:rPr lang="en-US" sz="2400" smtClean="0">
                <a:latin typeface="Times New Roman" pitchFamily="18" charset="0"/>
              </a:rPr>
              <a:t>A well designed hashed structure requires two block accesses  for most operations.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685800" y="838200"/>
            <a:ext cx="685800" cy="5410200"/>
          </a:xfrm>
          <a:prstGeom prst="rect">
            <a:avLst/>
          </a:prstGeom>
          <a:noFill/>
          <a:ln w="9525">
            <a:solidFill>
              <a:schemeClr val="tx1"/>
            </a:solidFill>
            <a:miter lim="800000"/>
            <a:headEnd/>
            <a:tailEnd/>
          </a:ln>
        </p:spPr>
        <p:txBody>
          <a:bodyPr wrap="none" anchor="ctr"/>
          <a:lstStyle/>
          <a:p>
            <a:endParaRPr lang="en-US"/>
          </a:p>
        </p:txBody>
      </p:sp>
      <p:sp>
        <p:nvSpPr>
          <p:cNvPr id="29699" name="Line 5"/>
          <p:cNvSpPr>
            <a:spLocks noChangeShapeType="1"/>
          </p:cNvSpPr>
          <p:nvPr/>
        </p:nvSpPr>
        <p:spPr bwMode="auto">
          <a:xfrm>
            <a:off x="685800" y="1600200"/>
            <a:ext cx="685800" cy="0"/>
          </a:xfrm>
          <a:prstGeom prst="line">
            <a:avLst/>
          </a:prstGeom>
          <a:noFill/>
          <a:ln w="9525">
            <a:solidFill>
              <a:schemeClr val="tx1"/>
            </a:solidFill>
            <a:round/>
            <a:headEnd/>
            <a:tailEnd/>
          </a:ln>
        </p:spPr>
        <p:txBody>
          <a:bodyPr/>
          <a:lstStyle/>
          <a:p>
            <a:endParaRPr lang="en-US"/>
          </a:p>
        </p:txBody>
      </p:sp>
      <p:sp>
        <p:nvSpPr>
          <p:cNvPr id="29700" name="Line 6"/>
          <p:cNvSpPr>
            <a:spLocks noChangeShapeType="1"/>
          </p:cNvSpPr>
          <p:nvPr/>
        </p:nvSpPr>
        <p:spPr bwMode="auto">
          <a:xfrm>
            <a:off x="685800" y="2286000"/>
            <a:ext cx="685800" cy="0"/>
          </a:xfrm>
          <a:prstGeom prst="line">
            <a:avLst/>
          </a:prstGeom>
          <a:noFill/>
          <a:ln w="9525">
            <a:solidFill>
              <a:schemeClr val="tx1"/>
            </a:solidFill>
            <a:round/>
            <a:headEnd/>
            <a:tailEnd/>
          </a:ln>
        </p:spPr>
        <p:txBody>
          <a:bodyPr/>
          <a:lstStyle/>
          <a:p>
            <a:endParaRPr lang="en-US"/>
          </a:p>
        </p:txBody>
      </p:sp>
      <p:sp>
        <p:nvSpPr>
          <p:cNvPr id="29701" name="Line 7"/>
          <p:cNvSpPr>
            <a:spLocks noChangeShapeType="1"/>
          </p:cNvSpPr>
          <p:nvPr/>
        </p:nvSpPr>
        <p:spPr bwMode="auto">
          <a:xfrm>
            <a:off x="685800" y="2971800"/>
            <a:ext cx="685800" cy="0"/>
          </a:xfrm>
          <a:prstGeom prst="line">
            <a:avLst/>
          </a:prstGeom>
          <a:noFill/>
          <a:ln w="9525">
            <a:solidFill>
              <a:schemeClr val="tx1"/>
            </a:solidFill>
            <a:round/>
            <a:headEnd/>
            <a:tailEnd/>
          </a:ln>
        </p:spPr>
        <p:txBody>
          <a:bodyPr/>
          <a:lstStyle/>
          <a:p>
            <a:endParaRPr lang="en-US"/>
          </a:p>
        </p:txBody>
      </p:sp>
      <p:sp>
        <p:nvSpPr>
          <p:cNvPr id="29702" name="Line 8"/>
          <p:cNvSpPr>
            <a:spLocks noChangeShapeType="1"/>
          </p:cNvSpPr>
          <p:nvPr/>
        </p:nvSpPr>
        <p:spPr bwMode="auto">
          <a:xfrm>
            <a:off x="685800" y="3733800"/>
            <a:ext cx="685800" cy="0"/>
          </a:xfrm>
          <a:prstGeom prst="line">
            <a:avLst/>
          </a:prstGeom>
          <a:noFill/>
          <a:ln w="9525">
            <a:solidFill>
              <a:schemeClr val="tx1"/>
            </a:solidFill>
            <a:round/>
            <a:headEnd/>
            <a:tailEnd/>
          </a:ln>
        </p:spPr>
        <p:txBody>
          <a:bodyPr/>
          <a:lstStyle/>
          <a:p>
            <a:endParaRPr lang="en-US"/>
          </a:p>
        </p:txBody>
      </p:sp>
      <p:sp>
        <p:nvSpPr>
          <p:cNvPr id="29703" name="Line 9"/>
          <p:cNvSpPr>
            <a:spLocks noChangeShapeType="1"/>
          </p:cNvSpPr>
          <p:nvPr/>
        </p:nvSpPr>
        <p:spPr bwMode="auto">
          <a:xfrm>
            <a:off x="671513" y="5562600"/>
            <a:ext cx="685800" cy="0"/>
          </a:xfrm>
          <a:prstGeom prst="line">
            <a:avLst/>
          </a:prstGeom>
          <a:noFill/>
          <a:ln w="9525">
            <a:solidFill>
              <a:schemeClr val="tx1"/>
            </a:solidFill>
            <a:round/>
            <a:headEnd/>
            <a:tailEnd/>
          </a:ln>
        </p:spPr>
        <p:txBody>
          <a:bodyPr/>
          <a:lstStyle/>
          <a:p>
            <a:endParaRPr lang="en-US"/>
          </a:p>
        </p:txBody>
      </p:sp>
      <p:sp>
        <p:nvSpPr>
          <p:cNvPr id="29704" name="Text Box 10"/>
          <p:cNvSpPr txBox="1">
            <a:spLocks noChangeArrowheads="1"/>
          </p:cNvSpPr>
          <p:nvPr/>
        </p:nvSpPr>
        <p:spPr bwMode="auto">
          <a:xfrm>
            <a:off x="282575" y="798513"/>
            <a:ext cx="539750" cy="5310187"/>
          </a:xfrm>
          <a:prstGeom prst="rect">
            <a:avLst/>
          </a:prstGeom>
          <a:noFill/>
          <a:ln w="9525">
            <a:noFill/>
            <a:miter lim="800000"/>
            <a:headEnd/>
            <a:tailEnd/>
          </a:ln>
        </p:spPr>
        <p:txBody>
          <a:bodyPr wrap="none">
            <a:spAutoFit/>
          </a:bodyPr>
          <a:lstStyle/>
          <a:p>
            <a:endParaRPr lang="en-US">
              <a:latin typeface="Arial" charset="0"/>
            </a:endParaRPr>
          </a:p>
          <a:p>
            <a:r>
              <a:rPr lang="en-US">
                <a:latin typeface="Arial" charset="0"/>
              </a:rPr>
              <a:t>0</a:t>
            </a:r>
          </a:p>
          <a:p>
            <a:endParaRPr lang="en-US">
              <a:latin typeface="Arial" charset="0"/>
            </a:endParaRPr>
          </a:p>
          <a:p>
            <a:endParaRPr lang="en-US">
              <a:latin typeface="Arial" charset="0"/>
            </a:endParaRPr>
          </a:p>
          <a:p>
            <a:r>
              <a:rPr lang="en-US">
                <a:latin typeface="Arial" charset="0"/>
              </a:rPr>
              <a:t>1</a:t>
            </a:r>
          </a:p>
          <a:p>
            <a:endParaRPr lang="en-US">
              <a:latin typeface="Arial" charset="0"/>
            </a:endParaRPr>
          </a:p>
          <a:p>
            <a:r>
              <a:rPr lang="en-US">
                <a:latin typeface="Arial" charset="0"/>
              </a:rPr>
              <a:t>2</a:t>
            </a:r>
          </a:p>
          <a:p>
            <a:endParaRPr lang="en-US">
              <a:latin typeface="Arial" charset="0"/>
            </a:endParaRPr>
          </a:p>
          <a:p>
            <a:endParaRPr lang="en-US">
              <a:latin typeface="Arial" charset="0"/>
            </a:endParaRPr>
          </a:p>
          <a:p>
            <a:r>
              <a:rPr lang="en-US">
                <a:latin typeface="Arial" charset="0"/>
              </a:rPr>
              <a:t>3</a:t>
            </a: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endParaRPr lang="en-US">
              <a:latin typeface="Arial" charset="0"/>
            </a:endParaRPr>
          </a:p>
          <a:p>
            <a:r>
              <a:rPr lang="en-US">
                <a:latin typeface="Arial" charset="0"/>
              </a:rPr>
              <a:t>B-1</a:t>
            </a:r>
          </a:p>
        </p:txBody>
      </p:sp>
      <p:sp>
        <p:nvSpPr>
          <p:cNvPr id="29705" name="Text Box 11"/>
          <p:cNvSpPr txBox="1">
            <a:spLocks noChangeArrowheads="1"/>
          </p:cNvSpPr>
          <p:nvPr/>
        </p:nvSpPr>
        <p:spPr bwMode="auto">
          <a:xfrm>
            <a:off x="228600" y="265113"/>
            <a:ext cx="1860550" cy="366712"/>
          </a:xfrm>
          <a:prstGeom prst="rect">
            <a:avLst/>
          </a:prstGeom>
          <a:noFill/>
          <a:ln w="9525">
            <a:noFill/>
            <a:miter lim="800000"/>
            <a:headEnd/>
            <a:tailEnd/>
          </a:ln>
        </p:spPr>
        <p:txBody>
          <a:bodyPr wrap="none">
            <a:spAutoFit/>
          </a:bodyPr>
          <a:lstStyle/>
          <a:p>
            <a:r>
              <a:rPr lang="en-US">
                <a:latin typeface="Arial" charset="0"/>
              </a:rPr>
              <a:t>Bucket Directory</a:t>
            </a:r>
          </a:p>
        </p:txBody>
      </p:sp>
      <p:sp>
        <p:nvSpPr>
          <p:cNvPr id="29706" name="Text Box 12"/>
          <p:cNvSpPr txBox="1">
            <a:spLocks noChangeArrowheads="1"/>
          </p:cNvSpPr>
          <p:nvPr/>
        </p:nvSpPr>
        <p:spPr bwMode="auto">
          <a:xfrm>
            <a:off x="2193925" y="722313"/>
            <a:ext cx="2835275" cy="1812925"/>
          </a:xfrm>
          <a:prstGeom prst="rect">
            <a:avLst/>
          </a:prstGeom>
          <a:noFill/>
          <a:ln w="9525">
            <a:solidFill>
              <a:schemeClr val="tx1"/>
            </a:solidFill>
            <a:miter lim="800000"/>
            <a:headEnd/>
            <a:tailEnd/>
          </a:ln>
        </p:spPr>
        <p:txBody>
          <a:bodyPr>
            <a:spAutoFit/>
          </a:bodyPr>
          <a:lstStyle/>
          <a:p>
            <a:r>
              <a:rPr lang="en-US" sz="1600">
                <a:latin typeface="Arial" charset="0"/>
              </a:rPr>
              <a:t>230</a:t>
            </a:r>
          </a:p>
          <a:p>
            <a:endParaRPr lang="en-US" sz="1600">
              <a:latin typeface="Arial" charset="0"/>
            </a:endParaRPr>
          </a:p>
          <a:p>
            <a:r>
              <a:rPr lang="en-US" sz="1600">
                <a:latin typeface="Arial" charset="0"/>
              </a:rPr>
              <a:t>460</a:t>
            </a:r>
          </a:p>
          <a:p>
            <a:endParaRPr lang="en-US" sz="1600">
              <a:latin typeface="Arial" charset="0"/>
            </a:endParaRPr>
          </a:p>
          <a:p>
            <a:r>
              <a:rPr lang="en-US" sz="1600">
                <a:latin typeface="Arial" charset="0"/>
              </a:rPr>
              <a:t>580</a:t>
            </a:r>
          </a:p>
          <a:p>
            <a:endParaRPr lang="en-US" sz="1600">
              <a:latin typeface="Arial" charset="0"/>
            </a:endParaRPr>
          </a:p>
          <a:p>
            <a:endParaRPr lang="en-US" sz="1600">
              <a:latin typeface="Arial" charset="0"/>
            </a:endParaRPr>
          </a:p>
        </p:txBody>
      </p:sp>
      <p:sp>
        <p:nvSpPr>
          <p:cNvPr id="29707" name="Line 13"/>
          <p:cNvSpPr>
            <a:spLocks noChangeShapeType="1"/>
          </p:cNvSpPr>
          <p:nvPr/>
        </p:nvSpPr>
        <p:spPr bwMode="auto">
          <a:xfrm>
            <a:off x="2154238" y="1081088"/>
            <a:ext cx="2895600" cy="0"/>
          </a:xfrm>
          <a:prstGeom prst="line">
            <a:avLst/>
          </a:prstGeom>
          <a:noFill/>
          <a:ln w="9525">
            <a:solidFill>
              <a:schemeClr val="tx1"/>
            </a:solidFill>
            <a:round/>
            <a:headEnd/>
            <a:tailEnd/>
          </a:ln>
        </p:spPr>
        <p:txBody>
          <a:bodyPr/>
          <a:lstStyle/>
          <a:p>
            <a:endParaRPr lang="en-US"/>
          </a:p>
        </p:txBody>
      </p:sp>
      <p:sp>
        <p:nvSpPr>
          <p:cNvPr id="29708" name="Line 14"/>
          <p:cNvSpPr>
            <a:spLocks noChangeShapeType="1"/>
          </p:cNvSpPr>
          <p:nvPr/>
        </p:nvSpPr>
        <p:spPr bwMode="auto">
          <a:xfrm>
            <a:off x="2162175" y="1552575"/>
            <a:ext cx="2895600" cy="0"/>
          </a:xfrm>
          <a:prstGeom prst="line">
            <a:avLst/>
          </a:prstGeom>
          <a:noFill/>
          <a:ln w="9525">
            <a:solidFill>
              <a:schemeClr val="tx1"/>
            </a:solidFill>
            <a:round/>
            <a:headEnd/>
            <a:tailEnd/>
          </a:ln>
        </p:spPr>
        <p:txBody>
          <a:bodyPr/>
          <a:lstStyle/>
          <a:p>
            <a:endParaRPr lang="en-US"/>
          </a:p>
        </p:txBody>
      </p:sp>
      <p:sp>
        <p:nvSpPr>
          <p:cNvPr id="29709" name="Line 15"/>
          <p:cNvSpPr>
            <a:spLocks noChangeShapeType="1"/>
          </p:cNvSpPr>
          <p:nvPr/>
        </p:nvSpPr>
        <p:spPr bwMode="auto">
          <a:xfrm>
            <a:off x="2162175" y="2032000"/>
            <a:ext cx="2895600" cy="0"/>
          </a:xfrm>
          <a:prstGeom prst="line">
            <a:avLst/>
          </a:prstGeom>
          <a:noFill/>
          <a:ln w="9525">
            <a:solidFill>
              <a:schemeClr val="tx1"/>
            </a:solidFill>
            <a:round/>
            <a:headEnd/>
            <a:tailEnd/>
          </a:ln>
        </p:spPr>
        <p:txBody>
          <a:bodyPr/>
          <a:lstStyle/>
          <a:p>
            <a:endParaRPr lang="en-US"/>
          </a:p>
        </p:txBody>
      </p:sp>
      <p:sp>
        <p:nvSpPr>
          <p:cNvPr id="29710" name="Line 16"/>
          <p:cNvSpPr>
            <a:spLocks noChangeShapeType="1"/>
          </p:cNvSpPr>
          <p:nvPr/>
        </p:nvSpPr>
        <p:spPr bwMode="auto">
          <a:xfrm>
            <a:off x="2736850" y="685800"/>
            <a:ext cx="0" cy="1371600"/>
          </a:xfrm>
          <a:prstGeom prst="line">
            <a:avLst/>
          </a:prstGeom>
          <a:noFill/>
          <a:ln w="9525">
            <a:solidFill>
              <a:schemeClr val="tx1"/>
            </a:solidFill>
            <a:round/>
            <a:headEnd/>
            <a:tailEnd/>
          </a:ln>
        </p:spPr>
        <p:txBody>
          <a:bodyPr/>
          <a:lstStyle/>
          <a:p>
            <a:endParaRPr lang="en-US"/>
          </a:p>
        </p:txBody>
      </p:sp>
      <p:sp>
        <p:nvSpPr>
          <p:cNvPr id="29711" name="Line 18"/>
          <p:cNvSpPr>
            <a:spLocks noChangeShapeType="1"/>
          </p:cNvSpPr>
          <p:nvPr/>
        </p:nvSpPr>
        <p:spPr bwMode="auto">
          <a:xfrm>
            <a:off x="3810000" y="2058988"/>
            <a:ext cx="0" cy="457200"/>
          </a:xfrm>
          <a:prstGeom prst="line">
            <a:avLst/>
          </a:prstGeom>
          <a:noFill/>
          <a:ln w="9525">
            <a:solidFill>
              <a:schemeClr val="tx1"/>
            </a:solidFill>
            <a:round/>
            <a:headEnd/>
            <a:tailEnd/>
          </a:ln>
        </p:spPr>
        <p:txBody>
          <a:bodyPr/>
          <a:lstStyle/>
          <a:p>
            <a:endParaRPr lang="en-US"/>
          </a:p>
        </p:txBody>
      </p:sp>
      <p:sp>
        <p:nvSpPr>
          <p:cNvPr id="29712" name="Text Box 19"/>
          <p:cNvSpPr txBox="1">
            <a:spLocks noChangeArrowheads="1"/>
          </p:cNvSpPr>
          <p:nvPr/>
        </p:nvSpPr>
        <p:spPr bwMode="auto">
          <a:xfrm>
            <a:off x="2173288" y="3081338"/>
            <a:ext cx="2551112" cy="1590675"/>
          </a:xfrm>
          <a:prstGeom prst="rect">
            <a:avLst/>
          </a:prstGeom>
          <a:noFill/>
          <a:ln w="9525">
            <a:solidFill>
              <a:schemeClr val="tx1"/>
            </a:solidFill>
            <a:miter lim="800000"/>
            <a:headEnd/>
            <a:tailEnd/>
          </a:ln>
        </p:spPr>
        <p:txBody>
          <a:bodyPr>
            <a:spAutoFit/>
          </a:bodyPr>
          <a:lstStyle/>
          <a:p>
            <a:r>
              <a:rPr lang="en-US" sz="1400">
                <a:latin typeface="Arial" charset="0"/>
              </a:rPr>
              <a:t>232</a:t>
            </a:r>
          </a:p>
          <a:p>
            <a:endParaRPr lang="en-US" sz="1400">
              <a:latin typeface="Arial" charset="0"/>
            </a:endParaRPr>
          </a:p>
          <a:p>
            <a:r>
              <a:rPr lang="en-US" sz="1400">
                <a:latin typeface="Arial" charset="0"/>
              </a:rPr>
              <a:t>242</a:t>
            </a:r>
          </a:p>
          <a:p>
            <a:endParaRPr lang="en-US" sz="1400">
              <a:latin typeface="Arial" charset="0"/>
            </a:endParaRPr>
          </a:p>
          <a:p>
            <a:r>
              <a:rPr lang="en-US" sz="1400">
                <a:latin typeface="Arial" charset="0"/>
              </a:rPr>
              <a:t>262</a:t>
            </a:r>
          </a:p>
          <a:p>
            <a:endParaRPr lang="en-US" sz="1400">
              <a:latin typeface="Arial" charset="0"/>
            </a:endParaRPr>
          </a:p>
          <a:p>
            <a:endParaRPr lang="en-US" sz="1400">
              <a:latin typeface="Arial" charset="0"/>
            </a:endParaRPr>
          </a:p>
        </p:txBody>
      </p:sp>
      <p:sp>
        <p:nvSpPr>
          <p:cNvPr id="29713" name="Line 20"/>
          <p:cNvSpPr>
            <a:spLocks noChangeShapeType="1"/>
          </p:cNvSpPr>
          <p:nvPr/>
        </p:nvSpPr>
        <p:spPr bwMode="auto">
          <a:xfrm flipV="1">
            <a:off x="2174875" y="3505200"/>
            <a:ext cx="2514600" cy="17463"/>
          </a:xfrm>
          <a:prstGeom prst="line">
            <a:avLst/>
          </a:prstGeom>
          <a:noFill/>
          <a:ln w="9525">
            <a:solidFill>
              <a:schemeClr val="tx1"/>
            </a:solidFill>
            <a:round/>
            <a:headEnd/>
            <a:tailEnd/>
          </a:ln>
        </p:spPr>
        <p:txBody>
          <a:bodyPr/>
          <a:lstStyle/>
          <a:p>
            <a:endParaRPr lang="en-US"/>
          </a:p>
        </p:txBody>
      </p:sp>
      <p:sp>
        <p:nvSpPr>
          <p:cNvPr id="29714" name="Line 22"/>
          <p:cNvSpPr>
            <a:spLocks noChangeShapeType="1"/>
          </p:cNvSpPr>
          <p:nvPr/>
        </p:nvSpPr>
        <p:spPr bwMode="auto">
          <a:xfrm>
            <a:off x="2203450" y="4267200"/>
            <a:ext cx="2506663" cy="0"/>
          </a:xfrm>
          <a:prstGeom prst="line">
            <a:avLst/>
          </a:prstGeom>
          <a:noFill/>
          <a:ln w="9525">
            <a:solidFill>
              <a:schemeClr val="tx1"/>
            </a:solidFill>
            <a:round/>
            <a:headEnd/>
            <a:tailEnd/>
          </a:ln>
        </p:spPr>
        <p:txBody>
          <a:bodyPr/>
          <a:lstStyle/>
          <a:p>
            <a:endParaRPr lang="en-US"/>
          </a:p>
        </p:txBody>
      </p:sp>
      <p:sp>
        <p:nvSpPr>
          <p:cNvPr id="29715" name="Line 23"/>
          <p:cNvSpPr>
            <a:spLocks noChangeShapeType="1"/>
          </p:cNvSpPr>
          <p:nvPr/>
        </p:nvSpPr>
        <p:spPr bwMode="auto">
          <a:xfrm>
            <a:off x="3789363" y="4267200"/>
            <a:ext cx="0" cy="457200"/>
          </a:xfrm>
          <a:prstGeom prst="line">
            <a:avLst/>
          </a:prstGeom>
          <a:noFill/>
          <a:ln w="9525">
            <a:solidFill>
              <a:schemeClr val="tx1"/>
            </a:solidFill>
            <a:round/>
            <a:headEnd/>
            <a:tailEnd/>
          </a:ln>
        </p:spPr>
        <p:txBody>
          <a:bodyPr/>
          <a:lstStyle/>
          <a:p>
            <a:endParaRPr lang="en-US"/>
          </a:p>
        </p:txBody>
      </p:sp>
      <p:sp>
        <p:nvSpPr>
          <p:cNvPr id="29716" name="Text Box 24"/>
          <p:cNvSpPr txBox="1">
            <a:spLocks noChangeArrowheads="1"/>
          </p:cNvSpPr>
          <p:nvPr/>
        </p:nvSpPr>
        <p:spPr bwMode="auto">
          <a:xfrm>
            <a:off x="5746750" y="609600"/>
            <a:ext cx="2835275" cy="1590675"/>
          </a:xfrm>
          <a:prstGeom prst="rect">
            <a:avLst/>
          </a:prstGeom>
          <a:noFill/>
          <a:ln w="9525">
            <a:solidFill>
              <a:schemeClr val="tx1"/>
            </a:solidFill>
            <a:miter lim="800000"/>
            <a:headEnd/>
            <a:tailEnd/>
          </a:ln>
        </p:spPr>
        <p:txBody>
          <a:bodyPr>
            <a:spAutoFit/>
          </a:bodyPr>
          <a:lstStyle/>
          <a:p>
            <a:r>
              <a:rPr lang="en-US" sz="1400">
                <a:latin typeface="Arial" charset="0"/>
              </a:rPr>
              <a:t>480</a:t>
            </a:r>
          </a:p>
          <a:p>
            <a:endParaRPr lang="en-US" sz="1400">
              <a:latin typeface="Arial" charset="0"/>
            </a:endParaRPr>
          </a:p>
          <a:p>
            <a:r>
              <a:rPr lang="en-US" sz="1400">
                <a:latin typeface="Arial" charset="0"/>
              </a:rPr>
              <a:t>790</a:t>
            </a:r>
          </a:p>
          <a:p>
            <a:endParaRPr lang="en-US" sz="1400">
              <a:latin typeface="Arial" charset="0"/>
            </a:endParaRPr>
          </a:p>
          <a:p>
            <a:r>
              <a:rPr lang="en-US" sz="1400">
                <a:latin typeface="Arial" charset="0"/>
              </a:rPr>
              <a:t>810</a:t>
            </a:r>
          </a:p>
          <a:p>
            <a:endParaRPr lang="en-US" sz="1400">
              <a:latin typeface="Arial" charset="0"/>
            </a:endParaRPr>
          </a:p>
          <a:p>
            <a:endParaRPr lang="en-US" sz="1400">
              <a:latin typeface="Arial" charset="0"/>
            </a:endParaRPr>
          </a:p>
        </p:txBody>
      </p:sp>
      <p:sp>
        <p:nvSpPr>
          <p:cNvPr id="29717" name="Line 25"/>
          <p:cNvSpPr>
            <a:spLocks noChangeShapeType="1"/>
          </p:cNvSpPr>
          <p:nvPr/>
        </p:nvSpPr>
        <p:spPr bwMode="auto">
          <a:xfrm>
            <a:off x="5707063" y="947738"/>
            <a:ext cx="2895600" cy="0"/>
          </a:xfrm>
          <a:prstGeom prst="line">
            <a:avLst/>
          </a:prstGeom>
          <a:noFill/>
          <a:ln w="9525">
            <a:solidFill>
              <a:schemeClr val="tx1"/>
            </a:solidFill>
            <a:round/>
            <a:headEnd/>
            <a:tailEnd/>
          </a:ln>
        </p:spPr>
        <p:txBody>
          <a:bodyPr/>
          <a:lstStyle/>
          <a:p>
            <a:endParaRPr lang="en-US"/>
          </a:p>
        </p:txBody>
      </p:sp>
      <p:sp>
        <p:nvSpPr>
          <p:cNvPr id="29718" name="Line 26"/>
          <p:cNvSpPr>
            <a:spLocks noChangeShapeType="1"/>
          </p:cNvSpPr>
          <p:nvPr/>
        </p:nvSpPr>
        <p:spPr bwMode="auto">
          <a:xfrm>
            <a:off x="5715000" y="1357313"/>
            <a:ext cx="2895600" cy="0"/>
          </a:xfrm>
          <a:prstGeom prst="line">
            <a:avLst/>
          </a:prstGeom>
          <a:noFill/>
          <a:ln w="9525">
            <a:solidFill>
              <a:schemeClr val="tx1"/>
            </a:solidFill>
            <a:round/>
            <a:headEnd/>
            <a:tailEnd/>
          </a:ln>
        </p:spPr>
        <p:txBody>
          <a:bodyPr/>
          <a:lstStyle/>
          <a:p>
            <a:endParaRPr lang="en-US"/>
          </a:p>
        </p:txBody>
      </p:sp>
      <p:sp>
        <p:nvSpPr>
          <p:cNvPr id="29719" name="Line 27"/>
          <p:cNvSpPr>
            <a:spLocks noChangeShapeType="1"/>
          </p:cNvSpPr>
          <p:nvPr/>
        </p:nvSpPr>
        <p:spPr bwMode="auto">
          <a:xfrm>
            <a:off x="5715000" y="1754188"/>
            <a:ext cx="2895600" cy="0"/>
          </a:xfrm>
          <a:prstGeom prst="line">
            <a:avLst/>
          </a:prstGeom>
          <a:noFill/>
          <a:ln w="9525">
            <a:solidFill>
              <a:schemeClr val="tx1"/>
            </a:solidFill>
            <a:round/>
            <a:headEnd/>
            <a:tailEnd/>
          </a:ln>
        </p:spPr>
        <p:txBody>
          <a:bodyPr/>
          <a:lstStyle/>
          <a:p>
            <a:endParaRPr lang="en-US"/>
          </a:p>
        </p:txBody>
      </p:sp>
      <p:sp>
        <p:nvSpPr>
          <p:cNvPr id="29720" name="Line 28"/>
          <p:cNvSpPr>
            <a:spLocks noChangeShapeType="1"/>
          </p:cNvSpPr>
          <p:nvPr/>
        </p:nvSpPr>
        <p:spPr bwMode="auto">
          <a:xfrm>
            <a:off x="7362825" y="1760538"/>
            <a:ext cx="0" cy="457200"/>
          </a:xfrm>
          <a:prstGeom prst="line">
            <a:avLst/>
          </a:prstGeom>
          <a:noFill/>
          <a:ln w="9525">
            <a:solidFill>
              <a:schemeClr val="tx1"/>
            </a:solidFill>
            <a:round/>
            <a:headEnd/>
            <a:tailEnd/>
          </a:ln>
        </p:spPr>
        <p:txBody>
          <a:bodyPr/>
          <a:lstStyle/>
          <a:p>
            <a:endParaRPr lang="en-US"/>
          </a:p>
        </p:txBody>
      </p:sp>
      <p:sp>
        <p:nvSpPr>
          <p:cNvPr id="29721" name="Line 29"/>
          <p:cNvSpPr>
            <a:spLocks noChangeShapeType="1"/>
          </p:cNvSpPr>
          <p:nvPr/>
        </p:nvSpPr>
        <p:spPr bwMode="auto">
          <a:xfrm flipV="1">
            <a:off x="5029200" y="2057400"/>
            <a:ext cx="685800" cy="457200"/>
          </a:xfrm>
          <a:prstGeom prst="line">
            <a:avLst/>
          </a:prstGeom>
          <a:noFill/>
          <a:ln w="9525">
            <a:solidFill>
              <a:schemeClr val="tx1"/>
            </a:solidFill>
            <a:round/>
            <a:headEnd/>
            <a:tailEnd type="triangle" w="med" len="med"/>
          </a:ln>
        </p:spPr>
        <p:txBody>
          <a:bodyPr/>
          <a:lstStyle/>
          <a:p>
            <a:endParaRPr lang="en-US"/>
          </a:p>
        </p:txBody>
      </p:sp>
      <p:sp>
        <p:nvSpPr>
          <p:cNvPr id="29722" name="Text Box 30"/>
          <p:cNvSpPr txBox="1">
            <a:spLocks noChangeArrowheads="1"/>
          </p:cNvSpPr>
          <p:nvPr/>
        </p:nvSpPr>
        <p:spPr bwMode="auto">
          <a:xfrm>
            <a:off x="2498725" y="112713"/>
            <a:ext cx="1073150" cy="366712"/>
          </a:xfrm>
          <a:prstGeom prst="rect">
            <a:avLst/>
          </a:prstGeom>
          <a:noFill/>
          <a:ln w="9525">
            <a:noFill/>
            <a:miter lim="800000"/>
            <a:headEnd/>
            <a:tailEnd/>
          </a:ln>
        </p:spPr>
        <p:txBody>
          <a:bodyPr wrap="none">
            <a:spAutoFit/>
          </a:bodyPr>
          <a:lstStyle/>
          <a:p>
            <a:r>
              <a:rPr lang="en-US">
                <a:latin typeface="Arial" charset="0"/>
              </a:rPr>
              <a:t>Bucket 0</a:t>
            </a:r>
          </a:p>
        </p:txBody>
      </p:sp>
      <p:sp>
        <p:nvSpPr>
          <p:cNvPr id="29723" name="Text Box 31"/>
          <p:cNvSpPr txBox="1">
            <a:spLocks noChangeArrowheads="1"/>
          </p:cNvSpPr>
          <p:nvPr/>
        </p:nvSpPr>
        <p:spPr bwMode="auto">
          <a:xfrm>
            <a:off x="2133600" y="4876800"/>
            <a:ext cx="1073150" cy="366713"/>
          </a:xfrm>
          <a:prstGeom prst="rect">
            <a:avLst/>
          </a:prstGeom>
          <a:noFill/>
          <a:ln w="9525">
            <a:noFill/>
            <a:miter lim="800000"/>
            <a:headEnd/>
            <a:tailEnd/>
          </a:ln>
        </p:spPr>
        <p:txBody>
          <a:bodyPr wrap="none">
            <a:spAutoFit/>
          </a:bodyPr>
          <a:lstStyle/>
          <a:p>
            <a:r>
              <a:rPr lang="en-US">
                <a:latin typeface="Arial" charset="0"/>
              </a:rPr>
              <a:t>Bucket 1</a:t>
            </a:r>
          </a:p>
        </p:txBody>
      </p:sp>
      <p:sp>
        <p:nvSpPr>
          <p:cNvPr id="29724" name="Line 32"/>
          <p:cNvSpPr>
            <a:spLocks noChangeShapeType="1"/>
          </p:cNvSpPr>
          <p:nvPr/>
        </p:nvSpPr>
        <p:spPr bwMode="auto">
          <a:xfrm>
            <a:off x="1371600" y="1143000"/>
            <a:ext cx="762000" cy="152400"/>
          </a:xfrm>
          <a:prstGeom prst="line">
            <a:avLst/>
          </a:prstGeom>
          <a:noFill/>
          <a:ln w="9525">
            <a:solidFill>
              <a:schemeClr val="tx1"/>
            </a:solidFill>
            <a:round/>
            <a:headEnd/>
            <a:tailEnd type="triangle" w="med" len="med"/>
          </a:ln>
        </p:spPr>
        <p:txBody>
          <a:bodyPr/>
          <a:lstStyle/>
          <a:p>
            <a:endParaRPr lang="en-US"/>
          </a:p>
        </p:txBody>
      </p:sp>
      <p:sp>
        <p:nvSpPr>
          <p:cNvPr id="29725" name="Line 33"/>
          <p:cNvSpPr>
            <a:spLocks noChangeShapeType="1"/>
          </p:cNvSpPr>
          <p:nvPr/>
        </p:nvSpPr>
        <p:spPr bwMode="auto">
          <a:xfrm>
            <a:off x="1371600" y="1828800"/>
            <a:ext cx="762000" cy="1524000"/>
          </a:xfrm>
          <a:prstGeom prst="line">
            <a:avLst/>
          </a:prstGeom>
          <a:noFill/>
          <a:ln w="9525">
            <a:solidFill>
              <a:schemeClr val="tx1"/>
            </a:solidFill>
            <a:round/>
            <a:headEnd/>
            <a:tailEnd type="triangle" w="med" len="med"/>
          </a:ln>
        </p:spPr>
        <p:txBody>
          <a:bodyPr/>
          <a:lstStyle/>
          <a:p>
            <a:endParaRPr lang="en-US"/>
          </a:p>
        </p:txBody>
      </p:sp>
      <p:sp>
        <p:nvSpPr>
          <p:cNvPr id="29726" name="Line 34"/>
          <p:cNvSpPr>
            <a:spLocks noChangeShapeType="1"/>
          </p:cNvSpPr>
          <p:nvPr/>
        </p:nvSpPr>
        <p:spPr bwMode="auto">
          <a:xfrm>
            <a:off x="2190750" y="3865563"/>
            <a:ext cx="2506663" cy="0"/>
          </a:xfrm>
          <a:prstGeom prst="line">
            <a:avLst/>
          </a:prstGeom>
          <a:noFill/>
          <a:ln w="9525">
            <a:solidFill>
              <a:schemeClr val="tx1"/>
            </a:solidFill>
            <a:round/>
            <a:headEnd/>
            <a:tailEnd/>
          </a:ln>
        </p:spPr>
        <p:txBody>
          <a:bodyPr/>
          <a:lstStyle/>
          <a:p>
            <a:endParaRPr lang="en-US"/>
          </a:p>
        </p:txBody>
      </p:sp>
      <p:sp>
        <p:nvSpPr>
          <p:cNvPr id="29727" name="Text Box 35"/>
          <p:cNvSpPr txBox="1">
            <a:spLocks noChangeArrowheads="1"/>
          </p:cNvSpPr>
          <p:nvPr/>
        </p:nvSpPr>
        <p:spPr bwMode="auto">
          <a:xfrm>
            <a:off x="5297488" y="3048000"/>
            <a:ext cx="2246312" cy="1590675"/>
          </a:xfrm>
          <a:prstGeom prst="rect">
            <a:avLst/>
          </a:prstGeom>
          <a:noFill/>
          <a:ln w="9525">
            <a:solidFill>
              <a:schemeClr val="tx1"/>
            </a:solidFill>
            <a:miter lim="800000"/>
            <a:headEnd/>
            <a:tailEnd/>
          </a:ln>
        </p:spPr>
        <p:txBody>
          <a:bodyPr>
            <a:spAutoFit/>
          </a:bodyPr>
          <a:lstStyle/>
          <a:p>
            <a:r>
              <a:rPr lang="en-US" sz="1400">
                <a:latin typeface="Arial" charset="0"/>
              </a:rPr>
              <a:t>272</a:t>
            </a:r>
          </a:p>
          <a:p>
            <a:endParaRPr lang="en-US" sz="1400">
              <a:latin typeface="Arial" charset="0"/>
            </a:endParaRPr>
          </a:p>
          <a:p>
            <a:r>
              <a:rPr lang="en-US" sz="1400">
                <a:latin typeface="Arial" charset="0"/>
              </a:rPr>
              <a:t>382</a:t>
            </a:r>
          </a:p>
          <a:p>
            <a:endParaRPr lang="en-US" sz="1400">
              <a:latin typeface="Arial" charset="0"/>
            </a:endParaRPr>
          </a:p>
          <a:p>
            <a:r>
              <a:rPr lang="en-US" sz="1400">
                <a:latin typeface="Arial" charset="0"/>
              </a:rPr>
              <a:t>392</a:t>
            </a:r>
          </a:p>
          <a:p>
            <a:endParaRPr lang="en-US" sz="1400">
              <a:latin typeface="Arial" charset="0"/>
            </a:endParaRPr>
          </a:p>
          <a:p>
            <a:endParaRPr lang="en-US" sz="1400">
              <a:latin typeface="Arial" charset="0"/>
            </a:endParaRPr>
          </a:p>
        </p:txBody>
      </p:sp>
      <p:sp>
        <p:nvSpPr>
          <p:cNvPr id="29728" name="Line 37"/>
          <p:cNvSpPr>
            <a:spLocks noChangeShapeType="1"/>
          </p:cNvSpPr>
          <p:nvPr/>
        </p:nvSpPr>
        <p:spPr bwMode="auto">
          <a:xfrm>
            <a:off x="5327650" y="4233863"/>
            <a:ext cx="2216150" cy="0"/>
          </a:xfrm>
          <a:prstGeom prst="line">
            <a:avLst/>
          </a:prstGeom>
          <a:noFill/>
          <a:ln w="9525">
            <a:solidFill>
              <a:schemeClr val="tx1"/>
            </a:solidFill>
            <a:round/>
            <a:headEnd/>
            <a:tailEnd/>
          </a:ln>
        </p:spPr>
        <p:txBody>
          <a:bodyPr/>
          <a:lstStyle/>
          <a:p>
            <a:endParaRPr lang="en-US"/>
          </a:p>
        </p:txBody>
      </p:sp>
      <p:sp>
        <p:nvSpPr>
          <p:cNvPr id="29729" name="Line 38"/>
          <p:cNvSpPr>
            <a:spLocks noChangeShapeType="1"/>
          </p:cNvSpPr>
          <p:nvPr/>
        </p:nvSpPr>
        <p:spPr bwMode="auto">
          <a:xfrm>
            <a:off x="6521450" y="4233863"/>
            <a:ext cx="0" cy="457200"/>
          </a:xfrm>
          <a:prstGeom prst="line">
            <a:avLst/>
          </a:prstGeom>
          <a:noFill/>
          <a:ln w="9525">
            <a:solidFill>
              <a:schemeClr val="tx1"/>
            </a:solidFill>
            <a:round/>
            <a:headEnd/>
            <a:tailEnd/>
          </a:ln>
        </p:spPr>
        <p:txBody>
          <a:bodyPr/>
          <a:lstStyle/>
          <a:p>
            <a:endParaRPr lang="en-US"/>
          </a:p>
        </p:txBody>
      </p:sp>
      <p:sp>
        <p:nvSpPr>
          <p:cNvPr id="29730" name="Line 40"/>
          <p:cNvSpPr>
            <a:spLocks noChangeShapeType="1"/>
          </p:cNvSpPr>
          <p:nvPr/>
        </p:nvSpPr>
        <p:spPr bwMode="auto">
          <a:xfrm>
            <a:off x="5294313" y="3830638"/>
            <a:ext cx="2216150" cy="0"/>
          </a:xfrm>
          <a:prstGeom prst="line">
            <a:avLst/>
          </a:prstGeom>
          <a:noFill/>
          <a:ln w="9525">
            <a:solidFill>
              <a:schemeClr val="tx1"/>
            </a:solidFill>
            <a:round/>
            <a:headEnd/>
            <a:tailEnd/>
          </a:ln>
        </p:spPr>
        <p:txBody>
          <a:bodyPr/>
          <a:lstStyle/>
          <a:p>
            <a:endParaRPr lang="en-US"/>
          </a:p>
        </p:txBody>
      </p:sp>
      <p:sp>
        <p:nvSpPr>
          <p:cNvPr id="29731" name="Line 41"/>
          <p:cNvSpPr>
            <a:spLocks noChangeShapeType="1"/>
          </p:cNvSpPr>
          <p:nvPr/>
        </p:nvSpPr>
        <p:spPr bwMode="auto">
          <a:xfrm>
            <a:off x="5302250" y="3429000"/>
            <a:ext cx="2216150" cy="0"/>
          </a:xfrm>
          <a:prstGeom prst="line">
            <a:avLst/>
          </a:prstGeom>
          <a:noFill/>
          <a:ln w="9525">
            <a:solidFill>
              <a:schemeClr val="tx1"/>
            </a:solidFill>
            <a:round/>
            <a:headEnd/>
            <a:tailEnd/>
          </a:ln>
        </p:spPr>
        <p:txBody>
          <a:bodyPr/>
          <a:lstStyle/>
          <a:p>
            <a:endParaRPr lang="en-US"/>
          </a:p>
        </p:txBody>
      </p:sp>
      <p:sp>
        <p:nvSpPr>
          <p:cNvPr id="29732" name="Line 42"/>
          <p:cNvSpPr>
            <a:spLocks noChangeShapeType="1"/>
          </p:cNvSpPr>
          <p:nvPr/>
        </p:nvSpPr>
        <p:spPr bwMode="auto">
          <a:xfrm flipV="1">
            <a:off x="4724400" y="4038600"/>
            <a:ext cx="533400" cy="381000"/>
          </a:xfrm>
          <a:prstGeom prst="line">
            <a:avLst/>
          </a:prstGeom>
          <a:noFill/>
          <a:ln w="9525">
            <a:solidFill>
              <a:schemeClr val="tx1"/>
            </a:solidFill>
            <a:round/>
            <a:headEnd/>
            <a:tailEnd type="triangle" w="med" len="med"/>
          </a:ln>
        </p:spPr>
        <p:txBody>
          <a:bodyPr/>
          <a:lstStyle/>
          <a:p>
            <a:endParaRPr lang="en-US"/>
          </a:p>
        </p:txBody>
      </p:sp>
      <p:sp>
        <p:nvSpPr>
          <p:cNvPr id="29733" name="Line 43"/>
          <p:cNvSpPr>
            <a:spLocks noChangeShapeType="1"/>
          </p:cNvSpPr>
          <p:nvPr/>
        </p:nvSpPr>
        <p:spPr bwMode="auto">
          <a:xfrm>
            <a:off x="2667000" y="3048000"/>
            <a:ext cx="0" cy="1219200"/>
          </a:xfrm>
          <a:prstGeom prst="line">
            <a:avLst/>
          </a:prstGeom>
          <a:noFill/>
          <a:ln w="9525">
            <a:solidFill>
              <a:schemeClr val="tx1"/>
            </a:solidFill>
            <a:round/>
            <a:headEnd/>
            <a:tailEnd/>
          </a:ln>
        </p:spPr>
        <p:txBody>
          <a:bodyPr/>
          <a:lstStyle/>
          <a:p>
            <a:endParaRPr lang="en-US"/>
          </a:p>
        </p:txBody>
      </p:sp>
      <p:sp>
        <p:nvSpPr>
          <p:cNvPr id="29734" name="Text Box 44"/>
          <p:cNvSpPr txBox="1">
            <a:spLocks noChangeArrowheads="1"/>
          </p:cNvSpPr>
          <p:nvPr/>
        </p:nvSpPr>
        <p:spPr bwMode="auto">
          <a:xfrm>
            <a:off x="6745288" y="5062538"/>
            <a:ext cx="2246312" cy="1590675"/>
          </a:xfrm>
          <a:prstGeom prst="rect">
            <a:avLst/>
          </a:prstGeom>
          <a:noFill/>
          <a:ln w="9525">
            <a:solidFill>
              <a:schemeClr val="tx1"/>
            </a:solidFill>
            <a:miter lim="800000"/>
            <a:headEnd/>
            <a:tailEnd/>
          </a:ln>
        </p:spPr>
        <p:txBody>
          <a:bodyPr>
            <a:spAutoFit/>
          </a:bodyPr>
          <a:lstStyle/>
          <a:p>
            <a:r>
              <a:rPr lang="en-US" sz="1400">
                <a:latin typeface="Arial" charset="0"/>
              </a:rPr>
              <a:t>562</a:t>
            </a:r>
          </a:p>
          <a:p>
            <a:endParaRPr lang="en-US" sz="1400">
              <a:latin typeface="Arial" charset="0"/>
            </a:endParaRPr>
          </a:p>
          <a:p>
            <a:r>
              <a:rPr lang="en-US" sz="1400">
                <a:latin typeface="Arial" charset="0"/>
              </a:rPr>
              <a:t>672</a:t>
            </a:r>
          </a:p>
          <a:p>
            <a:endParaRPr lang="en-US" sz="1400">
              <a:latin typeface="Arial" charset="0"/>
            </a:endParaRPr>
          </a:p>
          <a:p>
            <a:r>
              <a:rPr lang="en-US" sz="1400">
                <a:latin typeface="Arial" charset="0"/>
              </a:rPr>
              <a:t>982</a:t>
            </a:r>
          </a:p>
          <a:p>
            <a:endParaRPr lang="en-US" sz="1400">
              <a:latin typeface="Arial" charset="0"/>
            </a:endParaRPr>
          </a:p>
          <a:p>
            <a:endParaRPr lang="en-US" sz="1400">
              <a:latin typeface="Arial" charset="0"/>
            </a:endParaRPr>
          </a:p>
        </p:txBody>
      </p:sp>
      <p:sp>
        <p:nvSpPr>
          <p:cNvPr id="29735" name="Line 45"/>
          <p:cNvSpPr>
            <a:spLocks noChangeShapeType="1"/>
          </p:cNvSpPr>
          <p:nvPr/>
        </p:nvSpPr>
        <p:spPr bwMode="auto">
          <a:xfrm>
            <a:off x="6775450" y="6248400"/>
            <a:ext cx="2216150" cy="0"/>
          </a:xfrm>
          <a:prstGeom prst="line">
            <a:avLst/>
          </a:prstGeom>
          <a:noFill/>
          <a:ln w="9525">
            <a:solidFill>
              <a:schemeClr val="tx1"/>
            </a:solidFill>
            <a:round/>
            <a:headEnd/>
            <a:tailEnd/>
          </a:ln>
        </p:spPr>
        <p:txBody>
          <a:bodyPr/>
          <a:lstStyle/>
          <a:p>
            <a:endParaRPr lang="en-US"/>
          </a:p>
        </p:txBody>
      </p:sp>
      <p:sp>
        <p:nvSpPr>
          <p:cNvPr id="29736" name="Line 46"/>
          <p:cNvSpPr>
            <a:spLocks noChangeShapeType="1"/>
          </p:cNvSpPr>
          <p:nvPr/>
        </p:nvSpPr>
        <p:spPr bwMode="auto">
          <a:xfrm>
            <a:off x="7969250" y="6248400"/>
            <a:ext cx="0" cy="457200"/>
          </a:xfrm>
          <a:prstGeom prst="line">
            <a:avLst/>
          </a:prstGeom>
          <a:noFill/>
          <a:ln w="9525">
            <a:solidFill>
              <a:schemeClr val="tx1"/>
            </a:solidFill>
            <a:round/>
            <a:headEnd/>
            <a:tailEnd/>
          </a:ln>
        </p:spPr>
        <p:txBody>
          <a:bodyPr/>
          <a:lstStyle/>
          <a:p>
            <a:endParaRPr lang="en-US"/>
          </a:p>
        </p:txBody>
      </p:sp>
      <p:sp>
        <p:nvSpPr>
          <p:cNvPr id="29737" name="Line 47"/>
          <p:cNvSpPr>
            <a:spLocks noChangeShapeType="1"/>
          </p:cNvSpPr>
          <p:nvPr/>
        </p:nvSpPr>
        <p:spPr bwMode="auto">
          <a:xfrm>
            <a:off x="6742113" y="5845175"/>
            <a:ext cx="2216150" cy="0"/>
          </a:xfrm>
          <a:prstGeom prst="line">
            <a:avLst/>
          </a:prstGeom>
          <a:noFill/>
          <a:ln w="9525">
            <a:solidFill>
              <a:schemeClr val="tx1"/>
            </a:solidFill>
            <a:round/>
            <a:headEnd/>
            <a:tailEnd/>
          </a:ln>
        </p:spPr>
        <p:txBody>
          <a:bodyPr/>
          <a:lstStyle/>
          <a:p>
            <a:endParaRPr lang="en-US"/>
          </a:p>
        </p:txBody>
      </p:sp>
      <p:sp>
        <p:nvSpPr>
          <p:cNvPr id="29738" name="Line 48"/>
          <p:cNvSpPr>
            <a:spLocks noChangeShapeType="1"/>
          </p:cNvSpPr>
          <p:nvPr/>
        </p:nvSpPr>
        <p:spPr bwMode="auto">
          <a:xfrm>
            <a:off x="6750050" y="5443538"/>
            <a:ext cx="2216150" cy="0"/>
          </a:xfrm>
          <a:prstGeom prst="line">
            <a:avLst/>
          </a:prstGeom>
          <a:noFill/>
          <a:ln w="9525">
            <a:solidFill>
              <a:schemeClr val="tx1"/>
            </a:solidFill>
            <a:round/>
            <a:headEnd/>
            <a:tailEnd/>
          </a:ln>
        </p:spPr>
        <p:txBody>
          <a:bodyPr/>
          <a:lstStyle/>
          <a:p>
            <a:endParaRPr lang="en-US"/>
          </a:p>
        </p:txBody>
      </p:sp>
      <p:sp>
        <p:nvSpPr>
          <p:cNvPr id="29739" name="Line 49"/>
          <p:cNvSpPr>
            <a:spLocks noChangeShapeType="1"/>
          </p:cNvSpPr>
          <p:nvPr/>
        </p:nvSpPr>
        <p:spPr bwMode="auto">
          <a:xfrm>
            <a:off x="5715000" y="3048000"/>
            <a:ext cx="0" cy="1143000"/>
          </a:xfrm>
          <a:prstGeom prst="line">
            <a:avLst/>
          </a:prstGeom>
          <a:noFill/>
          <a:ln w="9525">
            <a:solidFill>
              <a:schemeClr val="tx1"/>
            </a:solidFill>
            <a:round/>
            <a:headEnd/>
            <a:tailEnd/>
          </a:ln>
        </p:spPr>
        <p:txBody>
          <a:bodyPr/>
          <a:lstStyle/>
          <a:p>
            <a:endParaRPr lang="en-US"/>
          </a:p>
        </p:txBody>
      </p:sp>
      <p:sp>
        <p:nvSpPr>
          <p:cNvPr id="29740" name="Line 50"/>
          <p:cNvSpPr>
            <a:spLocks noChangeShapeType="1"/>
          </p:cNvSpPr>
          <p:nvPr/>
        </p:nvSpPr>
        <p:spPr bwMode="auto">
          <a:xfrm>
            <a:off x="7218363" y="5089525"/>
            <a:ext cx="0" cy="1143000"/>
          </a:xfrm>
          <a:prstGeom prst="line">
            <a:avLst/>
          </a:prstGeom>
          <a:noFill/>
          <a:ln w="9525">
            <a:solidFill>
              <a:schemeClr val="tx1"/>
            </a:solidFill>
            <a:round/>
            <a:headEnd/>
            <a:tailEnd/>
          </a:ln>
        </p:spPr>
        <p:txBody>
          <a:bodyPr/>
          <a:lstStyle/>
          <a:p>
            <a:endParaRPr lang="en-US"/>
          </a:p>
        </p:txBody>
      </p:sp>
      <p:sp>
        <p:nvSpPr>
          <p:cNvPr id="29741" name="Line 55"/>
          <p:cNvSpPr>
            <a:spLocks noChangeShapeType="1"/>
          </p:cNvSpPr>
          <p:nvPr/>
        </p:nvSpPr>
        <p:spPr bwMode="auto">
          <a:xfrm>
            <a:off x="7543800" y="4419600"/>
            <a:ext cx="457200" cy="0"/>
          </a:xfrm>
          <a:prstGeom prst="line">
            <a:avLst/>
          </a:prstGeom>
          <a:noFill/>
          <a:ln w="9525">
            <a:solidFill>
              <a:schemeClr val="tx1"/>
            </a:solidFill>
            <a:round/>
            <a:headEnd/>
            <a:tailEnd/>
          </a:ln>
        </p:spPr>
        <p:txBody>
          <a:bodyPr/>
          <a:lstStyle/>
          <a:p>
            <a:endParaRPr lang="en-US"/>
          </a:p>
        </p:txBody>
      </p:sp>
      <p:sp>
        <p:nvSpPr>
          <p:cNvPr id="29742" name="Line 56"/>
          <p:cNvSpPr>
            <a:spLocks noChangeShapeType="1"/>
          </p:cNvSpPr>
          <p:nvPr/>
        </p:nvSpPr>
        <p:spPr bwMode="auto">
          <a:xfrm>
            <a:off x="6248400" y="5251450"/>
            <a:ext cx="457200" cy="0"/>
          </a:xfrm>
          <a:prstGeom prst="line">
            <a:avLst/>
          </a:prstGeom>
          <a:noFill/>
          <a:ln w="9525">
            <a:solidFill>
              <a:schemeClr val="tx1"/>
            </a:solidFill>
            <a:round/>
            <a:headEnd/>
            <a:tailEnd type="triangle" w="med" len="med"/>
          </a:ln>
        </p:spPr>
        <p:txBody>
          <a:bodyPr/>
          <a:lstStyle/>
          <a:p>
            <a:endParaRPr lang="en-US"/>
          </a:p>
        </p:txBody>
      </p:sp>
      <p:sp>
        <p:nvSpPr>
          <p:cNvPr id="29743" name="Line 57"/>
          <p:cNvSpPr>
            <a:spLocks noChangeShapeType="1"/>
          </p:cNvSpPr>
          <p:nvPr/>
        </p:nvSpPr>
        <p:spPr bwMode="auto">
          <a:xfrm>
            <a:off x="6248400" y="4876800"/>
            <a:ext cx="0" cy="381000"/>
          </a:xfrm>
          <a:prstGeom prst="line">
            <a:avLst/>
          </a:prstGeom>
          <a:noFill/>
          <a:ln w="9525">
            <a:solidFill>
              <a:schemeClr val="tx1"/>
            </a:solidFill>
            <a:round/>
            <a:headEnd/>
            <a:tailEnd/>
          </a:ln>
        </p:spPr>
        <p:txBody>
          <a:bodyPr/>
          <a:lstStyle/>
          <a:p>
            <a:endParaRPr lang="en-US"/>
          </a:p>
        </p:txBody>
      </p:sp>
      <p:sp>
        <p:nvSpPr>
          <p:cNvPr id="29744" name="Line 58"/>
          <p:cNvSpPr>
            <a:spLocks noChangeShapeType="1"/>
          </p:cNvSpPr>
          <p:nvPr/>
        </p:nvSpPr>
        <p:spPr bwMode="auto">
          <a:xfrm>
            <a:off x="6248400" y="4876800"/>
            <a:ext cx="1752600" cy="0"/>
          </a:xfrm>
          <a:prstGeom prst="line">
            <a:avLst/>
          </a:prstGeom>
          <a:noFill/>
          <a:ln w="9525">
            <a:solidFill>
              <a:schemeClr val="tx1"/>
            </a:solidFill>
            <a:round/>
            <a:headEnd/>
            <a:tailEnd/>
          </a:ln>
        </p:spPr>
        <p:txBody>
          <a:bodyPr/>
          <a:lstStyle/>
          <a:p>
            <a:endParaRPr lang="en-US"/>
          </a:p>
        </p:txBody>
      </p:sp>
      <p:sp>
        <p:nvSpPr>
          <p:cNvPr id="29745" name="Line 59"/>
          <p:cNvSpPr>
            <a:spLocks noChangeShapeType="1"/>
          </p:cNvSpPr>
          <p:nvPr/>
        </p:nvSpPr>
        <p:spPr bwMode="auto">
          <a:xfrm>
            <a:off x="8001000" y="4419600"/>
            <a:ext cx="0" cy="442913"/>
          </a:xfrm>
          <a:prstGeom prst="line">
            <a:avLst/>
          </a:prstGeom>
          <a:noFill/>
          <a:ln w="9525">
            <a:solidFill>
              <a:schemeClr val="tx1"/>
            </a:solidFill>
            <a:round/>
            <a:headEnd/>
            <a:tailEnd/>
          </a:ln>
        </p:spPr>
        <p:txBody>
          <a:bodyPr/>
          <a:lstStyle/>
          <a:p>
            <a:endParaRPr lang="en-US"/>
          </a:p>
        </p:txBody>
      </p:sp>
      <p:sp>
        <p:nvSpPr>
          <p:cNvPr id="29746" name="Text Box 60"/>
          <p:cNvSpPr txBox="1">
            <a:spLocks noChangeArrowheads="1"/>
          </p:cNvSpPr>
          <p:nvPr/>
        </p:nvSpPr>
        <p:spPr bwMode="auto">
          <a:xfrm>
            <a:off x="1981200" y="6034088"/>
            <a:ext cx="4362450" cy="396875"/>
          </a:xfrm>
          <a:prstGeom prst="rect">
            <a:avLst/>
          </a:prstGeom>
          <a:noFill/>
          <a:ln w="9525">
            <a:noFill/>
            <a:miter lim="800000"/>
            <a:headEnd/>
            <a:tailEnd/>
          </a:ln>
        </p:spPr>
        <p:txBody>
          <a:bodyPr wrap="none">
            <a:spAutoFit/>
          </a:bodyPr>
          <a:lstStyle/>
          <a:p>
            <a:r>
              <a:rPr lang="en-US" sz="2000"/>
              <a:t>Hashing with buckets of chained blocks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30175"/>
            <a:ext cx="8229600" cy="639763"/>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INDEXED SEQUENTIAL FILE</a:t>
            </a:r>
          </a:p>
        </p:txBody>
      </p:sp>
      <p:sp>
        <p:nvSpPr>
          <p:cNvPr id="30723" name="Text Box 4"/>
          <p:cNvSpPr txBox="1">
            <a:spLocks noChangeArrowheads="1"/>
          </p:cNvSpPr>
          <p:nvPr/>
        </p:nvSpPr>
        <p:spPr bwMode="auto">
          <a:xfrm>
            <a:off x="1127125" y="1219200"/>
            <a:ext cx="1006475" cy="2298700"/>
          </a:xfrm>
          <a:prstGeom prst="rect">
            <a:avLst/>
          </a:prstGeom>
          <a:noFill/>
          <a:ln w="9525">
            <a:solidFill>
              <a:schemeClr val="tx1"/>
            </a:solidFill>
            <a:miter lim="800000"/>
            <a:headEnd/>
            <a:tailEnd/>
          </a:ln>
        </p:spPr>
        <p:txBody>
          <a:bodyPr>
            <a:spAutoFit/>
          </a:bodyPr>
          <a:lstStyle/>
          <a:p>
            <a:r>
              <a:rPr lang="en-US">
                <a:latin typeface="Arial" charset="0"/>
              </a:rPr>
              <a:t>101</a:t>
            </a:r>
          </a:p>
          <a:p>
            <a:endParaRPr lang="en-US">
              <a:latin typeface="Arial" charset="0"/>
            </a:endParaRPr>
          </a:p>
          <a:p>
            <a:r>
              <a:rPr lang="en-US">
                <a:latin typeface="Arial" charset="0"/>
              </a:rPr>
              <a:t>201</a:t>
            </a:r>
          </a:p>
          <a:p>
            <a:endParaRPr lang="en-US">
              <a:latin typeface="Arial" charset="0"/>
            </a:endParaRPr>
          </a:p>
          <a:p>
            <a:r>
              <a:rPr lang="en-US">
                <a:latin typeface="Arial" charset="0"/>
              </a:rPr>
              <a:t>351</a:t>
            </a:r>
          </a:p>
          <a:p>
            <a:endParaRPr lang="en-US">
              <a:latin typeface="Arial" charset="0"/>
            </a:endParaRPr>
          </a:p>
          <a:p>
            <a:endParaRPr lang="en-US">
              <a:latin typeface="Arial" charset="0"/>
            </a:endParaRPr>
          </a:p>
          <a:p>
            <a:endParaRPr lang="en-US">
              <a:latin typeface="Arial" charset="0"/>
            </a:endParaRPr>
          </a:p>
        </p:txBody>
      </p:sp>
      <p:sp>
        <p:nvSpPr>
          <p:cNvPr id="30724" name="Line 5"/>
          <p:cNvSpPr>
            <a:spLocks noChangeShapeType="1"/>
          </p:cNvSpPr>
          <p:nvPr/>
        </p:nvSpPr>
        <p:spPr bwMode="auto">
          <a:xfrm>
            <a:off x="1143000" y="1676400"/>
            <a:ext cx="990600" cy="0"/>
          </a:xfrm>
          <a:prstGeom prst="line">
            <a:avLst/>
          </a:prstGeom>
          <a:noFill/>
          <a:ln w="9525">
            <a:solidFill>
              <a:schemeClr val="tx1"/>
            </a:solidFill>
            <a:round/>
            <a:headEnd/>
            <a:tailEnd/>
          </a:ln>
        </p:spPr>
        <p:txBody>
          <a:bodyPr/>
          <a:lstStyle/>
          <a:p>
            <a:endParaRPr lang="en-US"/>
          </a:p>
        </p:txBody>
      </p:sp>
      <p:sp>
        <p:nvSpPr>
          <p:cNvPr id="30725" name="Line 6"/>
          <p:cNvSpPr>
            <a:spLocks noChangeShapeType="1"/>
          </p:cNvSpPr>
          <p:nvPr/>
        </p:nvSpPr>
        <p:spPr bwMode="auto">
          <a:xfrm>
            <a:off x="1130300" y="2209800"/>
            <a:ext cx="990600" cy="0"/>
          </a:xfrm>
          <a:prstGeom prst="line">
            <a:avLst/>
          </a:prstGeom>
          <a:noFill/>
          <a:ln w="9525">
            <a:solidFill>
              <a:schemeClr val="tx1"/>
            </a:solidFill>
            <a:round/>
            <a:headEnd/>
            <a:tailEnd/>
          </a:ln>
        </p:spPr>
        <p:txBody>
          <a:bodyPr/>
          <a:lstStyle/>
          <a:p>
            <a:endParaRPr lang="en-US"/>
          </a:p>
        </p:txBody>
      </p:sp>
      <p:sp>
        <p:nvSpPr>
          <p:cNvPr id="30726" name="Line 7"/>
          <p:cNvSpPr>
            <a:spLocks noChangeShapeType="1"/>
          </p:cNvSpPr>
          <p:nvPr/>
        </p:nvSpPr>
        <p:spPr bwMode="auto">
          <a:xfrm>
            <a:off x="1149350" y="2667000"/>
            <a:ext cx="990600" cy="0"/>
          </a:xfrm>
          <a:prstGeom prst="line">
            <a:avLst/>
          </a:prstGeom>
          <a:noFill/>
          <a:ln w="9525">
            <a:solidFill>
              <a:schemeClr val="tx1"/>
            </a:solidFill>
            <a:round/>
            <a:headEnd/>
            <a:tailEnd/>
          </a:ln>
        </p:spPr>
        <p:txBody>
          <a:bodyPr/>
          <a:lstStyle/>
          <a:p>
            <a:endParaRPr lang="en-US"/>
          </a:p>
        </p:txBody>
      </p:sp>
      <p:sp>
        <p:nvSpPr>
          <p:cNvPr id="30727" name="Line 8"/>
          <p:cNvSpPr>
            <a:spLocks noChangeShapeType="1"/>
          </p:cNvSpPr>
          <p:nvPr/>
        </p:nvSpPr>
        <p:spPr bwMode="auto">
          <a:xfrm>
            <a:off x="1676400" y="1219200"/>
            <a:ext cx="0" cy="1447800"/>
          </a:xfrm>
          <a:prstGeom prst="line">
            <a:avLst/>
          </a:prstGeom>
          <a:noFill/>
          <a:ln w="9525">
            <a:solidFill>
              <a:schemeClr val="tx1"/>
            </a:solidFill>
            <a:round/>
            <a:headEnd/>
            <a:tailEnd/>
          </a:ln>
        </p:spPr>
        <p:txBody>
          <a:bodyPr/>
          <a:lstStyle/>
          <a:p>
            <a:endParaRPr lang="en-US"/>
          </a:p>
        </p:txBody>
      </p:sp>
      <p:sp>
        <p:nvSpPr>
          <p:cNvPr id="30728" name="Text Box 9"/>
          <p:cNvSpPr txBox="1">
            <a:spLocks noChangeArrowheads="1"/>
          </p:cNvSpPr>
          <p:nvPr/>
        </p:nvSpPr>
        <p:spPr bwMode="auto">
          <a:xfrm>
            <a:off x="871538" y="874713"/>
            <a:ext cx="933450" cy="366712"/>
          </a:xfrm>
          <a:prstGeom prst="rect">
            <a:avLst/>
          </a:prstGeom>
          <a:noFill/>
          <a:ln w="9525">
            <a:noFill/>
            <a:miter lim="800000"/>
            <a:headEnd/>
            <a:tailEnd/>
          </a:ln>
        </p:spPr>
        <p:txBody>
          <a:bodyPr wrap="none">
            <a:spAutoFit/>
          </a:bodyPr>
          <a:lstStyle/>
          <a:p>
            <a:r>
              <a:rPr lang="en-US">
                <a:latin typeface="Arial" charset="0"/>
              </a:rPr>
              <a:t>Roll No</a:t>
            </a:r>
          </a:p>
        </p:txBody>
      </p:sp>
      <p:sp>
        <p:nvSpPr>
          <p:cNvPr id="30729" name="Text Box 10"/>
          <p:cNvSpPr txBox="1">
            <a:spLocks noChangeArrowheads="1"/>
          </p:cNvSpPr>
          <p:nvPr/>
        </p:nvSpPr>
        <p:spPr bwMode="auto">
          <a:xfrm>
            <a:off x="1643063" y="882650"/>
            <a:ext cx="1162050" cy="366713"/>
          </a:xfrm>
          <a:prstGeom prst="rect">
            <a:avLst/>
          </a:prstGeom>
          <a:noFill/>
          <a:ln w="9525">
            <a:noFill/>
            <a:miter lim="800000"/>
            <a:headEnd/>
            <a:tailEnd/>
          </a:ln>
        </p:spPr>
        <p:txBody>
          <a:bodyPr wrap="none">
            <a:spAutoFit/>
          </a:bodyPr>
          <a:lstStyle/>
          <a:p>
            <a:r>
              <a:rPr lang="en-US">
                <a:latin typeface="Arial" charset="0"/>
              </a:rPr>
              <a:t>Block Ptr.</a:t>
            </a:r>
          </a:p>
        </p:txBody>
      </p:sp>
      <p:sp>
        <p:nvSpPr>
          <p:cNvPr id="30730" name="Text Box 11"/>
          <p:cNvSpPr txBox="1">
            <a:spLocks noChangeArrowheads="1"/>
          </p:cNvSpPr>
          <p:nvPr/>
        </p:nvSpPr>
        <p:spPr bwMode="auto">
          <a:xfrm>
            <a:off x="3565525" y="1027113"/>
            <a:ext cx="1590675" cy="1200150"/>
          </a:xfrm>
          <a:prstGeom prst="rect">
            <a:avLst/>
          </a:prstGeom>
          <a:noFill/>
          <a:ln w="9525">
            <a:solidFill>
              <a:schemeClr val="tx1"/>
            </a:solidFill>
            <a:miter lim="800000"/>
            <a:headEnd/>
            <a:tailEnd/>
          </a:ln>
        </p:spPr>
        <p:txBody>
          <a:bodyPr>
            <a:spAutoFit/>
          </a:bodyPr>
          <a:lstStyle/>
          <a:p>
            <a:r>
              <a:rPr lang="en-US">
                <a:latin typeface="Arial" charset="0"/>
              </a:rPr>
              <a:t>    101            </a:t>
            </a:r>
          </a:p>
          <a:p>
            <a:endParaRPr lang="en-US">
              <a:latin typeface="Arial" charset="0"/>
            </a:endParaRPr>
          </a:p>
          <a:p>
            <a:endParaRPr lang="en-US">
              <a:latin typeface="Arial" charset="0"/>
            </a:endParaRPr>
          </a:p>
          <a:p>
            <a:r>
              <a:rPr lang="en-US">
                <a:latin typeface="Arial" charset="0"/>
              </a:rPr>
              <a:t>    150      </a:t>
            </a:r>
          </a:p>
        </p:txBody>
      </p:sp>
      <p:sp>
        <p:nvSpPr>
          <p:cNvPr id="30731" name="Line 12"/>
          <p:cNvSpPr>
            <a:spLocks noChangeShapeType="1"/>
          </p:cNvSpPr>
          <p:nvPr/>
        </p:nvSpPr>
        <p:spPr bwMode="auto">
          <a:xfrm>
            <a:off x="3581400" y="1433513"/>
            <a:ext cx="1524000" cy="0"/>
          </a:xfrm>
          <a:prstGeom prst="line">
            <a:avLst/>
          </a:prstGeom>
          <a:noFill/>
          <a:ln w="9525">
            <a:solidFill>
              <a:schemeClr val="tx1"/>
            </a:solidFill>
            <a:round/>
            <a:headEnd/>
            <a:tailEnd/>
          </a:ln>
        </p:spPr>
        <p:txBody>
          <a:bodyPr/>
          <a:lstStyle/>
          <a:p>
            <a:endParaRPr lang="en-US"/>
          </a:p>
        </p:txBody>
      </p:sp>
      <p:sp>
        <p:nvSpPr>
          <p:cNvPr id="30732" name="Line 13"/>
          <p:cNvSpPr>
            <a:spLocks noChangeShapeType="1"/>
          </p:cNvSpPr>
          <p:nvPr/>
        </p:nvSpPr>
        <p:spPr bwMode="auto">
          <a:xfrm>
            <a:off x="3602038" y="1779588"/>
            <a:ext cx="1524000" cy="0"/>
          </a:xfrm>
          <a:prstGeom prst="line">
            <a:avLst/>
          </a:prstGeom>
          <a:noFill/>
          <a:ln w="9525">
            <a:solidFill>
              <a:schemeClr val="tx1"/>
            </a:solidFill>
            <a:round/>
            <a:headEnd/>
            <a:tailEnd/>
          </a:ln>
        </p:spPr>
        <p:txBody>
          <a:bodyPr/>
          <a:lstStyle/>
          <a:p>
            <a:endParaRPr lang="en-US"/>
          </a:p>
        </p:txBody>
      </p:sp>
      <p:sp>
        <p:nvSpPr>
          <p:cNvPr id="30733" name="Line 14"/>
          <p:cNvSpPr>
            <a:spLocks noChangeShapeType="1"/>
          </p:cNvSpPr>
          <p:nvPr/>
        </p:nvSpPr>
        <p:spPr bwMode="auto">
          <a:xfrm>
            <a:off x="3810000" y="1031875"/>
            <a:ext cx="0" cy="381000"/>
          </a:xfrm>
          <a:prstGeom prst="line">
            <a:avLst/>
          </a:prstGeom>
          <a:noFill/>
          <a:ln w="9525">
            <a:solidFill>
              <a:schemeClr val="tx1"/>
            </a:solidFill>
            <a:round/>
            <a:headEnd/>
            <a:tailEnd/>
          </a:ln>
        </p:spPr>
        <p:txBody>
          <a:bodyPr/>
          <a:lstStyle/>
          <a:p>
            <a:endParaRPr lang="en-US"/>
          </a:p>
        </p:txBody>
      </p:sp>
      <p:sp>
        <p:nvSpPr>
          <p:cNvPr id="30734" name="Line 15"/>
          <p:cNvSpPr>
            <a:spLocks noChangeShapeType="1"/>
          </p:cNvSpPr>
          <p:nvPr/>
        </p:nvSpPr>
        <p:spPr bwMode="auto">
          <a:xfrm>
            <a:off x="4343400" y="1039813"/>
            <a:ext cx="0" cy="381000"/>
          </a:xfrm>
          <a:prstGeom prst="line">
            <a:avLst/>
          </a:prstGeom>
          <a:noFill/>
          <a:ln w="9525">
            <a:solidFill>
              <a:schemeClr val="tx1"/>
            </a:solidFill>
            <a:round/>
            <a:headEnd/>
            <a:tailEnd/>
          </a:ln>
        </p:spPr>
        <p:txBody>
          <a:bodyPr/>
          <a:lstStyle/>
          <a:p>
            <a:endParaRPr lang="en-US"/>
          </a:p>
        </p:txBody>
      </p:sp>
      <p:sp>
        <p:nvSpPr>
          <p:cNvPr id="30735" name="Line 16"/>
          <p:cNvSpPr>
            <a:spLocks noChangeShapeType="1"/>
          </p:cNvSpPr>
          <p:nvPr/>
        </p:nvSpPr>
        <p:spPr bwMode="auto">
          <a:xfrm>
            <a:off x="3838575" y="1808163"/>
            <a:ext cx="0" cy="381000"/>
          </a:xfrm>
          <a:prstGeom prst="line">
            <a:avLst/>
          </a:prstGeom>
          <a:noFill/>
          <a:ln w="9525">
            <a:solidFill>
              <a:schemeClr val="tx1"/>
            </a:solidFill>
            <a:round/>
            <a:headEnd/>
            <a:tailEnd/>
          </a:ln>
        </p:spPr>
        <p:txBody>
          <a:bodyPr/>
          <a:lstStyle/>
          <a:p>
            <a:endParaRPr lang="en-US"/>
          </a:p>
        </p:txBody>
      </p:sp>
      <p:sp>
        <p:nvSpPr>
          <p:cNvPr id="30736" name="Line 17"/>
          <p:cNvSpPr>
            <a:spLocks noChangeShapeType="1"/>
          </p:cNvSpPr>
          <p:nvPr/>
        </p:nvSpPr>
        <p:spPr bwMode="auto">
          <a:xfrm>
            <a:off x="4343400" y="1814513"/>
            <a:ext cx="0" cy="381000"/>
          </a:xfrm>
          <a:prstGeom prst="line">
            <a:avLst/>
          </a:prstGeom>
          <a:noFill/>
          <a:ln w="9525">
            <a:solidFill>
              <a:schemeClr val="tx1"/>
            </a:solidFill>
            <a:round/>
            <a:headEnd/>
            <a:tailEnd/>
          </a:ln>
        </p:spPr>
        <p:txBody>
          <a:bodyPr/>
          <a:lstStyle/>
          <a:p>
            <a:endParaRPr lang="en-US"/>
          </a:p>
        </p:txBody>
      </p:sp>
      <p:sp>
        <p:nvSpPr>
          <p:cNvPr id="30737" name="Text Box 18"/>
          <p:cNvSpPr txBox="1">
            <a:spLocks noChangeArrowheads="1"/>
          </p:cNvSpPr>
          <p:nvPr/>
        </p:nvSpPr>
        <p:spPr bwMode="auto">
          <a:xfrm>
            <a:off x="1143000" y="4102100"/>
            <a:ext cx="1006475" cy="2024063"/>
          </a:xfrm>
          <a:prstGeom prst="rect">
            <a:avLst/>
          </a:prstGeom>
          <a:noFill/>
          <a:ln w="9525">
            <a:solidFill>
              <a:schemeClr val="tx1"/>
            </a:solidFill>
            <a:miter lim="800000"/>
            <a:headEnd/>
            <a:tailEnd/>
          </a:ln>
        </p:spPr>
        <p:txBody>
          <a:bodyPr>
            <a:spAutoFit/>
          </a:bodyPr>
          <a:lstStyle/>
          <a:p>
            <a:endParaRPr lang="en-US">
              <a:latin typeface="Arial" charset="0"/>
            </a:endParaRPr>
          </a:p>
          <a:p>
            <a:endParaRPr lang="en-US">
              <a:latin typeface="Arial" charset="0"/>
            </a:endParaRPr>
          </a:p>
          <a:p>
            <a:r>
              <a:rPr lang="en-US">
                <a:latin typeface="Arial" charset="0"/>
              </a:rPr>
              <a:t>805</a:t>
            </a:r>
          </a:p>
          <a:p>
            <a:endParaRPr lang="en-US">
              <a:latin typeface="Arial" charset="0"/>
            </a:endParaRPr>
          </a:p>
          <a:p>
            <a:r>
              <a:rPr lang="en-US">
                <a:latin typeface="Arial" charset="0"/>
              </a:rPr>
              <a:t>905</a:t>
            </a:r>
          </a:p>
          <a:p>
            <a:endParaRPr lang="en-US">
              <a:latin typeface="Arial" charset="0"/>
            </a:endParaRPr>
          </a:p>
          <a:p>
            <a:endParaRPr lang="en-US">
              <a:latin typeface="Arial" charset="0"/>
            </a:endParaRPr>
          </a:p>
        </p:txBody>
      </p:sp>
      <p:sp>
        <p:nvSpPr>
          <p:cNvPr id="30738" name="Line 19"/>
          <p:cNvSpPr>
            <a:spLocks noChangeShapeType="1"/>
          </p:cNvSpPr>
          <p:nvPr/>
        </p:nvSpPr>
        <p:spPr bwMode="auto">
          <a:xfrm>
            <a:off x="1158875" y="4559300"/>
            <a:ext cx="990600" cy="0"/>
          </a:xfrm>
          <a:prstGeom prst="line">
            <a:avLst/>
          </a:prstGeom>
          <a:noFill/>
          <a:ln w="9525">
            <a:solidFill>
              <a:schemeClr val="tx1"/>
            </a:solidFill>
            <a:round/>
            <a:headEnd/>
            <a:tailEnd/>
          </a:ln>
        </p:spPr>
        <p:txBody>
          <a:bodyPr/>
          <a:lstStyle/>
          <a:p>
            <a:endParaRPr lang="en-US"/>
          </a:p>
        </p:txBody>
      </p:sp>
      <p:sp>
        <p:nvSpPr>
          <p:cNvPr id="30739" name="Line 20"/>
          <p:cNvSpPr>
            <a:spLocks noChangeShapeType="1"/>
          </p:cNvSpPr>
          <p:nvPr/>
        </p:nvSpPr>
        <p:spPr bwMode="auto">
          <a:xfrm>
            <a:off x="1146175" y="5092700"/>
            <a:ext cx="990600" cy="0"/>
          </a:xfrm>
          <a:prstGeom prst="line">
            <a:avLst/>
          </a:prstGeom>
          <a:noFill/>
          <a:ln w="9525">
            <a:solidFill>
              <a:schemeClr val="tx1"/>
            </a:solidFill>
            <a:round/>
            <a:headEnd/>
            <a:tailEnd/>
          </a:ln>
        </p:spPr>
        <p:txBody>
          <a:bodyPr/>
          <a:lstStyle/>
          <a:p>
            <a:endParaRPr lang="en-US"/>
          </a:p>
        </p:txBody>
      </p:sp>
      <p:sp>
        <p:nvSpPr>
          <p:cNvPr id="30740" name="Line 21"/>
          <p:cNvSpPr>
            <a:spLocks noChangeShapeType="1"/>
          </p:cNvSpPr>
          <p:nvPr/>
        </p:nvSpPr>
        <p:spPr bwMode="auto">
          <a:xfrm>
            <a:off x="1165225" y="5549900"/>
            <a:ext cx="990600" cy="0"/>
          </a:xfrm>
          <a:prstGeom prst="line">
            <a:avLst/>
          </a:prstGeom>
          <a:noFill/>
          <a:ln w="9525">
            <a:solidFill>
              <a:schemeClr val="tx1"/>
            </a:solidFill>
            <a:round/>
            <a:headEnd/>
            <a:tailEnd/>
          </a:ln>
        </p:spPr>
        <p:txBody>
          <a:bodyPr/>
          <a:lstStyle/>
          <a:p>
            <a:endParaRPr lang="en-US"/>
          </a:p>
        </p:txBody>
      </p:sp>
      <p:sp>
        <p:nvSpPr>
          <p:cNvPr id="30741" name="Text Box 23"/>
          <p:cNvSpPr txBox="1">
            <a:spLocks noChangeArrowheads="1"/>
          </p:cNvSpPr>
          <p:nvPr/>
        </p:nvSpPr>
        <p:spPr bwMode="auto">
          <a:xfrm>
            <a:off x="1203325" y="6208713"/>
            <a:ext cx="1174750" cy="366712"/>
          </a:xfrm>
          <a:prstGeom prst="rect">
            <a:avLst/>
          </a:prstGeom>
          <a:noFill/>
          <a:ln w="9525">
            <a:noFill/>
            <a:miter lim="800000"/>
            <a:headEnd/>
            <a:tailEnd/>
          </a:ln>
        </p:spPr>
        <p:txBody>
          <a:bodyPr wrap="none">
            <a:spAutoFit/>
          </a:bodyPr>
          <a:lstStyle/>
          <a:p>
            <a:r>
              <a:rPr lang="en-US">
                <a:latin typeface="Arial" charset="0"/>
              </a:rPr>
              <a:t>Index File</a:t>
            </a:r>
          </a:p>
        </p:txBody>
      </p:sp>
      <p:sp>
        <p:nvSpPr>
          <p:cNvPr id="30742" name="Line 24"/>
          <p:cNvSpPr>
            <a:spLocks noChangeShapeType="1"/>
          </p:cNvSpPr>
          <p:nvPr/>
        </p:nvSpPr>
        <p:spPr bwMode="auto">
          <a:xfrm>
            <a:off x="1676400" y="4572000"/>
            <a:ext cx="0" cy="990600"/>
          </a:xfrm>
          <a:prstGeom prst="line">
            <a:avLst/>
          </a:prstGeom>
          <a:noFill/>
          <a:ln w="9525">
            <a:solidFill>
              <a:schemeClr val="tx1"/>
            </a:solidFill>
            <a:round/>
            <a:headEnd/>
            <a:tailEnd/>
          </a:ln>
        </p:spPr>
        <p:txBody>
          <a:bodyPr/>
          <a:lstStyle/>
          <a:p>
            <a:endParaRPr lang="en-US"/>
          </a:p>
        </p:txBody>
      </p:sp>
      <p:sp>
        <p:nvSpPr>
          <p:cNvPr id="30743" name="Line 25"/>
          <p:cNvSpPr>
            <a:spLocks noChangeShapeType="1"/>
          </p:cNvSpPr>
          <p:nvPr/>
        </p:nvSpPr>
        <p:spPr bwMode="auto">
          <a:xfrm>
            <a:off x="2133600" y="1447800"/>
            <a:ext cx="1371600" cy="152400"/>
          </a:xfrm>
          <a:prstGeom prst="line">
            <a:avLst/>
          </a:prstGeom>
          <a:noFill/>
          <a:ln w="9525">
            <a:solidFill>
              <a:schemeClr val="tx1"/>
            </a:solidFill>
            <a:round/>
            <a:headEnd/>
            <a:tailEnd type="triangle" w="med" len="med"/>
          </a:ln>
        </p:spPr>
        <p:txBody>
          <a:bodyPr/>
          <a:lstStyle/>
          <a:p>
            <a:endParaRPr lang="en-US"/>
          </a:p>
        </p:txBody>
      </p:sp>
      <p:sp>
        <p:nvSpPr>
          <p:cNvPr id="30744" name="Text Box 26"/>
          <p:cNvSpPr txBox="1">
            <a:spLocks noChangeArrowheads="1"/>
          </p:cNvSpPr>
          <p:nvPr/>
        </p:nvSpPr>
        <p:spPr bwMode="auto">
          <a:xfrm>
            <a:off x="3573463" y="2533650"/>
            <a:ext cx="1590675" cy="1200150"/>
          </a:xfrm>
          <a:prstGeom prst="rect">
            <a:avLst/>
          </a:prstGeom>
          <a:noFill/>
          <a:ln w="9525">
            <a:solidFill>
              <a:schemeClr val="tx1"/>
            </a:solidFill>
            <a:miter lim="800000"/>
            <a:headEnd/>
            <a:tailEnd/>
          </a:ln>
        </p:spPr>
        <p:txBody>
          <a:bodyPr>
            <a:spAutoFit/>
          </a:bodyPr>
          <a:lstStyle/>
          <a:p>
            <a:r>
              <a:rPr lang="en-US">
                <a:latin typeface="Arial" charset="0"/>
              </a:rPr>
              <a:t>    201            </a:t>
            </a:r>
          </a:p>
          <a:p>
            <a:endParaRPr lang="en-US">
              <a:latin typeface="Arial" charset="0"/>
            </a:endParaRPr>
          </a:p>
          <a:p>
            <a:endParaRPr lang="en-US">
              <a:latin typeface="Arial" charset="0"/>
            </a:endParaRPr>
          </a:p>
          <a:p>
            <a:r>
              <a:rPr lang="en-US">
                <a:latin typeface="Arial" charset="0"/>
              </a:rPr>
              <a:t>    230      </a:t>
            </a:r>
          </a:p>
        </p:txBody>
      </p:sp>
      <p:sp>
        <p:nvSpPr>
          <p:cNvPr id="30745" name="Line 27"/>
          <p:cNvSpPr>
            <a:spLocks noChangeShapeType="1"/>
          </p:cNvSpPr>
          <p:nvPr/>
        </p:nvSpPr>
        <p:spPr bwMode="auto">
          <a:xfrm>
            <a:off x="3589338" y="2940050"/>
            <a:ext cx="1524000" cy="0"/>
          </a:xfrm>
          <a:prstGeom prst="line">
            <a:avLst/>
          </a:prstGeom>
          <a:noFill/>
          <a:ln w="9525">
            <a:solidFill>
              <a:schemeClr val="tx1"/>
            </a:solidFill>
            <a:round/>
            <a:headEnd/>
            <a:tailEnd/>
          </a:ln>
        </p:spPr>
        <p:txBody>
          <a:bodyPr/>
          <a:lstStyle/>
          <a:p>
            <a:endParaRPr lang="en-US"/>
          </a:p>
        </p:txBody>
      </p:sp>
      <p:sp>
        <p:nvSpPr>
          <p:cNvPr id="30746" name="Line 28"/>
          <p:cNvSpPr>
            <a:spLocks noChangeShapeType="1"/>
          </p:cNvSpPr>
          <p:nvPr/>
        </p:nvSpPr>
        <p:spPr bwMode="auto">
          <a:xfrm>
            <a:off x="3609975" y="3286125"/>
            <a:ext cx="1524000" cy="0"/>
          </a:xfrm>
          <a:prstGeom prst="line">
            <a:avLst/>
          </a:prstGeom>
          <a:noFill/>
          <a:ln w="9525">
            <a:solidFill>
              <a:schemeClr val="tx1"/>
            </a:solidFill>
            <a:round/>
            <a:headEnd/>
            <a:tailEnd/>
          </a:ln>
        </p:spPr>
        <p:txBody>
          <a:bodyPr/>
          <a:lstStyle/>
          <a:p>
            <a:endParaRPr lang="en-US"/>
          </a:p>
        </p:txBody>
      </p:sp>
      <p:sp>
        <p:nvSpPr>
          <p:cNvPr id="30747" name="Line 29"/>
          <p:cNvSpPr>
            <a:spLocks noChangeShapeType="1"/>
          </p:cNvSpPr>
          <p:nvPr/>
        </p:nvSpPr>
        <p:spPr bwMode="auto">
          <a:xfrm>
            <a:off x="3817938" y="2538413"/>
            <a:ext cx="0" cy="381000"/>
          </a:xfrm>
          <a:prstGeom prst="line">
            <a:avLst/>
          </a:prstGeom>
          <a:noFill/>
          <a:ln w="9525">
            <a:solidFill>
              <a:schemeClr val="tx1"/>
            </a:solidFill>
            <a:round/>
            <a:headEnd/>
            <a:tailEnd/>
          </a:ln>
        </p:spPr>
        <p:txBody>
          <a:bodyPr/>
          <a:lstStyle/>
          <a:p>
            <a:endParaRPr lang="en-US"/>
          </a:p>
        </p:txBody>
      </p:sp>
      <p:sp>
        <p:nvSpPr>
          <p:cNvPr id="30748" name="Line 30"/>
          <p:cNvSpPr>
            <a:spLocks noChangeShapeType="1"/>
          </p:cNvSpPr>
          <p:nvPr/>
        </p:nvSpPr>
        <p:spPr bwMode="auto">
          <a:xfrm>
            <a:off x="4351338" y="2546350"/>
            <a:ext cx="0" cy="381000"/>
          </a:xfrm>
          <a:prstGeom prst="line">
            <a:avLst/>
          </a:prstGeom>
          <a:noFill/>
          <a:ln w="9525">
            <a:solidFill>
              <a:schemeClr val="tx1"/>
            </a:solidFill>
            <a:round/>
            <a:headEnd/>
            <a:tailEnd/>
          </a:ln>
        </p:spPr>
        <p:txBody>
          <a:bodyPr/>
          <a:lstStyle/>
          <a:p>
            <a:endParaRPr lang="en-US"/>
          </a:p>
        </p:txBody>
      </p:sp>
      <p:sp>
        <p:nvSpPr>
          <p:cNvPr id="30749" name="Line 31"/>
          <p:cNvSpPr>
            <a:spLocks noChangeShapeType="1"/>
          </p:cNvSpPr>
          <p:nvPr/>
        </p:nvSpPr>
        <p:spPr bwMode="auto">
          <a:xfrm>
            <a:off x="3846513" y="3314700"/>
            <a:ext cx="0" cy="381000"/>
          </a:xfrm>
          <a:prstGeom prst="line">
            <a:avLst/>
          </a:prstGeom>
          <a:noFill/>
          <a:ln w="9525">
            <a:solidFill>
              <a:schemeClr val="tx1"/>
            </a:solidFill>
            <a:round/>
            <a:headEnd/>
            <a:tailEnd/>
          </a:ln>
        </p:spPr>
        <p:txBody>
          <a:bodyPr/>
          <a:lstStyle/>
          <a:p>
            <a:endParaRPr lang="en-US"/>
          </a:p>
        </p:txBody>
      </p:sp>
      <p:sp>
        <p:nvSpPr>
          <p:cNvPr id="30750" name="Line 32"/>
          <p:cNvSpPr>
            <a:spLocks noChangeShapeType="1"/>
          </p:cNvSpPr>
          <p:nvPr/>
        </p:nvSpPr>
        <p:spPr bwMode="auto">
          <a:xfrm>
            <a:off x="4351338" y="3321050"/>
            <a:ext cx="0" cy="381000"/>
          </a:xfrm>
          <a:prstGeom prst="line">
            <a:avLst/>
          </a:prstGeom>
          <a:noFill/>
          <a:ln w="9525">
            <a:solidFill>
              <a:schemeClr val="tx1"/>
            </a:solidFill>
            <a:round/>
            <a:headEnd/>
            <a:tailEnd/>
          </a:ln>
        </p:spPr>
        <p:txBody>
          <a:bodyPr/>
          <a:lstStyle/>
          <a:p>
            <a:endParaRPr lang="en-US"/>
          </a:p>
        </p:txBody>
      </p:sp>
      <p:sp>
        <p:nvSpPr>
          <p:cNvPr id="30751" name="Line 33"/>
          <p:cNvSpPr>
            <a:spLocks noChangeShapeType="1"/>
          </p:cNvSpPr>
          <p:nvPr/>
        </p:nvSpPr>
        <p:spPr bwMode="auto">
          <a:xfrm>
            <a:off x="2133600" y="1981200"/>
            <a:ext cx="1447800" cy="1143000"/>
          </a:xfrm>
          <a:prstGeom prst="line">
            <a:avLst/>
          </a:prstGeom>
          <a:noFill/>
          <a:ln w="9525">
            <a:solidFill>
              <a:schemeClr val="tx1"/>
            </a:solidFill>
            <a:round/>
            <a:headEnd/>
            <a:tailEnd type="triangle" w="med" len="med"/>
          </a:ln>
        </p:spPr>
        <p:txBody>
          <a:bodyPr/>
          <a:lstStyle/>
          <a:p>
            <a:endParaRPr lang="en-US"/>
          </a:p>
        </p:txBody>
      </p:sp>
      <p:sp>
        <p:nvSpPr>
          <p:cNvPr id="30752" name="Text Box 34"/>
          <p:cNvSpPr txBox="1">
            <a:spLocks noChangeArrowheads="1"/>
          </p:cNvSpPr>
          <p:nvPr/>
        </p:nvSpPr>
        <p:spPr bwMode="auto">
          <a:xfrm>
            <a:off x="3429000" y="4133850"/>
            <a:ext cx="1590675" cy="1200150"/>
          </a:xfrm>
          <a:prstGeom prst="rect">
            <a:avLst/>
          </a:prstGeom>
          <a:noFill/>
          <a:ln w="9525">
            <a:solidFill>
              <a:schemeClr val="tx1"/>
            </a:solidFill>
            <a:miter lim="800000"/>
            <a:headEnd/>
            <a:tailEnd/>
          </a:ln>
        </p:spPr>
        <p:txBody>
          <a:bodyPr>
            <a:spAutoFit/>
          </a:bodyPr>
          <a:lstStyle/>
          <a:p>
            <a:r>
              <a:rPr lang="en-US">
                <a:latin typeface="Arial" charset="0"/>
              </a:rPr>
              <a:t>    805            </a:t>
            </a:r>
          </a:p>
          <a:p>
            <a:endParaRPr lang="en-US">
              <a:latin typeface="Arial" charset="0"/>
            </a:endParaRPr>
          </a:p>
          <a:p>
            <a:endParaRPr lang="en-US">
              <a:latin typeface="Arial" charset="0"/>
            </a:endParaRPr>
          </a:p>
          <a:p>
            <a:r>
              <a:rPr lang="en-US">
                <a:latin typeface="Arial" charset="0"/>
              </a:rPr>
              <a:t>    889      </a:t>
            </a:r>
          </a:p>
        </p:txBody>
      </p:sp>
      <p:sp>
        <p:nvSpPr>
          <p:cNvPr id="30753" name="Line 35"/>
          <p:cNvSpPr>
            <a:spLocks noChangeShapeType="1"/>
          </p:cNvSpPr>
          <p:nvPr/>
        </p:nvSpPr>
        <p:spPr bwMode="auto">
          <a:xfrm>
            <a:off x="3444875" y="4540250"/>
            <a:ext cx="1524000" cy="0"/>
          </a:xfrm>
          <a:prstGeom prst="line">
            <a:avLst/>
          </a:prstGeom>
          <a:noFill/>
          <a:ln w="9525">
            <a:solidFill>
              <a:schemeClr val="tx1"/>
            </a:solidFill>
            <a:round/>
            <a:headEnd/>
            <a:tailEnd/>
          </a:ln>
        </p:spPr>
        <p:txBody>
          <a:bodyPr/>
          <a:lstStyle/>
          <a:p>
            <a:endParaRPr lang="en-US"/>
          </a:p>
        </p:txBody>
      </p:sp>
      <p:sp>
        <p:nvSpPr>
          <p:cNvPr id="30754" name="Line 36"/>
          <p:cNvSpPr>
            <a:spLocks noChangeShapeType="1"/>
          </p:cNvSpPr>
          <p:nvPr/>
        </p:nvSpPr>
        <p:spPr bwMode="auto">
          <a:xfrm>
            <a:off x="3465513" y="4886325"/>
            <a:ext cx="1524000" cy="0"/>
          </a:xfrm>
          <a:prstGeom prst="line">
            <a:avLst/>
          </a:prstGeom>
          <a:noFill/>
          <a:ln w="9525">
            <a:solidFill>
              <a:schemeClr val="tx1"/>
            </a:solidFill>
            <a:round/>
            <a:headEnd/>
            <a:tailEnd/>
          </a:ln>
        </p:spPr>
        <p:txBody>
          <a:bodyPr/>
          <a:lstStyle/>
          <a:p>
            <a:endParaRPr lang="en-US"/>
          </a:p>
        </p:txBody>
      </p:sp>
      <p:sp>
        <p:nvSpPr>
          <p:cNvPr id="30755" name="Line 37"/>
          <p:cNvSpPr>
            <a:spLocks noChangeShapeType="1"/>
          </p:cNvSpPr>
          <p:nvPr/>
        </p:nvSpPr>
        <p:spPr bwMode="auto">
          <a:xfrm>
            <a:off x="3673475" y="4138613"/>
            <a:ext cx="0" cy="381000"/>
          </a:xfrm>
          <a:prstGeom prst="line">
            <a:avLst/>
          </a:prstGeom>
          <a:noFill/>
          <a:ln w="9525">
            <a:solidFill>
              <a:schemeClr val="tx1"/>
            </a:solidFill>
            <a:round/>
            <a:headEnd/>
            <a:tailEnd/>
          </a:ln>
        </p:spPr>
        <p:txBody>
          <a:bodyPr/>
          <a:lstStyle/>
          <a:p>
            <a:endParaRPr lang="en-US"/>
          </a:p>
        </p:txBody>
      </p:sp>
      <p:sp>
        <p:nvSpPr>
          <p:cNvPr id="30756" name="Line 38"/>
          <p:cNvSpPr>
            <a:spLocks noChangeShapeType="1"/>
          </p:cNvSpPr>
          <p:nvPr/>
        </p:nvSpPr>
        <p:spPr bwMode="auto">
          <a:xfrm>
            <a:off x="4206875" y="4146550"/>
            <a:ext cx="0" cy="381000"/>
          </a:xfrm>
          <a:prstGeom prst="line">
            <a:avLst/>
          </a:prstGeom>
          <a:noFill/>
          <a:ln w="9525">
            <a:solidFill>
              <a:schemeClr val="tx1"/>
            </a:solidFill>
            <a:round/>
            <a:headEnd/>
            <a:tailEnd/>
          </a:ln>
        </p:spPr>
        <p:txBody>
          <a:bodyPr/>
          <a:lstStyle/>
          <a:p>
            <a:endParaRPr lang="en-US"/>
          </a:p>
        </p:txBody>
      </p:sp>
      <p:sp>
        <p:nvSpPr>
          <p:cNvPr id="30757" name="Line 39"/>
          <p:cNvSpPr>
            <a:spLocks noChangeShapeType="1"/>
          </p:cNvSpPr>
          <p:nvPr/>
        </p:nvSpPr>
        <p:spPr bwMode="auto">
          <a:xfrm>
            <a:off x="3702050" y="4914900"/>
            <a:ext cx="0" cy="381000"/>
          </a:xfrm>
          <a:prstGeom prst="line">
            <a:avLst/>
          </a:prstGeom>
          <a:noFill/>
          <a:ln w="9525">
            <a:solidFill>
              <a:schemeClr val="tx1"/>
            </a:solidFill>
            <a:round/>
            <a:headEnd/>
            <a:tailEnd/>
          </a:ln>
        </p:spPr>
        <p:txBody>
          <a:bodyPr/>
          <a:lstStyle/>
          <a:p>
            <a:endParaRPr lang="en-US"/>
          </a:p>
        </p:txBody>
      </p:sp>
      <p:sp>
        <p:nvSpPr>
          <p:cNvPr id="30758" name="Line 40"/>
          <p:cNvSpPr>
            <a:spLocks noChangeShapeType="1"/>
          </p:cNvSpPr>
          <p:nvPr/>
        </p:nvSpPr>
        <p:spPr bwMode="auto">
          <a:xfrm>
            <a:off x="4206875" y="4921250"/>
            <a:ext cx="0" cy="381000"/>
          </a:xfrm>
          <a:prstGeom prst="line">
            <a:avLst/>
          </a:prstGeom>
          <a:noFill/>
          <a:ln w="9525">
            <a:solidFill>
              <a:schemeClr val="tx1"/>
            </a:solidFill>
            <a:round/>
            <a:headEnd/>
            <a:tailEnd/>
          </a:ln>
        </p:spPr>
        <p:txBody>
          <a:bodyPr/>
          <a:lstStyle/>
          <a:p>
            <a:endParaRPr lang="en-US"/>
          </a:p>
        </p:txBody>
      </p:sp>
      <p:sp>
        <p:nvSpPr>
          <p:cNvPr id="30759" name="Text Box 41"/>
          <p:cNvSpPr txBox="1">
            <a:spLocks noChangeArrowheads="1"/>
          </p:cNvSpPr>
          <p:nvPr/>
        </p:nvSpPr>
        <p:spPr bwMode="auto">
          <a:xfrm>
            <a:off x="3490913" y="5505450"/>
            <a:ext cx="1590675" cy="1200150"/>
          </a:xfrm>
          <a:prstGeom prst="rect">
            <a:avLst/>
          </a:prstGeom>
          <a:noFill/>
          <a:ln w="9525">
            <a:solidFill>
              <a:schemeClr val="tx1"/>
            </a:solidFill>
            <a:miter lim="800000"/>
            <a:headEnd/>
            <a:tailEnd/>
          </a:ln>
        </p:spPr>
        <p:txBody>
          <a:bodyPr>
            <a:spAutoFit/>
          </a:bodyPr>
          <a:lstStyle/>
          <a:p>
            <a:r>
              <a:rPr lang="en-US">
                <a:latin typeface="Arial" charset="0"/>
              </a:rPr>
              <a:t>    905            </a:t>
            </a:r>
          </a:p>
          <a:p>
            <a:endParaRPr lang="en-US">
              <a:latin typeface="Arial" charset="0"/>
            </a:endParaRPr>
          </a:p>
          <a:p>
            <a:endParaRPr lang="en-US">
              <a:latin typeface="Arial" charset="0"/>
            </a:endParaRPr>
          </a:p>
          <a:p>
            <a:r>
              <a:rPr lang="en-US">
                <a:latin typeface="Arial" charset="0"/>
              </a:rPr>
              <a:t>    989      </a:t>
            </a:r>
          </a:p>
        </p:txBody>
      </p:sp>
      <p:sp>
        <p:nvSpPr>
          <p:cNvPr id="30760" name="Line 42"/>
          <p:cNvSpPr>
            <a:spLocks noChangeShapeType="1"/>
          </p:cNvSpPr>
          <p:nvPr/>
        </p:nvSpPr>
        <p:spPr bwMode="auto">
          <a:xfrm>
            <a:off x="3506788" y="5911850"/>
            <a:ext cx="1524000" cy="0"/>
          </a:xfrm>
          <a:prstGeom prst="line">
            <a:avLst/>
          </a:prstGeom>
          <a:noFill/>
          <a:ln w="9525">
            <a:solidFill>
              <a:schemeClr val="tx1"/>
            </a:solidFill>
            <a:round/>
            <a:headEnd/>
            <a:tailEnd/>
          </a:ln>
        </p:spPr>
        <p:txBody>
          <a:bodyPr/>
          <a:lstStyle/>
          <a:p>
            <a:endParaRPr lang="en-US"/>
          </a:p>
        </p:txBody>
      </p:sp>
      <p:sp>
        <p:nvSpPr>
          <p:cNvPr id="30761" name="Line 43"/>
          <p:cNvSpPr>
            <a:spLocks noChangeShapeType="1"/>
          </p:cNvSpPr>
          <p:nvPr/>
        </p:nvSpPr>
        <p:spPr bwMode="auto">
          <a:xfrm>
            <a:off x="3527425" y="6257925"/>
            <a:ext cx="1524000" cy="0"/>
          </a:xfrm>
          <a:prstGeom prst="line">
            <a:avLst/>
          </a:prstGeom>
          <a:noFill/>
          <a:ln w="9525">
            <a:solidFill>
              <a:schemeClr val="tx1"/>
            </a:solidFill>
            <a:round/>
            <a:headEnd/>
            <a:tailEnd/>
          </a:ln>
        </p:spPr>
        <p:txBody>
          <a:bodyPr/>
          <a:lstStyle/>
          <a:p>
            <a:endParaRPr lang="en-US"/>
          </a:p>
        </p:txBody>
      </p:sp>
      <p:sp>
        <p:nvSpPr>
          <p:cNvPr id="30762" name="Line 44"/>
          <p:cNvSpPr>
            <a:spLocks noChangeShapeType="1"/>
          </p:cNvSpPr>
          <p:nvPr/>
        </p:nvSpPr>
        <p:spPr bwMode="auto">
          <a:xfrm>
            <a:off x="3735388" y="5510213"/>
            <a:ext cx="0" cy="381000"/>
          </a:xfrm>
          <a:prstGeom prst="line">
            <a:avLst/>
          </a:prstGeom>
          <a:noFill/>
          <a:ln w="9525">
            <a:solidFill>
              <a:schemeClr val="tx1"/>
            </a:solidFill>
            <a:round/>
            <a:headEnd/>
            <a:tailEnd/>
          </a:ln>
        </p:spPr>
        <p:txBody>
          <a:bodyPr/>
          <a:lstStyle/>
          <a:p>
            <a:endParaRPr lang="en-US"/>
          </a:p>
        </p:txBody>
      </p:sp>
      <p:sp>
        <p:nvSpPr>
          <p:cNvPr id="30763" name="Line 45"/>
          <p:cNvSpPr>
            <a:spLocks noChangeShapeType="1"/>
          </p:cNvSpPr>
          <p:nvPr/>
        </p:nvSpPr>
        <p:spPr bwMode="auto">
          <a:xfrm>
            <a:off x="4268788" y="5518150"/>
            <a:ext cx="0" cy="381000"/>
          </a:xfrm>
          <a:prstGeom prst="line">
            <a:avLst/>
          </a:prstGeom>
          <a:noFill/>
          <a:ln w="9525">
            <a:solidFill>
              <a:schemeClr val="tx1"/>
            </a:solidFill>
            <a:round/>
            <a:headEnd/>
            <a:tailEnd/>
          </a:ln>
        </p:spPr>
        <p:txBody>
          <a:bodyPr/>
          <a:lstStyle/>
          <a:p>
            <a:endParaRPr lang="en-US"/>
          </a:p>
        </p:txBody>
      </p:sp>
      <p:sp>
        <p:nvSpPr>
          <p:cNvPr id="30764" name="Line 46"/>
          <p:cNvSpPr>
            <a:spLocks noChangeShapeType="1"/>
          </p:cNvSpPr>
          <p:nvPr/>
        </p:nvSpPr>
        <p:spPr bwMode="auto">
          <a:xfrm>
            <a:off x="3763963" y="6286500"/>
            <a:ext cx="0" cy="381000"/>
          </a:xfrm>
          <a:prstGeom prst="line">
            <a:avLst/>
          </a:prstGeom>
          <a:noFill/>
          <a:ln w="9525">
            <a:solidFill>
              <a:schemeClr val="tx1"/>
            </a:solidFill>
            <a:round/>
            <a:headEnd/>
            <a:tailEnd/>
          </a:ln>
        </p:spPr>
        <p:txBody>
          <a:bodyPr/>
          <a:lstStyle/>
          <a:p>
            <a:endParaRPr lang="en-US"/>
          </a:p>
        </p:txBody>
      </p:sp>
      <p:sp>
        <p:nvSpPr>
          <p:cNvPr id="30765" name="Line 47"/>
          <p:cNvSpPr>
            <a:spLocks noChangeShapeType="1"/>
          </p:cNvSpPr>
          <p:nvPr/>
        </p:nvSpPr>
        <p:spPr bwMode="auto">
          <a:xfrm>
            <a:off x="4268788" y="6292850"/>
            <a:ext cx="0" cy="381000"/>
          </a:xfrm>
          <a:prstGeom prst="line">
            <a:avLst/>
          </a:prstGeom>
          <a:noFill/>
          <a:ln w="9525">
            <a:solidFill>
              <a:schemeClr val="tx1"/>
            </a:solidFill>
            <a:round/>
            <a:headEnd/>
            <a:tailEnd/>
          </a:ln>
        </p:spPr>
        <p:txBody>
          <a:bodyPr/>
          <a:lstStyle/>
          <a:p>
            <a:endParaRPr lang="en-US"/>
          </a:p>
        </p:txBody>
      </p:sp>
      <p:sp>
        <p:nvSpPr>
          <p:cNvPr id="30766" name="Line 48"/>
          <p:cNvSpPr>
            <a:spLocks noChangeShapeType="1"/>
          </p:cNvSpPr>
          <p:nvPr/>
        </p:nvSpPr>
        <p:spPr bwMode="auto">
          <a:xfrm flipV="1">
            <a:off x="2133600" y="4724400"/>
            <a:ext cx="1219200" cy="76200"/>
          </a:xfrm>
          <a:prstGeom prst="line">
            <a:avLst/>
          </a:prstGeom>
          <a:noFill/>
          <a:ln w="9525">
            <a:solidFill>
              <a:schemeClr val="tx1"/>
            </a:solidFill>
            <a:round/>
            <a:headEnd/>
            <a:tailEnd type="triangle" w="med" len="med"/>
          </a:ln>
        </p:spPr>
        <p:txBody>
          <a:bodyPr/>
          <a:lstStyle/>
          <a:p>
            <a:endParaRPr lang="en-US"/>
          </a:p>
        </p:txBody>
      </p:sp>
      <p:sp>
        <p:nvSpPr>
          <p:cNvPr id="30767" name="Line 49"/>
          <p:cNvSpPr>
            <a:spLocks noChangeShapeType="1"/>
          </p:cNvSpPr>
          <p:nvPr/>
        </p:nvSpPr>
        <p:spPr bwMode="auto">
          <a:xfrm>
            <a:off x="2133600" y="5334000"/>
            <a:ext cx="1371600" cy="762000"/>
          </a:xfrm>
          <a:prstGeom prst="line">
            <a:avLst/>
          </a:prstGeom>
          <a:noFill/>
          <a:ln w="9525">
            <a:solidFill>
              <a:schemeClr val="tx1"/>
            </a:solidFill>
            <a:round/>
            <a:headEnd/>
            <a:tailEnd type="triangle" w="med" len="med"/>
          </a:ln>
        </p:spPr>
        <p:txBody>
          <a:bodyPr/>
          <a:lstStyle/>
          <a:p>
            <a:endParaRPr lang="en-US"/>
          </a:p>
        </p:txBody>
      </p:sp>
      <p:sp>
        <p:nvSpPr>
          <p:cNvPr id="30768" name="Text Box 50"/>
          <p:cNvSpPr txBox="1">
            <a:spLocks noChangeArrowheads="1"/>
          </p:cNvSpPr>
          <p:nvPr/>
        </p:nvSpPr>
        <p:spPr bwMode="auto">
          <a:xfrm>
            <a:off x="5562600" y="2025650"/>
            <a:ext cx="3181350" cy="641350"/>
          </a:xfrm>
          <a:prstGeom prst="rect">
            <a:avLst/>
          </a:prstGeom>
          <a:noFill/>
          <a:ln w="9525">
            <a:noFill/>
            <a:miter lim="800000"/>
            <a:headEnd/>
            <a:tailEnd/>
          </a:ln>
        </p:spPr>
        <p:txBody>
          <a:bodyPr wrap="none">
            <a:spAutoFit/>
          </a:bodyPr>
          <a:lstStyle/>
          <a:p>
            <a:r>
              <a:rPr lang="en-US">
                <a:latin typeface="Arial" charset="0"/>
              </a:rPr>
              <a:t>Primary index on the ordering</a:t>
            </a:r>
          </a:p>
          <a:p>
            <a:r>
              <a:rPr lang="en-US">
                <a:latin typeface="Arial" charset="0"/>
              </a:rPr>
              <a:t>Key field roll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185738" y="0"/>
            <a:ext cx="8686800" cy="6796088"/>
          </a:xfrm>
        </p:spPr>
        <p:txBody>
          <a:bodyPr/>
          <a:lstStyle/>
          <a:p>
            <a:pPr marL="609600" indent="-609600" algn="just" eaLnBrk="1" hangingPunct="1">
              <a:lnSpc>
                <a:spcPct val="90000"/>
              </a:lnSpc>
              <a:buFontTx/>
              <a:buNone/>
            </a:pPr>
            <a:r>
              <a:rPr lang="en-US" sz="2400" b="1" smtClean="0">
                <a:solidFill>
                  <a:srgbClr val="0000FF"/>
                </a:solidFill>
                <a:latin typeface="Times New Roman" pitchFamily="18" charset="0"/>
              </a:rPr>
              <a:t>FILE ATTRIBUTES</a:t>
            </a:r>
          </a:p>
          <a:p>
            <a:pPr marL="609600" indent="-609600" algn="just" eaLnBrk="1" hangingPunct="1">
              <a:lnSpc>
                <a:spcPct val="90000"/>
              </a:lnSpc>
              <a:buFontTx/>
              <a:buNone/>
            </a:pPr>
            <a:r>
              <a:rPr lang="en-US" sz="2600" smtClean="0">
                <a:latin typeface="Times New Roman" pitchFamily="18" charset="0"/>
              </a:rPr>
              <a:t>File attributes vary from one operating system to another. Common file attributes are</a:t>
            </a:r>
          </a:p>
          <a:p>
            <a:pPr marL="609600" indent="-609600" algn="just" eaLnBrk="1" hangingPunct="1">
              <a:lnSpc>
                <a:spcPct val="90000"/>
              </a:lnSpc>
              <a:buFontTx/>
              <a:buAutoNum type="arabicPeriod"/>
            </a:pPr>
            <a:r>
              <a:rPr lang="en-US" sz="2400" b="1" smtClean="0">
                <a:latin typeface="Times New Roman" pitchFamily="18" charset="0"/>
              </a:rPr>
              <a:t>Name :</a:t>
            </a:r>
            <a:r>
              <a:rPr lang="en-US" sz="2400" smtClean="0">
                <a:latin typeface="Times New Roman" pitchFamily="18" charset="0"/>
              </a:rPr>
              <a:t> The symbolic file name is the only information kept in human readable form.</a:t>
            </a:r>
          </a:p>
          <a:p>
            <a:pPr marL="609600" indent="-609600" algn="just" eaLnBrk="1" hangingPunct="1">
              <a:lnSpc>
                <a:spcPct val="90000"/>
              </a:lnSpc>
              <a:buFontTx/>
              <a:buAutoNum type="arabicPeriod"/>
            </a:pPr>
            <a:r>
              <a:rPr lang="en-US" sz="2400" b="1" smtClean="0">
                <a:latin typeface="Times New Roman" pitchFamily="18" charset="0"/>
              </a:rPr>
              <a:t>Identifier: </a:t>
            </a:r>
            <a:r>
              <a:rPr lang="en-US" sz="2400" smtClean="0">
                <a:latin typeface="Times New Roman" pitchFamily="18" charset="0"/>
              </a:rPr>
              <a:t>Is the unique tag which identifies the file within the file system. It is usually a number. Some system supports different type of file.</a:t>
            </a:r>
            <a:endParaRPr lang="en-US" sz="2400" b="1" smtClean="0">
              <a:latin typeface="Times New Roman" pitchFamily="18" charset="0"/>
            </a:endParaRPr>
          </a:p>
          <a:p>
            <a:pPr marL="609600" indent="-609600" algn="just" eaLnBrk="1" hangingPunct="1">
              <a:lnSpc>
                <a:spcPct val="90000"/>
              </a:lnSpc>
              <a:buFontTx/>
              <a:buAutoNum type="arabicPeriod"/>
            </a:pPr>
            <a:r>
              <a:rPr lang="en-US" sz="2400" b="1" smtClean="0">
                <a:latin typeface="Times New Roman" pitchFamily="18" charset="0"/>
              </a:rPr>
              <a:t>Type:</a:t>
            </a:r>
            <a:r>
              <a:rPr lang="en-US" sz="2400" smtClean="0">
                <a:latin typeface="Times New Roman" pitchFamily="18" charset="0"/>
              </a:rPr>
              <a:t> This information is required in this system.</a:t>
            </a:r>
          </a:p>
          <a:p>
            <a:pPr marL="609600" indent="-609600" algn="just" eaLnBrk="1" hangingPunct="1">
              <a:lnSpc>
                <a:spcPct val="90000"/>
              </a:lnSpc>
              <a:buFontTx/>
              <a:buAutoNum type="arabicPeriod"/>
            </a:pPr>
            <a:r>
              <a:rPr lang="en-US" sz="2400" b="1" smtClean="0">
                <a:latin typeface="Times New Roman" pitchFamily="18" charset="0"/>
              </a:rPr>
              <a:t>Location:</a:t>
            </a:r>
            <a:r>
              <a:rPr lang="en-US" sz="2400" smtClean="0">
                <a:latin typeface="Times New Roman" pitchFamily="18" charset="0"/>
              </a:rPr>
              <a:t> This information is a pointer to a device and to the location of the file on that device.</a:t>
            </a:r>
          </a:p>
          <a:p>
            <a:pPr marL="609600" indent="-609600" algn="just" eaLnBrk="1" hangingPunct="1">
              <a:lnSpc>
                <a:spcPct val="90000"/>
              </a:lnSpc>
              <a:buFontTx/>
              <a:buAutoNum type="arabicPeriod"/>
            </a:pPr>
            <a:r>
              <a:rPr lang="en-US" sz="2400" b="1" smtClean="0">
                <a:latin typeface="Times New Roman" pitchFamily="18" charset="0"/>
              </a:rPr>
              <a:t>Size:</a:t>
            </a:r>
            <a:r>
              <a:rPr lang="en-US" sz="2400" smtClean="0">
                <a:latin typeface="Times New Roman" pitchFamily="18" charset="0"/>
              </a:rPr>
              <a:t> It includes the maximum allowed size and current size of the file. </a:t>
            </a:r>
          </a:p>
          <a:p>
            <a:pPr marL="609600" indent="-609600" algn="just" eaLnBrk="1" hangingPunct="1">
              <a:lnSpc>
                <a:spcPct val="90000"/>
              </a:lnSpc>
              <a:buFontTx/>
              <a:buAutoNum type="arabicPeriod"/>
            </a:pPr>
            <a:r>
              <a:rPr lang="en-US" sz="2400" b="1" smtClean="0">
                <a:latin typeface="Times New Roman" pitchFamily="18" charset="0"/>
              </a:rPr>
              <a:t>Protection:</a:t>
            </a:r>
            <a:r>
              <a:rPr lang="en-US" sz="2400" smtClean="0">
                <a:latin typeface="Times New Roman" pitchFamily="18" charset="0"/>
              </a:rPr>
              <a:t> Is the fundamental property of the file.</a:t>
            </a:r>
          </a:p>
          <a:p>
            <a:pPr marL="609600" indent="-609600" algn="just" eaLnBrk="1" hangingPunct="1">
              <a:lnSpc>
                <a:spcPct val="90000"/>
              </a:lnSpc>
              <a:buFontTx/>
              <a:buAutoNum type="arabicPeriod"/>
            </a:pPr>
            <a:r>
              <a:rPr lang="en-US" sz="2400" b="1" smtClean="0">
                <a:latin typeface="Times New Roman" pitchFamily="18" charset="0"/>
              </a:rPr>
              <a:t>Time, date and user identification.: </a:t>
            </a:r>
            <a:r>
              <a:rPr lang="en-US" sz="2400" smtClean="0">
                <a:latin typeface="Times New Roman" pitchFamily="18" charset="0"/>
              </a:rPr>
              <a:t> This information is kept for creation, last modification and last use. Is useful for protection, security and usage monitoring</a:t>
            </a:r>
            <a:endParaRPr lang="en-US" sz="2400" b="1" smtClean="0">
              <a:latin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0813"/>
            <a:ext cx="8229600" cy="639762"/>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INDEXED SEQUENTIAL FIEL</a:t>
            </a:r>
          </a:p>
        </p:txBody>
      </p:sp>
      <p:sp>
        <p:nvSpPr>
          <p:cNvPr id="31747" name="Rectangle 3"/>
          <p:cNvSpPr>
            <a:spLocks noGrp="1" noChangeArrowheads="1"/>
          </p:cNvSpPr>
          <p:nvPr>
            <p:ph type="body" idx="1"/>
          </p:nvPr>
        </p:nvSpPr>
        <p:spPr>
          <a:xfrm>
            <a:off x="311150" y="762000"/>
            <a:ext cx="8458200" cy="5770563"/>
          </a:xfrm>
        </p:spPr>
        <p:txBody>
          <a:bodyPr/>
          <a:lstStyle/>
          <a:p>
            <a:pPr marL="609600" indent="-609600" algn="just" eaLnBrk="1" hangingPunct="1">
              <a:buFontTx/>
              <a:buAutoNum type="arabicPeriod"/>
            </a:pPr>
            <a:r>
              <a:rPr lang="en-US" sz="2400" smtClean="0">
                <a:latin typeface="Times New Roman" pitchFamily="18" charset="0"/>
              </a:rPr>
              <a:t>An indexed sequential file is characterized by</a:t>
            </a:r>
          </a:p>
          <a:p>
            <a:pPr marL="990600" lvl="1" indent="-533400" algn="just" eaLnBrk="1" hangingPunct="1">
              <a:buFontTx/>
              <a:buAutoNum type="arabicPeriod"/>
            </a:pPr>
            <a:r>
              <a:rPr lang="en-US" sz="2000" smtClean="0">
                <a:latin typeface="Times New Roman" pitchFamily="18" charset="0"/>
              </a:rPr>
              <a:t>Sequential organization (ordered on primary key)</a:t>
            </a:r>
          </a:p>
          <a:p>
            <a:pPr marL="990600" lvl="1" indent="-533400" algn="just" eaLnBrk="1" hangingPunct="1">
              <a:buFontTx/>
              <a:buAutoNum type="arabicPeriod"/>
            </a:pPr>
            <a:r>
              <a:rPr lang="en-US" sz="2000" smtClean="0">
                <a:latin typeface="Times New Roman" pitchFamily="18" charset="0"/>
              </a:rPr>
              <a:t>Indexed on primary key.</a:t>
            </a:r>
          </a:p>
          <a:p>
            <a:pPr marL="609600" indent="-609600" algn="just" eaLnBrk="1" hangingPunct="1">
              <a:buFontTx/>
              <a:buAutoNum type="arabicPeriod"/>
            </a:pPr>
            <a:r>
              <a:rPr lang="en-US" sz="2400" smtClean="0">
                <a:latin typeface="Times New Roman" pitchFamily="18" charset="0"/>
              </a:rPr>
              <a:t>An indexed sequential file is both ordered and indexed.</a:t>
            </a:r>
          </a:p>
          <a:p>
            <a:pPr marL="609600" indent="-609600" algn="just" eaLnBrk="1" hangingPunct="1">
              <a:buFontTx/>
              <a:buAutoNum type="arabicPeriod"/>
            </a:pPr>
            <a:r>
              <a:rPr lang="en-US" sz="2400" smtClean="0">
                <a:latin typeface="Times New Roman" pitchFamily="18" charset="0"/>
              </a:rPr>
              <a:t>Records are organized in sequence based on a key field, known as primary key.</a:t>
            </a:r>
          </a:p>
          <a:p>
            <a:pPr marL="609600" indent="-609600" algn="just" eaLnBrk="1" hangingPunct="1">
              <a:buFontTx/>
              <a:buAutoNum type="arabicPeriod"/>
            </a:pPr>
            <a:r>
              <a:rPr lang="en-US" sz="2400" smtClean="0">
                <a:latin typeface="Times New Roman" pitchFamily="18" charset="0"/>
              </a:rPr>
              <a:t>An index to the file is added to support random access.</a:t>
            </a:r>
          </a:p>
          <a:p>
            <a:pPr marL="609600" indent="-609600" algn="just" eaLnBrk="1" hangingPunct="1">
              <a:buFontTx/>
              <a:buAutoNum type="arabicPeriod"/>
            </a:pPr>
            <a:r>
              <a:rPr lang="en-US" sz="2400" smtClean="0">
                <a:latin typeface="Times New Roman" pitchFamily="18" charset="0"/>
              </a:rPr>
              <a:t>Each record in the index file consists of two fields: a key field which is same as the key field in the main file.</a:t>
            </a:r>
          </a:p>
          <a:p>
            <a:pPr marL="609600" indent="-609600" algn="just" eaLnBrk="1" hangingPunct="1">
              <a:buFontTx/>
              <a:buAutoNum type="arabicPeriod"/>
            </a:pPr>
            <a:r>
              <a:rPr lang="en-US" sz="2400" smtClean="0">
                <a:latin typeface="Times New Roman" pitchFamily="18" charset="0"/>
              </a:rPr>
              <a:t>Number of records in the index file is equal to the number of blocks in the main file (data file) and not equal to the number of records in the main file( data file)</a:t>
            </a:r>
          </a:p>
          <a:p>
            <a:pPr marL="609600" indent="-609600" algn="just" eaLnBrk="1" hangingPunct="1">
              <a:buFontTx/>
              <a:buAutoNum type="arabicPeriod"/>
            </a:pPr>
            <a:r>
              <a:rPr lang="en-US" sz="2400" smtClean="0">
                <a:latin typeface="Times New Roman" pitchFamily="18" charset="0"/>
              </a:rPr>
              <a:t>Total number of entries in index is same as the number of disk blocks in the ordered data file.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71450"/>
            <a:ext cx="8229600" cy="715963"/>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FILE SYSTEM IMPLEMENTATION</a:t>
            </a:r>
          </a:p>
        </p:txBody>
      </p:sp>
      <p:sp>
        <p:nvSpPr>
          <p:cNvPr id="32771" name="Rectangle 3"/>
          <p:cNvSpPr>
            <a:spLocks noGrp="1" noChangeArrowheads="1"/>
          </p:cNvSpPr>
          <p:nvPr>
            <p:ph type="body" idx="1"/>
          </p:nvPr>
        </p:nvSpPr>
        <p:spPr>
          <a:xfrm>
            <a:off x="457200" y="838200"/>
            <a:ext cx="8229600" cy="5638800"/>
          </a:xfrm>
        </p:spPr>
        <p:txBody>
          <a:bodyPr/>
          <a:lstStyle/>
          <a:p>
            <a:pPr marL="609600" indent="-609600" algn="just" eaLnBrk="1" hangingPunct="1">
              <a:buFontTx/>
              <a:buAutoNum type="arabicPeriod"/>
            </a:pPr>
            <a:r>
              <a:rPr lang="en-US" sz="2400" smtClean="0">
                <a:latin typeface="Times New Roman" pitchFamily="18" charset="0"/>
              </a:rPr>
              <a:t>An important function of the file system is to manage on the secondary storage, which includes keeping track of both disk blocks allocated to files and the free blocks available for allocation.</a:t>
            </a:r>
          </a:p>
          <a:p>
            <a:pPr marL="609600" indent="-609600" algn="just" eaLnBrk="1" hangingPunct="1">
              <a:buFontTx/>
              <a:buAutoNum type="arabicPeriod"/>
            </a:pPr>
            <a:r>
              <a:rPr lang="en-US" sz="2400" smtClean="0">
                <a:latin typeface="Times New Roman" pitchFamily="18" charset="0"/>
              </a:rPr>
              <a:t>The main problem in allocating space to files are;</a:t>
            </a:r>
          </a:p>
          <a:p>
            <a:pPr marL="990600" lvl="1" indent="-533400" algn="just" eaLnBrk="1" hangingPunct="1">
              <a:buFontTx/>
              <a:buAutoNum type="arabicPeriod"/>
            </a:pPr>
            <a:r>
              <a:rPr lang="en-US" sz="2000" smtClean="0">
                <a:latin typeface="Times New Roman" pitchFamily="18" charset="0"/>
              </a:rPr>
              <a:t>Effective utilization of disk space.</a:t>
            </a:r>
          </a:p>
          <a:p>
            <a:pPr marL="990600" lvl="1" indent="-533400" algn="just" eaLnBrk="1" hangingPunct="1">
              <a:buFontTx/>
              <a:buAutoNum type="arabicPeriod"/>
            </a:pPr>
            <a:r>
              <a:rPr lang="en-US" sz="2000" smtClean="0">
                <a:latin typeface="Times New Roman" pitchFamily="18" charset="0"/>
              </a:rPr>
              <a:t>Fast accessing of files.</a:t>
            </a:r>
          </a:p>
          <a:p>
            <a:pPr marL="609600" indent="-609600" algn="just" eaLnBrk="1" hangingPunct="1">
              <a:buFontTx/>
              <a:buAutoNum type="arabicPeriod"/>
            </a:pPr>
            <a:r>
              <a:rPr lang="en-US" sz="2400" smtClean="0">
                <a:latin typeface="Times New Roman" pitchFamily="18" charset="0"/>
              </a:rPr>
              <a:t>Management of disk block is similar to memory management, But secondary storage introduces 2 problems:</a:t>
            </a:r>
          </a:p>
          <a:p>
            <a:pPr marL="990600" lvl="1" indent="-533400" algn="just" eaLnBrk="1" hangingPunct="1">
              <a:buFontTx/>
              <a:buAutoNum type="arabicPeriod"/>
            </a:pPr>
            <a:r>
              <a:rPr lang="en-US" sz="2000" smtClean="0">
                <a:latin typeface="Times New Roman" pitchFamily="18" charset="0"/>
              </a:rPr>
              <a:t>Slow disk access time.</a:t>
            </a:r>
          </a:p>
          <a:p>
            <a:pPr marL="990600" lvl="1" indent="-533400" algn="just" eaLnBrk="1" hangingPunct="1">
              <a:buFontTx/>
              <a:buAutoNum type="arabicPeriod"/>
            </a:pPr>
            <a:r>
              <a:rPr lang="en-US" sz="2000" smtClean="0">
                <a:latin typeface="Times New Roman" pitchFamily="18" charset="0"/>
              </a:rPr>
              <a:t>Large number of blocks to deal with.</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0813"/>
            <a:ext cx="8229600" cy="639762"/>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FILE SYSTEM IMPLEMENTATION</a:t>
            </a:r>
          </a:p>
        </p:txBody>
      </p:sp>
      <p:sp>
        <p:nvSpPr>
          <p:cNvPr id="33795" name="Rectangle 3"/>
          <p:cNvSpPr>
            <a:spLocks noGrp="1" noChangeArrowheads="1"/>
          </p:cNvSpPr>
          <p:nvPr>
            <p:ph type="body" idx="1"/>
          </p:nvPr>
        </p:nvSpPr>
        <p:spPr>
          <a:xfrm>
            <a:off x="457200" y="838200"/>
            <a:ext cx="8229600" cy="5791200"/>
          </a:xfrm>
        </p:spPr>
        <p:txBody>
          <a:bodyPr/>
          <a:lstStyle/>
          <a:p>
            <a:pPr marL="609600" indent="-609600" eaLnBrk="1" hangingPunct="1">
              <a:buFontTx/>
              <a:buAutoNum type="arabicPeriod" startAt="4"/>
            </a:pPr>
            <a:r>
              <a:rPr lang="en-US" sz="2400" smtClean="0">
                <a:latin typeface="Times New Roman" pitchFamily="18" charset="0"/>
              </a:rPr>
              <a:t>There are three widely used techniques for allocation of disk blocks to a file:</a:t>
            </a:r>
          </a:p>
          <a:p>
            <a:pPr marL="990600" lvl="1" indent="-533400" eaLnBrk="1" hangingPunct="1">
              <a:buFontTx/>
              <a:buAutoNum type="arabicPeriod"/>
            </a:pPr>
            <a:r>
              <a:rPr lang="en-US" sz="2000" smtClean="0">
                <a:latin typeface="Times New Roman" pitchFamily="18" charset="0"/>
              </a:rPr>
              <a:t>Contiguous allocation.</a:t>
            </a:r>
          </a:p>
          <a:p>
            <a:pPr marL="990600" lvl="1" indent="-533400" eaLnBrk="1" hangingPunct="1">
              <a:buFontTx/>
              <a:buAutoNum type="arabicPeriod"/>
            </a:pPr>
            <a:r>
              <a:rPr lang="en-US" sz="2000" smtClean="0">
                <a:latin typeface="Times New Roman" pitchFamily="18" charset="0"/>
              </a:rPr>
              <a:t>Linked allocation.</a:t>
            </a:r>
          </a:p>
          <a:p>
            <a:pPr marL="990600" lvl="1" indent="-533400" eaLnBrk="1" hangingPunct="1">
              <a:buFontTx/>
              <a:buAutoNum type="arabicPeriod"/>
            </a:pPr>
            <a:r>
              <a:rPr lang="en-US" sz="2000" smtClean="0">
                <a:latin typeface="Times New Roman" pitchFamily="18" charset="0"/>
              </a:rPr>
              <a:t>Indexed allocation.</a:t>
            </a:r>
          </a:p>
          <a:p>
            <a:pPr marL="609600" indent="-609600" eaLnBrk="1" hangingPunct="1">
              <a:buFontTx/>
              <a:buAutoNum type="arabicPeriod" startAt="4"/>
            </a:pPr>
            <a:r>
              <a:rPr lang="en-US" sz="2400" smtClean="0">
                <a:latin typeface="Times New Roman" pitchFamily="18" charset="0"/>
              </a:rPr>
              <a:t>While studying allocation strategies file is consider as a sequence of blocks.</a:t>
            </a:r>
          </a:p>
          <a:p>
            <a:pPr marL="609600" indent="-609600" eaLnBrk="1" hangingPunct="1">
              <a:buFontTx/>
              <a:buAutoNum type="arabicPeriod" startAt="4"/>
            </a:pPr>
            <a:r>
              <a:rPr lang="en-US" sz="2400" smtClean="0">
                <a:latin typeface="Times New Roman" pitchFamily="18" charset="0"/>
              </a:rPr>
              <a:t>All I/O operations on disk occurs in terms of blocks.</a:t>
            </a:r>
          </a:p>
          <a:p>
            <a:pPr marL="609600" indent="-609600" eaLnBrk="1" hangingPunct="1">
              <a:buFontTx/>
              <a:buAutoNum type="arabicPeriod" startAt="4"/>
            </a:pPr>
            <a:r>
              <a:rPr lang="en-US" sz="2400" smtClean="0">
                <a:latin typeface="Times New Roman" pitchFamily="18" charset="0"/>
              </a:rPr>
              <a:t>The conversion from logical records to physical blocks is done by software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0638"/>
            <a:ext cx="8229600" cy="639763"/>
          </a:xfrm>
        </p:spPr>
        <p:txBody>
          <a:bodyPr/>
          <a:lstStyle/>
          <a:p>
            <a:pPr eaLnBrk="1" hangingPunct="1">
              <a:defRPr/>
            </a:pPr>
            <a:r>
              <a:rPr lang="en-US" sz="2400" b="1" dirty="0" smtClean="0">
                <a:solidFill>
                  <a:srgbClr val="0000FF"/>
                </a:solidFill>
                <a:effectLst>
                  <a:outerShdw blurRad="38100" dist="38100" dir="2700000" algn="tl">
                    <a:srgbClr val="C0C0C0"/>
                  </a:outerShdw>
                </a:effectLst>
                <a:latin typeface="Times New Roman" pitchFamily="18" charset="0"/>
              </a:rPr>
              <a:t>CONTIGUOUS ALLOCATION</a:t>
            </a:r>
          </a:p>
        </p:txBody>
      </p:sp>
      <p:sp>
        <p:nvSpPr>
          <p:cNvPr id="34819" name="Rectangle 3"/>
          <p:cNvSpPr>
            <a:spLocks noGrp="1" noChangeArrowheads="1"/>
          </p:cNvSpPr>
          <p:nvPr>
            <p:ph type="body" idx="1"/>
          </p:nvPr>
        </p:nvSpPr>
        <p:spPr>
          <a:xfrm>
            <a:off x="457200" y="477838"/>
            <a:ext cx="8229600" cy="2209800"/>
          </a:xfrm>
        </p:spPr>
        <p:txBody>
          <a:bodyPr/>
          <a:lstStyle/>
          <a:p>
            <a:pPr marL="609600" indent="-609600" algn="just" eaLnBrk="1" hangingPunct="1">
              <a:buFontTx/>
              <a:buAutoNum type="arabicPeriod"/>
            </a:pPr>
            <a:r>
              <a:rPr lang="en-US" sz="2400" smtClean="0">
                <a:latin typeface="Times New Roman" pitchFamily="18" charset="0"/>
              </a:rPr>
              <a:t>Files are assigned to contiguous area of secondary storage.</a:t>
            </a:r>
          </a:p>
          <a:p>
            <a:pPr marL="609600" indent="-609600" algn="just" eaLnBrk="1" hangingPunct="1">
              <a:buFontTx/>
              <a:buAutoNum type="arabicPeriod"/>
            </a:pPr>
            <a:r>
              <a:rPr lang="en-US" sz="2400" smtClean="0">
                <a:latin typeface="Times New Roman" pitchFamily="18" charset="0"/>
              </a:rPr>
              <a:t>In contiguous allocation, user specifies in advance the size of the area needed to hold a file before creation.</a:t>
            </a:r>
          </a:p>
          <a:p>
            <a:pPr marL="609600" indent="-609600" algn="just" eaLnBrk="1" hangingPunct="1">
              <a:buFontTx/>
              <a:buAutoNum type="arabicPeriod"/>
            </a:pPr>
            <a:r>
              <a:rPr lang="en-US" sz="2400" smtClean="0">
                <a:latin typeface="Times New Roman" pitchFamily="18" charset="0"/>
              </a:rPr>
              <a:t>If the desired amount of contiguous space is not available the file cannot be created.</a:t>
            </a:r>
          </a:p>
          <a:p>
            <a:pPr marL="609600" indent="-609600" algn="just" eaLnBrk="1" hangingPunct="1">
              <a:buFontTx/>
              <a:buNone/>
            </a:pPr>
            <a:endParaRPr lang="en-US" sz="2400" smtClean="0">
              <a:latin typeface="Times New Roman" pitchFamily="18" charset="0"/>
            </a:endParaRPr>
          </a:p>
        </p:txBody>
      </p:sp>
      <p:sp>
        <p:nvSpPr>
          <p:cNvPr id="34820" name="Text Box 4"/>
          <p:cNvSpPr txBox="1">
            <a:spLocks noChangeArrowheads="1"/>
          </p:cNvSpPr>
          <p:nvPr/>
        </p:nvSpPr>
        <p:spPr bwMode="auto">
          <a:xfrm>
            <a:off x="4487863" y="2320925"/>
            <a:ext cx="3851275" cy="1474788"/>
          </a:xfrm>
          <a:prstGeom prst="rect">
            <a:avLst/>
          </a:prstGeom>
          <a:noFill/>
          <a:ln w="9525">
            <a:solidFill>
              <a:schemeClr val="tx1"/>
            </a:solidFill>
            <a:miter lim="800000"/>
            <a:headEnd/>
            <a:tailEnd/>
          </a:ln>
        </p:spPr>
        <p:txBody>
          <a:bodyPr wrap="none">
            <a:spAutoFit/>
          </a:bodyPr>
          <a:lstStyle/>
          <a:p>
            <a:r>
              <a:rPr lang="en-US">
                <a:latin typeface="Arial" charset="0"/>
              </a:rPr>
              <a:t>FILE	START	SIZE </a:t>
            </a:r>
            <a:r>
              <a:rPr lang="en-US" sz="1400">
                <a:latin typeface="Arial" charset="0"/>
              </a:rPr>
              <a:t>(IN BLOCKS)</a:t>
            </a:r>
          </a:p>
          <a:p>
            <a:r>
              <a:rPr lang="en-US">
                <a:latin typeface="Arial" charset="0"/>
              </a:rPr>
              <a:t>F1	1	4		</a:t>
            </a:r>
          </a:p>
          <a:p>
            <a:r>
              <a:rPr lang="en-US">
                <a:latin typeface="Arial" charset="0"/>
              </a:rPr>
              <a:t>F2	8	7</a:t>
            </a:r>
          </a:p>
          <a:p>
            <a:r>
              <a:rPr lang="en-US">
                <a:latin typeface="Arial" charset="0"/>
              </a:rPr>
              <a:t>F3	16	4</a:t>
            </a:r>
          </a:p>
          <a:p>
            <a:r>
              <a:rPr lang="en-US">
                <a:latin typeface="Arial" charset="0"/>
              </a:rPr>
              <a:t>F4	21	3</a:t>
            </a:r>
          </a:p>
        </p:txBody>
      </p:sp>
      <p:sp>
        <p:nvSpPr>
          <p:cNvPr id="34821" name="Text Box 5"/>
          <p:cNvSpPr txBox="1">
            <a:spLocks noChangeArrowheads="1"/>
          </p:cNvSpPr>
          <p:nvPr/>
        </p:nvSpPr>
        <p:spPr bwMode="auto">
          <a:xfrm>
            <a:off x="2660650" y="2667000"/>
            <a:ext cx="1530350" cy="366713"/>
          </a:xfrm>
          <a:prstGeom prst="rect">
            <a:avLst/>
          </a:prstGeom>
          <a:noFill/>
          <a:ln w="9525">
            <a:noFill/>
            <a:miter lim="800000"/>
            <a:headEnd/>
            <a:tailEnd/>
          </a:ln>
        </p:spPr>
        <p:txBody>
          <a:bodyPr wrap="none">
            <a:spAutoFit/>
          </a:bodyPr>
          <a:lstStyle/>
          <a:p>
            <a:r>
              <a:rPr lang="en-US">
                <a:latin typeface="Arial" charset="0"/>
              </a:rPr>
              <a:t>DIRECTORY</a:t>
            </a:r>
          </a:p>
        </p:txBody>
      </p:sp>
      <p:sp>
        <p:nvSpPr>
          <p:cNvPr id="34822" name="Text Box 6"/>
          <p:cNvSpPr txBox="1">
            <a:spLocks noChangeArrowheads="1"/>
          </p:cNvSpPr>
          <p:nvPr/>
        </p:nvSpPr>
        <p:spPr bwMode="auto">
          <a:xfrm>
            <a:off x="381000" y="3352800"/>
            <a:ext cx="549275" cy="3122613"/>
          </a:xfrm>
          <a:prstGeom prst="rect">
            <a:avLst/>
          </a:prstGeom>
          <a:noFill/>
          <a:ln w="9525">
            <a:solidFill>
              <a:schemeClr val="tx1"/>
            </a:solidFill>
            <a:miter lim="800000"/>
            <a:headEnd/>
            <a:tailEnd/>
          </a:ln>
        </p:spPr>
        <p:txBody>
          <a:bodyPr>
            <a:spAutoFit/>
          </a:bodyPr>
          <a:lstStyle/>
          <a:p>
            <a:pPr algn="ctr"/>
            <a:r>
              <a:rPr lang="en-US">
                <a:latin typeface="Arial" charset="0"/>
              </a:rPr>
              <a:t>0</a:t>
            </a:r>
          </a:p>
          <a:p>
            <a:pPr algn="ctr"/>
            <a:endParaRPr lang="en-US">
              <a:latin typeface="Arial" charset="0"/>
            </a:endParaRPr>
          </a:p>
          <a:p>
            <a:pPr algn="ctr"/>
            <a:r>
              <a:rPr lang="en-US" b="1">
                <a:solidFill>
                  <a:srgbClr val="CC0000"/>
                </a:solidFill>
                <a:latin typeface="Arial" charset="0"/>
              </a:rPr>
              <a:t>1</a:t>
            </a:r>
          </a:p>
          <a:p>
            <a:pPr algn="ctr"/>
            <a:endParaRPr lang="en-US" b="1">
              <a:solidFill>
                <a:srgbClr val="CC0000"/>
              </a:solidFill>
              <a:latin typeface="Arial" charset="0"/>
            </a:endParaRPr>
          </a:p>
          <a:p>
            <a:pPr algn="ctr"/>
            <a:r>
              <a:rPr lang="en-US" b="1">
                <a:solidFill>
                  <a:srgbClr val="CC0000"/>
                </a:solidFill>
                <a:latin typeface="Arial" charset="0"/>
              </a:rPr>
              <a:t>2</a:t>
            </a:r>
          </a:p>
          <a:p>
            <a:pPr algn="ctr"/>
            <a:endParaRPr lang="en-US" b="1">
              <a:solidFill>
                <a:srgbClr val="CC0000"/>
              </a:solidFill>
              <a:latin typeface="Arial" charset="0"/>
            </a:endParaRPr>
          </a:p>
          <a:p>
            <a:pPr algn="ctr"/>
            <a:r>
              <a:rPr lang="en-US" b="1">
                <a:solidFill>
                  <a:srgbClr val="CC0000"/>
                </a:solidFill>
                <a:latin typeface="Arial" charset="0"/>
              </a:rPr>
              <a:t>3</a:t>
            </a:r>
          </a:p>
          <a:p>
            <a:pPr algn="ctr"/>
            <a:endParaRPr lang="en-US" b="1">
              <a:solidFill>
                <a:srgbClr val="CC0000"/>
              </a:solidFill>
              <a:latin typeface="Arial" charset="0"/>
            </a:endParaRPr>
          </a:p>
          <a:p>
            <a:pPr algn="ctr"/>
            <a:r>
              <a:rPr lang="en-US" b="1">
                <a:solidFill>
                  <a:srgbClr val="CC0000"/>
                </a:solidFill>
                <a:latin typeface="Arial" charset="0"/>
              </a:rPr>
              <a:t>4</a:t>
            </a:r>
          </a:p>
          <a:p>
            <a:pPr algn="ctr"/>
            <a:endParaRPr lang="en-US">
              <a:latin typeface="Arial" charset="0"/>
            </a:endParaRPr>
          </a:p>
          <a:p>
            <a:pPr algn="ctr"/>
            <a:r>
              <a:rPr lang="en-US">
                <a:latin typeface="Arial" charset="0"/>
              </a:rPr>
              <a:t>5</a:t>
            </a:r>
          </a:p>
        </p:txBody>
      </p:sp>
      <p:sp>
        <p:nvSpPr>
          <p:cNvPr id="34823" name="Line 7"/>
          <p:cNvSpPr>
            <a:spLocks noChangeShapeType="1"/>
          </p:cNvSpPr>
          <p:nvPr/>
        </p:nvSpPr>
        <p:spPr bwMode="auto">
          <a:xfrm>
            <a:off x="381000" y="3886200"/>
            <a:ext cx="533400" cy="0"/>
          </a:xfrm>
          <a:prstGeom prst="line">
            <a:avLst/>
          </a:prstGeom>
          <a:noFill/>
          <a:ln w="9525">
            <a:solidFill>
              <a:schemeClr val="tx1"/>
            </a:solidFill>
            <a:round/>
            <a:headEnd/>
            <a:tailEnd/>
          </a:ln>
        </p:spPr>
        <p:txBody>
          <a:bodyPr/>
          <a:lstStyle/>
          <a:p>
            <a:endParaRPr lang="en-US"/>
          </a:p>
        </p:txBody>
      </p:sp>
      <p:sp>
        <p:nvSpPr>
          <p:cNvPr id="34824" name="Line 8"/>
          <p:cNvSpPr>
            <a:spLocks noChangeShapeType="1"/>
          </p:cNvSpPr>
          <p:nvPr/>
        </p:nvSpPr>
        <p:spPr bwMode="auto">
          <a:xfrm>
            <a:off x="381000" y="4419600"/>
            <a:ext cx="533400" cy="0"/>
          </a:xfrm>
          <a:prstGeom prst="line">
            <a:avLst/>
          </a:prstGeom>
          <a:noFill/>
          <a:ln w="9525">
            <a:solidFill>
              <a:schemeClr val="tx1"/>
            </a:solidFill>
            <a:round/>
            <a:headEnd/>
            <a:tailEnd/>
          </a:ln>
        </p:spPr>
        <p:txBody>
          <a:bodyPr/>
          <a:lstStyle/>
          <a:p>
            <a:endParaRPr lang="en-US"/>
          </a:p>
        </p:txBody>
      </p:sp>
      <p:sp>
        <p:nvSpPr>
          <p:cNvPr id="34825" name="Line 9"/>
          <p:cNvSpPr>
            <a:spLocks noChangeShapeType="1"/>
          </p:cNvSpPr>
          <p:nvPr/>
        </p:nvSpPr>
        <p:spPr bwMode="auto">
          <a:xfrm>
            <a:off x="381000" y="4953000"/>
            <a:ext cx="533400" cy="0"/>
          </a:xfrm>
          <a:prstGeom prst="line">
            <a:avLst/>
          </a:prstGeom>
          <a:noFill/>
          <a:ln w="9525">
            <a:solidFill>
              <a:schemeClr val="tx1"/>
            </a:solidFill>
            <a:round/>
            <a:headEnd/>
            <a:tailEnd/>
          </a:ln>
        </p:spPr>
        <p:txBody>
          <a:bodyPr/>
          <a:lstStyle/>
          <a:p>
            <a:endParaRPr lang="en-US"/>
          </a:p>
        </p:txBody>
      </p:sp>
      <p:sp>
        <p:nvSpPr>
          <p:cNvPr id="34826" name="Line 10"/>
          <p:cNvSpPr>
            <a:spLocks noChangeShapeType="1"/>
          </p:cNvSpPr>
          <p:nvPr/>
        </p:nvSpPr>
        <p:spPr bwMode="auto">
          <a:xfrm>
            <a:off x="381000" y="5486400"/>
            <a:ext cx="533400" cy="0"/>
          </a:xfrm>
          <a:prstGeom prst="line">
            <a:avLst/>
          </a:prstGeom>
          <a:noFill/>
          <a:ln w="9525">
            <a:solidFill>
              <a:schemeClr val="tx1"/>
            </a:solidFill>
            <a:round/>
            <a:headEnd/>
            <a:tailEnd/>
          </a:ln>
        </p:spPr>
        <p:txBody>
          <a:bodyPr/>
          <a:lstStyle/>
          <a:p>
            <a:endParaRPr lang="en-US"/>
          </a:p>
        </p:txBody>
      </p:sp>
      <p:sp>
        <p:nvSpPr>
          <p:cNvPr id="34827" name="Line 11"/>
          <p:cNvSpPr>
            <a:spLocks noChangeShapeType="1"/>
          </p:cNvSpPr>
          <p:nvPr/>
        </p:nvSpPr>
        <p:spPr bwMode="auto">
          <a:xfrm>
            <a:off x="381000" y="6019800"/>
            <a:ext cx="533400" cy="0"/>
          </a:xfrm>
          <a:prstGeom prst="line">
            <a:avLst/>
          </a:prstGeom>
          <a:noFill/>
          <a:ln w="9525">
            <a:solidFill>
              <a:schemeClr val="tx1"/>
            </a:solidFill>
            <a:round/>
            <a:headEnd/>
            <a:tailEnd/>
          </a:ln>
        </p:spPr>
        <p:txBody>
          <a:bodyPr/>
          <a:lstStyle/>
          <a:p>
            <a:endParaRPr lang="en-US"/>
          </a:p>
        </p:txBody>
      </p:sp>
      <p:sp>
        <p:nvSpPr>
          <p:cNvPr id="34828" name="Text Box 12"/>
          <p:cNvSpPr txBox="1">
            <a:spLocks noChangeArrowheads="1"/>
          </p:cNvSpPr>
          <p:nvPr/>
        </p:nvSpPr>
        <p:spPr bwMode="auto">
          <a:xfrm>
            <a:off x="1203325" y="3352800"/>
            <a:ext cx="549275" cy="3122613"/>
          </a:xfrm>
          <a:prstGeom prst="rect">
            <a:avLst/>
          </a:prstGeom>
          <a:noFill/>
          <a:ln w="9525">
            <a:solidFill>
              <a:schemeClr val="tx1"/>
            </a:solidFill>
            <a:miter lim="800000"/>
            <a:headEnd/>
            <a:tailEnd/>
          </a:ln>
        </p:spPr>
        <p:txBody>
          <a:bodyPr>
            <a:spAutoFit/>
          </a:bodyPr>
          <a:lstStyle/>
          <a:p>
            <a:pPr algn="ctr"/>
            <a:r>
              <a:rPr lang="en-US">
                <a:latin typeface="Arial" charset="0"/>
              </a:rPr>
              <a:t>6</a:t>
            </a:r>
          </a:p>
          <a:p>
            <a:pPr algn="ctr"/>
            <a:endParaRPr lang="en-US">
              <a:latin typeface="Arial" charset="0"/>
            </a:endParaRPr>
          </a:p>
          <a:p>
            <a:pPr algn="ctr"/>
            <a:r>
              <a:rPr lang="en-US">
                <a:latin typeface="Arial" charset="0"/>
              </a:rPr>
              <a:t>7</a:t>
            </a:r>
          </a:p>
          <a:p>
            <a:pPr algn="ctr"/>
            <a:endParaRPr lang="en-US">
              <a:latin typeface="Arial" charset="0"/>
            </a:endParaRPr>
          </a:p>
          <a:p>
            <a:pPr algn="ctr"/>
            <a:r>
              <a:rPr lang="en-US" b="1" u="sng">
                <a:solidFill>
                  <a:srgbClr val="CC0000"/>
                </a:solidFill>
                <a:latin typeface="Arial" charset="0"/>
              </a:rPr>
              <a:t>8</a:t>
            </a:r>
          </a:p>
          <a:p>
            <a:pPr algn="ctr"/>
            <a:endParaRPr lang="en-US" b="1" u="sng">
              <a:solidFill>
                <a:srgbClr val="CC0000"/>
              </a:solidFill>
              <a:latin typeface="Arial" charset="0"/>
            </a:endParaRPr>
          </a:p>
          <a:p>
            <a:pPr algn="ctr"/>
            <a:r>
              <a:rPr lang="en-US" b="1" u="sng">
                <a:solidFill>
                  <a:srgbClr val="CC0000"/>
                </a:solidFill>
                <a:latin typeface="Arial" charset="0"/>
              </a:rPr>
              <a:t>9</a:t>
            </a:r>
          </a:p>
          <a:p>
            <a:pPr algn="ctr"/>
            <a:endParaRPr lang="en-US" b="1" u="sng">
              <a:solidFill>
                <a:srgbClr val="CC0000"/>
              </a:solidFill>
              <a:latin typeface="Arial" charset="0"/>
            </a:endParaRPr>
          </a:p>
          <a:p>
            <a:pPr algn="ctr"/>
            <a:r>
              <a:rPr lang="en-US" b="1" u="sng">
                <a:solidFill>
                  <a:srgbClr val="CC0000"/>
                </a:solidFill>
                <a:latin typeface="Arial" charset="0"/>
              </a:rPr>
              <a:t>10</a:t>
            </a:r>
          </a:p>
          <a:p>
            <a:pPr algn="ctr"/>
            <a:endParaRPr lang="en-US" b="1" u="sng">
              <a:solidFill>
                <a:srgbClr val="CC0000"/>
              </a:solidFill>
              <a:latin typeface="Arial" charset="0"/>
            </a:endParaRPr>
          </a:p>
          <a:p>
            <a:pPr algn="ctr"/>
            <a:r>
              <a:rPr lang="en-US" b="1" u="sng">
                <a:solidFill>
                  <a:srgbClr val="CC0000"/>
                </a:solidFill>
                <a:latin typeface="Arial" charset="0"/>
              </a:rPr>
              <a:t>11</a:t>
            </a:r>
          </a:p>
        </p:txBody>
      </p:sp>
      <p:sp>
        <p:nvSpPr>
          <p:cNvPr id="34829" name="Line 13"/>
          <p:cNvSpPr>
            <a:spLocks noChangeShapeType="1"/>
          </p:cNvSpPr>
          <p:nvPr/>
        </p:nvSpPr>
        <p:spPr bwMode="auto">
          <a:xfrm>
            <a:off x="1203325" y="3810000"/>
            <a:ext cx="533400" cy="0"/>
          </a:xfrm>
          <a:prstGeom prst="line">
            <a:avLst/>
          </a:prstGeom>
          <a:noFill/>
          <a:ln w="9525">
            <a:solidFill>
              <a:schemeClr val="tx1"/>
            </a:solidFill>
            <a:round/>
            <a:headEnd/>
            <a:tailEnd/>
          </a:ln>
        </p:spPr>
        <p:txBody>
          <a:bodyPr/>
          <a:lstStyle/>
          <a:p>
            <a:endParaRPr lang="en-US"/>
          </a:p>
        </p:txBody>
      </p:sp>
      <p:sp>
        <p:nvSpPr>
          <p:cNvPr id="34830" name="Line 14"/>
          <p:cNvSpPr>
            <a:spLocks noChangeShapeType="1"/>
          </p:cNvSpPr>
          <p:nvPr/>
        </p:nvSpPr>
        <p:spPr bwMode="auto">
          <a:xfrm>
            <a:off x="1203325" y="4343400"/>
            <a:ext cx="533400" cy="0"/>
          </a:xfrm>
          <a:prstGeom prst="line">
            <a:avLst/>
          </a:prstGeom>
          <a:noFill/>
          <a:ln w="9525">
            <a:solidFill>
              <a:schemeClr val="tx1"/>
            </a:solidFill>
            <a:round/>
            <a:headEnd/>
            <a:tailEnd/>
          </a:ln>
        </p:spPr>
        <p:txBody>
          <a:bodyPr/>
          <a:lstStyle/>
          <a:p>
            <a:endParaRPr lang="en-US"/>
          </a:p>
        </p:txBody>
      </p:sp>
      <p:sp>
        <p:nvSpPr>
          <p:cNvPr id="34831" name="Line 15"/>
          <p:cNvSpPr>
            <a:spLocks noChangeShapeType="1"/>
          </p:cNvSpPr>
          <p:nvPr/>
        </p:nvSpPr>
        <p:spPr bwMode="auto">
          <a:xfrm>
            <a:off x="1203325" y="5029200"/>
            <a:ext cx="533400" cy="0"/>
          </a:xfrm>
          <a:prstGeom prst="line">
            <a:avLst/>
          </a:prstGeom>
          <a:noFill/>
          <a:ln w="9525">
            <a:solidFill>
              <a:schemeClr val="tx1"/>
            </a:solidFill>
            <a:round/>
            <a:headEnd/>
            <a:tailEnd/>
          </a:ln>
        </p:spPr>
        <p:txBody>
          <a:bodyPr/>
          <a:lstStyle/>
          <a:p>
            <a:endParaRPr lang="en-US"/>
          </a:p>
        </p:txBody>
      </p:sp>
      <p:sp>
        <p:nvSpPr>
          <p:cNvPr id="34832" name="Line 16"/>
          <p:cNvSpPr>
            <a:spLocks noChangeShapeType="1"/>
          </p:cNvSpPr>
          <p:nvPr/>
        </p:nvSpPr>
        <p:spPr bwMode="auto">
          <a:xfrm>
            <a:off x="1203325" y="5562600"/>
            <a:ext cx="533400" cy="0"/>
          </a:xfrm>
          <a:prstGeom prst="line">
            <a:avLst/>
          </a:prstGeom>
          <a:noFill/>
          <a:ln w="9525">
            <a:solidFill>
              <a:schemeClr val="tx1"/>
            </a:solidFill>
            <a:round/>
            <a:headEnd/>
            <a:tailEnd/>
          </a:ln>
        </p:spPr>
        <p:txBody>
          <a:bodyPr/>
          <a:lstStyle/>
          <a:p>
            <a:endParaRPr lang="en-US"/>
          </a:p>
        </p:txBody>
      </p:sp>
      <p:sp>
        <p:nvSpPr>
          <p:cNvPr id="34833" name="Line 17"/>
          <p:cNvSpPr>
            <a:spLocks noChangeShapeType="1"/>
          </p:cNvSpPr>
          <p:nvPr/>
        </p:nvSpPr>
        <p:spPr bwMode="auto">
          <a:xfrm>
            <a:off x="1203325" y="6096000"/>
            <a:ext cx="533400" cy="0"/>
          </a:xfrm>
          <a:prstGeom prst="line">
            <a:avLst/>
          </a:prstGeom>
          <a:noFill/>
          <a:ln w="9525">
            <a:solidFill>
              <a:schemeClr val="tx1"/>
            </a:solidFill>
            <a:round/>
            <a:headEnd/>
            <a:tailEnd/>
          </a:ln>
        </p:spPr>
        <p:txBody>
          <a:bodyPr/>
          <a:lstStyle/>
          <a:p>
            <a:endParaRPr lang="en-US"/>
          </a:p>
        </p:txBody>
      </p:sp>
      <p:sp>
        <p:nvSpPr>
          <p:cNvPr id="34834" name="Text Box 18"/>
          <p:cNvSpPr txBox="1">
            <a:spLocks noChangeArrowheads="1"/>
          </p:cNvSpPr>
          <p:nvPr/>
        </p:nvSpPr>
        <p:spPr bwMode="auto">
          <a:xfrm>
            <a:off x="2041525" y="3429000"/>
            <a:ext cx="549275" cy="3122613"/>
          </a:xfrm>
          <a:prstGeom prst="rect">
            <a:avLst/>
          </a:prstGeom>
          <a:noFill/>
          <a:ln w="9525">
            <a:solidFill>
              <a:schemeClr val="tx1"/>
            </a:solidFill>
            <a:miter lim="800000"/>
            <a:headEnd/>
            <a:tailEnd/>
          </a:ln>
        </p:spPr>
        <p:txBody>
          <a:bodyPr>
            <a:spAutoFit/>
          </a:bodyPr>
          <a:lstStyle/>
          <a:p>
            <a:pPr algn="ctr"/>
            <a:r>
              <a:rPr lang="en-US" b="1">
                <a:solidFill>
                  <a:srgbClr val="CC0000"/>
                </a:solidFill>
                <a:latin typeface="Arial" charset="0"/>
              </a:rPr>
              <a:t>12</a:t>
            </a:r>
          </a:p>
          <a:p>
            <a:pPr algn="ctr"/>
            <a:endParaRPr lang="en-US" b="1">
              <a:solidFill>
                <a:srgbClr val="CC0000"/>
              </a:solidFill>
              <a:latin typeface="Arial" charset="0"/>
            </a:endParaRPr>
          </a:p>
          <a:p>
            <a:pPr algn="ctr"/>
            <a:r>
              <a:rPr lang="en-US" b="1">
                <a:solidFill>
                  <a:srgbClr val="CC0000"/>
                </a:solidFill>
                <a:latin typeface="Arial" charset="0"/>
              </a:rPr>
              <a:t>13</a:t>
            </a:r>
          </a:p>
          <a:p>
            <a:pPr algn="ctr"/>
            <a:endParaRPr lang="en-US" b="1">
              <a:solidFill>
                <a:srgbClr val="CC0000"/>
              </a:solidFill>
              <a:latin typeface="Arial" charset="0"/>
            </a:endParaRPr>
          </a:p>
          <a:p>
            <a:pPr algn="ctr"/>
            <a:r>
              <a:rPr lang="en-US" b="1">
                <a:solidFill>
                  <a:srgbClr val="CC0000"/>
                </a:solidFill>
                <a:latin typeface="Arial" charset="0"/>
              </a:rPr>
              <a:t>14</a:t>
            </a:r>
          </a:p>
          <a:p>
            <a:pPr algn="ctr"/>
            <a:endParaRPr lang="en-US">
              <a:latin typeface="Arial" charset="0"/>
            </a:endParaRPr>
          </a:p>
          <a:p>
            <a:pPr algn="ctr"/>
            <a:r>
              <a:rPr lang="en-US">
                <a:latin typeface="Arial" charset="0"/>
              </a:rPr>
              <a:t>15</a:t>
            </a:r>
          </a:p>
          <a:p>
            <a:pPr algn="ctr"/>
            <a:endParaRPr lang="en-US">
              <a:latin typeface="Arial" charset="0"/>
            </a:endParaRPr>
          </a:p>
          <a:p>
            <a:pPr algn="ctr"/>
            <a:r>
              <a:rPr lang="en-US" b="1">
                <a:solidFill>
                  <a:srgbClr val="CC0000"/>
                </a:solidFill>
                <a:latin typeface="Arial" charset="0"/>
              </a:rPr>
              <a:t>16</a:t>
            </a:r>
          </a:p>
          <a:p>
            <a:pPr algn="ctr"/>
            <a:endParaRPr lang="en-US" b="1">
              <a:solidFill>
                <a:srgbClr val="CC0000"/>
              </a:solidFill>
              <a:latin typeface="Arial" charset="0"/>
            </a:endParaRPr>
          </a:p>
          <a:p>
            <a:pPr algn="ctr"/>
            <a:r>
              <a:rPr lang="en-US" b="1">
                <a:solidFill>
                  <a:srgbClr val="CC0000"/>
                </a:solidFill>
                <a:latin typeface="Arial" charset="0"/>
              </a:rPr>
              <a:t>17</a:t>
            </a:r>
          </a:p>
        </p:txBody>
      </p:sp>
      <p:sp>
        <p:nvSpPr>
          <p:cNvPr id="34835" name="Line 19"/>
          <p:cNvSpPr>
            <a:spLocks noChangeShapeType="1"/>
          </p:cNvSpPr>
          <p:nvPr/>
        </p:nvSpPr>
        <p:spPr bwMode="auto">
          <a:xfrm>
            <a:off x="2041525" y="3892550"/>
            <a:ext cx="533400" cy="0"/>
          </a:xfrm>
          <a:prstGeom prst="line">
            <a:avLst/>
          </a:prstGeom>
          <a:noFill/>
          <a:ln w="9525">
            <a:solidFill>
              <a:schemeClr val="tx1"/>
            </a:solidFill>
            <a:round/>
            <a:headEnd/>
            <a:tailEnd/>
          </a:ln>
        </p:spPr>
        <p:txBody>
          <a:bodyPr/>
          <a:lstStyle/>
          <a:p>
            <a:endParaRPr lang="en-US"/>
          </a:p>
        </p:txBody>
      </p:sp>
      <p:sp>
        <p:nvSpPr>
          <p:cNvPr id="34836" name="Line 20"/>
          <p:cNvSpPr>
            <a:spLocks noChangeShapeType="1"/>
          </p:cNvSpPr>
          <p:nvPr/>
        </p:nvSpPr>
        <p:spPr bwMode="auto">
          <a:xfrm>
            <a:off x="2041525" y="4419600"/>
            <a:ext cx="533400" cy="0"/>
          </a:xfrm>
          <a:prstGeom prst="line">
            <a:avLst/>
          </a:prstGeom>
          <a:noFill/>
          <a:ln w="9525">
            <a:solidFill>
              <a:schemeClr val="tx1"/>
            </a:solidFill>
            <a:round/>
            <a:headEnd/>
            <a:tailEnd/>
          </a:ln>
        </p:spPr>
        <p:txBody>
          <a:bodyPr/>
          <a:lstStyle/>
          <a:p>
            <a:endParaRPr lang="en-US"/>
          </a:p>
        </p:txBody>
      </p:sp>
      <p:sp>
        <p:nvSpPr>
          <p:cNvPr id="34837" name="Line 21"/>
          <p:cNvSpPr>
            <a:spLocks noChangeShapeType="1"/>
          </p:cNvSpPr>
          <p:nvPr/>
        </p:nvSpPr>
        <p:spPr bwMode="auto">
          <a:xfrm>
            <a:off x="2041525" y="5029200"/>
            <a:ext cx="533400" cy="0"/>
          </a:xfrm>
          <a:prstGeom prst="line">
            <a:avLst/>
          </a:prstGeom>
          <a:noFill/>
          <a:ln w="9525">
            <a:solidFill>
              <a:schemeClr val="tx1"/>
            </a:solidFill>
            <a:round/>
            <a:headEnd/>
            <a:tailEnd/>
          </a:ln>
        </p:spPr>
        <p:txBody>
          <a:bodyPr/>
          <a:lstStyle/>
          <a:p>
            <a:endParaRPr lang="en-US"/>
          </a:p>
        </p:txBody>
      </p:sp>
      <p:sp>
        <p:nvSpPr>
          <p:cNvPr id="34838" name="Line 22"/>
          <p:cNvSpPr>
            <a:spLocks noChangeShapeType="1"/>
          </p:cNvSpPr>
          <p:nvPr/>
        </p:nvSpPr>
        <p:spPr bwMode="auto">
          <a:xfrm>
            <a:off x="2041525" y="5562600"/>
            <a:ext cx="533400" cy="0"/>
          </a:xfrm>
          <a:prstGeom prst="line">
            <a:avLst/>
          </a:prstGeom>
          <a:noFill/>
          <a:ln w="9525">
            <a:solidFill>
              <a:schemeClr val="tx1"/>
            </a:solidFill>
            <a:round/>
            <a:headEnd/>
            <a:tailEnd/>
          </a:ln>
        </p:spPr>
        <p:txBody>
          <a:bodyPr/>
          <a:lstStyle/>
          <a:p>
            <a:endParaRPr lang="en-US"/>
          </a:p>
        </p:txBody>
      </p:sp>
      <p:sp>
        <p:nvSpPr>
          <p:cNvPr id="34839" name="Line 23"/>
          <p:cNvSpPr>
            <a:spLocks noChangeShapeType="1"/>
          </p:cNvSpPr>
          <p:nvPr/>
        </p:nvSpPr>
        <p:spPr bwMode="auto">
          <a:xfrm>
            <a:off x="2041525" y="6096000"/>
            <a:ext cx="533400" cy="0"/>
          </a:xfrm>
          <a:prstGeom prst="line">
            <a:avLst/>
          </a:prstGeom>
          <a:noFill/>
          <a:ln w="9525">
            <a:solidFill>
              <a:schemeClr val="tx1"/>
            </a:solidFill>
            <a:round/>
            <a:headEnd/>
            <a:tailEnd/>
          </a:ln>
        </p:spPr>
        <p:txBody>
          <a:bodyPr/>
          <a:lstStyle/>
          <a:p>
            <a:endParaRPr lang="en-US"/>
          </a:p>
        </p:txBody>
      </p:sp>
      <p:sp>
        <p:nvSpPr>
          <p:cNvPr id="34840" name="Text Box 24"/>
          <p:cNvSpPr txBox="1">
            <a:spLocks noChangeArrowheads="1"/>
          </p:cNvSpPr>
          <p:nvPr/>
        </p:nvSpPr>
        <p:spPr bwMode="auto">
          <a:xfrm>
            <a:off x="2803525" y="3352800"/>
            <a:ext cx="549275" cy="3122613"/>
          </a:xfrm>
          <a:prstGeom prst="rect">
            <a:avLst/>
          </a:prstGeom>
          <a:noFill/>
          <a:ln w="9525">
            <a:solidFill>
              <a:schemeClr val="tx1"/>
            </a:solidFill>
            <a:miter lim="800000"/>
            <a:headEnd/>
            <a:tailEnd/>
          </a:ln>
        </p:spPr>
        <p:txBody>
          <a:bodyPr>
            <a:spAutoFit/>
          </a:bodyPr>
          <a:lstStyle/>
          <a:p>
            <a:pPr algn="ctr"/>
            <a:r>
              <a:rPr lang="en-US" b="1">
                <a:solidFill>
                  <a:srgbClr val="CC0000"/>
                </a:solidFill>
                <a:latin typeface="Arial" charset="0"/>
              </a:rPr>
              <a:t>18</a:t>
            </a:r>
          </a:p>
          <a:p>
            <a:pPr algn="ctr"/>
            <a:endParaRPr lang="en-US" b="1">
              <a:solidFill>
                <a:srgbClr val="CC0000"/>
              </a:solidFill>
              <a:latin typeface="Arial" charset="0"/>
            </a:endParaRPr>
          </a:p>
          <a:p>
            <a:pPr algn="ctr"/>
            <a:r>
              <a:rPr lang="en-US" b="1">
                <a:solidFill>
                  <a:srgbClr val="CC0000"/>
                </a:solidFill>
                <a:latin typeface="Arial" charset="0"/>
              </a:rPr>
              <a:t>19</a:t>
            </a:r>
          </a:p>
          <a:p>
            <a:pPr algn="ctr"/>
            <a:endParaRPr lang="en-US">
              <a:latin typeface="Arial" charset="0"/>
            </a:endParaRPr>
          </a:p>
          <a:p>
            <a:pPr algn="ctr"/>
            <a:r>
              <a:rPr lang="en-US">
                <a:latin typeface="Arial" charset="0"/>
              </a:rPr>
              <a:t>20</a:t>
            </a:r>
          </a:p>
          <a:p>
            <a:pPr algn="ctr"/>
            <a:endParaRPr lang="en-US">
              <a:latin typeface="Arial" charset="0"/>
            </a:endParaRPr>
          </a:p>
          <a:p>
            <a:pPr algn="ctr"/>
            <a:r>
              <a:rPr lang="en-US" b="1">
                <a:solidFill>
                  <a:srgbClr val="CC0000"/>
                </a:solidFill>
                <a:latin typeface="Arial" charset="0"/>
              </a:rPr>
              <a:t>21</a:t>
            </a:r>
          </a:p>
          <a:p>
            <a:pPr algn="ctr"/>
            <a:endParaRPr lang="en-US" b="1">
              <a:solidFill>
                <a:srgbClr val="CC0000"/>
              </a:solidFill>
              <a:latin typeface="Arial" charset="0"/>
            </a:endParaRPr>
          </a:p>
          <a:p>
            <a:pPr algn="ctr"/>
            <a:r>
              <a:rPr lang="en-US" b="1">
                <a:solidFill>
                  <a:srgbClr val="CC0000"/>
                </a:solidFill>
                <a:latin typeface="Arial" charset="0"/>
              </a:rPr>
              <a:t>22</a:t>
            </a:r>
          </a:p>
          <a:p>
            <a:pPr algn="ctr"/>
            <a:endParaRPr lang="en-US" b="1">
              <a:solidFill>
                <a:srgbClr val="CC0000"/>
              </a:solidFill>
              <a:latin typeface="Arial" charset="0"/>
            </a:endParaRPr>
          </a:p>
          <a:p>
            <a:pPr algn="ctr"/>
            <a:r>
              <a:rPr lang="en-US" b="1">
                <a:solidFill>
                  <a:srgbClr val="CC0000"/>
                </a:solidFill>
                <a:latin typeface="Arial" charset="0"/>
              </a:rPr>
              <a:t>23</a:t>
            </a:r>
          </a:p>
        </p:txBody>
      </p:sp>
      <p:sp>
        <p:nvSpPr>
          <p:cNvPr id="34841" name="Line 25"/>
          <p:cNvSpPr>
            <a:spLocks noChangeShapeType="1"/>
          </p:cNvSpPr>
          <p:nvPr/>
        </p:nvSpPr>
        <p:spPr bwMode="auto">
          <a:xfrm>
            <a:off x="2803525" y="3886200"/>
            <a:ext cx="533400" cy="0"/>
          </a:xfrm>
          <a:prstGeom prst="line">
            <a:avLst/>
          </a:prstGeom>
          <a:noFill/>
          <a:ln w="9525">
            <a:solidFill>
              <a:schemeClr val="tx1"/>
            </a:solidFill>
            <a:round/>
            <a:headEnd/>
            <a:tailEnd/>
          </a:ln>
        </p:spPr>
        <p:txBody>
          <a:bodyPr/>
          <a:lstStyle/>
          <a:p>
            <a:endParaRPr lang="en-US"/>
          </a:p>
        </p:txBody>
      </p:sp>
      <p:sp>
        <p:nvSpPr>
          <p:cNvPr id="34842" name="Line 26"/>
          <p:cNvSpPr>
            <a:spLocks noChangeShapeType="1"/>
          </p:cNvSpPr>
          <p:nvPr/>
        </p:nvSpPr>
        <p:spPr bwMode="auto">
          <a:xfrm>
            <a:off x="2803525" y="4497388"/>
            <a:ext cx="533400" cy="0"/>
          </a:xfrm>
          <a:prstGeom prst="line">
            <a:avLst/>
          </a:prstGeom>
          <a:noFill/>
          <a:ln w="9525">
            <a:solidFill>
              <a:schemeClr val="tx1"/>
            </a:solidFill>
            <a:round/>
            <a:headEnd/>
            <a:tailEnd/>
          </a:ln>
        </p:spPr>
        <p:txBody>
          <a:bodyPr/>
          <a:lstStyle/>
          <a:p>
            <a:endParaRPr lang="en-US"/>
          </a:p>
        </p:txBody>
      </p:sp>
      <p:sp>
        <p:nvSpPr>
          <p:cNvPr id="34843" name="Line 27"/>
          <p:cNvSpPr>
            <a:spLocks noChangeShapeType="1"/>
          </p:cNvSpPr>
          <p:nvPr/>
        </p:nvSpPr>
        <p:spPr bwMode="auto">
          <a:xfrm>
            <a:off x="2803525" y="4953000"/>
            <a:ext cx="533400" cy="0"/>
          </a:xfrm>
          <a:prstGeom prst="line">
            <a:avLst/>
          </a:prstGeom>
          <a:noFill/>
          <a:ln w="9525">
            <a:solidFill>
              <a:schemeClr val="tx1"/>
            </a:solidFill>
            <a:round/>
            <a:headEnd/>
            <a:tailEnd/>
          </a:ln>
        </p:spPr>
        <p:txBody>
          <a:bodyPr/>
          <a:lstStyle/>
          <a:p>
            <a:endParaRPr lang="en-US"/>
          </a:p>
        </p:txBody>
      </p:sp>
      <p:sp>
        <p:nvSpPr>
          <p:cNvPr id="34844" name="Line 28"/>
          <p:cNvSpPr>
            <a:spLocks noChangeShapeType="1"/>
          </p:cNvSpPr>
          <p:nvPr/>
        </p:nvSpPr>
        <p:spPr bwMode="auto">
          <a:xfrm>
            <a:off x="2803525" y="5486400"/>
            <a:ext cx="533400" cy="0"/>
          </a:xfrm>
          <a:prstGeom prst="line">
            <a:avLst/>
          </a:prstGeom>
          <a:noFill/>
          <a:ln w="9525">
            <a:solidFill>
              <a:schemeClr val="tx1"/>
            </a:solidFill>
            <a:round/>
            <a:headEnd/>
            <a:tailEnd/>
          </a:ln>
        </p:spPr>
        <p:txBody>
          <a:bodyPr/>
          <a:lstStyle/>
          <a:p>
            <a:endParaRPr lang="en-US"/>
          </a:p>
        </p:txBody>
      </p:sp>
      <p:sp>
        <p:nvSpPr>
          <p:cNvPr id="34845" name="Line 29"/>
          <p:cNvSpPr>
            <a:spLocks noChangeShapeType="1"/>
          </p:cNvSpPr>
          <p:nvPr/>
        </p:nvSpPr>
        <p:spPr bwMode="auto">
          <a:xfrm>
            <a:off x="2803525" y="6019800"/>
            <a:ext cx="533400" cy="0"/>
          </a:xfrm>
          <a:prstGeom prst="line">
            <a:avLst/>
          </a:prstGeom>
          <a:noFill/>
          <a:ln w="9525">
            <a:solidFill>
              <a:schemeClr val="tx1"/>
            </a:solidFill>
            <a:round/>
            <a:headEnd/>
            <a:tailEnd/>
          </a:ln>
        </p:spPr>
        <p:txBody>
          <a:bodyPr/>
          <a:lstStyle/>
          <a:p>
            <a:endParaRPr lang="en-US"/>
          </a:p>
        </p:txBody>
      </p:sp>
      <p:sp>
        <p:nvSpPr>
          <p:cNvPr id="34846" name="Rectangle 30"/>
          <p:cNvSpPr>
            <a:spLocks noChangeArrowheads="1"/>
          </p:cNvSpPr>
          <p:nvPr/>
        </p:nvSpPr>
        <p:spPr bwMode="auto">
          <a:xfrm>
            <a:off x="498475" y="3956050"/>
            <a:ext cx="304800" cy="1905000"/>
          </a:xfrm>
          <a:prstGeom prst="rect">
            <a:avLst/>
          </a:prstGeom>
          <a:noFill/>
          <a:ln w="9525">
            <a:solidFill>
              <a:schemeClr val="tx1"/>
            </a:solidFill>
            <a:prstDash val="dash"/>
            <a:miter lim="800000"/>
            <a:headEnd/>
            <a:tailEnd/>
          </a:ln>
        </p:spPr>
        <p:txBody>
          <a:bodyPr wrap="none" anchor="ctr"/>
          <a:lstStyle/>
          <a:p>
            <a:endParaRPr lang="en-US"/>
          </a:p>
        </p:txBody>
      </p:sp>
      <p:sp>
        <p:nvSpPr>
          <p:cNvPr id="34847" name="Rectangle 31"/>
          <p:cNvSpPr>
            <a:spLocks noChangeArrowheads="1"/>
          </p:cNvSpPr>
          <p:nvPr/>
        </p:nvSpPr>
        <p:spPr bwMode="auto">
          <a:xfrm>
            <a:off x="1316038" y="4349750"/>
            <a:ext cx="339725" cy="2106613"/>
          </a:xfrm>
          <a:prstGeom prst="rect">
            <a:avLst/>
          </a:prstGeom>
          <a:noFill/>
          <a:ln w="9525">
            <a:solidFill>
              <a:schemeClr val="tx1"/>
            </a:solidFill>
            <a:prstDash val="dash"/>
            <a:miter lim="800000"/>
            <a:headEnd/>
            <a:tailEnd/>
          </a:ln>
        </p:spPr>
        <p:txBody>
          <a:bodyPr wrap="none" anchor="ctr"/>
          <a:lstStyle/>
          <a:p>
            <a:endParaRPr lang="en-US"/>
          </a:p>
        </p:txBody>
      </p:sp>
      <p:sp>
        <p:nvSpPr>
          <p:cNvPr id="34848" name="Rectangle 33"/>
          <p:cNvSpPr>
            <a:spLocks noChangeArrowheads="1"/>
          </p:cNvSpPr>
          <p:nvPr/>
        </p:nvSpPr>
        <p:spPr bwMode="auto">
          <a:xfrm>
            <a:off x="2154238" y="3484563"/>
            <a:ext cx="304800" cy="1447800"/>
          </a:xfrm>
          <a:prstGeom prst="rect">
            <a:avLst/>
          </a:prstGeom>
          <a:noFill/>
          <a:ln w="9525">
            <a:solidFill>
              <a:schemeClr val="tx1"/>
            </a:solidFill>
            <a:prstDash val="dash"/>
            <a:miter lim="800000"/>
            <a:headEnd/>
            <a:tailEnd/>
          </a:ln>
        </p:spPr>
        <p:txBody>
          <a:bodyPr wrap="none" anchor="ctr"/>
          <a:lstStyle/>
          <a:p>
            <a:endParaRPr lang="en-US"/>
          </a:p>
        </p:txBody>
      </p:sp>
      <p:sp>
        <p:nvSpPr>
          <p:cNvPr id="34849" name="Line 34"/>
          <p:cNvSpPr>
            <a:spLocks noChangeShapeType="1"/>
          </p:cNvSpPr>
          <p:nvPr/>
        </p:nvSpPr>
        <p:spPr bwMode="auto">
          <a:xfrm flipV="1">
            <a:off x="1676400" y="6400800"/>
            <a:ext cx="0" cy="76200"/>
          </a:xfrm>
          <a:prstGeom prst="line">
            <a:avLst/>
          </a:prstGeom>
          <a:noFill/>
          <a:ln w="9525">
            <a:solidFill>
              <a:schemeClr val="tx1"/>
            </a:solidFill>
            <a:round/>
            <a:headEnd/>
            <a:tailEnd/>
          </a:ln>
        </p:spPr>
        <p:txBody>
          <a:bodyPr/>
          <a:lstStyle/>
          <a:p>
            <a:endParaRPr lang="en-US"/>
          </a:p>
        </p:txBody>
      </p:sp>
      <p:sp>
        <p:nvSpPr>
          <p:cNvPr id="34850" name="Line 35"/>
          <p:cNvSpPr>
            <a:spLocks noChangeShapeType="1"/>
          </p:cNvSpPr>
          <p:nvPr/>
        </p:nvSpPr>
        <p:spPr bwMode="auto">
          <a:xfrm>
            <a:off x="5257800" y="2286000"/>
            <a:ext cx="0" cy="1524000"/>
          </a:xfrm>
          <a:prstGeom prst="line">
            <a:avLst/>
          </a:prstGeom>
          <a:noFill/>
          <a:ln w="9525">
            <a:solidFill>
              <a:schemeClr val="tx1"/>
            </a:solidFill>
            <a:round/>
            <a:headEnd/>
            <a:tailEnd/>
          </a:ln>
        </p:spPr>
        <p:txBody>
          <a:bodyPr/>
          <a:lstStyle/>
          <a:p>
            <a:endParaRPr lang="en-US"/>
          </a:p>
        </p:txBody>
      </p:sp>
      <p:sp>
        <p:nvSpPr>
          <p:cNvPr id="34851" name="Line 37"/>
          <p:cNvSpPr>
            <a:spLocks noChangeShapeType="1"/>
          </p:cNvSpPr>
          <p:nvPr/>
        </p:nvSpPr>
        <p:spPr bwMode="auto">
          <a:xfrm>
            <a:off x="4495800" y="2652713"/>
            <a:ext cx="3810000" cy="0"/>
          </a:xfrm>
          <a:prstGeom prst="line">
            <a:avLst/>
          </a:prstGeom>
          <a:noFill/>
          <a:ln w="9525">
            <a:solidFill>
              <a:schemeClr val="tx1"/>
            </a:solidFill>
            <a:round/>
            <a:headEnd/>
            <a:tailEnd/>
          </a:ln>
        </p:spPr>
        <p:txBody>
          <a:bodyPr/>
          <a:lstStyle/>
          <a:p>
            <a:endParaRPr lang="en-US"/>
          </a:p>
        </p:txBody>
      </p:sp>
      <p:sp>
        <p:nvSpPr>
          <p:cNvPr id="34852" name="Line 38"/>
          <p:cNvSpPr>
            <a:spLocks noChangeShapeType="1"/>
          </p:cNvSpPr>
          <p:nvPr/>
        </p:nvSpPr>
        <p:spPr bwMode="auto">
          <a:xfrm>
            <a:off x="6345238" y="2279650"/>
            <a:ext cx="0" cy="15240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ChangeAspect="1" noChangeArrowheads="1"/>
          </p:cNvPicPr>
          <p:nvPr/>
        </p:nvPicPr>
        <p:blipFill>
          <a:blip r:embed="rId2"/>
          <a:srcRect l="13196" t="580" r="12967" b="887"/>
          <a:stretch>
            <a:fillRect/>
          </a:stretch>
        </p:blipFill>
        <p:spPr bwMode="auto">
          <a:xfrm>
            <a:off x="1066800" y="838200"/>
            <a:ext cx="7467600" cy="5638800"/>
          </a:xfrm>
          <a:prstGeom prst="rect">
            <a:avLst/>
          </a:prstGeom>
          <a:noFill/>
          <a:ln w="38100" cmpd="dbl">
            <a:solidFill>
              <a:srgbClr val="CC6600"/>
            </a:solidFill>
            <a:miter lim="800000"/>
            <a:headEnd/>
            <a:tailEnd/>
          </a:ln>
        </p:spPr>
      </p:pic>
      <p:sp>
        <p:nvSpPr>
          <p:cNvPr id="5" name="Rectangle 4"/>
          <p:cNvSpPr/>
          <p:nvPr/>
        </p:nvSpPr>
        <p:spPr>
          <a:xfrm>
            <a:off x="1524000" y="228600"/>
            <a:ext cx="6400800" cy="523875"/>
          </a:xfrm>
          <a:prstGeom prst="rect">
            <a:avLst/>
          </a:prstGeom>
        </p:spPr>
        <p:txBody>
          <a:bodyPr>
            <a:spAutoFit/>
          </a:bodyPr>
          <a:lstStyle/>
          <a:p>
            <a:pPr algn="ctr">
              <a:defRPr/>
            </a:pPr>
            <a:r>
              <a:rPr lang="en-US" sz="2800" b="1" dirty="0">
                <a:solidFill>
                  <a:srgbClr val="0000FF"/>
                </a:solidFill>
                <a:effectLst>
                  <a:outerShdw blurRad="38100" dist="38100" dir="2700000" algn="tl">
                    <a:srgbClr val="C0C0C0"/>
                  </a:outerShdw>
                </a:effectLst>
              </a:rPr>
              <a:t>CONTIGUOUS     ALLOCATION</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71450"/>
            <a:ext cx="8229600" cy="590550"/>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ADVANTAGES</a:t>
            </a:r>
          </a:p>
        </p:txBody>
      </p:sp>
      <p:sp>
        <p:nvSpPr>
          <p:cNvPr id="36867" name="Rectangle 3"/>
          <p:cNvSpPr>
            <a:spLocks noGrp="1" noChangeArrowheads="1"/>
          </p:cNvSpPr>
          <p:nvPr>
            <p:ph type="body" idx="1"/>
          </p:nvPr>
        </p:nvSpPr>
        <p:spPr>
          <a:xfrm>
            <a:off x="304800" y="838200"/>
            <a:ext cx="8458200" cy="5715000"/>
          </a:xfrm>
        </p:spPr>
        <p:txBody>
          <a:bodyPr/>
          <a:lstStyle/>
          <a:p>
            <a:pPr marL="609600" indent="-609600" eaLnBrk="1" hangingPunct="1">
              <a:buFontTx/>
              <a:buAutoNum type="arabicPeriod"/>
            </a:pPr>
            <a:r>
              <a:rPr lang="en-US" sz="2400" smtClean="0">
                <a:latin typeface="Times New Roman" pitchFamily="18" charset="0"/>
              </a:rPr>
              <a:t>This scheme is fairly simple.</a:t>
            </a:r>
          </a:p>
          <a:p>
            <a:pPr marL="609600" indent="-609600" eaLnBrk="1" hangingPunct="1">
              <a:buFontTx/>
              <a:buAutoNum type="arabicPeriod"/>
            </a:pPr>
            <a:r>
              <a:rPr lang="en-US" sz="2400" smtClean="0">
                <a:latin typeface="Times New Roman" pitchFamily="18" charset="0"/>
              </a:rPr>
              <a:t>Successive records of a file are normally adjacent to each other. This increases the accessing speed of records.</a:t>
            </a:r>
          </a:p>
          <a:p>
            <a:pPr marL="609600" indent="-609600" eaLnBrk="1" hangingPunct="1">
              <a:buFontTx/>
              <a:buAutoNum type="arabicPeriod"/>
            </a:pPr>
            <a:r>
              <a:rPr lang="en-US" sz="2400" smtClean="0">
                <a:latin typeface="Times New Roman" pitchFamily="18" charset="0"/>
              </a:rPr>
              <a:t>This allocation supports both sequential and direct accessing of file.</a:t>
            </a:r>
          </a:p>
          <a:p>
            <a:pPr marL="609600" indent="-609600" eaLnBrk="1" hangingPunct="1">
              <a:buFontTx/>
              <a:buAutoNum type="arabicPeriod"/>
            </a:pPr>
            <a:r>
              <a:rPr lang="en-US" sz="2400" smtClean="0">
                <a:latin typeface="Times New Roman" pitchFamily="18" charset="0"/>
              </a:rPr>
              <a:t>For direct access to block B of a file that starts at location L, the block L+B can be immediately accessed.</a:t>
            </a:r>
          </a:p>
          <a:p>
            <a:pPr marL="609600" indent="-609600" eaLnBrk="1" hangingPunct="1">
              <a:buFontTx/>
              <a:buAutoNum type="arabicPeriod"/>
            </a:pPr>
            <a:r>
              <a:rPr lang="en-US" sz="2400" smtClean="0">
                <a:latin typeface="Times New Roman" pitchFamily="18" charset="0"/>
              </a:rPr>
              <a:t>The file directories in this allocation system are relatively straight forward to implement.</a:t>
            </a:r>
          </a:p>
          <a:p>
            <a:pPr marL="609600" indent="-609600" eaLnBrk="1" hangingPunct="1">
              <a:buFontTx/>
              <a:buAutoNum type="arabicPeriod"/>
            </a:pPr>
            <a:r>
              <a:rPr lang="en-US" sz="2400" smtClean="0">
                <a:latin typeface="Times New Roman" pitchFamily="18" charset="0"/>
              </a:rPr>
              <a:t>For each file it is necessary to retain the starting address of the file and the file’s size.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92162"/>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DISADVANTAGES</a:t>
            </a:r>
          </a:p>
        </p:txBody>
      </p:sp>
      <p:sp>
        <p:nvSpPr>
          <p:cNvPr id="37891" name="Rectangle 3"/>
          <p:cNvSpPr>
            <a:spLocks noGrp="1" noChangeArrowheads="1"/>
          </p:cNvSpPr>
          <p:nvPr>
            <p:ph type="body" idx="1"/>
          </p:nvPr>
        </p:nvSpPr>
        <p:spPr>
          <a:xfrm>
            <a:off x="457200" y="1143000"/>
            <a:ext cx="8229600" cy="4983163"/>
          </a:xfrm>
        </p:spPr>
        <p:txBody>
          <a:bodyPr/>
          <a:lstStyle/>
          <a:p>
            <a:pPr marL="609600" indent="-609600" algn="just" eaLnBrk="1" hangingPunct="1">
              <a:buFontTx/>
              <a:buAutoNum type="arabicPeriod"/>
            </a:pPr>
            <a:r>
              <a:rPr lang="en-US" sz="2400" smtClean="0">
                <a:latin typeface="Times New Roman" pitchFamily="18" charset="0"/>
              </a:rPr>
              <a:t>External fragmentation.</a:t>
            </a:r>
          </a:p>
          <a:p>
            <a:pPr marL="609600" indent="-609600" algn="just" eaLnBrk="1" hangingPunct="1">
              <a:buFontTx/>
              <a:buAutoNum type="arabicPeriod"/>
            </a:pPr>
            <a:r>
              <a:rPr lang="en-US" sz="2400" smtClean="0">
                <a:latin typeface="Times New Roman" pitchFamily="18" charset="0"/>
              </a:rPr>
              <a:t>To satisfy a request of a file of n free contiguous blocks, set of unused blocks are searched to determined which hole is best suited for allocation.</a:t>
            </a:r>
          </a:p>
          <a:p>
            <a:pPr marL="609600" indent="-609600" algn="just" eaLnBrk="1" hangingPunct="1">
              <a:buFontTx/>
              <a:buAutoNum type="arabicPeriod"/>
            </a:pPr>
            <a:r>
              <a:rPr lang="en-US" sz="2400" smtClean="0">
                <a:latin typeface="Times New Roman" pitchFamily="18" charset="0"/>
              </a:rPr>
              <a:t>Two common strategies are:</a:t>
            </a:r>
          </a:p>
          <a:p>
            <a:pPr marL="990600" lvl="1" indent="-533400" algn="just" eaLnBrk="1" hangingPunct="1">
              <a:buFontTx/>
              <a:buAutoNum type="arabicPeriod"/>
            </a:pPr>
            <a:r>
              <a:rPr lang="en-US" sz="2000" smtClean="0">
                <a:latin typeface="Times New Roman" pitchFamily="18" charset="0"/>
              </a:rPr>
              <a:t>First-Fit</a:t>
            </a:r>
          </a:p>
          <a:p>
            <a:pPr marL="990600" lvl="1" indent="-533400" algn="just" eaLnBrk="1" hangingPunct="1">
              <a:buFontTx/>
              <a:buAutoNum type="arabicPeriod"/>
            </a:pPr>
            <a:r>
              <a:rPr lang="en-US" sz="2000" smtClean="0">
                <a:latin typeface="Times New Roman" pitchFamily="18" charset="0"/>
              </a:rPr>
              <a:t>Best-Fit.</a:t>
            </a:r>
          </a:p>
          <a:p>
            <a:pPr marL="609600" indent="-609600" algn="just" eaLnBrk="1" hangingPunct="1">
              <a:buFontTx/>
              <a:buAutoNum type="arabicPeriod"/>
            </a:pPr>
            <a:r>
              <a:rPr lang="en-US" sz="2400" smtClean="0">
                <a:latin typeface="Times New Roman" pitchFamily="18" charset="0"/>
              </a:rPr>
              <a:t>These algorithms are suffer from external fragmentation.</a:t>
            </a:r>
          </a:p>
          <a:p>
            <a:pPr marL="609600" indent="-609600" algn="just" eaLnBrk="1" hangingPunct="1">
              <a:buFontTx/>
              <a:buAutoNum type="arabicPeriod"/>
            </a:pPr>
            <a:r>
              <a:rPr lang="en-US" sz="2400" smtClean="0">
                <a:latin typeface="Times New Roman" pitchFamily="18" charset="0"/>
              </a:rPr>
              <a:t>All files are allocated and deleted the free disk space is broken  into little pieces.</a:t>
            </a:r>
          </a:p>
          <a:p>
            <a:pPr marL="609600" indent="-609600" algn="just" eaLnBrk="1" hangingPunct="1">
              <a:buFontTx/>
              <a:buAutoNum type="arabicPeriod"/>
            </a:pPr>
            <a:r>
              <a:rPr lang="en-US" sz="2400" smtClean="0">
                <a:latin typeface="Times New Roman" pitchFamily="18" charset="0"/>
              </a:rPr>
              <a:t>The major problem with contiguous allocation is how to find the space needed for allocation.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609600"/>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LINKED ALLOCATION</a:t>
            </a:r>
          </a:p>
        </p:txBody>
      </p:sp>
      <p:sp>
        <p:nvSpPr>
          <p:cNvPr id="38915" name="Rectangle 3"/>
          <p:cNvSpPr>
            <a:spLocks noGrp="1" noChangeArrowheads="1"/>
          </p:cNvSpPr>
          <p:nvPr>
            <p:ph type="body" idx="1"/>
          </p:nvPr>
        </p:nvSpPr>
        <p:spPr>
          <a:xfrm>
            <a:off x="457200" y="884238"/>
            <a:ext cx="8229600" cy="5668962"/>
          </a:xfrm>
        </p:spPr>
        <p:txBody>
          <a:bodyPr/>
          <a:lstStyle/>
          <a:p>
            <a:pPr marL="609600" indent="-609600" algn="just" eaLnBrk="1" hangingPunct="1">
              <a:buFontTx/>
              <a:buAutoNum type="arabicPeriod"/>
            </a:pPr>
            <a:r>
              <a:rPr lang="en-US" sz="2400" smtClean="0">
                <a:latin typeface="Times New Roman" pitchFamily="18" charset="0"/>
              </a:rPr>
              <a:t>Files tend to grow and shrink dynamically.</a:t>
            </a:r>
          </a:p>
          <a:p>
            <a:pPr marL="609600" indent="-609600" algn="just" eaLnBrk="1" hangingPunct="1">
              <a:buFontTx/>
              <a:buAutoNum type="arabicPeriod"/>
            </a:pPr>
            <a:r>
              <a:rPr lang="en-US" sz="2400" smtClean="0">
                <a:latin typeface="Times New Roman" pitchFamily="18" charset="0"/>
              </a:rPr>
              <a:t>It is very difficult for users to know in advance the size of file.</a:t>
            </a:r>
          </a:p>
          <a:p>
            <a:pPr marL="609600" indent="-609600" algn="just" eaLnBrk="1" hangingPunct="1">
              <a:buFontTx/>
              <a:buAutoNum type="arabicPeriod"/>
            </a:pPr>
            <a:r>
              <a:rPr lang="en-US" sz="2400" smtClean="0">
                <a:latin typeface="Times New Roman" pitchFamily="18" charset="0"/>
              </a:rPr>
              <a:t>Contiguous allocation systems are being replaced by more dynamic non-contiguous storage allocation system.</a:t>
            </a:r>
          </a:p>
          <a:p>
            <a:pPr marL="609600" indent="-609600" algn="just" eaLnBrk="1" hangingPunct="1">
              <a:buFontTx/>
              <a:buAutoNum type="arabicPeriod"/>
            </a:pPr>
            <a:r>
              <a:rPr lang="en-US" sz="2400" smtClean="0">
                <a:latin typeface="Times New Roman" pitchFamily="18" charset="0"/>
              </a:rPr>
              <a:t>Linked allocation is essentially a disk based version of linked list.</a:t>
            </a:r>
          </a:p>
          <a:p>
            <a:pPr marL="609600" indent="-609600" algn="just" eaLnBrk="1" hangingPunct="1">
              <a:buFontTx/>
              <a:buAutoNum type="arabicPeriod"/>
            </a:pPr>
            <a:r>
              <a:rPr lang="en-US" sz="2400" smtClean="0">
                <a:latin typeface="Times New Roman" pitchFamily="18" charset="0"/>
              </a:rPr>
              <a:t>In a linked allocation, allocation list of blocks to a file is a linked list of blocks.</a:t>
            </a:r>
          </a:p>
          <a:p>
            <a:pPr marL="609600" indent="-609600" algn="just" eaLnBrk="1" hangingPunct="1">
              <a:buFontTx/>
              <a:buAutoNum type="arabicPeriod"/>
            </a:pPr>
            <a:r>
              <a:rPr lang="en-US" sz="2400" smtClean="0">
                <a:latin typeface="Times New Roman" pitchFamily="18" charset="0"/>
              </a:rPr>
              <a:t>These blocks need not be contiguous.</a:t>
            </a:r>
          </a:p>
          <a:p>
            <a:pPr marL="609600" indent="-609600" algn="just" eaLnBrk="1" hangingPunct="1">
              <a:buFontTx/>
              <a:buAutoNum type="arabicPeriod"/>
            </a:pPr>
            <a:r>
              <a:rPr lang="en-US" sz="2400" smtClean="0">
                <a:latin typeface="Times New Roman" pitchFamily="18" charset="0"/>
              </a:rPr>
              <a:t>Each block contains the address of next block. </a:t>
            </a:r>
          </a:p>
          <a:p>
            <a:pPr marL="609600" indent="-609600" algn="just" eaLnBrk="1" hangingPunct="1">
              <a:buFontTx/>
              <a:buAutoNum type="arabicPeriod"/>
            </a:pPr>
            <a:r>
              <a:rPr lang="en-US" sz="2400" smtClean="0">
                <a:latin typeface="Times New Roman" pitchFamily="18" charset="0"/>
              </a:rPr>
              <a:t>There is a file of 6 blocks which start from block 8 and ends with disk block 18.</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2"/>
          <a:srcRect l="14516" t="638" r="14516" b="975"/>
          <a:stretch>
            <a:fillRect/>
          </a:stretch>
        </p:blipFill>
        <p:spPr bwMode="auto">
          <a:xfrm>
            <a:off x="1143000" y="228600"/>
            <a:ext cx="6858000" cy="6243638"/>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0"/>
            <a:ext cx="8229600" cy="569913"/>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LINKED ALLOCATION</a:t>
            </a:r>
          </a:p>
        </p:txBody>
      </p:sp>
      <p:sp>
        <p:nvSpPr>
          <p:cNvPr id="40963" name="Text Box 4"/>
          <p:cNvSpPr txBox="1">
            <a:spLocks noChangeArrowheads="1"/>
          </p:cNvSpPr>
          <p:nvPr/>
        </p:nvSpPr>
        <p:spPr bwMode="auto">
          <a:xfrm>
            <a:off x="2041525" y="2679700"/>
            <a:ext cx="396875" cy="3122613"/>
          </a:xfrm>
          <a:prstGeom prst="rect">
            <a:avLst/>
          </a:prstGeom>
          <a:noFill/>
          <a:ln w="9525">
            <a:solidFill>
              <a:schemeClr val="tx1"/>
            </a:solidFill>
            <a:miter lim="800000"/>
            <a:headEnd/>
            <a:tailEnd/>
          </a:ln>
        </p:spPr>
        <p:txBody>
          <a:bodyPr>
            <a:spAutoFit/>
          </a:bodyPr>
          <a:lstStyle/>
          <a:p>
            <a:pPr algn="ctr"/>
            <a:r>
              <a:rPr lang="en-US"/>
              <a:t>0</a:t>
            </a:r>
          </a:p>
          <a:p>
            <a:pPr algn="ctr"/>
            <a:endParaRPr lang="en-US"/>
          </a:p>
          <a:p>
            <a:pPr algn="ctr"/>
            <a:r>
              <a:rPr lang="en-US"/>
              <a:t>1</a:t>
            </a:r>
          </a:p>
          <a:p>
            <a:pPr algn="ctr"/>
            <a:endParaRPr lang="en-US"/>
          </a:p>
          <a:p>
            <a:pPr algn="ctr"/>
            <a:r>
              <a:rPr lang="en-US"/>
              <a:t>2</a:t>
            </a:r>
          </a:p>
          <a:p>
            <a:pPr algn="ctr"/>
            <a:endParaRPr lang="en-US"/>
          </a:p>
          <a:p>
            <a:pPr algn="ctr"/>
            <a:r>
              <a:rPr lang="en-US"/>
              <a:t>3</a:t>
            </a:r>
          </a:p>
          <a:p>
            <a:pPr algn="ctr"/>
            <a:endParaRPr lang="en-US"/>
          </a:p>
          <a:p>
            <a:pPr algn="ctr"/>
            <a:r>
              <a:rPr lang="en-US"/>
              <a:t>4</a:t>
            </a:r>
          </a:p>
          <a:p>
            <a:pPr algn="ctr"/>
            <a:endParaRPr lang="en-US"/>
          </a:p>
          <a:p>
            <a:pPr algn="ctr"/>
            <a:r>
              <a:rPr lang="en-US"/>
              <a:t>5</a:t>
            </a:r>
          </a:p>
        </p:txBody>
      </p:sp>
      <p:sp>
        <p:nvSpPr>
          <p:cNvPr id="40964" name="Line 5"/>
          <p:cNvSpPr>
            <a:spLocks noChangeShapeType="1"/>
          </p:cNvSpPr>
          <p:nvPr/>
        </p:nvSpPr>
        <p:spPr bwMode="auto">
          <a:xfrm>
            <a:off x="2036763" y="3155950"/>
            <a:ext cx="381000" cy="0"/>
          </a:xfrm>
          <a:prstGeom prst="line">
            <a:avLst/>
          </a:prstGeom>
          <a:noFill/>
          <a:ln w="9525">
            <a:solidFill>
              <a:schemeClr val="tx1"/>
            </a:solidFill>
            <a:round/>
            <a:headEnd/>
            <a:tailEnd/>
          </a:ln>
        </p:spPr>
        <p:txBody>
          <a:bodyPr/>
          <a:lstStyle/>
          <a:p>
            <a:endParaRPr lang="en-US"/>
          </a:p>
        </p:txBody>
      </p:sp>
      <p:sp>
        <p:nvSpPr>
          <p:cNvPr id="40965" name="Line 6"/>
          <p:cNvSpPr>
            <a:spLocks noChangeShapeType="1"/>
          </p:cNvSpPr>
          <p:nvPr/>
        </p:nvSpPr>
        <p:spPr bwMode="auto">
          <a:xfrm>
            <a:off x="2030413" y="3633788"/>
            <a:ext cx="381000" cy="0"/>
          </a:xfrm>
          <a:prstGeom prst="line">
            <a:avLst/>
          </a:prstGeom>
          <a:noFill/>
          <a:ln w="9525">
            <a:solidFill>
              <a:schemeClr val="tx1"/>
            </a:solidFill>
            <a:round/>
            <a:headEnd/>
            <a:tailEnd/>
          </a:ln>
        </p:spPr>
        <p:txBody>
          <a:bodyPr/>
          <a:lstStyle/>
          <a:p>
            <a:endParaRPr lang="en-US"/>
          </a:p>
        </p:txBody>
      </p:sp>
      <p:sp>
        <p:nvSpPr>
          <p:cNvPr id="40966" name="Line 7"/>
          <p:cNvSpPr>
            <a:spLocks noChangeShapeType="1"/>
          </p:cNvSpPr>
          <p:nvPr/>
        </p:nvSpPr>
        <p:spPr bwMode="auto">
          <a:xfrm>
            <a:off x="2030413" y="4187825"/>
            <a:ext cx="381000" cy="0"/>
          </a:xfrm>
          <a:prstGeom prst="line">
            <a:avLst/>
          </a:prstGeom>
          <a:noFill/>
          <a:ln w="9525">
            <a:solidFill>
              <a:schemeClr val="tx1"/>
            </a:solidFill>
            <a:round/>
            <a:headEnd/>
            <a:tailEnd/>
          </a:ln>
        </p:spPr>
        <p:txBody>
          <a:bodyPr/>
          <a:lstStyle/>
          <a:p>
            <a:endParaRPr lang="en-US"/>
          </a:p>
        </p:txBody>
      </p:sp>
      <p:sp>
        <p:nvSpPr>
          <p:cNvPr id="40967" name="Line 8"/>
          <p:cNvSpPr>
            <a:spLocks noChangeShapeType="1"/>
          </p:cNvSpPr>
          <p:nvPr/>
        </p:nvSpPr>
        <p:spPr bwMode="auto">
          <a:xfrm>
            <a:off x="2036763" y="4741863"/>
            <a:ext cx="381000" cy="0"/>
          </a:xfrm>
          <a:prstGeom prst="line">
            <a:avLst/>
          </a:prstGeom>
          <a:noFill/>
          <a:ln w="9525">
            <a:solidFill>
              <a:schemeClr val="tx1"/>
            </a:solidFill>
            <a:round/>
            <a:headEnd/>
            <a:tailEnd/>
          </a:ln>
        </p:spPr>
        <p:txBody>
          <a:bodyPr/>
          <a:lstStyle/>
          <a:p>
            <a:endParaRPr lang="en-US"/>
          </a:p>
        </p:txBody>
      </p:sp>
      <p:sp>
        <p:nvSpPr>
          <p:cNvPr id="40968" name="Line 9"/>
          <p:cNvSpPr>
            <a:spLocks noChangeShapeType="1"/>
          </p:cNvSpPr>
          <p:nvPr/>
        </p:nvSpPr>
        <p:spPr bwMode="auto">
          <a:xfrm>
            <a:off x="2036763" y="5310188"/>
            <a:ext cx="381000" cy="0"/>
          </a:xfrm>
          <a:prstGeom prst="line">
            <a:avLst/>
          </a:prstGeom>
          <a:noFill/>
          <a:ln w="9525">
            <a:solidFill>
              <a:schemeClr val="tx1"/>
            </a:solidFill>
            <a:round/>
            <a:headEnd/>
            <a:tailEnd/>
          </a:ln>
        </p:spPr>
        <p:txBody>
          <a:bodyPr/>
          <a:lstStyle/>
          <a:p>
            <a:endParaRPr lang="en-US"/>
          </a:p>
        </p:txBody>
      </p:sp>
      <p:sp>
        <p:nvSpPr>
          <p:cNvPr id="40969" name="Text Box 10"/>
          <p:cNvSpPr txBox="1">
            <a:spLocks noChangeArrowheads="1"/>
          </p:cNvSpPr>
          <p:nvPr/>
        </p:nvSpPr>
        <p:spPr bwMode="auto">
          <a:xfrm>
            <a:off x="3641725" y="2668588"/>
            <a:ext cx="473075" cy="3122612"/>
          </a:xfrm>
          <a:prstGeom prst="rect">
            <a:avLst/>
          </a:prstGeom>
          <a:noFill/>
          <a:ln w="9525">
            <a:solidFill>
              <a:schemeClr val="tx1"/>
            </a:solidFill>
            <a:miter lim="800000"/>
            <a:headEnd/>
            <a:tailEnd/>
          </a:ln>
        </p:spPr>
        <p:txBody>
          <a:bodyPr>
            <a:spAutoFit/>
          </a:bodyPr>
          <a:lstStyle/>
          <a:p>
            <a:pPr algn="ctr"/>
            <a:r>
              <a:rPr lang="en-US"/>
              <a:t>6</a:t>
            </a:r>
          </a:p>
          <a:p>
            <a:pPr algn="ctr"/>
            <a:endParaRPr lang="en-US"/>
          </a:p>
          <a:p>
            <a:pPr algn="ctr"/>
            <a:r>
              <a:rPr lang="en-US"/>
              <a:t>7</a:t>
            </a:r>
          </a:p>
          <a:p>
            <a:pPr algn="ctr"/>
            <a:endParaRPr lang="en-US"/>
          </a:p>
          <a:p>
            <a:pPr algn="ctr"/>
            <a:r>
              <a:rPr lang="en-US"/>
              <a:t>8</a:t>
            </a:r>
          </a:p>
          <a:p>
            <a:pPr algn="ctr"/>
            <a:endParaRPr lang="en-US"/>
          </a:p>
          <a:p>
            <a:pPr algn="ctr"/>
            <a:r>
              <a:rPr lang="en-US"/>
              <a:t>9</a:t>
            </a:r>
          </a:p>
          <a:p>
            <a:pPr algn="ctr"/>
            <a:endParaRPr lang="en-US"/>
          </a:p>
          <a:p>
            <a:pPr algn="ctr"/>
            <a:r>
              <a:rPr lang="en-US"/>
              <a:t>10</a:t>
            </a:r>
          </a:p>
          <a:p>
            <a:pPr algn="ctr"/>
            <a:endParaRPr lang="en-US"/>
          </a:p>
          <a:p>
            <a:pPr algn="ctr"/>
            <a:r>
              <a:rPr lang="en-US"/>
              <a:t>11</a:t>
            </a:r>
          </a:p>
        </p:txBody>
      </p:sp>
      <p:sp>
        <p:nvSpPr>
          <p:cNvPr id="40970" name="Text Box 40"/>
          <p:cNvSpPr txBox="1">
            <a:spLocks noChangeArrowheads="1"/>
          </p:cNvSpPr>
          <p:nvPr/>
        </p:nvSpPr>
        <p:spPr bwMode="auto">
          <a:xfrm>
            <a:off x="3260725" y="950913"/>
            <a:ext cx="2936875" cy="650875"/>
          </a:xfrm>
          <a:prstGeom prst="rect">
            <a:avLst/>
          </a:prstGeom>
          <a:noFill/>
          <a:ln w="9525">
            <a:solidFill>
              <a:schemeClr val="tx1"/>
            </a:solidFill>
            <a:miter lim="800000"/>
            <a:headEnd/>
            <a:tailEnd/>
          </a:ln>
        </p:spPr>
        <p:txBody>
          <a:bodyPr wrap="none">
            <a:spAutoFit/>
          </a:bodyPr>
          <a:lstStyle/>
          <a:p>
            <a:r>
              <a:rPr lang="en-US">
                <a:latin typeface="Arial" charset="0"/>
              </a:rPr>
              <a:t>File	Start	  End</a:t>
            </a:r>
          </a:p>
          <a:p>
            <a:r>
              <a:rPr lang="en-US">
                <a:latin typeface="Arial" charset="0"/>
              </a:rPr>
              <a:t>F1             8             18	</a:t>
            </a:r>
          </a:p>
        </p:txBody>
      </p:sp>
      <p:sp>
        <p:nvSpPr>
          <p:cNvPr id="40971" name="Line 41"/>
          <p:cNvSpPr>
            <a:spLocks noChangeShapeType="1"/>
          </p:cNvSpPr>
          <p:nvPr/>
        </p:nvSpPr>
        <p:spPr bwMode="auto">
          <a:xfrm>
            <a:off x="3962400" y="914400"/>
            <a:ext cx="0" cy="685800"/>
          </a:xfrm>
          <a:prstGeom prst="line">
            <a:avLst/>
          </a:prstGeom>
          <a:noFill/>
          <a:ln w="9525">
            <a:solidFill>
              <a:schemeClr val="tx1"/>
            </a:solidFill>
            <a:round/>
            <a:headEnd/>
            <a:tailEnd/>
          </a:ln>
        </p:spPr>
        <p:txBody>
          <a:bodyPr/>
          <a:lstStyle/>
          <a:p>
            <a:endParaRPr lang="en-US"/>
          </a:p>
        </p:txBody>
      </p:sp>
      <p:sp>
        <p:nvSpPr>
          <p:cNvPr id="40972" name="Line 42"/>
          <p:cNvSpPr>
            <a:spLocks noChangeShapeType="1"/>
          </p:cNvSpPr>
          <p:nvPr/>
        </p:nvSpPr>
        <p:spPr bwMode="auto">
          <a:xfrm>
            <a:off x="5029200" y="922338"/>
            <a:ext cx="0" cy="685800"/>
          </a:xfrm>
          <a:prstGeom prst="line">
            <a:avLst/>
          </a:prstGeom>
          <a:noFill/>
          <a:ln w="9525">
            <a:solidFill>
              <a:schemeClr val="tx1"/>
            </a:solidFill>
            <a:round/>
            <a:headEnd/>
            <a:tailEnd/>
          </a:ln>
        </p:spPr>
        <p:txBody>
          <a:bodyPr/>
          <a:lstStyle/>
          <a:p>
            <a:endParaRPr lang="en-US"/>
          </a:p>
        </p:txBody>
      </p:sp>
      <p:sp>
        <p:nvSpPr>
          <p:cNvPr id="40973" name="Line 43"/>
          <p:cNvSpPr>
            <a:spLocks noChangeShapeType="1"/>
          </p:cNvSpPr>
          <p:nvPr/>
        </p:nvSpPr>
        <p:spPr bwMode="auto">
          <a:xfrm>
            <a:off x="3235325" y="1281113"/>
            <a:ext cx="2971800" cy="0"/>
          </a:xfrm>
          <a:prstGeom prst="line">
            <a:avLst/>
          </a:prstGeom>
          <a:noFill/>
          <a:ln w="9525">
            <a:solidFill>
              <a:schemeClr val="tx1"/>
            </a:solidFill>
            <a:round/>
            <a:headEnd/>
            <a:tailEnd/>
          </a:ln>
        </p:spPr>
        <p:txBody>
          <a:bodyPr/>
          <a:lstStyle/>
          <a:p>
            <a:endParaRPr lang="en-US"/>
          </a:p>
        </p:txBody>
      </p:sp>
      <p:sp>
        <p:nvSpPr>
          <p:cNvPr id="40974" name="Text Box 44"/>
          <p:cNvSpPr txBox="1">
            <a:spLocks noChangeArrowheads="1"/>
          </p:cNvSpPr>
          <p:nvPr/>
        </p:nvSpPr>
        <p:spPr bwMode="auto">
          <a:xfrm>
            <a:off x="4251325" y="569913"/>
            <a:ext cx="1098550" cy="366712"/>
          </a:xfrm>
          <a:prstGeom prst="rect">
            <a:avLst/>
          </a:prstGeom>
          <a:noFill/>
          <a:ln w="9525">
            <a:noFill/>
            <a:miter lim="800000"/>
            <a:headEnd/>
            <a:tailEnd/>
          </a:ln>
        </p:spPr>
        <p:txBody>
          <a:bodyPr wrap="none">
            <a:spAutoFit/>
          </a:bodyPr>
          <a:lstStyle/>
          <a:p>
            <a:r>
              <a:rPr lang="en-US">
                <a:latin typeface="Arial" charset="0"/>
              </a:rPr>
              <a:t>Directory</a:t>
            </a:r>
          </a:p>
        </p:txBody>
      </p:sp>
      <p:sp>
        <p:nvSpPr>
          <p:cNvPr id="40975" name="Line 45"/>
          <p:cNvSpPr>
            <a:spLocks noChangeShapeType="1"/>
          </p:cNvSpPr>
          <p:nvPr/>
        </p:nvSpPr>
        <p:spPr bwMode="auto">
          <a:xfrm>
            <a:off x="4495800" y="1600200"/>
            <a:ext cx="0" cy="457200"/>
          </a:xfrm>
          <a:prstGeom prst="line">
            <a:avLst/>
          </a:prstGeom>
          <a:noFill/>
          <a:ln w="9525">
            <a:solidFill>
              <a:schemeClr val="tx1"/>
            </a:solidFill>
            <a:round/>
            <a:headEnd/>
            <a:tailEnd/>
          </a:ln>
        </p:spPr>
        <p:txBody>
          <a:bodyPr/>
          <a:lstStyle/>
          <a:p>
            <a:endParaRPr lang="en-US"/>
          </a:p>
        </p:txBody>
      </p:sp>
      <p:sp>
        <p:nvSpPr>
          <p:cNvPr id="40976" name="Text Box 46"/>
          <p:cNvSpPr txBox="1">
            <a:spLocks noChangeArrowheads="1"/>
          </p:cNvSpPr>
          <p:nvPr/>
        </p:nvSpPr>
        <p:spPr bwMode="auto">
          <a:xfrm>
            <a:off x="5456238" y="2667000"/>
            <a:ext cx="473075" cy="3122613"/>
          </a:xfrm>
          <a:prstGeom prst="rect">
            <a:avLst/>
          </a:prstGeom>
          <a:noFill/>
          <a:ln w="9525">
            <a:solidFill>
              <a:schemeClr val="tx1"/>
            </a:solidFill>
            <a:miter lim="800000"/>
            <a:headEnd/>
            <a:tailEnd/>
          </a:ln>
        </p:spPr>
        <p:txBody>
          <a:bodyPr>
            <a:spAutoFit/>
          </a:bodyPr>
          <a:lstStyle/>
          <a:p>
            <a:pPr algn="ctr"/>
            <a:r>
              <a:rPr lang="en-US"/>
              <a:t>12</a:t>
            </a:r>
          </a:p>
          <a:p>
            <a:pPr algn="ctr"/>
            <a:endParaRPr lang="en-US"/>
          </a:p>
          <a:p>
            <a:pPr algn="ctr"/>
            <a:r>
              <a:rPr lang="en-US"/>
              <a:t>13</a:t>
            </a:r>
          </a:p>
          <a:p>
            <a:pPr algn="ctr"/>
            <a:endParaRPr lang="en-US"/>
          </a:p>
          <a:p>
            <a:pPr algn="ctr"/>
            <a:r>
              <a:rPr lang="en-US"/>
              <a:t>14</a:t>
            </a:r>
          </a:p>
          <a:p>
            <a:pPr algn="ctr"/>
            <a:endParaRPr lang="en-US"/>
          </a:p>
          <a:p>
            <a:pPr algn="ctr"/>
            <a:r>
              <a:rPr lang="en-US"/>
              <a:t>15</a:t>
            </a:r>
          </a:p>
          <a:p>
            <a:pPr algn="ctr"/>
            <a:endParaRPr lang="en-US"/>
          </a:p>
          <a:p>
            <a:pPr algn="ctr"/>
            <a:r>
              <a:rPr lang="en-US"/>
              <a:t>16</a:t>
            </a:r>
          </a:p>
          <a:p>
            <a:pPr algn="ctr"/>
            <a:endParaRPr lang="en-US"/>
          </a:p>
          <a:p>
            <a:pPr algn="ctr"/>
            <a:r>
              <a:rPr lang="en-US"/>
              <a:t>17</a:t>
            </a:r>
          </a:p>
        </p:txBody>
      </p:sp>
      <p:sp>
        <p:nvSpPr>
          <p:cNvPr id="40977" name="Text Box 47"/>
          <p:cNvSpPr txBox="1">
            <a:spLocks noChangeArrowheads="1"/>
          </p:cNvSpPr>
          <p:nvPr/>
        </p:nvSpPr>
        <p:spPr bwMode="auto">
          <a:xfrm>
            <a:off x="7000875" y="2674938"/>
            <a:ext cx="473075" cy="3122612"/>
          </a:xfrm>
          <a:prstGeom prst="rect">
            <a:avLst/>
          </a:prstGeom>
          <a:noFill/>
          <a:ln w="9525">
            <a:solidFill>
              <a:schemeClr val="tx1"/>
            </a:solidFill>
            <a:miter lim="800000"/>
            <a:headEnd/>
            <a:tailEnd/>
          </a:ln>
        </p:spPr>
        <p:txBody>
          <a:bodyPr>
            <a:spAutoFit/>
          </a:bodyPr>
          <a:lstStyle/>
          <a:p>
            <a:pPr algn="ctr"/>
            <a:r>
              <a:rPr lang="en-US"/>
              <a:t>18</a:t>
            </a:r>
          </a:p>
          <a:p>
            <a:pPr algn="ctr"/>
            <a:endParaRPr lang="en-US"/>
          </a:p>
          <a:p>
            <a:pPr algn="ctr"/>
            <a:r>
              <a:rPr lang="en-US"/>
              <a:t>19</a:t>
            </a:r>
          </a:p>
          <a:p>
            <a:pPr algn="ctr"/>
            <a:endParaRPr lang="en-US"/>
          </a:p>
          <a:p>
            <a:pPr algn="ctr"/>
            <a:r>
              <a:rPr lang="en-US"/>
              <a:t>20</a:t>
            </a:r>
          </a:p>
          <a:p>
            <a:pPr algn="ctr"/>
            <a:endParaRPr lang="en-US"/>
          </a:p>
          <a:p>
            <a:pPr algn="ctr"/>
            <a:r>
              <a:rPr lang="en-US"/>
              <a:t>21</a:t>
            </a:r>
          </a:p>
          <a:p>
            <a:pPr algn="ctr"/>
            <a:endParaRPr lang="en-US"/>
          </a:p>
          <a:p>
            <a:pPr algn="ctr"/>
            <a:r>
              <a:rPr lang="en-US"/>
              <a:t>22</a:t>
            </a:r>
          </a:p>
          <a:p>
            <a:pPr algn="ctr"/>
            <a:endParaRPr lang="en-US"/>
          </a:p>
          <a:p>
            <a:pPr algn="ctr"/>
            <a:r>
              <a:rPr lang="en-US"/>
              <a:t>23</a:t>
            </a:r>
          </a:p>
        </p:txBody>
      </p:sp>
      <p:sp>
        <p:nvSpPr>
          <p:cNvPr id="40978" name="Line 48"/>
          <p:cNvSpPr>
            <a:spLocks noChangeShapeType="1"/>
          </p:cNvSpPr>
          <p:nvPr/>
        </p:nvSpPr>
        <p:spPr bwMode="auto">
          <a:xfrm>
            <a:off x="3657600" y="3124200"/>
            <a:ext cx="457200" cy="0"/>
          </a:xfrm>
          <a:prstGeom prst="line">
            <a:avLst/>
          </a:prstGeom>
          <a:noFill/>
          <a:ln w="9525">
            <a:solidFill>
              <a:schemeClr val="tx1"/>
            </a:solidFill>
            <a:round/>
            <a:headEnd/>
            <a:tailEnd/>
          </a:ln>
        </p:spPr>
        <p:txBody>
          <a:bodyPr/>
          <a:lstStyle/>
          <a:p>
            <a:endParaRPr lang="en-US"/>
          </a:p>
        </p:txBody>
      </p:sp>
      <p:sp>
        <p:nvSpPr>
          <p:cNvPr id="40979" name="Line 49"/>
          <p:cNvSpPr>
            <a:spLocks noChangeShapeType="1"/>
          </p:cNvSpPr>
          <p:nvPr/>
        </p:nvSpPr>
        <p:spPr bwMode="auto">
          <a:xfrm>
            <a:off x="3636963" y="3643313"/>
            <a:ext cx="457200" cy="0"/>
          </a:xfrm>
          <a:prstGeom prst="line">
            <a:avLst/>
          </a:prstGeom>
          <a:noFill/>
          <a:ln w="9525">
            <a:solidFill>
              <a:schemeClr val="tx1"/>
            </a:solidFill>
            <a:round/>
            <a:headEnd/>
            <a:tailEnd/>
          </a:ln>
        </p:spPr>
        <p:txBody>
          <a:bodyPr/>
          <a:lstStyle/>
          <a:p>
            <a:endParaRPr lang="en-US"/>
          </a:p>
        </p:txBody>
      </p:sp>
      <p:sp>
        <p:nvSpPr>
          <p:cNvPr id="40980" name="Line 50"/>
          <p:cNvSpPr>
            <a:spLocks noChangeShapeType="1"/>
          </p:cNvSpPr>
          <p:nvPr/>
        </p:nvSpPr>
        <p:spPr bwMode="auto">
          <a:xfrm>
            <a:off x="3657600" y="4191000"/>
            <a:ext cx="457200" cy="0"/>
          </a:xfrm>
          <a:prstGeom prst="line">
            <a:avLst/>
          </a:prstGeom>
          <a:noFill/>
          <a:ln w="9525">
            <a:solidFill>
              <a:schemeClr val="tx1"/>
            </a:solidFill>
            <a:round/>
            <a:headEnd/>
            <a:tailEnd/>
          </a:ln>
        </p:spPr>
        <p:txBody>
          <a:bodyPr/>
          <a:lstStyle/>
          <a:p>
            <a:endParaRPr lang="en-US"/>
          </a:p>
        </p:txBody>
      </p:sp>
      <p:sp>
        <p:nvSpPr>
          <p:cNvPr id="40981" name="Line 51"/>
          <p:cNvSpPr>
            <a:spLocks noChangeShapeType="1"/>
          </p:cNvSpPr>
          <p:nvPr/>
        </p:nvSpPr>
        <p:spPr bwMode="auto">
          <a:xfrm>
            <a:off x="3663950" y="4724400"/>
            <a:ext cx="457200" cy="0"/>
          </a:xfrm>
          <a:prstGeom prst="line">
            <a:avLst/>
          </a:prstGeom>
          <a:noFill/>
          <a:ln w="9525">
            <a:solidFill>
              <a:schemeClr val="tx1"/>
            </a:solidFill>
            <a:round/>
            <a:headEnd/>
            <a:tailEnd/>
          </a:ln>
        </p:spPr>
        <p:txBody>
          <a:bodyPr/>
          <a:lstStyle/>
          <a:p>
            <a:endParaRPr lang="en-US"/>
          </a:p>
        </p:txBody>
      </p:sp>
      <p:sp>
        <p:nvSpPr>
          <p:cNvPr id="40982" name="Line 52"/>
          <p:cNvSpPr>
            <a:spLocks noChangeShapeType="1"/>
          </p:cNvSpPr>
          <p:nvPr/>
        </p:nvSpPr>
        <p:spPr bwMode="auto">
          <a:xfrm>
            <a:off x="3651250" y="5278438"/>
            <a:ext cx="457200" cy="0"/>
          </a:xfrm>
          <a:prstGeom prst="line">
            <a:avLst/>
          </a:prstGeom>
          <a:noFill/>
          <a:ln w="9525">
            <a:solidFill>
              <a:schemeClr val="tx1"/>
            </a:solidFill>
            <a:round/>
            <a:headEnd/>
            <a:tailEnd/>
          </a:ln>
        </p:spPr>
        <p:txBody>
          <a:bodyPr/>
          <a:lstStyle/>
          <a:p>
            <a:endParaRPr lang="en-US"/>
          </a:p>
        </p:txBody>
      </p:sp>
      <p:sp>
        <p:nvSpPr>
          <p:cNvPr id="40983" name="Line 53"/>
          <p:cNvSpPr>
            <a:spLocks noChangeShapeType="1"/>
          </p:cNvSpPr>
          <p:nvPr/>
        </p:nvSpPr>
        <p:spPr bwMode="auto">
          <a:xfrm>
            <a:off x="5472113" y="3124200"/>
            <a:ext cx="457200" cy="0"/>
          </a:xfrm>
          <a:prstGeom prst="line">
            <a:avLst/>
          </a:prstGeom>
          <a:noFill/>
          <a:ln w="9525">
            <a:solidFill>
              <a:schemeClr val="tx1"/>
            </a:solidFill>
            <a:round/>
            <a:headEnd/>
            <a:tailEnd/>
          </a:ln>
        </p:spPr>
        <p:txBody>
          <a:bodyPr/>
          <a:lstStyle/>
          <a:p>
            <a:endParaRPr lang="en-US"/>
          </a:p>
        </p:txBody>
      </p:sp>
      <p:sp>
        <p:nvSpPr>
          <p:cNvPr id="40984" name="Line 54"/>
          <p:cNvSpPr>
            <a:spLocks noChangeShapeType="1"/>
          </p:cNvSpPr>
          <p:nvPr/>
        </p:nvSpPr>
        <p:spPr bwMode="auto">
          <a:xfrm>
            <a:off x="5465763" y="3622675"/>
            <a:ext cx="457200" cy="0"/>
          </a:xfrm>
          <a:prstGeom prst="line">
            <a:avLst/>
          </a:prstGeom>
          <a:noFill/>
          <a:ln w="9525">
            <a:solidFill>
              <a:schemeClr val="tx1"/>
            </a:solidFill>
            <a:round/>
            <a:headEnd/>
            <a:tailEnd/>
          </a:ln>
        </p:spPr>
        <p:txBody>
          <a:bodyPr/>
          <a:lstStyle/>
          <a:p>
            <a:endParaRPr lang="en-US"/>
          </a:p>
        </p:txBody>
      </p:sp>
      <p:sp>
        <p:nvSpPr>
          <p:cNvPr id="40985" name="Line 55"/>
          <p:cNvSpPr>
            <a:spLocks noChangeShapeType="1"/>
          </p:cNvSpPr>
          <p:nvPr/>
        </p:nvSpPr>
        <p:spPr bwMode="auto">
          <a:xfrm>
            <a:off x="5472113" y="4114800"/>
            <a:ext cx="457200" cy="0"/>
          </a:xfrm>
          <a:prstGeom prst="line">
            <a:avLst/>
          </a:prstGeom>
          <a:noFill/>
          <a:ln w="9525">
            <a:solidFill>
              <a:schemeClr val="tx1"/>
            </a:solidFill>
            <a:round/>
            <a:headEnd/>
            <a:tailEnd/>
          </a:ln>
        </p:spPr>
        <p:txBody>
          <a:bodyPr/>
          <a:lstStyle/>
          <a:p>
            <a:endParaRPr lang="en-US"/>
          </a:p>
        </p:txBody>
      </p:sp>
      <p:sp>
        <p:nvSpPr>
          <p:cNvPr id="40986" name="Line 56"/>
          <p:cNvSpPr>
            <a:spLocks noChangeShapeType="1"/>
          </p:cNvSpPr>
          <p:nvPr/>
        </p:nvSpPr>
        <p:spPr bwMode="auto">
          <a:xfrm>
            <a:off x="5459413" y="4724400"/>
            <a:ext cx="457200" cy="0"/>
          </a:xfrm>
          <a:prstGeom prst="line">
            <a:avLst/>
          </a:prstGeom>
          <a:noFill/>
          <a:ln w="9525">
            <a:solidFill>
              <a:schemeClr val="tx1"/>
            </a:solidFill>
            <a:round/>
            <a:headEnd/>
            <a:tailEnd/>
          </a:ln>
        </p:spPr>
        <p:txBody>
          <a:bodyPr/>
          <a:lstStyle/>
          <a:p>
            <a:endParaRPr lang="en-US"/>
          </a:p>
        </p:txBody>
      </p:sp>
      <p:sp>
        <p:nvSpPr>
          <p:cNvPr id="40987" name="Line 57"/>
          <p:cNvSpPr>
            <a:spLocks noChangeShapeType="1"/>
          </p:cNvSpPr>
          <p:nvPr/>
        </p:nvSpPr>
        <p:spPr bwMode="auto">
          <a:xfrm>
            <a:off x="5467350" y="5334000"/>
            <a:ext cx="457200" cy="0"/>
          </a:xfrm>
          <a:prstGeom prst="line">
            <a:avLst/>
          </a:prstGeom>
          <a:noFill/>
          <a:ln w="9525">
            <a:solidFill>
              <a:schemeClr val="tx1"/>
            </a:solidFill>
            <a:round/>
            <a:headEnd/>
            <a:tailEnd/>
          </a:ln>
        </p:spPr>
        <p:txBody>
          <a:bodyPr/>
          <a:lstStyle/>
          <a:p>
            <a:endParaRPr lang="en-US"/>
          </a:p>
        </p:txBody>
      </p:sp>
      <p:sp>
        <p:nvSpPr>
          <p:cNvPr id="40988" name="Line 58"/>
          <p:cNvSpPr>
            <a:spLocks noChangeShapeType="1"/>
          </p:cNvSpPr>
          <p:nvPr/>
        </p:nvSpPr>
        <p:spPr bwMode="auto">
          <a:xfrm>
            <a:off x="7010400" y="5299075"/>
            <a:ext cx="457200" cy="0"/>
          </a:xfrm>
          <a:prstGeom prst="line">
            <a:avLst/>
          </a:prstGeom>
          <a:noFill/>
          <a:ln w="9525">
            <a:solidFill>
              <a:schemeClr val="tx1"/>
            </a:solidFill>
            <a:round/>
            <a:headEnd/>
            <a:tailEnd/>
          </a:ln>
        </p:spPr>
        <p:txBody>
          <a:bodyPr/>
          <a:lstStyle/>
          <a:p>
            <a:endParaRPr lang="en-US"/>
          </a:p>
        </p:txBody>
      </p:sp>
      <p:sp>
        <p:nvSpPr>
          <p:cNvPr id="40989" name="Line 59"/>
          <p:cNvSpPr>
            <a:spLocks noChangeShapeType="1"/>
          </p:cNvSpPr>
          <p:nvPr/>
        </p:nvSpPr>
        <p:spPr bwMode="auto">
          <a:xfrm>
            <a:off x="7010400" y="4724400"/>
            <a:ext cx="457200" cy="0"/>
          </a:xfrm>
          <a:prstGeom prst="line">
            <a:avLst/>
          </a:prstGeom>
          <a:noFill/>
          <a:ln w="9525">
            <a:solidFill>
              <a:schemeClr val="tx1"/>
            </a:solidFill>
            <a:round/>
            <a:headEnd/>
            <a:tailEnd/>
          </a:ln>
        </p:spPr>
        <p:txBody>
          <a:bodyPr/>
          <a:lstStyle/>
          <a:p>
            <a:endParaRPr lang="en-US"/>
          </a:p>
        </p:txBody>
      </p:sp>
      <p:sp>
        <p:nvSpPr>
          <p:cNvPr id="40990" name="Line 60"/>
          <p:cNvSpPr>
            <a:spLocks noChangeShapeType="1"/>
          </p:cNvSpPr>
          <p:nvPr/>
        </p:nvSpPr>
        <p:spPr bwMode="auto">
          <a:xfrm>
            <a:off x="7010400" y="4246563"/>
            <a:ext cx="457200" cy="0"/>
          </a:xfrm>
          <a:prstGeom prst="line">
            <a:avLst/>
          </a:prstGeom>
          <a:noFill/>
          <a:ln w="9525">
            <a:solidFill>
              <a:schemeClr val="tx1"/>
            </a:solidFill>
            <a:round/>
            <a:headEnd/>
            <a:tailEnd/>
          </a:ln>
        </p:spPr>
        <p:txBody>
          <a:bodyPr/>
          <a:lstStyle/>
          <a:p>
            <a:endParaRPr lang="en-US"/>
          </a:p>
        </p:txBody>
      </p:sp>
      <p:sp>
        <p:nvSpPr>
          <p:cNvPr id="40991" name="Line 61"/>
          <p:cNvSpPr>
            <a:spLocks noChangeShapeType="1"/>
          </p:cNvSpPr>
          <p:nvPr/>
        </p:nvSpPr>
        <p:spPr bwMode="auto">
          <a:xfrm>
            <a:off x="7018338" y="3657600"/>
            <a:ext cx="457200" cy="0"/>
          </a:xfrm>
          <a:prstGeom prst="line">
            <a:avLst/>
          </a:prstGeom>
          <a:noFill/>
          <a:ln w="9525">
            <a:solidFill>
              <a:schemeClr val="tx1"/>
            </a:solidFill>
            <a:round/>
            <a:headEnd/>
            <a:tailEnd/>
          </a:ln>
        </p:spPr>
        <p:txBody>
          <a:bodyPr/>
          <a:lstStyle/>
          <a:p>
            <a:endParaRPr lang="en-US"/>
          </a:p>
        </p:txBody>
      </p:sp>
      <p:sp>
        <p:nvSpPr>
          <p:cNvPr id="40992" name="Line 62"/>
          <p:cNvSpPr>
            <a:spLocks noChangeShapeType="1"/>
          </p:cNvSpPr>
          <p:nvPr/>
        </p:nvSpPr>
        <p:spPr bwMode="auto">
          <a:xfrm>
            <a:off x="7010400" y="3124200"/>
            <a:ext cx="457200" cy="0"/>
          </a:xfrm>
          <a:prstGeom prst="line">
            <a:avLst/>
          </a:prstGeom>
          <a:noFill/>
          <a:ln w="9525">
            <a:solidFill>
              <a:schemeClr val="tx1"/>
            </a:solidFill>
            <a:round/>
            <a:headEnd/>
            <a:tailEnd/>
          </a:ln>
        </p:spPr>
        <p:txBody>
          <a:bodyPr/>
          <a:lstStyle/>
          <a:p>
            <a:endParaRPr lang="en-US"/>
          </a:p>
        </p:txBody>
      </p:sp>
      <p:sp>
        <p:nvSpPr>
          <p:cNvPr id="40993" name="Line 63"/>
          <p:cNvSpPr>
            <a:spLocks noChangeShapeType="1"/>
          </p:cNvSpPr>
          <p:nvPr/>
        </p:nvSpPr>
        <p:spPr bwMode="auto">
          <a:xfrm flipH="1">
            <a:off x="3124200" y="2057400"/>
            <a:ext cx="1371600" cy="0"/>
          </a:xfrm>
          <a:prstGeom prst="line">
            <a:avLst/>
          </a:prstGeom>
          <a:noFill/>
          <a:ln w="9525">
            <a:solidFill>
              <a:schemeClr val="tx1"/>
            </a:solidFill>
            <a:round/>
            <a:headEnd/>
            <a:tailEnd/>
          </a:ln>
        </p:spPr>
        <p:txBody>
          <a:bodyPr/>
          <a:lstStyle/>
          <a:p>
            <a:endParaRPr lang="en-US"/>
          </a:p>
        </p:txBody>
      </p:sp>
      <p:sp>
        <p:nvSpPr>
          <p:cNvPr id="40994" name="Line 64"/>
          <p:cNvSpPr>
            <a:spLocks noChangeShapeType="1"/>
          </p:cNvSpPr>
          <p:nvPr/>
        </p:nvSpPr>
        <p:spPr bwMode="auto">
          <a:xfrm>
            <a:off x="3124200" y="2057400"/>
            <a:ext cx="0" cy="1828800"/>
          </a:xfrm>
          <a:prstGeom prst="line">
            <a:avLst/>
          </a:prstGeom>
          <a:noFill/>
          <a:ln w="9525">
            <a:solidFill>
              <a:schemeClr val="tx1"/>
            </a:solidFill>
            <a:round/>
            <a:headEnd/>
            <a:tailEnd/>
          </a:ln>
        </p:spPr>
        <p:txBody>
          <a:bodyPr/>
          <a:lstStyle/>
          <a:p>
            <a:endParaRPr lang="en-US"/>
          </a:p>
        </p:txBody>
      </p:sp>
      <p:sp>
        <p:nvSpPr>
          <p:cNvPr id="40995" name="Line 65"/>
          <p:cNvSpPr>
            <a:spLocks noChangeShapeType="1"/>
          </p:cNvSpPr>
          <p:nvPr/>
        </p:nvSpPr>
        <p:spPr bwMode="auto">
          <a:xfrm>
            <a:off x="3124200" y="3886200"/>
            <a:ext cx="533400" cy="0"/>
          </a:xfrm>
          <a:prstGeom prst="line">
            <a:avLst/>
          </a:prstGeom>
          <a:noFill/>
          <a:ln w="9525">
            <a:solidFill>
              <a:schemeClr val="tx1"/>
            </a:solidFill>
            <a:round/>
            <a:headEnd/>
            <a:tailEnd type="triangle" w="med" len="med"/>
          </a:ln>
        </p:spPr>
        <p:txBody>
          <a:bodyPr/>
          <a:lstStyle/>
          <a:p>
            <a:endParaRPr lang="en-US"/>
          </a:p>
        </p:txBody>
      </p:sp>
      <p:sp>
        <p:nvSpPr>
          <p:cNvPr id="40996" name="Line 66"/>
          <p:cNvSpPr>
            <a:spLocks noChangeShapeType="1"/>
          </p:cNvSpPr>
          <p:nvPr/>
        </p:nvSpPr>
        <p:spPr bwMode="auto">
          <a:xfrm flipV="1">
            <a:off x="4114800" y="2895600"/>
            <a:ext cx="1295400" cy="1066800"/>
          </a:xfrm>
          <a:prstGeom prst="line">
            <a:avLst/>
          </a:prstGeom>
          <a:noFill/>
          <a:ln w="9525">
            <a:solidFill>
              <a:schemeClr val="tx1"/>
            </a:solidFill>
            <a:round/>
            <a:headEnd/>
            <a:tailEnd type="triangle" w="med" len="med"/>
          </a:ln>
        </p:spPr>
        <p:txBody>
          <a:bodyPr/>
          <a:lstStyle/>
          <a:p>
            <a:endParaRPr lang="en-US"/>
          </a:p>
        </p:txBody>
      </p:sp>
      <p:sp>
        <p:nvSpPr>
          <p:cNvPr id="40997" name="Line 69"/>
          <p:cNvSpPr>
            <a:spLocks noChangeShapeType="1"/>
          </p:cNvSpPr>
          <p:nvPr/>
        </p:nvSpPr>
        <p:spPr bwMode="auto">
          <a:xfrm>
            <a:off x="5943600" y="2895600"/>
            <a:ext cx="457200" cy="0"/>
          </a:xfrm>
          <a:prstGeom prst="line">
            <a:avLst/>
          </a:prstGeom>
          <a:noFill/>
          <a:ln w="9525">
            <a:solidFill>
              <a:schemeClr val="tx1"/>
            </a:solidFill>
            <a:round/>
            <a:headEnd/>
            <a:tailEnd/>
          </a:ln>
        </p:spPr>
        <p:txBody>
          <a:bodyPr/>
          <a:lstStyle/>
          <a:p>
            <a:endParaRPr lang="en-US"/>
          </a:p>
        </p:txBody>
      </p:sp>
      <p:sp>
        <p:nvSpPr>
          <p:cNvPr id="40998" name="Line 70"/>
          <p:cNvSpPr>
            <a:spLocks noChangeShapeType="1"/>
          </p:cNvSpPr>
          <p:nvPr/>
        </p:nvSpPr>
        <p:spPr bwMode="auto">
          <a:xfrm flipH="1">
            <a:off x="5943600" y="5638800"/>
            <a:ext cx="457200" cy="0"/>
          </a:xfrm>
          <a:prstGeom prst="line">
            <a:avLst/>
          </a:prstGeom>
          <a:noFill/>
          <a:ln w="9525">
            <a:solidFill>
              <a:schemeClr val="tx1"/>
            </a:solidFill>
            <a:round/>
            <a:headEnd/>
            <a:tailEnd type="triangle" w="med" len="med"/>
          </a:ln>
        </p:spPr>
        <p:txBody>
          <a:bodyPr/>
          <a:lstStyle/>
          <a:p>
            <a:endParaRPr lang="en-US"/>
          </a:p>
        </p:txBody>
      </p:sp>
      <p:sp>
        <p:nvSpPr>
          <p:cNvPr id="40999" name="Line 71"/>
          <p:cNvSpPr>
            <a:spLocks noChangeShapeType="1"/>
          </p:cNvSpPr>
          <p:nvPr/>
        </p:nvSpPr>
        <p:spPr bwMode="auto">
          <a:xfrm>
            <a:off x="6400800" y="2895600"/>
            <a:ext cx="0" cy="2743200"/>
          </a:xfrm>
          <a:prstGeom prst="line">
            <a:avLst/>
          </a:prstGeom>
          <a:noFill/>
          <a:ln w="9525">
            <a:solidFill>
              <a:schemeClr val="tx1"/>
            </a:solidFill>
            <a:round/>
            <a:headEnd/>
            <a:tailEnd/>
          </a:ln>
        </p:spPr>
        <p:txBody>
          <a:bodyPr/>
          <a:lstStyle/>
          <a:p>
            <a:endParaRPr lang="en-US"/>
          </a:p>
        </p:txBody>
      </p:sp>
      <p:sp>
        <p:nvSpPr>
          <p:cNvPr id="41000" name="Line 72"/>
          <p:cNvSpPr>
            <a:spLocks noChangeShapeType="1"/>
          </p:cNvSpPr>
          <p:nvPr/>
        </p:nvSpPr>
        <p:spPr bwMode="auto">
          <a:xfrm flipH="1">
            <a:off x="4724400" y="5638800"/>
            <a:ext cx="720725" cy="0"/>
          </a:xfrm>
          <a:prstGeom prst="line">
            <a:avLst/>
          </a:prstGeom>
          <a:noFill/>
          <a:ln w="9525">
            <a:solidFill>
              <a:schemeClr val="tx1"/>
            </a:solidFill>
            <a:round/>
            <a:headEnd/>
            <a:tailEnd/>
          </a:ln>
        </p:spPr>
        <p:txBody>
          <a:bodyPr/>
          <a:lstStyle/>
          <a:p>
            <a:endParaRPr lang="en-US"/>
          </a:p>
        </p:txBody>
      </p:sp>
      <p:sp>
        <p:nvSpPr>
          <p:cNvPr id="41001" name="Line 74"/>
          <p:cNvSpPr>
            <a:spLocks noChangeShapeType="1"/>
          </p:cNvSpPr>
          <p:nvPr/>
        </p:nvSpPr>
        <p:spPr bwMode="auto">
          <a:xfrm flipH="1">
            <a:off x="2438400" y="4419600"/>
            <a:ext cx="685800" cy="0"/>
          </a:xfrm>
          <a:prstGeom prst="line">
            <a:avLst/>
          </a:prstGeom>
          <a:noFill/>
          <a:ln w="9525">
            <a:solidFill>
              <a:schemeClr val="tx1"/>
            </a:solidFill>
            <a:round/>
            <a:headEnd/>
            <a:tailEnd type="triangle" w="med" len="med"/>
          </a:ln>
        </p:spPr>
        <p:txBody>
          <a:bodyPr/>
          <a:lstStyle/>
          <a:p>
            <a:endParaRPr lang="en-US"/>
          </a:p>
        </p:txBody>
      </p:sp>
      <p:sp>
        <p:nvSpPr>
          <p:cNvPr id="41002" name="Line 75"/>
          <p:cNvSpPr>
            <a:spLocks noChangeShapeType="1"/>
          </p:cNvSpPr>
          <p:nvPr/>
        </p:nvSpPr>
        <p:spPr bwMode="auto">
          <a:xfrm>
            <a:off x="3124200" y="4419600"/>
            <a:ext cx="0" cy="1676400"/>
          </a:xfrm>
          <a:prstGeom prst="line">
            <a:avLst/>
          </a:prstGeom>
          <a:noFill/>
          <a:ln w="9525">
            <a:solidFill>
              <a:schemeClr val="tx1"/>
            </a:solidFill>
            <a:round/>
            <a:headEnd/>
            <a:tailEnd/>
          </a:ln>
        </p:spPr>
        <p:txBody>
          <a:bodyPr/>
          <a:lstStyle/>
          <a:p>
            <a:endParaRPr lang="en-US"/>
          </a:p>
        </p:txBody>
      </p:sp>
      <p:sp>
        <p:nvSpPr>
          <p:cNvPr id="41003" name="Line 76"/>
          <p:cNvSpPr>
            <a:spLocks noChangeShapeType="1"/>
          </p:cNvSpPr>
          <p:nvPr/>
        </p:nvSpPr>
        <p:spPr bwMode="auto">
          <a:xfrm>
            <a:off x="3124200" y="6110288"/>
            <a:ext cx="1600200" cy="0"/>
          </a:xfrm>
          <a:prstGeom prst="line">
            <a:avLst/>
          </a:prstGeom>
          <a:noFill/>
          <a:ln w="9525">
            <a:solidFill>
              <a:schemeClr val="tx1"/>
            </a:solidFill>
            <a:round/>
            <a:headEnd/>
            <a:tailEnd/>
          </a:ln>
        </p:spPr>
        <p:txBody>
          <a:bodyPr/>
          <a:lstStyle/>
          <a:p>
            <a:endParaRPr lang="en-US"/>
          </a:p>
        </p:txBody>
      </p:sp>
      <p:sp>
        <p:nvSpPr>
          <p:cNvPr id="41004" name="Line 77"/>
          <p:cNvSpPr>
            <a:spLocks noChangeShapeType="1"/>
          </p:cNvSpPr>
          <p:nvPr/>
        </p:nvSpPr>
        <p:spPr bwMode="auto">
          <a:xfrm>
            <a:off x="4730750" y="5638800"/>
            <a:ext cx="0" cy="457200"/>
          </a:xfrm>
          <a:prstGeom prst="line">
            <a:avLst/>
          </a:prstGeom>
          <a:noFill/>
          <a:ln w="9525">
            <a:solidFill>
              <a:schemeClr val="tx1"/>
            </a:solidFill>
            <a:round/>
            <a:headEnd/>
            <a:tailEnd/>
          </a:ln>
        </p:spPr>
        <p:txBody>
          <a:bodyPr/>
          <a:lstStyle/>
          <a:p>
            <a:endParaRPr lang="en-US"/>
          </a:p>
        </p:txBody>
      </p:sp>
      <p:sp>
        <p:nvSpPr>
          <p:cNvPr id="41005" name="Line 79"/>
          <p:cNvSpPr>
            <a:spLocks noChangeShapeType="1"/>
          </p:cNvSpPr>
          <p:nvPr/>
        </p:nvSpPr>
        <p:spPr bwMode="auto">
          <a:xfrm>
            <a:off x="1447800" y="4419600"/>
            <a:ext cx="609600" cy="0"/>
          </a:xfrm>
          <a:prstGeom prst="line">
            <a:avLst/>
          </a:prstGeom>
          <a:noFill/>
          <a:ln w="9525">
            <a:solidFill>
              <a:schemeClr val="tx1"/>
            </a:solidFill>
            <a:round/>
            <a:headEnd/>
            <a:tailEnd/>
          </a:ln>
        </p:spPr>
        <p:txBody>
          <a:bodyPr/>
          <a:lstStyle/>
          <a:p>
            <a:endParaRPr lang="en-US"/>
          </a:p>
        </p:txBody>
      </p:sp>
      <p:sp>
        <p:nvSpPr>
          <p:cNvPr id="41006" name="Line 82"/>
          <p:cNvSpPr>
            <a:spLocks noChangeShapeType="1"/>
          </p:cNvSpPr>
          <p:nvPr/>
        </p:nvSpPr>
        <p:spPr bwMode="auto">
          <a:xfrm>
            <a:off x="6643688" y="4481513"/>
            <a:ext cx="0" cy="1981200"/>
          </a:xfrm>
          <a:prstGeom prst="line">
            <a:avLst/>
          </a:prstGeom>
          <a:noFill/>
          <a:ln w="9525">
            <a:solidFill>
              <a:schemeClr val="tx1"/>
            </a:solidFill>
            <a:round/>
            <a:headEnd/>
            <a:tailEnd/>
          </a:ln>
        </p:spPr>
        <p:txBody>
          <a:bodyPr/>
          <a:lstStyle/>
          <a:p>
            <a:endParaRPr lang="en-US"/>
          </a:p>
        </p:txBody>
      </p:sp>
      <p:sp>
        <p:nvSpPr>
          <p:cNvPr id="41007" name="Line 83"/>
          <p:cNvSpPr>
            <a:spLocks noChangeShapeType="1"/>
          </p:cNvSpPr>
          <p:nvPr/>
        </p:nvSpPr>
        <p:spPr bwMode="auto">
          <a:xfrm>
            <a:off x="6629400" y="4495800"/>
            <a:ext cx="381000" cy="0"/>
          </a:xfrm>
          <a:prstGeom prst="line">
            <a:avLst/>
          </a:prstGeom>
          <a:noFill/>
          <a:ln w="9525">
            <a:solidFill>
              <a:schemeClr val="tx1"/>
            </a:solidFill>
            <a:round/>
            <a:headEnd/>
            <a:tailEnd type="triangle" w="med" len="med"/>
          </a:ln>
        </p:spPr>
        <p:txBody>
          <a:bodyPr/>
          <a:lstStyle/>
          <a:p>
            <a:endParaRPr lang="en-US"/>
          </a:p>
        </p:txBody>
      </p:sp>
      <p:sp>
        <p:nvSpPr>
          <p:cNvPr id="41008" name="Line 84"/>
          <p:cNvSpPr>
            <a:spLocks noChangeShapeType="1"/>
          </p:cNvSpPr>
          <p:nvPr/>
        </p:nvSpPr>
        <p:spPr bwMode="auto">
          <a:xfrm>
            <a:off x="1447800" y="4419600"/>
            <a:ext cx="0" cy="2057400"/>
          </a:xfrm>
          <a:prstGeom prst="line">
            <a:avLst/>
          </a:prstGeom>
          <a:noFill/>
          <a:ln w="9525">
            <a:solidFill>
              <a:schemeClr val="tx1"/>
            </a:solidFill>
            <a:round/>
            <a:headEnd/>
            <a:tailEnd/>
          </a:ln>
        </p:spPr>
        <p:txBody>
          <a:bodyPr/>
          <a:lstStyle/>
          <a:p>
            <a:endParaRPr lang="en-US"/>
          </a:p>
        </p:txBody>
      </p:sp>
      <p:sp>
        <p:nvSpPr>
          <p:cNvPr id="41009" name="Line 85"/>
          <p:cNvSpPr>
            <a:spLocks noChangeShapeType="1"/>
          </p:cNvSpPr>
          <p:nvPr/>
        </p:nvSpPr>
        <p:spPr bwMode="auto">
          <a:xfrm flipH="1">
            <a:off x="1447800" y="6477000"/>
            <a:ext cx="5181600" cy="0"/>
          </a:xfrm>
          <a:prstGeom prst="line">
            <a:avLst/>
          </a:prstGeom>
          <a:noFill/>
          <a:ln w="9525">
            <a:solidFill>
              <a:schemeClr val="tx1"/>
            </a:solidFill>
            <a:round/>
            <a:headEnd/>
            <a:tailEnd/>
          </a:ln>
        </p:spPr>
        <p:txBody>
          <a:bodyPr/>
          <a:lstStyle/>
          <a:p>
            <a:endParaRPr lang="en-US"/>
          </a:p>
        </p:txBody>
      </p:sp>
      <p:sp>
        <p:nvSpPr>
          <p:cNvPr id="41010" name="Freeform 86"/>
          <p:cNvSpPr>
            <a:spLocks/>
          </p:cNvSpPr>
          <p:nvPr/>
        </p:nvSpPr>
        <p:spPr bwMode="auto">
          <a:xfrm>
            <a:off x="7467600" y="2895600"/>
            <a:ext cx="609600" cy="1600200"/>
          </a:xfrm>
          <a:custGeom>
            <a:avLst/>
            <a:gdLst>
              <a:gd name="T0" fmla="*/ 0 w 384"/>
              <a:gd name="T1" fmla="*/ 2147483647 h 1008"/>
              <a:gd name="T2" fmla="*/ 2147483647 w 384"/>
              <a:gd name="T3" fmla="*/ 2147483647 h 1008"/>
              <a:gd name="T4" fmla="*/ 0 w 384"/>
              <a:gd name="T5" fmla="*/ 0 h 1008"/>
              <a:gd name="T6" fmla="*/ 0 60000 65536"/>
              <a:gd name="T7" fmla="*/ 0 60000 65536"/>
              <a:gd name="T8" fmla="*/ 0 60000 65536"/>
              <a:gd name="T9" fmla="*/ 0 w 384"/>
              <a:gd name="T10" fmla="*/ 0 h 1008"/>
              <a:gd name="T11" fmla="*/ 384 w 384"/>
              <a:gd name="T12" fmla="*/ 1008 h 1008"/>
            </a:gdLst>
            <a:ahLst/>
            <a:cxnLst>
              <a:cxn ang="T6">
                <a:pos x="T0" y="T1"/>
              </a:cxn>
              <a:cxn ang="T7">
                <a:pos x="T2" y="T3"/>
              </a:cxn>
              <a:cxn ang="T8">
                <a:pos x="T4" y="T5"/>
              </a:cxn>
            </a:cxnLst>
            <a:rect l="T9" t="T10" r="T11" b="T12"/>
            <a:pathLst>
              <a:path w="384" h="1008">
                <a:moveTo>
                  <a:pt x="0" y="1008"/>
                </a:moveTo>
                <a:cubicBezTo>
                  <a:pt x="192" y="948"/>
                  <a:pt x="384" y="888"/>
                  <a:pt x="384" y="720"/>
                </a:cubicBezTo>
                <a:cubicBezTo>
                  <a:pt x="384" y="552"/>
                  <a:pt x="192" y="276"/>
                  <a:pt x="0" y="0"/>
                </a:cubicBezTo>
              </a:path>
            </a:pathLst>
          </a:cu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457200" y="274638"/>
            <a:ext cx="8229600" cy="6126162"/>
          </a:xfrm>
        </p:spPr>
        <p:txBody>
          <a:bodyPr/>
          <a:lstStyle/>
          <a:p>
            <a:pPr marL="609600" indent="-609600" algn="just" eaLnBrk="1" hangingPunct="1">
              <a:buFontTx/>
              <a:buAutoNum type="arabicPeriod" startAt="8"/>
            </a:pPr>
            <a:r>
              <a:rPr lang="en-US" sz="2400" smtClean="0">
                <a:latin typeface="Times New Roman" pitchFamily="18" charset="0"/>
              </a:rPr>
              <a:t>Access control information determines who can do reading, writing ,executing and so on.</a:t>
            </a:r>
          </a:p>
          <a:p>
            <a:pPr marL="609600" indent="-609600" algn="just" eaLnBrk="1" hangingPunct="1">
              <a:buFontTx/>
              <a:buAutoNum type="arabicPeriod" startAt="8"/>
            </a:pPr>
            <a:r>
              <a:rPr lang="en-US" sz="2400" smtClean="0">
                <a:latin typeface="Times New Roman" pitchFamily="18" charset="0"/>
              </a:rPr>
              <a:t>All information about file is kept in the directory structure. It is stored on the secondary storage device.</a:t>
            </a:r>
          </a:p>
        </p:txBody>
      </p:sp>
      <p:sp>
        <p:nvSpPr>
          <p:cNvPr id="5123" name="Rectangle 5"/>
          <p:cNvSpPr>
            <a:spLocks noChangeArrowheads="1"/>
          </p:cNvSpPr>
          <p:nvPr/>
        </p:nvSpPr>
        <p:spPr bwMode="auto">
          <a:xfrm>
            <a:off x="504825" y="2133600"/>
            <a:ext cx="8153400" cy="4356100"/>
          </a:xfrm>
          <a:prstGeom prst="rect">
            <a:avLst/>
          </a:prstGeom>
          <a:noFill/>
          <a:ln w="9525">
            <a:noFill/>
            <a:miter lim="800000"/>
            <a:headEnd/>
            <a:tailEnd/>
          </a:ln>
        </p:spPr>
        <p:txBody>
          <a:bodyPr>
            <a:spAutoFit/>
          </a:bodyPr>
          <a:lstStyle/>
          <a:p>
            <a:pPr marL="342900" indent="-342900" algn="ctr"/>
            <a:r>
              <a:rPr lang="en-US" sz="2800">
                <a:solidFill>
                  <a:srgbClr val="0000FF"/>
                </a:solidFill>
              </a:rPr>
              <a:t>File operations:</a:t>
            </a:r>
          </a:p>
          <a:p>
            <a:pPr marL="342900" indent="-342900">
              <a:buFontTx/>
              <a:buAutoNum type="arabicPeriod"/>
            </a:pPr>
            <a:r>
              <a:rPr lang="en-US" sz="2400"/>
              <a:t>Create a file.</a:t>
            </a:r>
          </a:p>
          <a:p>
            <a:pPr marL="342900" indent="-342900">
              <a:buFontTx/>
              <a:buAutoNum type="arabicPeriod"/>
            </a:pPr>
            <a:r>
              <a:rPr lang="en-US" sz="2400"/>
              <a:t>Writing a file</a:t>
            </a:r>
          </a:p>
          <a:p>
            <a:pPr marL="342900" indent="-342900">
              <a:buFontTx/>
              <a:buAutoNum type="arabicPeriod"/>
            </a:pPr>
            <a:r>
              <a:rPr lang="en-US" sz="2400"/>
              <a:t>Reading a file.</a:t>
            </a:r>
          </a:p>
          <a:p>
            <a:pPr marL="342900" indent="-342900">
              <a:buFontTx/>
              <a:buAutoNum type="arabicPeriod"/>
            </a:pPr>
            <a:r>
              <a:rPr lang="en-US" sz="2400"/>
              <a:t>Delete a file</a:t>
            </a:r>
          </a:p>
          <a:p>
            <a:pPr marL="342900" indent="-342900">
              <a:buFontTx/>
              <a:buAutoNum type="arabicPeriod"/>
            </a:pPr>
            <a:r>
              <a:rPr lang="en-US" sz="2400"/>
              <a:t>Truncating</a:t>
            </a:r>
          </a:p>
          <a:p>
            <a:pPr marL="342900" indent="-342900">
              <a:buFontTx/>
              <a:buAutoNum type="arabicPeriod"/>
            </a:pPr>
            <a:r>
              <a:rPr lang="en-US" sz="2400"/>
              <a:t>Repositioning within a file</a:t>
            </a:r>
          </a:p>
          <a:p>
            <a:pPr marL="342900" indent="-342900"/>
            <a:endParaRPr lang="en-US" sz="2400"/>
          </a:p>
          <a:p>
            <a:pPr marL="342900" indent="-342900"/>
            <a:endParaRPr lang="en-US" sz="2800"/>
          </a:p>
          <a:p>
            <a:pPr marL="342900" indent="-342900"/>
            <a:endParaRPr lang="en-US" sz="2800"/>
          </a:p>
          <a:p>
            <a:pPr marL="342900" indent="-342900"/>
            <a:endParaRPr lang="en-US" sz="2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33363"/>
            <a:ext cx="8229600" cy="681037"/>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ADVANTAGES</a:t>
            </a:r>
          </a:p>
        </p:txBody>
      </p:sp>
      <p:sp>
        <p:nvSpPr>
          <p:cNvPr id="41987" name="Rectangle 3"/>
          <p:cNvSpPr>
            <a:spLocks noGrp="1" noChangeArrowheads="1"/>
          </p:cNvSpPr>
          <p:nvPr>
            <p:ph type="body" idx="1"/>
          </p:nvPr>
        </p:nvSpPr>
        <p:spPr>
          <a:xfrm>
            <a:off x="457200" y="838200"/>
            <a:ext cx="8229600" cy="5638800"/>
          </a:xfrm>
        </p:spPr>
        <p:txBody>
          <a:bodyPr/>
          <a:lstStyle/>
          <a:p>
            <a:pPr marL="609600" indent="-609600" eaLnBrk="1" hangingPunct="1">
              <a:buFontTx/>
              <a:buAutoNum type="arabicPeriod"/>
            </a:pPr>
            <a:r>
              <a:rPr lang="en-US" sz="2400" smtClean="0">
                <a:latin typeface="Times New Roman" pitchFamily="18" charset="0"/>
              </a:rPr>
              <a:t>Simple to implement.</a:t>
            </a:r>
          </a:p>
          <a:p>
            <a:pPr marL="609600" indent="-609600" eaLnBrk="1" hangingPunct="1">
              <a:buFontTx/>
              <a:buAutoNum type="arabicPeriod"/>
            </a:pPr>
            <a:r>
              <a:rPr lang="en-US" sz="2400" smtClean="0">
                <a:latin typeface="Times New Roman" pitchFamily="18" charset="0"/>
              </a:rPr>
              <a:t>Disk compaction is required.</a:t>
            </a:r>
          </a:p>
          <a:p>
            <a:pPr marL="609600" indent="-609600" eaLnBrk="1" hangingPunct="1">
              <a:buFontTx/>
              <a:buAutoNum type="arabicPeriod"/>
            </a:pPr>
            <a:r>
              <a:rPr lang="en-US" sz="2400" smtClean="0">
                <a:latin typeface="Times New Roman" pitchFamily="18" charset="0"/>
              </a:rPr>
              <a:t>There is no problem of external fragmentation.</a:t>
            </a:r>
          </a:p>
          <a:p>
            <a:pPr marL="609600" indent="-609600" eaLnBrk="1" hangingPunct="1">
              <a:buFontTx/>
              <a:buAutoNum type="arabicPeriod"/>
            </a:pPr>
            <a:r>
              <a:rPr lang="en-US" sz="2400" smtClean="0">
                <a:latin typeface="Times New Roman" pitchFamily="18" charset="0"/>
              </a:rPr>
              <a:t>The file size grow or shrink dynamically.</a:t>
            </a:r>
          </a:p>
          <a:p>
            <a:pPr marL="609600" indent="-609600" eaLnBrk="1" hangingPunct="1">
              <a:buFontTx/>
              <a:buAutoNum type="arabicPeriod"/>
            </a:pPr>
            <a:r>
              <a:rPr lang="en-US" sz="2400" smtClean="0">
                <a:latin typeface="Times New Roman" pitchFamily="18" charset="0"/>
              </a:rPr>
              <a:t>Because of noncontiguous nature of allocation, the linking does not produce any external fragmentation.</a:t>
            </a:r>
          </a:p>
          <a:p>
            <a:pPr marL="609600" indent="-609600" eaLnBrk="1" hangingPunct="1">
              <a:buFontTx/>
              <a:buAutoNum type="arabicPeriod"/>
            </a:pPr>
            <a:r>
              <a:rPr lang="en-US" sz="2400" smtClean="0">
                <a:latin typeface="Times New Roman" pitchFamily="18" charset="0"/>
              </a:rPr>
              <a:t>Any disk block on the free space can be used to satisfy a request, since all blocks are linked together. There is also no need of declaration of the size of a file in linked allocation while it is created.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42863"/>
            <a:ext cx="8229600" cy="639762"/>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DISADVANTAGES</a:t>
            </a:r>
          </a:p>
        </p:txBody>
      </p:sp>
      <p:sp>
        <p:nvSpPr>
          <p:cNvPr id="46083" name="Rectangle 3"/>
          <p:cNvSpPr>
            <a:spLocks noGrp="1" noChangeArrowheads="1"/>
          </p:cNvSpPr>
          <p:nvPr>
            <p:ph type="body" idx="1"/>
          </p:nvPr>
        </p:nvSpPr>
        <p:spPr>
          <a:xfrm>
            <a:off x="457200" y="708025"/>
            <a:ext cx="8229600" cy="5638800"/>
          </a:xfrm>
        </p:spPr>
        <p:txBody>
          <a:bodyPr/>
          <a:lstStyle/>
          <a:p>
            <a:pPr marL="609600" indent="-609600" eaLnBrk="1" hangingPunct="1">
              <a:buFontTx/>
              <a:buAutoNum type="arabicPeriod"/>
              <a:defRPr/>
            </a:pPr>
            <a:r>
              <a:rPr lang="en-US" sz="2400" smtClean="0">
                <a:latin typeface="Times New Roman" pitchFamily="18" charset="0"/>
              </a:rPr>
              <a:t>Slow accessing of a record-to find out a record it must start at the beginning of the file and follow the pointer until the block containing a particular record if found.</a:t>
            </a:r>
          </a:p>
          <a:p>
            <a:pPr marL="609600" indent="-609600" eaLnBrk="1" hangingPunct="1">
              <a:buFontTx/>
              <a:buAutoNum type="arabicPeriod"/>
              <a:defRPr/>
            </a:pPr>
            <a:r>
              <a:rPr lang="en-US" sz="2400" smtClean="0">
                <a:latin typeface="Times New Roman" pitchFamily="18" charset="0"/>
              </a:rPr>
              <a:t>There is wastage of space for storing block pointers.</a:t>
            </a:r>
          </a:p>
          <a:p>
            <a:pPr marL="609600" indent="-609600" eaLnBrk="1" hangingPunct="1">
              <a:buFontTx/>
              <a:buAutoNum type="arabicPeriod"/>
              <a:defRPr/>
            </a:pPr>
            <a:r>
              <a:rPr lang="en-US" sz="2400" smtClean="0">
                <a:latin typeface="Times New Roman" pitchFamily="18" charset="0"/>
              </a:rPr>
              <a:t>There is a problem of reliability –A single damaged pointer can make thousands of disk blocks inaccessible.</a:t>
            </a:r>
          </a:p>
          <a:p>
            <a:pPr marL="609600" indent="-609600" algn="ctr" eaLnBrk="1" hangingPunct="1">
              <a:buFontTx/>
              <a:buNone/>
              <a:defRPr/>
            </a:pPr>
            <a:r>
              <a:rPr lang="en-US" sz="2000" b="1" smtClean="0">
                <a:solidFill>
                  <a:srgbClr val="0000FF"/>
                </a:solidFill>
                <a:effectLst>
                  <a:outerShdw blurRad="38100" dist="38100" dir="2700000" algn="tl">
                    <a:srgbClr val="C0C0C0"/>
                  </a:outerShdw>
                </a:effectLst>
                <a:latin typeface="Times New Roman" pitchFamily="18" charset="0"/>
              </a:rPr>
              <a:t>INDEXED ALLOCATION</a:t>
            </a:r>
          </a:p>
          <a:p>
            <a:pPr marL="609600" indent="-609600" algn="just" eaLnBrk="1" hangingPunct="1">
              <a:buFontTx/>
              <a:buAutoNum type="arabicPeriod"/>
              <a:defRPr/>
            </a:pPr>
            <a:r>
              <a:rPr lang="en-US" sz="2400" smtClean="0">
                <a:latin typeface="Times New Roman" pitchFamily="18" charset="0"/>
              </a:rPr>
              <a:t>One disadvantage of linked allocation method is that it does not support direct accessing as allocated blocks are linked together.</a:t>
            </a:r>
          </a:p>
          <a:p>
            <a:pPr marL="609600" indent="-609600" algn="just" eaLnBrk="1" hangingPunct="1">
              <a:buFontTx/>
              <a:buAutoNum type="arabicPeriod"/>
              <a:defRPr/>
            </a:pPr>
            <a:r>
              <a:rPr lang="en-US" sz="2400" smtClean="0">
                <a:latin typeface="Times New Roman" pitchFamily="18" charset="0"/>
              </a:rPr>
              <a:t>This problem is solved by indexed allocation by placing all of the pointers together into an index block.</a:t>
            </a:r>
          </a:p>
          <a:p>
            <a:pPr marL="609600" indent="-609600" algn="ctr" eaLnBrk="1" hangingPunct="1">
              <a:buFontTx/>
              <a:buNone/>
              <a:defRPr/>
            </a:pPr>
            <a:endParaRPr lang="en-US" b="1" smtClean="0">
              <a:solidFill>
                <a:srgbClr val="0000FF"/>
              </a:solidFill>
              <a:effectLst>
                <a:outerShdw blurRad="38100" dist="38100" dir="2700000" algn="tl">
                  <a:srgbClr val="C0C0C0"/>
                </a:outerShdw>
              </a:effectLst>
              <a:latin typeface="Times New Roman" pitchFamily="18" charset="0"/>
            </a:endParaRPr>
          </a:p>
          <a:p>
            <a:pPr marL="609600" indent="-609600" algn="ctr" eaLnBrk="1" hangingPunct="1">
              <a:buFontTx/>
              <a:buNone/>
              <a:defRPr/>
            </a:pPr>
            <a:endParaRPr lang="en-US" b="1" smtClean="0">
              <a:solidFill>
                <a:srgbClr val="0000FF"/>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55563"/>
            <a:ext cx="8229600" cy="534988"/>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INDEXED ALLOCATION</a:t>
            </a:r>
          </a:p>
        </p:txBody>
      </p:sp>
      <p:sp>
        <p:nvSpPr>
          <p:cNvPr id="44035" name="Rectangle 3"/>
          <p:cNvSpPr>
            <a:spLocks noGrp="1" noChangeArrowheads="1"/>
          </p:cNvSpPr>
          <p:nvPr>
            <p:ph type="body" idx="1"/>
          </p:nvPr>
        </p:nvSpPr>
        <p:spPr>
          <a:xfrm>
            <a:off x="304800" y="430213"/>
            <a:ext cx="8534400" cy="1905000"/>
          </a:xfrm>
        </p:spPr>
        <p:txBody>
          <a:bodyPr/>
          <a:lstStyle/>
          <a:p>
            <a:pPr marL="609600" indent="-609600" algn="just" eaLnBrk="1" hangingPunct="1">
              <a:lnSpc>
                <a:spcPct val="90000"/>
              </a:lnSpc>
              <a:buFontTx/>
              <a:buAutoNum type="arabicPeriod"/>
            </a:pPr>
            <a:r>
              <a:rPr lang="en-US" sz="2400" smtClean="0">
                <a:latin typeface="Times New Roman" pitchFamily="18" charset="0"/>
              </a:rPr>
              <a:t>In this scheme, each file is provided with an index block. The index block for file f1 is block no.3</a:t>
            </a:r>
          </a:p>
          <a:p>
            <a:pPr marL="609600" indent="-609600" algn="just" eaLnBrk="1" hangingPunct="1">
              <a:lnSpc>
                <a:spcPct val="90000"/>
              </a:lnSpc>
              <a:buFontTx/>
              <a:buAutoNum type="arabicPeriod"/>
            </a:pPr>
            <a:r>
              <a:rPr lang="en-US" sz="2400" smtClean="0">
                <a:latin typeface="Times New Roman" pitchFamily="18" charset="0"/>
              </a:rPr>
              <a:t>An index block contains an array of disk blocks allocated to the said file. Following blocks are allocated to the file f1: 6,8,13,21</a:t>
            </a:r>
          </a:p>
          <a:p>
            <a:pPr marL="609600" indent="-609600" algn="just" eaLnBrk="1" hangingPunct="1">
              <a:lnSpc>
                <a:spcPct val="90000"/>
              </a:lnSpc>
              <a:buFontTx/>
              <a:buAutoNum type="arabicPeriod"/>
            </a:pPr>
            <a:endParaRPr lang="en-US" sz="2400" smtClean="0">
              <a:latin typeface="Times New Roman" pitchFamily="18" charset="0"/>
            </a:endParaRPr>
          </a:p>
          <a:p>
            <a:pPr marL="609600" indent="-609600" algn="just" eaLnBrk="1" hangingPunct="1">
              <a:lnSpc>
                <a:spcPct val="90000"/>
              </a:lnSpc>
              <a:buFontTx/>
              <a:buAutoNum type="arabicPeriod"/>
            </a:pPr>
            <a:endParaRPr lang="en-US" sz="1600" smtClean="0">
              <a:latin typeface="Times New Roman" pitchFamily="18" charset="0"/>
            </a:endParaRPr>
          </a:p>
        </p:txBody>
      </p:sp>
      <p:sp>
        <p:nvSpPr>
          <p:cNvPr id="44036" name="Text Box 4"/>
          <p:cNvSpPr txBox="1">
            <a:spLocks noChangeArrowheads="1"/>
          </p:cNvSpPr>
          <p:nvPr/>
        </p:nvSpPr>
        <p:spPr bwMode="auto">
          <a:xfrm>
            <a:off x="3489325" y="2266950"/>
            <a:ext cx="2581275" cy="650875"/>
          </a:xfrm>
          <a:prstGeom prst="rect">
            <a:avLst/>
          </a:prstGeom>
          <a:noFill/>
          <a:ln w="9525">
            <a:solidFill>
              <a:schemeClr val="tx1"/>
            </a:solidFill>
            <a:miter lim="800000"/>
            <a:headEnd/>
            <a:tailEnd/>
          </a:ln>
        </p:spPr>
        <p:txBody>
          <a:bodyPr wrap="none">
            <a:spAutoFit/>
          </a:bodyPr>
          <a:lstStyle/>
          <a:p>
            <a:r>
              <a:rPr lang="en-US">
                <a:latin typeface="Arial" charset="0"/>
              </a:rPr>
              <a:t>File	Index	Block</a:t>
            </a:r>
          </a:p>
          <a:p>
            <a:r>
              <a:rPr lang="en-US">
                <a:latin typeface="Arial" charset="0"/>
              </a:rPr>
              <a:t>F1	 3</a:t>
            </a:r>
          </a:p>
        </p:txBody>
      </p:sp>
      <p:sp>
        <p:nvSpPr>
          <p:cNvPr id="44037" name="Text Box 5"/>
          <p:cNvSpPr txBox="1">
            <a:spLocks noChangeArrowheads="1"/>
          </p:cNvSpPr>
          <p:nvPr/>
        </p:nvSpPr>
        <p:spPr bwMode="auto">
          <a:xfrm>
            <a:off x="4184650" y="1871663"/>
            <a:ext cx="1098550" cy="366712"/>
          </a:xfrm>
          <a:prstGeom prst="rect">
            <a:avLst/>
          </a:prstGeom>
          <a:noFill/>
          <a:ln w="9525">
            <a:noFill/>
            <a:miter lim="800000"/>
            <a:headEnd/>
            <a:tailEnd/>
          </a:ln>
        </p:spPr>
        <p:txBody>
          <a:bodyPr wrap="none">
            <a:spAutoFit/>
          </a:bodyPr>
          <a:lstStyle/>
          <a:p>
            <a:r>
              <a:rPr lang="en-US">
                <a:latin typeface="Arial" charset="0"/>
              </a:rPr>
              <a:t>Directory</a:t>
            </a:r>
          </a:p>
        </p:txBody>
      </p:sp>
      <p:sp>
        <p:nvSpPr>
          <p:cNvPr id="44038" name="Text Box 6"/>
          <p:cNvSpPr txBox="1">
            <a:spLocks noChangeArrowheads="1"/>
          </p:cNvSpPr>
          <p:nvPr/>
        </p:nvSpPr>
        <p:spPr bwMode="auto">
          <a:xfrm>
            <a:off x="2041525" y="3314700"/>
            <a:ext cx="396875" cy="3122613"/>
          </a:xfrm>
          <a:prstGeom prst="rect">
            <a:avLst/>
          </a:prstGeom>
          <a:noFill/>
          <a:ln w="9525">
            <a:solidFill>
              <a:schemeClr val="tx1"/>
            </a:solidFill>
            <a:miter lim="800000"/>
            <a:headEnd/>
            <a:tailEnd/>
          </a:ln>
        </p:spPr>
        <p:txBody>
          <a:bodyPr>
            <a:spAutoFit/>
          </a:bodyPr>
          <a:lstStyle/>
          <a:p>
            <a:pPr algn="ctr"/>
            <a:r>
              <a:rPr lang="en-US"/>
              <a:t>0</a:t>
            </a:r>
          </a:p>
          <a:p>
            <a:pPr algn="ctr"/>
            <a:endParaRPr lang="en-US"/>
          </a:p>
          <a:p>
            <a:pPr algn="ctr"/>
            <a:r>
              <a:rPr lang="en-US"/>
              <a:t>1</a:t>
            </a:r>
          </a:p>
          <a:p>
            <a:pPr algn="ctr"/>
            <a:endParaRPr lang="en-US"/>
          </a:p>
          <a:p>
            <a:pPr algn="ctr"/>
            <a:r>
              <a:rPr lang="en-US"/>
              <a:t>2</a:t>
            </a:r>
          </a:p>
          <a:p>
            <a:pPr algn="ctr"/>
            <a:endParaRPr lang="en-US"/>
          </a:p>
          <a:p>
            <a:pPr algn="ctr"/>
            <a:r>
              <a:rPr lang="en-US"/>
              <a:t>3</a:t>
            </a:r>
          </a:p>
          <a:p>
            <a:pPr algn="ctr"/>
            <a:endParaRPr lang="en-US"/>
          </a:p>
          <a:p>
            <a:pPr algn="ctr"/>
            <a:r>
              <a:rPr lang="en-US"/>
              <a:t>4</a:t>
            </a:r>
          </a:p>
          <a:p>
            <a:pPr algn="ctr"/>
            <a:endParaRPr lang="en-US"/>
          </a:p>
          <a:p>
            <a:pPr algn="ctr"/>
            <a:r>
              <a:rPr lang="en-US"/>
              <a:t>5</a:t>
            </a:r>
          </a:p>
        </p:txBody>
      </p:sp>
      <p:sp>
        <p:nvSpPr>
          <p:cNvPr id="44039" name="Line 7"/>
          <p:cNvSpPr>
            <a:spLocks noChangeShapeType="1"/>
          </p:cNvSpPr>
          <p:nvPr/>
        </p:nvSpPr>
        <p:spPr bwMode="auto">
          <a:xfrm>
            <a:off x="2036763" y="3790950"/>
            <a:ext cx="381000" cy="0"/>
          </a:xfrm>
          <a:prstGeom prst="line">
            <a:avLst/>
          </a:prstGeom>
          <a:noFill/>
          <a:ln w="9525">
            <a:solidFill>
              <a:schemeClr val="tx1"/>
            </a:solidFill>
            <a:round/>
            <a:headEnd/>
            <a:tailEnd/>
          </a:ln>
        </p:spPr>
        <p:txBody>
          <a:bodyPr/>
          <a:lstStyle/>
          <a:p>
            <a:endParaRPr lang="en-US"/>
          </a:p>
        </p:txBody>
      </p:sp>
      <p:sp>
        <p:nvSpPr>
          <p:cNvPr id="44040" name="Line 8"/>
          <p:cNvSpPr>
            <a:spLocks noChangeShapeType="1"/>
          </p:cNvSpPr>
          <p:nvPr/>
        </p:nvSpPr>
        <p:spPr bwMode="auto">
          <a:xfrm>
            <a:off x="2030413" y="4268788"/>
            <a:ext cx="381000" cy="0"/>
          </a:xfrm>
          <a:prstGeom prst="line">
            <a:avLst/>
          </a:prstGeom>
          <a:noFill/>
          <a:ln w="9525">
            <a:solidFill>
              <a:schemeClr val="tx1"/>
            </a:solidFill>
            <a:round/>
            <a:headEnd/>
            <a:tailEnd/>
          </a:ln>
        </p:spPr>
        <p:txBody>
          <a:bodyPr/>
          <a:lstStyle/>
          <a:p>
            <a:endParaRPr lang="en-US"/>
          </a:p>
        </p:txBody>
      </p:sp>
      <p:sp>
        <p:nvSpPr>
          <p:cNvPr id="44041" name="Line 9"/>
          <p:cNvSpPr>
            <a:spLocks noChangeShapeType="1"/>
          </p:cNvSpPr>
          <p:nvPr/>
        </p:nvSpPr>
        <p:spPr bwMode="auto">
          <a:xfrm>
            <a:off x="2030413" y="4822825"/>
            <a:ext cx="381000" cy="0"/>
          </a:xfrm>
          <a:prstGeom prst="line">
            <a:avLst/>
          </a:prstGeom>
          <a:noFill/>
          <a:ln w="9525">
            <a:solidFill>
              <a:schemeClr val="tx1"/>
            </a:solidFill>
            <a:round/>
            <a:headEnd/>
            <a:tailEnd/>
          </a:ln>
        </p:spPr>
        <p:txBody>
          <a:bodyPr/>
          <a:lstStyle/>
          <a:p>
            <a:endParaRPr lang="en-US"/>
          </a:p>
        </p:txBody>
      </p:sp>
      <p:sp>
        <p:nvSpPr>
          <p:cNvPr id="44042" name="Line 10"/>
          <p:cNvSpPr>
            <a:spLocks noChangeShapeType="1"/>
          </p:cNvSpPr>
          <p:nvPr/>
        </p:nvSpPr>
        <p:spPr bwMode="auto">
          <a:xfrm>
            <a:off x="2036763" y="5376863"/>
            <a:ext cx="381000" cy="0"/>
          </a:xfrm>
          <a:prstGeom prst="line">
            <a:avLst/>
          </a:prstGeom>
          <a:noFill/>
          <a:ln w="9525">
            <a:solidFill>
              <a:schemeClr val="tx1"/>
            </a:solidFill>
            <a:round/>
            <a:headEnd/>
            <a:tailEnd/>
          </a:ln>
        </p:spPr>
        <p:txBody>
          <a:bodyPr/>
          <a:lstStyle/>
          <a:p>
            <a:endParaRPr lang="en-US"/>
          </a:p>
        </p:txBody>
      </p:sp>
      <p:sp>
        <p:nvSpPr>
          <p:cNvPr id="44043" name="Line 11"/>
          <p:cNvSpPr>
            <a:spLocks noChangeShapeType="1"/>
          </p:cNvSpPr>
          <p:nvPr/>
        </p:nvSpPr>
        <p:spPr bwMode="auto">
          <a:xfrm>
            <a:off x="2036763" y="5945188"/>
            <a:ext cx="381000" cy="0"/>
          </a:xfrm>
          <a:prstGeom prst="line">
            <a:avLst/>
          </a:prstGeom>
          <a:noFill/>
          <a:ln w="9525">
            <a:solidFill>
              <a:schemeClr val="tx1"/>
            </a:solidFill>
            <a:round/>
            <a:headEnd/>
            <a:tailEnd/>
          </a:ln>
        </p:spPr>
        <p:txBody>
          <a:bodyPr/>
          <a:lstStyle/>
          <a:p>
            <a:endParaRPr lang="en-US"/>
          </a:p>
        </p:txBody>
      </p:sp>
      <p:sp>
        <p:nvSpPr>
          <p:cNvPr id="44044" name="Text Box 12"/>
          <p:cNvSpPr txBox="1">
            <a:spLocks noChangeArrowheads="1"/>
          </p:cNvSpPr>
          <p:nvPr/>
        </p:nvSpPr>
        <p:spPr bwMode="auto">
          <a:xfrm>
            <a:off x="3641725" y="3303588"/>
            <a:ext cx="473075" cy="3122612"/>
          </a:xfrm>
          <a:prstGeom prst="rect">
            <a:avLst/>
          </a:prstGeom>
          <a:noFill/>
          <a:ln w="9525">
            <a:solidFill>
              <a:schemeClr val="tx1"/>
            </a:solidFill>
            <a:miter lim="800000"/>
            <a:headEnd/>
            <a:tailEnd/>
          </a:ln>
        </p:spPr>
        <p:txBody>
          <a:bodyPr>
            <a:spAutoFit/>
          </a:bodyPr>
          <a:lstStyle/>
          <a:p>
            <a:pPr algn="ctr"/>
            <a:r>
              <a:rPr lang="en-US"/>
              <a:t>6</a:t>
            </a:r>
          </a:p>
          <a:p>
            <a:pPr algn="ctr"/>
            <a:endParaRPr lang="en-US"/>
          </a:p>
          <a:p>
            <a:pPr algn="ctr"/>
            <a:r>
              <a:rPr lang="en-US"/>
              <a:t>7</a:t>
            </a:r>
          </a:p>
          <a:p>
            <a:pPr algn="ctr"/>
            <a:endParaRPr lang="en-US"/>
          </a:p>
          <a:p>
            <a:pPr algn="ctr"/>
            <a:r>
              <a:rPr lang="en-US"/>
              <a:t>8</a:t>
            </a:r>
          </a:p>
          <a:p>
            <a:pPr algn="ctr"/>
            <a:endParaRPr lang="en-US"/>
          </a:p>
          <a:p>
            <a:pPr algn="ctr"/>
            <a:r>
              <a:rPr lang="en-US"/>
              <a:t>9</a:t>
            </a:r>
          </a:p>
          <a:p>
            <a:pPr algn="ctr"/>
            <a:endParaRPr lang="en-US"/>
          </a:p>
          <a:p>
            <a:pPr algn="ctr"/>
            <a:r>
              <a:rPr lang="en-US"/>
              <a:t>10</a:t>
            </a:r>
          </a:p>
          <a:p>
            <a:pPr algn="ctr"/>
            <a:endParaRPr lang="en-US"/>
          </a:p>
          <a:p>
            <a:pPr algn="ctr"/>
            <a:r>
              <a:rPr lang="en-US"/>
              <a:t>11</a:t>
            </a:r>
          </a:p>
        </p:txBody>
      </p:sp>
      <p:sp>
        <p:nvSpPr>
          <p:cNvPr id="44045" name="Text Box 13"/>
          <p:cNvSpPr txBox="1">
            <a:spLocks noChangeArrowheads="1"/>
          </p:cNvSpPr>
          <p:nvPr/>
        </p:nvSpPr>
        <p:spPr bwMode="auto">
          <a:xfrm>
            <a:off x="5456238" y="3302000"/>
            <a:ext cx="473075" cy="3122613"/>
          </a:xfrm>
          <a:prstGeom prst="rect">
            <a:avLst/>
          </a:prstGeom>
          <a:noFill/>
          <a:ln w="9525">
            <a:solidFill>
              <a:schemeClr val="tx1"/>
            </a:solidFill>
            <a:miter lim="800000"/>
            <a:headEnd/>
            <a:tailEnd/>
          </a:ln>
        </p:spPr>
        <p:txBody>
          <a:bodyPr>
            <a:spAutoFit/>
          </a:bodyPr>
          <a:lstStyle/>
          <a:p>
            <a:pPr algn="ctr"/>
            <a:r>
              <a:rPr lang="en-US"/>
              <a:t>12</a:t>
            </a:r>
          </a:p>
          <a:p>
            <a:pPr algn="ctr"/>
            <a:endParaRPr lang="en-US"/>
          </a:p>
          <a:p>
            <a:pPr algn="ctr"/>
            <a:r>
              <a:rPr lang="en-US"/>
              <a:t>13</a:t>
            </a:r>
          </a:p>
          <a:p>
            <a:pPr algn="ctr"/>
            <a:endParaRPr lang="en-US"/>
          </a:p>
          <a:p>
            <a:pPr algn="ctr"/>
            <a:r>
              <a:rPr lang="en-US"/>
              <a:t>14</a:t>
            </a:r>
          </a:p>
          <a:p>
            <a:pPr algn="ctr"/>
            <a:endParaRPr lang="en-US"/>
          </a:p>
          <a:p>
            <a:pPr algn="ctr"/>
            <a:r>
              <a:rPr lang="en-US"/>
              <a:t>15</a:t>
            </a:r>
          </a:p>
          <a:p>
            <a:pPr algn="ctr"/>
            <a:endParaRPr lang="en-US"/>
          </a:p>
          <a:p>
            <a:pPr algn="ctr"/>
            <a:r>
              <a:rPr lang="en-US"/>
              <a:t>16</a:t>
            </a:r>
          </a:p>
          <a:p>
            <a:pPr algn="ctr"/>
            <a:endParaRPr lang="en-US"/>
          </a:p>
          <a:p>
            <a:pPr algn="ctr"/>
            <a:r>
              <a:rPr lang="en-US"/>
              <a:t>17</a:t>
            </a:r>
          </a:p>
        </p:txBody>
      </p:sp>
      <p:sp>
        <p:nvSpPr>
          <p:cNvPr id="44046" name="Text Box 14"/>
          <p:cNvSpPr txBox="1">
            <a:spLocks noChangeArrowheads="1"/>
          </p:cNvSpPr>
          <p:nvPr/>
        </p:nvSpPr>
        <p:spPr bwMode="auto">
          <a:xfrm>
            <a:off x="7000875" y="3309938"/>
            <a:ext cx="473075" cy="3122612"/>
          </a:xfrm>
          <a:prstGeom prst="rect">
            <a:avLst/>
          </a:prstGeom>
          <a:noFill/>
          <a:ln w="9525">
            <a:solidFill>
              <a:schemeClr val="tx1"/>
            </a:solidFill>
            <a:miter lim="800000"/>
            <a:headEnd/>
            <a:tailEnd/>
          </a:ln>
        </p:spPr>
        <p:txBody>
          <a:bodyPr>
            <a:spAutoFit/>
          </a:bodyPr>
          <a:lstStyle/>
          <a:p>
            <a:pPr algn="ctr"/>
            <a:r>
              <a:rPr lang="en-US"/>
              <a:t>18</a:t>
            </a:r>
          </a:p>
          <a:p>
            <a:pPr algn="ctr"/>
            <a:endParaRPr lang="en-US"/>
          </a:p>
          <a:p>
            <a:pPr algn="ctr"/>
            <a:r>
              <a:rPr lang="en-US"/>
              <a:t>19</a:t>
            </a:r>
          </a:p>
          <a:p>
            <a:pPr algn="ctr"/>
            <a:endParaRPr lang="en-US"/>
          </a:p>
          <a:p>
            <a:pPr algn="ctr"/>
            <a:r>
              <a:rPr lang="en-US"/>
              <a:t>20</a:t>
            </a:r>
          </a:p>
          <a:p>
            <a:pPr algn="ctr"/>
            <a:endParaRPr lang="en-US"/>
          </a:p>
          <a:p>
            <a:pPr algn="ctr"/>
            <a:r>
              <a:rPr lang="en-US"/>
              <a:t>21</a:t>
            </a:r>
          </a:p>
          <a:p>
            <a:pPr algn="ctr"/>
            <a:endParaRPr lang="en-US"/>
          </a:p>
          <a:p>
            <a:pPr algn="ctr"/>
            <a:r>
              <a:rPr lang="en-US"/>
              <a:t>22</a:t>
            </a:r>
          </a:p>
          <a:p>
            <a:pPr algn="ctr"/>
            <a:endParaRPr lang="en-US"/>
          </a:p>
          <a:p>
            <a:pPr algn="ctr"/>
            <a:r>
              <a:rPr lang="en-US"/>
              <a:t>23</a:t>
            </a:r>
          </a:p>
        </p:txBody>
      </p:sp>
      <p:sp>
        <p:nvSpPr>
          <p:cNvPr id="44047" name="Line 15"/>
          <p:cNvSpPr>
            <a:spLocks noChangeShapeType="1"/>
          </p:cNvSpPr>
          <p:nvPr/>
        </p:nvSpPr>
        <p:spPr bwMode="auto">
          <a:xfrm>
            <a:off x="3657600" y="3759200"/>
            <a:ext cx="457200" cy="0"/>
          </a:xfrm>
          <a:prstGeom prst="line">
            <a:avLst/>
          </a:prstGeom>
          <a:noFill/>
          <a:ln w="9525">
            <a:solidFill>
              <a:schemeClr val="tx1"/>
            </a:solidFill>
            <a:round/>
            <a:headEnd/>
            <a:tailEnd/>
          </a:ln>
        </p:spPr>
        <p:txBody>
          <a:bodyPr/>
          <a:lstStyle/>
          <a:p>
            <a:endParaRPr lang="en-US"/>
          </a:p>
        </p:txBody>
      </p:sp>
      <p:sp>
        <p:nvSpPr>
          <p:cNvPr id="44048" name="Line 16"/>
          <p:cNvSpPr>
            <a:spLocks noChangeShapeType="1"/>
          </p:cNvSpPr>
          <p:nvPr/>
        </p:nvSpPr>
        <p:spPr bwMode="auto">
          <a:xfrm>
            <a:off x="3636963" y="4278313"/>
            <a:ext cx="457200" cy="0"/>
          </a:xfrm>
          <a:prstGeom prst="line">
            <a:avLst/>
          </a:prstGeom>
          <a:noFill/>
          <a:ln w="9525">
            <a:solidFill>
              <a:schemeClr val="tx1"/>
            </a:solidFill>
            <a:round/>
            <a:headEnd/>
            <a:tailEnd/>
          </a:ln>
        </p:spPr>
        <p:txBody>
          <a:bodyPr/>
          <a:lstStyle/>
          <a:p>
            <a:endParaRPr lang="en-US"/>
          </a:p>
        </p:txBody>
      </p:sp>
      <p:sp>
        <p:nvSpPr>
          <p:cNvPr id="44049" name="Line 17"/>
          <p:cNvSpPr>
            <a:spLocks noChangeShapeType="1"/>
          </p:cNvSpPr>
          <p:nvPr/>
        </p:nvSpPr>
        <p:spPr bwMode="auto">
          <a:xfrm>
            <a:off x="3657600" y="4826000"/>
            <a:ext cx="457200" cy="0"/>
          </a:xfrm>
          <a:prstGeom prst="line">
            <a:avLst/>
          </a:prstGeom>
          <a:noFill/>
          <a:ln w="9525">
            <a:solidFill>
              <a:schemeClr val="tx1"/>
            </a:solidFill>
            <a:round/>
            <a:headEnd/>
            <a:tailEnd/>
          </a:ln>
        </p:spPr>
        <p:txBody>
          <a:bodyPr/>
          <a:lstStyle/>
          <a:p>
            <a:endParaRPr lang="en-US"/>
          </a:p>
        </p:txBody>
      </p:sp>
      <p:sp>
        <p:nvSpPr>
          <p:cNvPr id="44050" name="Line 18"/>
          <p:cNvSpPr>
            <a:spLocks noChangeShapeType="1"/>
          </p:cNvSpPr>
          <p:nvPr/>
        </p:nvSpPr>
        <p:spPr bwMode="auto">
          <a:xfrm>
            <a:off x="3663950" y="5359400"/>
            <a:ext cx="457200" cy="0"/>
          </a:xfrm>
          <a:prstGeom prst="line">
            <a:avLst/>
          </a:prstGeom>
          <a:noFill/>
          <a:ln w="9525">
            <a:solidFill>
              <a:schemeClr val="tx1"/>
            </a:solidFill>
            <a:round/>
            <a:headEnd/>
            <a:tailEnd/>
          </a:ln>
        </p:spPr>
        <p:txBody>
          <a:bodyPr/>
          <a:lstStyle/>
          <a:p>
            <a:endParaRPr lang="en-US"/>
          </a:p>
        </p:txBody>
      </p:sp>
      <p:sp>
        <p:nvSpPr>
          <p:cNvPr id="44051" name="Line 19"/>
          <p:cNvSpPr>
            <a:spLocks noChangeShapeType="1"/>
          </p:cNvSpPr>
          <p:nvPr/>
        </p:nvSpPr>
        <p:spPr bwMode="auto">
          <a:xfrm>
            <a:off x="3651250" y="5913438"/>
            <a:ext cx="457200" cy="0"/>
          </a:xfrm>
          <a:prstGeom prst="line">
            <a:avLst/>
          </a:prstGeom>
          <a:noFill/>
          <a:ln w="9525">
            <a:solidFill>
              <a:schemeClr val="tx1"/>
            </a:solidFill>
            <a:round/>
            <a:headEnd/>
            <a:tailEnd/>
          </a:ln>
        </p:spPr>
        <p:txBody>
          <a:bodyPr/>
          <a:lstStyle/>
          <a:p>
            <a:endParaRPr lang="en-US"/>
          </a:p>
        </p:txBody>
      </p:sp>
      <p:sp>
        <p:nvSpPr>
          <p:cNvPr id="44052" name="Line 20"/>
          <p:cNvSpPr>
            <a:spLocks noChangeShapeType="1"/>
          </p:cNvSpPr>
          <p:nvPr/>
        </p:nvSpPr>
        <p:spPr bwMode="auto">
          <a:xfrm>
            <a:off x="5472113" y="3759200"/>
            <a:ext cx="457200" cy="0"/>
          </a:xfrm>
          <a:prstGeom prst="line">
            <a:avLst/>
          </a:prstGeom>
          <a:noFill/>
          <a:ln w="9525">
            <a:solidFill>
              <a:schemeClr val="tx1"/>
            </a:solidFill>
            <a:round/>
            <a:headEnd/>
            <a:tailEnd/>
          </a:ln>
        </p:spPr>
        <p:txBody>
          <a:bodyPr/>
          <a:lstStyle/>
          <a:p>
            <a:endParaRPr lang="en-US"/>
          </a:p>
        </p:txBody>
      </p:sp>
      <p:sp>
        <p:nvSpPr>
          <p:cNvPr id="44053" name="Line 21"/>
          <p:cNvSpPr>
            <a:spLocks noChangeShapeType="1"/>
          </p:cNvSpPr>
          <p:nvPr/>
        </p:nvSpPr>
        <p:spPr bwMode="auto">
          <a:xfrm>
            <a:off x="5465763" y="4257675"/>
            <a:ext cx="457200" cy="0"/>
          </a:xfrm>
          <a:prstGeom prst="line">
            <a:avLst/>
          </a:prstGeom>
          <a:noFill/>
          <a:ln w="9525">
            <a:solidFill>
              <a:schemeClr val="tx1"/>
            </a:solidFill>
            <a:round/>
            <a:headEnd/>
            <a:tailEnd/>
          </a:ln>
        </p:spPr>
        <p:txBody>
          <a:bodyPr/>
          <a:lstStyle/>
          <a:p>
            <a:endParaRPr lang="en-US"/>
          </a:p>
        </p:txBody>
      </p:sp>
      <p:sp>
        <p:nvSpPr>
          <p:cNvPr id="44054" name="Line 22"/>
          <p:cNvSpPr>
            <a:spLocks noChangeShapeType="1"/>
          </p:cNvSpPr>
          <p:nvPr/>
        </p:nvSpPr>
        <p:spPr bwMode="auto">
          <a:xfrm>
            <a:off x="5472113" y="4749800"/>
            <a:ext cx="457200" cy="0"/>
          </a:xfrm>
          <a:prstGeom prst="line">
            <a:avLst/>
          </a:prstGeom>
          <a:noFill/>
          <a:ln w="9525">
            <a:solidFill>
              <a:schemeClr val="tx1"/>
            </a:solidFill>
            <a:round/>
            <a:headEnd/>
            <a:tailEnd/>
          </a:ln>
        </p:spPr>
        <p:txBody>
          <a:bodyPr/>
          <a:lstStyle/>
          <a:p>
            <a:endParaRPr lang="en-US"/>
          </a:p>
        </p:txBody>
      </p:sp>
      <p:sp>
        <p:nvSpPr>
          <p:cNvPr id="44055" name="Line 23"/>
          <p:cNvSpPr>
            <a:spLocks noChangeShapeType="1"/>
          </p:cNvSpPr>
          <p:nvPr/>
        </p:nvSpPr>
        <p:spPr bwMode="auto">
          <a:xfrm>
            <a:off x="5459413" y="5359400"/>
            <a:ext cx="457200" cy="0"/>
          </a:xfrm>
          <a:prstGeom prst="line">
            <a:avLst/>
          </a:prstGeom>
          <a:noFill/>
          <a:ln w="9525">
            <a:solidFill>
              <a:schemeClr val="tx1"/>
            </a:solidFill>
            <a:round/>
            <a:headEnd/>
            <a:tailEnd/>
          </a:ln>
        </p:spPr>
        <p:txBody>
          <a:bodyPr/>
          <a:lstStyle/>
          <a:p>
            <a:endParaRPr lang="en-US"/>
          </a:p>
        </p:txBody>
      </p:sp>
      <p:sp>
        <p:nvSpPr>
          <p:cNvPr id="44056" name="Line 24"/>
          <p:cNvSpPr>
            <a:spLocks noChangeShapeType="1"/>
          </p:cNvSpPr>
          <p:nvPr/>
        </p:nvSpPr>
        <p:spPr bwMode="auto">
          <a:xfrm>
            <a:off x="5467350" y="5969000"/>
            <a:ext cx="457200" cy="0"/>
          </a:xfrm>
          <a:prstGeom prst="line">
            <a:avLst/>
          </a:prstGeom>
          <a:noFill/>
          <a:ln w="9525">
            <a:solidFill>
              <a:schemeClr val="tx1"/>
            </a:solidFill>
            <a:round/>
            <a:headEnd/>
            <a:tailEnd/>
          </a:ln>
        </p:spPr>
        <p:txBody>
          <a:bodyPr/>
          <a:lstStyle/>
          <a:p>
            <a:endParaRPr lang="en-US"/>
          </a:p>
        </p:txBody>
      </p:sp>
      <p:sp>
        <p:nvSpPr>
          <p:cNvPr id="44057" name="Line 25"/>
          <p:cNvSpPr>
            <a:spLocks noChangeShapeType="1"/>
          </p:cNvSpPr>
          <p:nvPr/>
        </p:nvSpPr>
        <p:spPr bwMode="auto">
          <a:xfrm>
            <a:off x="7010400" y="5934075"/>
            <a:ext cx="457200" cy="0"/>
          </a:xfrm>
          <a:prstGeom prst="line">
            <a:avLst/>
          </a:prstGeom>
          <a:noFill/>
          <a:ln w="9525">
            <a:solidFill>
              <a:schemeClr val="tx1"/>
            </a:solidFill>
            <a:round/>
            <a:headEnd/>
            <a:tailEnd/>
          </a:ln>
        </p:spPr>
        <p:txBody>
          <a:bodyPr/>
          <a:lstStyle/>
          <a:p>
            <a:endParaRPr lang="en-US"/>
          </a:p>
        </p:txBody>
      </p:sp>
      <p:sp>
        <p:nvSpPr>
          <p:cNvPr id="44058" name="Line 26"/>
          <p:cNvSpPr>
            <a:spLocks noChangeShapeType="1"/>
          </p:cNvSpPr>
          <p:nvPr/>
        </p:nvSpPr>
        <p:spPr bwMode="auto">
          <a:xfrm>
            <a:off x="7010400" y="5359400"/>
            <a:ext cx="457200" cy="0"/>
          </a:xfrm>
          <a:prstGeom prst="line">
            <a:avLst/>
          </a:prstGeom>
          <a:noFill/>
          <a:ln w="9525">
            <a:solidFill>
              <a:schemeClr val="tx1"/>
            </a:solidFill>
            <a:round/>
            <a:headEnd/>
            <a:tailEnd/>
          </a:ln>
        </p:spPr>
        <p:txBody>
          <a:bodyPr/>
          <a:lstStyle/>
          <a:p>
            <a:endParaRPr lang="en-US"/>
          </a:p>
        </p:txBody>
      </p:sp>
      <p:sp>
        <p:nvSpPr>
          <p:cNvPr id="44059" name="Line 27"/>
          <p:cNvSpPr>
            <a:spLocks noChangeShapeType="1"/>
          </p:cNvSpPr>
          <p:nvPr/>
        </p:nvSpPr>
        <p:spPr bwMode="auto">
          <a:xfrm>
            <a:off x="7010400" y="4881563"/>
            <a:ext cx="457200" cy="0"/>
          </a:xfrm>
          <a:prstGeom prst="line">
            <a:avLst/>
          </a:prstGeom>
          <a:noFill/>
          <a:ln w="9525">
            <a:solidFill>
              <a:schemeClr val="tx1"/>
            </a:solidFill>
            <a:round/>
            <a:headEnd/>
            <a:tailEnd/>
          </a:ln>
        </p:spPr>
        <p:txBody>
          <a:bodyPr/>
          <a:lstStyle/>
          <a:p>
            <a:endParaRPr lang="en-US"/>
          </a:p>
        </p:txBody>
      </p:sp>
      <p:sp>
        <p:nvSpPr>
          <p:cNvPr id="44060" name="Line 28"/>
          <p:cNvSpPr>
            <a:spLocks noChangeShapeType="1"/>
          </p:cNvSpPr>
          <p:nvPr/>
        </p:nvSpPr>
        <p:spPr bwMode="auto">
          <a:xfrm>
            <a:off x="7018338" y="4292600"/>
            <a:ext cx="457200" cy="0"/>
          </a:xfrm>
          <a:prstGeom prst="line">
            <a:avLst/>
          </a:prstGeom>
          <a:noFill/>
          <a:ln w="9525">
            <a:solidFill>
              <a:schemeClr val="tx1"/>
            </a:solidFill>
            <a:round/>
            <a:headEnd/>
            <a:tailEnd/>
          </a:ln>
        </p:spPr>
        <p:txBody>
          <a:bodyPr/>
          <a:lstStyle/>
          <a:p>
            <a:endParaRPr lang="en-US"/>
          </a:p>
        </p:txBody>
      </p:sp>
      <p:sp>
        <p:nvSpPr>
          <p:cNvPr id="44061" name="Line 29"/>
          <p:cNvSpPr>
            <a:spLocks noChangeShapeType="1"/>
          </p:cNvSpPr>
          <p:nvPr/>
        </p:nvSpPr>
        <p:spPr bwMode="auto">
          <a:xfrm>
            <a:off x="7010400" y="3759200"/>
            <a:ext cx="457200" cy="0"/>
          </a:xfrm>
          <a:prstGeom prst="line">
            <a:avLst/>
          </a:prstGeom>
          <a:noFill/>
          <a:ln w="9525">
            <a:solidFill>
              <a:schemeClr val="tx1"/>
            </a:solidFill>
            <a:round/>
            <a:headEnd/>
            <a:tailEnd/>
          </a:ln>
        </p:spPr>
        <p:txBody>
          <a:bodyPr/>
          <a:lstStyle/>
          <a:p>
            <a:endParaRPr lang="en-US"/>
          </a:p>
        </p:txBody>
      </p:sp>
      <p:sp>
        <p:nvSpPr>
          <p:cNvPr id="44062" name="Line 30"/>
          <p:cNvSpPr>
            <a:spLocks noChangeShapeType="1"/>
          </p:cNvSpPr>
          <p:nvPr/>
        </p:nvSpPr>
        <p:spPr bwMode="auto">
          <a:xfrm>
            <a:off x="1295400" y="5072063"/>
            <a:ext cx="762000" cy="0"/>
          </a:xfrm>
          <a:prstGeom prst="line">
            <a:avLst/>
          </a:prstGeom>
          <a:noFill/>
          <a:ln w="9525">
            <a:solidFill>
              <a:schemeClr val="tx1"/>
            </a:solidFill>
            <a:round/>
            <a:headEnd/>
            <a:tailEnd type="triangle" w="med" len="med"/>
          </a:ln>
        </p:spPr>
        <p:txBody>
          <a:bodyPr/>
          <a:lstStyle/>
          <a:p>
            <a:endParaRPr lang="en-US"/>
          </a:p>
        </p:txBody>
      </p:sp>
      <p:sp>
        <p:nvSpPr>
          <p:cNvPr id="44063" name="Line 31"/>
          <p:cNvSpPr>
            <a:spLocks noChangeShapeType="1"/>
          </p:cNvSpPr>
          <p:nvPr/>
        </p:nvSpPr>
        <p:spPr bwMode="auto">
          <a:xfrm>
            <a:off x="4572000" y="2924175"/>
            <a:ext cx="0" cy="228600"/>
          </a:xfrm>
          <a:prstGeom prst="line">
            <a:avLst/>
          </a:prstGeom>
          <a:noFill/>
          <a:ln w="9525">
            <a:solidFill>
              <a:schemeClr val="tx1"/>
            </a:solidFill>
            <a:round/>
            <a:headEnd/>
            <a:tailEnd/>
          </a:ln>
        </p:spPr>
        <p:txBody>
          <a:bodyPr/>
          <a:lstStyle/>
          <a:p>
            <a:endParaRPr lang="en-US"/>
          </a:p>
        </p:txBody>
      </p:sp>
      <p:sp>
        <p:nvSpPr>
          <p:cNvPr id="44064" name="Line 32"/>
          <p:cNvSpPr>
            <a:spLocks noChangeShapeType="1"/>
          </p:cNvSpPr>
          <p:nvPr/>
        </p:nvSpPr>
        <p:spPr bwMode="auto">
          <a:xfrm flipV="1">
            <a:off x="1289050" y="3152775"/>
            <a:ext cx="0" cy="1905000"/>
          </a:xfrm>
          <a:prstGeom prst="line">
            <a:avLst/>
          </a:prstGeom>
          <a:noFill/>
          <a:ln w="9525">
            <a:solidFill>
              <a:schemeClr val="tx1"/>
            </a:solidFill>
            <a:round/>
            <a:headEnd/>
            <a:tailEnd/>
          </a:ln>
        </p:spPr>
        <p:txBody>
          <a:bodyPr/>
          <a:lstStyle/>
          <a:p>
            <a:endParaRPr lang="en-US"/>
          </a:p>
        </p:txBody>
      </p:sp>
      <p:sp>
        <p:nvSpPr>
          <p:cNvPr id="44065" name="Line 33"/>
          <p:cNvSpPr>
            <a:spLocks noChangeShapeType="1"/>
          </p:cNvSpPr>
          <p:nvPr/>
        </p:nvSpPr>
        <p:spPr bwMode="auto">
          <a:xfrm flipH="1">
            <a:off x="1295400" y="3152775"/>
            <a:ext cx="3276600" cy="0"/>
          </a:xfrm>
          <a:prstGeom prst="line">
            <a:avLst/>
          </a:prstGeom>
          <a:noFill/>
          <a:ln w="9525">
            <a:solidFill>
              <a:schemeClr val="tx1"/>
            </a:solidFill>
            <a:round/>
            <a:headEnd/>
            <a:tailEnd/>
          </a:ln>
        </p:spPr>
        <p:txBody>
          <a:bodyPr/>
          <a:lstStyle/>
          <a:p>
            <a:endParaRPr lang="en-US"/>
          </a:p>
        </p:txBody>
      </p:sp>
      <p:sp>
        <p:nvSpPr>
          <p:cNvPr id="44066" name="Line 34"/>
          <p:cNvSpPr>
            <a:spLocks noChangeShapeType="1"/>
          </p:cNvSpPr>
          <p:nvPr/>
        </p:nvSpPr>
        <p:spPr bwMode="auto">
          <a:xfrm flipV="1">
            <a:off x="2459038" y="3443288"/>
            <a:ext cx="1143000" cy="1676400"/>
          </a:xfrm>
          <a:prstGeom prst="line">
            <a:avLst/>
          </a:prstGeom>
          <a:noFill/>
          <a:ln w="9525">
            <a:solidFill>
              <a:schemeClr val="tx1"/>
            </a:solidFill>
            <a:round/>
            <a:headEnd/>
            <a:tailEnd type="triangle" w="med" len="med"/>
          </a:ln>
        </p:spPr>
        <p:txBody>
          <a:bodyPr/>
          <a:lstStyle/>
          <a:p>
            <a:endParaRPr lang="en-US"/>
          </a:p>
        </p:txBody>
      </p:sp>
      <p:sp>
        <p:nvSpPr>
          <p:cNvPr id="44067" name="Line 35"/>
          <p:cNvSpPr>
            <a:spLocks noChangeShapeType="1"/>
          </p:cNvSpPr>
          <p:nvPr/>
        </p:nvSpPr>
        <p:spPr bwMode="auto">
          <a:xfrm flipV="1">
            <a:off x="2438400" y="4524375"/>
            <a:ext cx="1219200" cy="685800"/>
          </a:xfrm>
          <a:prstGeom prst="line">
            <a:avLst/>
          </a:prstGeom>
          <a:noFill/>
          <a:ln w="9525">
            <a:solidFill>
              <a:schemeClr val="tx1"/>
            </a:solidFill>
            <a:round/>
            <a:headEnd/>
            <a:tailEnd type="triangle" w="med" len="med"/>
          </a:ln>
        </p:spPr>
        <p:txBody>
          <a:bodyPr/>
          <a:lstStyle/>
          <a:p>
            <a:endParaRPr lang="en-US"/>
          </a:p>
        </p:txBody>
      </p:sp>
      <p:sp>
        <p:nvSpPr>
          <p:cNvPr id="44068" name="Line 36"/>
          <p:cNvSpPr>
            <a:spLocks noChangeShapeType="1"/>
          </p:cNvSpPr>
          <p:nvPr/>
        </p:nvSpPr>
        <p:spPr bwMode="auto">
          <a:xfrm>
            <a:off x="4973638" y="3997325"/>
            <a:ext cx="457200" cy="0"/>
          </a:xfrm>
          <a:prstGeom prst="line">
            <a:avLst/>
          </a:prstGeom>
          <a:noFill/>
          <a:ln w="9525">
            <a:solidFill>
              <a:schemeClr val="tx1"/>
            </a:solidFill>
            <a:round/>
            <a:headEnd/>
            <a:tailEnd type="triangle" w="med" len="med"/>
          </a:ln>
        </p:spPr>
        <p:txBody>
          <a:bodyPr/>
          <a:lstStyle/>
          <a:p>
            <a:endParaRPr lang="en-US"/>
          </a:p>
        </p:txBody>
      </p:sp>
      <p:sp>
        <p:nvSpPr>
          <p:cNvPr id="44069" name="Line 37"/>
          <p:cNvSpPr>
            <a:spLocks noChangeShapeType="1"/>
          </p:cNvSpPr>
          <p:nvPr/>
        </p:nvSpPr>
        <p:spPr bwMode="auto">
          <a:xfrm>
            <a:off x="6553200" y="5195888"/>
            <a:ext cx="457200" cy="0"/>
          </a:xfrm>
          <a:prstGeom prst="line">
            <a:avLst/>
          </a:prstGeom>
          <a:noFill/>
          <a:ln w="9525">
            <a:solidFill>
              <a:schemeClr val="tx1"/>
            </a:solidFill>
            <a:round/>
            <a:headEnd/>
            <a:tailEnd type="triangle" w="med" len="med"/>
          </a:ln>
        </p:spPr>
        <p:txBody>
          <a:bodyPr/>
          <a:lstStyle/>
          <a:p>
            <a:endParaRPr lang="en-US"/>
          </a:p>
        </p:txBody>
      </p:sp>
      <p:sp>
        <p:nvSpPr>
          <p:cNvPr id="44070" name="Line 38"/>
          <p:cNvSpPr>
            <a:spLocks noChangeShapeType="1"/>
          </p:cNvSpPr>
          <p:nvPr/>
        </p:nvSpPr>
        <p:spPr bwMode="auto">
          <a:xfrm>
            <a:off x="4953000" y="3990975"/>
            <a:ext cx="0" cy="2438400"/>
          </a:xfrm>
          <a:prstGeom prst="line">
            <a:avLst/>
          </a:prstGeom>
          <a:noFill/>
          <a:ln w="9525">
            <a:solidFill>
              <a:schemeClr val="tx1"/>
            </a:solidFill>
            <a:round/>
            <a:headEnd/>
            <a:tailEnd/>
          </a:ln>
        </p:spPr>
        <p:txBody>
          <a:bodyPr/>
          <a:lstStyle/>
          <a:p>
            <a:endParaRPr lang="en-US"/>
          </a:p>
        </p:txBody>
      </p:sp>
      <p:sp>
        <p:nvSpPr>
          <p:cNvPr id="44071" name="Line 46"/>
          <p:cNvSpPr>
            <a:spLocks noChangeShapeType="1"/>
          </p:cNvSpPr>
          <p:nvPr/>
        </p:nvSpPr>
        <p:spPr bwMode="auto">
          <a:xfrm flipH="1">
            <a:off x="6477000" y="5195888"/>
            <a:ext cx="111125" cy="1412875"/>
          </a:xfrm>
          <a:prstGeom prst="line">
            <a:avLst/>
          </a:prstGeom>
          <a:noFill/>
          <a:ln w="9525">
            <a:solidFill>
              <a:schemeClr val="tx1"/>
            </a:solidFill>
            <a:round/>
            <a:headEnd/>
            <a:tailEnd/>
          </a:ln>
        </p:spPr>
        <p:txBody>
          <a:bodyPr/>
          <a:lstStyle/>
          <a:p>
            <a:endParaRPr lang="en-US"/>
          </a:p>
        </p:txBody>
      </p:sp>
      <p:sp>
        <p:nvSpPr>
          <p:cNvPr id="44072" name="Line 47"/>
          <p:cNvSpPr>
            <a:spLocks noChangeShapeType="1"/>
          </p:cNvSpPr>
          <p:nvPr/>
        </p:nvSpPr>
        <p:spPr bwMode="auto">
          <a:xfrm>
            <a:off x="2473325" y="5222875"/>
            <a:ext cx="955675" cy="1254125"/>
          </a:xfrm>
          <a:prstGeom prst="line">
            <a:avLst/>
          </a:prstGeom>
          <a:noFill/>
          <a:ln w="9525">
            <a:solidFill>
              <a:schemeClr val="tx1"/>
            </a:solidFill>
            <a:round/>
            <a:headEnd/>
            <a:tailEnd/>
          </a:ln>
        </p:spPr>
        <p:txBody>
          <a:bodyPr/>
          <a:lstStyle/>
          <a:p>
            <a:endParaRPr lang="en-US"/>
          </a:p>
        </p:txBody>
      </p:sp>
      <p:sp>
        <p:nvSpPr>
          <p:cNvPr id="44073" name="Line 48"/>
          <p:cNvSpPr>
            <a:spLocks noChangeShapeType="1"/>
          </p:cNvSpPr>
          <p:nvPr/>
        </p:nvSpPr>
        <p:spPr bwMode="auto">
          <a:xfrm>
            <a:off x="3429000" y="6477000"/>
            <a:ext cx="1524000" cy="0"/>
          </a:xfrm>
          <a:prstGeom prst="line">
            <a:avLst/>
          </a:prstGeom>
          <a:noFill/>
          <a:ln w="9525">
            <a:solidFill>
              <a:schemeClr val="tx1"/>
            </a:solidFill>
            <a:round/>
            <a:headEnd/>
            <a:tailEnd/>
          </a:ln>
        </p:spPr>
        <p:txBody>
          <a:bodyPr/>
          <a:lstStyle/>
          <a:p>
            <a:endParaRPr lang="en-US"/>
          </a:p>
        </p:txBody>
      </p:sp>
      <p:sp>
        <p:nvSpPr>
          <p:cNvPr id="44074" name="Line 49"/>
          <p:cNvSpPr>
            <a:spLocks noChangeShapeType="1"/>
          </p:cNvSpPr>
          <p:nvPr/>
        </p:nvSpPr>
        <p:spPr bwMode="auto">
          <a:xfrm>
            <a:off x="2971800" y="6553200"/>
            <a:ext cx="3505200" cy="76200"/>
          </a:xfrm>
          <a:prstGeom prst="line">
            <a:avLst/>
          </a:prstGeom>
          <a:noFill/>
          <a:ln w="9525">
            <a:solidFill>
              <a:schemeClr val="tx1"/>
            </a:solidFill>
            <a:round/>
            <a:headEnd/>
            <a:tailEnd/>
          </a:ln>
        </p:spPr>
        <p:txBody>
          <a:bodyPr/>
          <a:lstStyle/>
          <a:p>
            <a:endParaRPr lang="en-US"/>
          </a:p>
        </p:txBody>
      </p:sp>
      <p:sp>
        <p:nvSpPr>
          <p:cNvPr id="44075" name="Line 51"/>
          <p:cNvSpPr>
            <a:spLocks noChangeShapeType="1"/>
          </p:cNvSpPr>
          <p:nvPr/>
        </p:nvSpPr>
        <p:spPr bwMode="auto">
          <a:xfrm flipH="1" flipV="1">
            <a:off x="2438400" y="5257800"/>
            <a:ext cx="533400" cy="1295400"/>
          </a:xfrm>
          <a:prstGeom prst="line">
            <a:avLst/>
          </a:prstGeom>
          <a:noFill/>
          <a:ln w="9525">
            <a:solidFill>
              <a:schemeClr val="tx1"/>
            </a:solidFill>
            <a:round/>
            <a:headEnd/>
            <a:tailEnd/>
          </a:ln>
        </p:spPr>
        <p:txBody>
          <a:bodyPr/>
          <a:lstStyle/>
          <a:p>
            <a:endParaRPr lang="en-US"/>
          </a:p>
        </p:txBody>
      </p:sp>
      <p:sp>
        <p:nvSpPr>
          <p:cNvPr id="44076" name="Text Box 52"/>
          <p:cNvSpPr txBox="1">
            <a:spLocks noChangeArrowheads="1"/>
          </p:cNvSpPr>
          <p:nvPr/>
        </p:nvSpPr>
        <p:spPr bwMode="auto">
          <a:xfrm>
            <a:off x="7772400" y="3617913"/>
            <a:ext cx="857250" cy="641350"/>
          </a:xfrm>
          <a:prstGeom prst="rect">
            <a:avLst/>
          </a:prstGeom>
          <a:noFill/>
          <a:ln w="9525">
            <a:noFill/>
            <a:miter lim="800000"/>
            <a:headEnd/>
            <a:tailEnd/>
          </a:ln>
        </p:spPr>
        <p:txBody>
          <a:bodyPr wrap="none">
            <a:spAutoFit/>
          </a:bodyPr>
          <a:lstStyle/>
          <a:p>
            <a:pPr algn="ctr"/>
            <a:r>
              <a:rPr lang="en-US">
                <a:latin typeface="Arial" charset="0"/>
              </a:rPr>
              <a:t>Disk</a:t>
            </a:r>
          </a:p>
          <a:p>
            <a:pPr algn="ctr"/>
            <a:r>
              <a:rPr lang="en-US">
                <a:latin typeface="Arial" charset="0"/>
              </a:rPr>
              <a:t>Blocks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p:cNvPicPr>
            <a:picLocks noChangeAspect="1" noChangeArrowheads="1"/>
          </p:cNvPicPr>
          <p:nvPr/>
        </p:nvPicPr>
        <p:blipFill>
          <a:blip r:embed="rId2"/>
          <a:srcRect l="7759" t="682" r="8002" b="1366"/>
          <a:stretch>
            <a:fillRect/>
          </a:stretch>
        </p:blipFill>
        <p:spPr bwMode="auto">
          <a:xfrm>
            <a:off x="838200" y="898525"/>
            <a:ext cx="6934200" cy="5538788"/>
          </a:xfrm>
          <a:prstGeom prst="rect">
            <a:avLst/>
          </a:prstGeom>
          <a:noFill/>
          <a:ln w="38100" cmpd="dbl">
            <a:solidFill>
              <a:srgbClr val="CC6600"/>
            </a:solidFill>
            <a:miter lim="800000"/>
            <a:headEnd/>
            <a:tailEnd/>
          </a:ln>
        </p:spPr>
      </p:pic>
      <p:cxnSp>
        <p:nvCxnSpPr>
          <p:cNvPr id="6" name="Straight Arrow Connector 5"/>
          <p:cNvCxnSpPr/>
          <p:nvPr/>
        </p:nvCxnSpPr>
        <p:spPr>
          <a:xfrm rot="5400000">
            <a:off x="6591300" y="723900"/>
            <a:ext cx="838200" cy="3048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60" name="TextBox 6"/>
          <p:cNvSpPr txBox="1">
            <a:spLocks noChangeArrowheads="1"/>
          </p:cNvSpPr>
          <p:nvPr/>
        </p:nvSpPr>
        <p:spPr bwMode="auto">
          <a:xfrm>
            <a:off x="6248400" y="152400"/>
            <a:ext cx="2825750" cy="369888"/>
          </a:xfrm>
          <a:prstGeom prst="rect">
            <a:avLst/>
          </a:prstGeom>
          <a:noFill/>
          <a:ln w="9525">
            <a:noFill/>
            <a:miter lim="800000"/>
            <a:headEnd/>
            <a:tailEnd/>
          </a:ln>
        </p:spPr>
        <p:txBody>
          <a:bodyPr wrap="none">
            <a:spAutoFit/>
          </a:bodyPr>
          <a:lstStyle/>
          <a:p>
            <a:r>
              <a:rPr lang="en-US"/>
              <a:t>Arry of disk block addresses</a:t>
            </a:r>
          </a:p>
        </p:txBody>
      </p:sp>
      <p:cxnSp>
        <p:nvCxnSpPr>
          <p:cNvPr id="9" name="Straight Arrow Connector 8"/>
          <p:cNvCxnSpPr/>
          <p:nvPr/>
        </p:nvCxnSpPr>
        <p:spPr>
          <a:xfrm>
            <a:off x="4953000" y="228600"/>
            <a:ext cx="1066800" cy="762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62" name="TextBox 9"/>
          <p:cNvSpPr txBox="1">
            <a:spLocks noChangeArrowheads="1"/>
          </p:cNvSpPr>
          <p:nvPr/>
        </p:nvSpPr>
        <p:spPr bwMode="auto">
          <a:xfrm>
            <a:off x="2743200" y="163513"/>
            <a:ext cx="2332038" cy="369887"/>
          </a:xfrm>
          <a:prstGeom prst="rect">
            <a:avLst/>
          </a:prstGeom>
          <a:noFill/>
          <a:ln w="9525">
            <a:noFill/>
            <a:miter lim="800000"/>
            <a:headEnd/>
            <a:tailEnd/>
          </a:ln>
        </p:spPr>
        <p:txBody>
          <a:bodyPr wrap="none">
            <a:spAutoFit/>
          </a:bodyPr>
          <a:lstStyle/>
          <a:p>
            <a:r>
              <a:rPr lang="en-US"/>
              <a:t>Address of index block</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0813"/>
            <a:ext cx="8229600" cy="534987"/>
          </a:xfrm>
        </p:spPr>
        <p:txBody>
          <a:bodyPr/>
          <a:lstStyle/>
          <a:p>
            <a:pPr eaLnBrk="1" hangingPunct="1">
              <a:defRPr/>
            </a:pPr>
            <a:r>
              <a:rPr lang="en-US" sz="2000" b="1" smtClean="0">
                <a:solidFill>
                  <a:srgbClr val="0000FF"/>
                </a:solidFill>
                <a:effectLst>
                  <a:outerShdw blurRad="38100" dist="38100" dir="2700000" algn="tl">
                    <a:srgbClr val="C0C0C0"/>
                  </a:outerShdw>
                </a:effectLst>
                <a:latin typeface="Times New Roman" pitchFamily="18" charset="0"/>
              </a:rPr>
              <a:t>MULTI-LEVEL INDEXING</a:t>
            </a:r>
          </a:p>
        </p:txBody>
      </p:sp>
      <p:sp>
        <p:nvSpPr>
          <p:cNvPr id="46083" name="Rectangle 3"/>
          <p:cNvSpPr>
            <a:spLocks noGrp="1" noChangeArrowheads="1"/>
          </p:cNvSpPr>
          <p:nvPr>
            <p:ph type="body" idx="1"/>
          </p:nvPr>
        </p:nvSpPr>
        <p:spPr>
          <a:xfrm>
            <a:off x="185738" y="838200"/>
            <a:ext cx="8686800" cy="5638800"/>
          </a:xfrm>
        </p:spPr>
        <p:txBody>
          <a:bodyPr/>
          <a:lstStyle/>
          <a:p>
            <a:pPr marL="609600" indent="-609600" algn="just" eaLnBrk="1" hangingPunct="1">
              <a:buFontTx/>
              <a:buAutoNum type="arabicPeriod"/>
            </a:pPr>
            <a:r>
              <a:rPr lang="en-US" sz="2400" smtClean="0">
                <a:latin typeface="Times New Roman" pitchFamily="18" charset="0"/>
              </a:rPr>
              <a:t>A single –level indexing may not be able to store a large file.</a:t>
            </a:r>
          </a:p>
          <a:p>
            <a:pPr marL="609600" indent="-609600" algn="just" eaLnBrk="1" hangingPunct="1">
              <a:buFontTx/>
              <a:buAutoNum type="arabicPeriod"/>
            </a:pPr>
            <a:r>
              <a:rPr lang="en-US" sz="2400" smtClean="0">
                <a:latin typeface="Times New Roman" pitchFamily="18" charset="0"/>
              </a:rPr>
              <a:t>Suppose disk blocks are of size 512 bytes and are allocated to pointers.</a:t>
            </a:r>
          </a:p>
          <a:p>
            <a:pPr marL="609600" indent="-609600" algn="just" eaLnBrk="1" hangingPunct="1">
              <a:buFontTx/>
              <a:buAutoNum type="arabicPeriod"/>
            </a:pPr>
            <a:r>
              <a:rPr lang="en-US" sz="2400" smtClean="0">
                <a:latin typeface="Times New Roman" pitchFamily="18" charset="0"/>
              </a:rPr>
              <a:t>All index blocks can contain maximum of 512/4= 128 pointers to disk blocks.</a:t>
            </a:r>
          </a:p>
          <a:p>
            <a:pPr marL="609600" indent="-609600" algn="just" eaLnBrk="1" hangingPunct="1">
              <a:buFontTx/>
              <a:buAutoNum type="arabicPeriod"/>
            </a:pPr>
            <a:r>
              <a:rPr lang="en-US" sz="2400" smtClean="0">
                <a:latin typeface="Times New Roman" pitchFamily="18" charset="0"/>
              </a:rPr>
              <a:t>The target file in such a system cannot exceed 128 blocks of 512 bytes each.</a:t>
            </a:r>
          </a:p>
          <a:p>
            <a:pPr marL="609600" indent="-609600" algn="just" eaLnBrk="1" hangingPunct="1">
              <a:buFontTx/>
              <a:buAutoNum type="arabicPeriod"/>
            </a:pPr>
            <a:r>
              <a:rPr lang="en-US" sz="2400" smtClean="0">
                <a:latin typeface="Times New Roman" pitchFamily="18" charset="0"/>
              </a:rPr>
              <a:t>This problem can be solved by multiple level indexing.</a:t>
            </a:r>
          </a:p>
          <a:p>
            <a:pPr marL="609600" indent="-609600" algn="just" eaLnBrk="1" hangingPunct="1">
              <a:buFontTx/>
              <a:buAutoNum type="arabicPeriod"/>
            </a:pPr>
            <a:r>
              <a:rPr lang="en-US" sz="2400" smtClean="0">
                <a:latin typeface="Times New Roman" pitchFamily="18" charset="0"/>
              </a:rPr>
              <a:t>Directories contains the address of the first level index.</a:t>
            </a:r>
          </a:p>
          <a:p>
            <a:pPr marL="609600" indent="-609600" algn="just" eaLnBrk="1" hangingPunct="1">
              <a:buFontTx/>
              <a:buAutoNum type="arabicPeriod"/>
            </a:pPr>
            <a:r>
              <a:rPr lang="en-US" sz="2400" smtClean="0">
                <a:latin typeface="Times New Roman" pitchFamily="18" charset="0"/>
              </a:rPr>
              <a:t>First level index block contain the addresses of data block.</a:t>
            </a:r>
          </a:p>
          <a:p>
            <a:pPr marL="609600" indent="-609600" algn="just" eaLnBrk="1" hangingPunct="1">
              <a:buFontTx/>
              <a:buAutoNum type="arabicPeriod"/>
            </a:pPr>
            <a:r>
              <a:rPr lang="en-US" sz="2400" smtClean="0">
                <a:latin typeface="Times New Roman" pitchFamily="18" charset="0"/>
              </a:rPr>
              <a:t>This approach could be continued to multiple levels. A two level indexing is capable of addressing a file size upto 128*128*512=8MB.</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0813"/>
            <a:ext cx="8229600" cy="792162"/>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ADVANTAGES</a:t>
            </a:r>
          </a:p>
        </p:txBody>
      </p:sp>
      <p:sp>
        <p:nvSpPr>
          <p:cNvPr id="47107" name="Rectangle 3"/>
          <p:cNvSpPr>
            <a:spLocks noGrp="1" noChangeArrowheads="1"/>
          </p:cNvSpPr>
          <p:nvPr>
            <p:ph type="body" idx="1"/>
          </p:nvPr>
        </p:nvSpPr>
        <p:spPr>
          <a:xfrm>
            <a:off x="457200" y="990600"/>
            <a:ext cx="8229600" cy="1447800"/>
          </a:xfrm>
        </p:spPr>
        <p:txBody>
          <a:bodyPr/>
          <a:lstStyle/>
          <a:p>
            <a:pPr marL="609600" indent="-609600" eaLnBrk="1" hangingPunct="1">
              <a:buFontTx/>
              <a:buAutoNum type="arabicPeriod"/>
            </a:pPr>
            <a:r>
              <a:rPr lang="en-US" sz="2400" smtClean="0">
                <a:latin typeface="Times New Roman" pitchFamily="18" charset="0"/>
              </a:rPr>
              <a:t>There is no external fragmentation.</a:t>
            </a:r>
          </a:p>
          <a:p>
            <a:pPr marL="609600" indent="-609600" eaLnBrk="1" hangingPunct="1">
              <a:buFontTx/>
              <a:buAutoNum type="arabicPeriod"/>
            </a:pPr>
            <a:r>
              <a:rPr lang="en-US" sz="2400" smtClean="0">
                <a:latin typeface="Times New Roman" pitchFamily="18" charset="0"/>
              </a:rPr>
              <a:t>It has the efficiency of random accessing.</a:t>
            </a:r>
          </a:p>
          <a:p>
            <a:pPr marL="609600" indent="-609600" eaLnBrk="1" hangingPunct="1">
              <a:buFontTx/>
              <a:buAutoNum type="arabicPeriod"/>
            </a:pPr>
            <a:r>
              <a:rPr lang="en-US" sz="2400" smtClean="0">
                <a:latin typeface="Times New Roman" pitchFamily="18" charset="0"/>
              </a:rPr>
              <a:t>File size can grow or shrink dynamically.</a:t>
            </a:r>
          </a:p>
          <a:p>
            <a:pPr marL="609600" indent="-609600" eaLnBrk="1" hangingPunct="1">
              <a:buFontTx/>
              <a:buNone/>
            </a:pPr>
            <a:endParaRPr lang="en-US" sz="2400" smtClean="0">
              <a:latin typeface="Times New Roman" pitchFamily="18" charset="0"/>
            </a:endParaRPr>
          </a:p>
        </p:txBody>
      </p:sp>
      <p:sp>
        <p:nvSpPr>
          <p:cNvPr id="49156" name="Rectangle 4"/>
          <p:cNvSpPr>
            <a:spLocks noChangeArrowheads="1"/>
          </p:cNvSpPr>
          <p:nvPr/>
        </p:nvSpPr>
        <p:spPr bwMode="auto">
          <a:xfrm>
            <a:off x="533400" y="2895600"/>
            <a:ext cx="8229600" cy="2468563"/>
          </a:xfrm>
          <a:prstGeom prst="rect">
            <a:avLst/>
          </a:prstGeom>
          <a:noFill/>
          <a:ln w="9525">
            <a:noFill/>
            <a:miter lim="800000"/>
            <a:headEnd/>
            <a:tailEnd/>
          </a:ln>
          <a:effectLst/>
        </p:spPr>
        <p:txBody>
          <a:bodyPr anchor="ctr"/>
          <a:lstStyle/>
          <a:p>
            <a:pPr marL="838200" indent="-838200" algn="just">
              <a:defRPr/>
            </a:pPr>
            <a:r>
              <a:rPr lang="en-US" sz="2800" b="1">
                <a:solidFill>
                  <a:srgbClr val="0000FF"/>
                </a:solidFill>
                <a:effectLst>
                  <a:outerShdw blurRad="38100" dist="38100" dir="2700000" algn="tl">
                    <a:srgbClr val="C0C0C0"/>
                  </a:outerShdw>
                </a:effectLst>
              </a:rPr>
              <a:t>DISADVANTAGES</a:t>
            </a:r>
            <a:br>
              <a:rPr lang="en-US" sz="2800" b="1">
                <a:solidFill>
                  <a:srgbClr val="0000FF"/>
                </a:solidFill>
                <a:effectLst>
                  <a:outerShdw blurRad="38100" dist="38100" dir="2700000" algn="tl">
                    <a:srgbClr val="C0C0C0"/>
                  </a:outerShdw>
                </a:effectLst>
              </a:rPr>
            </a:br>
            <a:r>
              <a:rPr lang="en-US" sz="2400"/>
              <a:t>The primary disadvantage of indexing is additional disk accesses to retrieve the address of the data block.</a:t>
            </a:r>
            <a:br>
              <a:rPr lang="en-US" sz="2400"/>
            </a:br>
            <a:r>
              <a:rPr lang="en-US" sz="2400"/>
              <a:t>Index allocation requires lots of space  for  keeping pointers.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92088"/>
            <a:ext cx="8229600" cy="715962"/>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TWO LEVEL INDEXING</a:t>
            </a:r>
          </a:p>
        </p:txBody>
      </p:sp>
      <p:sp>
        <p:nvSpPr>
          <p:cNvPr id="48131" name="Text Box 4"/>
          <p:cNvSpPr txBox="1">
            <a:spLocks noChangeArrowheads="1"/>
          </p:cNvSpPr>
          <p:nvPr/>
        </p:nvSpPr>
        <p:spPr bwMode="auto">
          <a:xfrm>
            <a:off x="762000" y="1081088"/>
            <a:ext cx="1666875" cy="650875"/>
          </a:xfrm>
          <a:prstGeom prst="rect">
            <a:avLst/>
          </a:prstGeom>
          <a:noFill/>
          <a:ln w="9525">
            <a:solidFill>
              <a:schemeClr val="tx1"/>
            </a:solidFill>
            <a:miter lim="800000"/>
            <a:headEnd/>
            <a:tailEnd/>
          </a:ln>
        </p:spPr>
        <p:txBody>
          <a:bodyPr wrap="none">
            <a:spAutoFit/>
          </a:bodyPr>
          <a:lstStyle/>
          <a:p>
            <a:r>
              <a:rPr lang="en-US">
                <a:latin typeface="Arial" charset="0"/>
              </a:rPr>
              <a:t>File	Index</a:t>
            </a:r>
          </a:p>
          <a:p>
            <a:r>
              <a:rPr lang="en-US">
                <a:latin typeface="Arial" charset="0"/>
              </a:rPr>
              <a:t>F3	block</a:t>
            </a:r>
          </a:p>
        </p:txBody>
      </p:sp>
      <p:sp>
        <p:nvSpPr>
          <p:cNvPr id="48132" name="Text Box 5"/>
          <p:cNvSpPr txBox="1">
            <a:spLocks noChangeArrowheads="1"/>
          </p:cNvSpPr>
          <p:nvPr/>
        </p:nvSpPr>
        <p:spPr bwMode="auto">
          <a:xfrm>
            <a:off x="1003300" y="533400"/>
            <a:ext cx="1098550" cy="366713"/>
          </a:xfrm>
          <a:prstGeom prst="rect">
            <a:avLst/>
          </a:prstGeom>
          <a:noFill/>
          <a:ln w="9525">
            <a:noFill/>
            <a:miter lim="800000"/>
            <a:headEnd/>
            <a:tailEnd/>
          </a:ln>
        </p:spPr>
        <p:txBody>
          <a:bodyPr wrap="none">
            <a:spAutoFit/>
          </a:bodyPr>
          <a:lstStyle/>
          <a:p>
            <a:r>
              <a:rPr lang="en-US">
                <a:latin typeface="Arial" charset="0"/>
              </a:rPr>
              <a:t>Directory</a:t>
            </a:r>
          </a:p>
        </p:txBody>
      </p:sp>
      <p:sp>
        <p:nvSpPr>
          <p:cNvPr id="48133" name="Text Box 6"/>
          <p:cNvSpPr txBox="1">
            <a:spLocks noChangeArrowheads="1"/>
          </p:cNvSpPr>
          <p:nvPr/>
        </p:nvSpPr>
        <p:spPr bwMode="auto">
          <a:xfrm>
            <a:off x="3870325" y="1865313"/>
            <a:ext cx="752475" cy="376237"/>
          </a:xfrm>
          <a:prstGeom prst="rect">
            <a:avLst/>
          </a:prstGeom>
          <a:noFill/>
          <a:ln w="9525">
            <a:solidFill>
              <a:schemeClr val="tx1"/>
            </a:solidFill>
            <a:miter lim="800000"/>
            <a:headEnd/>
            <a:tailEnd/>
          </a:ln>
        </p:spPr>
        <p:txBody>
          <a:bodyPr wrap="none">
            <a:spAutoFit/>
          </a:bodyPr>
          <a:lstStyle/>
          <a:p>
            <a:r>
              <a:rPr lang="en-US">
                <a:latin typeface="Arial" charset="0"/>
              </a:rPr>
              <a:t>Index</a:t>
            </a:r>
          </a:p>
        </p:txBody>
      </p:sp>
      <p:sp>
        <p:nvSpPr>
          <p:cNvPr id="48134" name="Line 7"/>
          <p:cNvSpPr>
            <a:spLocks noChangeShapeType="1"/>
          </p:cNvSpPr>
          <p:nvPr/>
        </p:nvSpPr>
        <p:spPr bwMode="auto">
          <a:xfrm>
            <a:off x="4225925" y="1447800"/>
            <a:ext cx="0" cy="381000"/>
          </a:xfrm>
          <a:prstGeom prst="line">
            <a:avLst/>
          </a:prstGeom>
          <a:noFill/>
          <a:ln w="9525">
            <a:solidFill>
              <a:schemeClr val="tx1"/>
            </a:solidFill>
            <a:round/>
            <a:headEnd/>
            <a:tailEnd type="triangle" w="med" len="med"/>
          </a:ln>
        </p:spPr>
        <p:txBody>
          <a:bodyPr/>
          <a:lstStyle/>
          <a:p>
            <a:endParaRPr lang="en-US"/>
          </a:p>
        </p:txBody>
      </p:sp>
      <p:sp>
        <p:nvSpPr>
          <p:cNvPr id="48135" name="Line 8"/>
          <p:cNvSpPr>
            <a:spLocks noChangeShapeType="1"/>
          </p:cNvSpPr>
          <p:nvPr/>
        </p:nvSpPr>
        <p:spPr bwMode="auto">
          <a:xfrm>
            <a:off x="2403475" y="1433513"/>
            <a:ext cx="1828800" cy="0"/>
          </a:xfrm>
          <a:prstGeom prst="line">
            <a:avLst/>
          </a:prstGeom>
          <a:noFill/>
          <a:ln w="9525">
            <a:solidFill>
              <a:schemeClr val="tx1"/>
            </a:solidFill>
            <a:round/>
            <a:headEnd/>
            <a:tailEnd/>
          </a:ln>
        </p:spPr>
        <p:txBody>
          <a:bodyPr/>
          <a:lstStyle/>
          <a:p>
            <a:endParaRPr lang="en-US"/>
          </a:p>
        </p:txBody>
      </p:sp>
      <p:sp>
        <p:nvSpPr>
          <p:cNvPr id="48136" name="Text Box 9"/>
          <p:cNvSpPr txBox="1">
            <a:spLocks noChangeArrowheads="1"/>
          </p:cNvSpPr>
          <p:nvPr/>
        </p:nvSpPr>
        <p:spPr bwMode="auto">
          <a:xfrm>
            <a:off x="1828800" y="2895600"/>
            <a:ext cx="752475" cy="376238"/>
          </a:xfrm>
          <a:prstGeom prst="rect">
            <a:avLst/>
          </a:prstGeom>
          <a:noFill/>
          <a:ln w="9525">
            <a:solidFill>
              <a:schemeClr val="tx1"/>
            </a:solidFill>
            <a:miter lim="800000"/>
            <a:headEnd/>
            <a:tailEnd/>
          </a:ln>
        </p:spPr>
        <p:txBody>
          <a:bodyPr wrap="none">
            <a:spAutoFit/>
          </a:bodyPr>
          <a:lstStyle/>
          <a:p>
            <a:r>
              <a:rPr lang="en-US">
                <a:latin typeface="Arial" charset="0"/>
              </a:rPr>
              <a:t>Index</a:t>
            </a:r>
          </a:p>
        </p:txBody>
      </p:sp>
      <p:sp>
        <p:nvSpPr>
          <p:cNvPr id="48137" name="Text Box 10"/>
          <p:cNvSpPr txBox="1">
            <a:spLocks noChangeArrowheads="1"/>
          </p:cNvSpPr>
          <p:nvPr/>
        </p:nvSpPr>
        <p:spPr bwMode="auto">
          <a:xfrm>
            <a:off x="3887788" y="2909888"/>
            <a:ext cx="752475" cy="376237"/>
          </a:xfrm>
          <a:prstGeom prst="rect">
            <a:avLst/>
          </a:prstGeom>
          <a:noFill/>
          <a:ln w="9525">
            <a:solidFill>
              <a:schemeClr val="tx1"/>
            </a:solidFill>
            <a:miter lim="800000"/>
            <a:headEnd/>
            <a:tailEnd/>
          </a:ln>
        </p:spPr>
        <p:txBody>
          <a:bodyPr wrap="none">
            <a:spAutoFit/>
          </a:bodyPr>
          <a:lstStyle/>
          <a:p>
            <a:r>
              <a:rPr lang="en-US">
                <a:latin typeface="Arial" charset="0"/>
              </a:rPr>
              <a:t>Index</a:t>
            </a:r>
          </a:p>
        </p:txBody>
      </p:sp>
      <p:sp>
        <p:nvSpPr>
          <p:cNvPr id="48138" name="Text Box 11"/>
          <p:cNvSpPr txBox="1">
            <a:spLocks noChangeArrowheads="1"/>
          </p:cNvSpPr>
          <p:nvPr/>
        </p:nvSpPr>
        <p:spPr bwMode="auto">
          <a:xfrm>
            <a:off x="5807075" y="2944813"/>
            <a:ext cx="752475" cy="376237"/>
          </a:xfrm>
          <a:prstGeom prst="rect">
            <a:avLst/>
          </a:prstGeom>
          <a:noFill/>
          <a:ln w="9525">
            <a:solidFill>
              <a:schemeClr val="tx1"/>
            </a:solidFill>
            <a:miter lim="800000"/>
            <a:headEnd/>
            <a:tailEnd/>
          </a:ln>
        </p:spPr>
        <p:txBody>
          <a:bodyPr wrap="none">
            <a:spAutoFit/>
          </a:bodyPr>
          <a:lstStyle/>
          <a:p>
            <a:r>
              <a:rPr lang="en-US">
                <a:latin typeface="Arial" charset="0"/>
              </a:rPr>
              <a:t>Index</a:t>
            </a:r>
          </a:p>
        </p:txBody>
      </p:sp>
      <p:sp>
        <p:nvSpPr>
          <p:cNvPr id="48139" name="Line 12"/>
          <p:cNvSpPr>
            <a:spLocks noChangeShapeType="1"/>
          </p:cNvSpPr>
          <p:nvPr/>
        </p:nvSpPr>
        <p:spPr bwMode="auto">
          <a:xfrm>
            <a:off x="4267200" y="2286000"/>
            <a:ext cx="0" cy="609600"/>
          </a:xfrm>
          <a:prstGeom prst="line">
            <a:avLst/>
          </a:prstGeom>
          <a:noFill/>
          <a:ln w="9525">
            <a:solidFill>
              <a:schemeClr val="tx1"/>
            </a:solidFill>
            <a:round/>
            <a:headEnd/>
            <a:tailEnd type="triangle" w="med" len="med"/>
          </a:ln>
        </p:spPr>
        <p:txBody>
          <a:bodyPr/>
          <a:lstStyle/>
          <a:p>
            <a:endParaRPr lang="en-US"/>
          </a:p>
        </p:txBody>
      </p:sp>
      <p:sp>
        <p:nvSpPr>
          <p:cNvPr id="48140" name="Line 13"/>
          <p:cNvSpPr>
            <a:spLocks noChangeShapeType="1"/>
          </p:cNvSpPr>
          <p:nvPr/>
        </p:nvSpPr>
        <p:spPr bwMode="auto">
          <a:xfrm flipH="1">
            <a:off x="2133600" y="2057400"/>
            <a:ext cx="1752600" cy="838200"/>
          </a:xfrm>
          <a:prstGeom prst="line">
            <a:avLst/>
          </a:prstGeom>
          <a:noFill/>
          <a:ln w="9525">
            <a:solidFill>
              <a:schemeClr val="tx1"/>
            </a:solidFill>
            <a:round/>
            <a:headEnd/>
            <a:tailEnd type="triangle" w="med" len="med"/>
          </a:ln>
        </p:spPr>
        <p:txBody>
          <a:bodyPr/>
          <a:lstStyle/>
          <a:p>
            <a:endParaRPr lang="en-US"/>
          </a:p>
        </p:txBody>
      </p:sp>
      <p:sp>
        <p:nvSpPr>
          <p:cNvPr id="48141" name="Line 14"/>
          <p:cNvSpPr>
            <a:spLocks noChangeShapeType="1"/>
          </p:cNvSpPr>
          <p:nvPr/>
        </p:nvSpPr>
        <p:spPr bwMode="auto">
          <a:xfrm>
            <a:off x="4648200" y="2057400"/>
            <a:ext cx="1371600" cy="838200"/>
          </a:xfrm>
          <a:prstGeom prst="line">
            <a:avLst/>
          </a:prstGeom>
          <a:noFill/>
          <a:ln w="9525">
            <a:solidFill>
              <a:schemeClr val="tx1"/>
            </a:solidFill>
            <a:round/>
            <a:headEnd/>
            <a:tailEnd type="triangle" w="med" len="med"/>
          </a:ln>
        </p:spPr>
        <p:txBody>
          <a:bodyPr/>
          <a:lstStyle/>
          <a:p>
            <a:endParaRPr lang="en-US"/>
          </a:p>
        </p:txBody>
      </p:sp>
      <p:sp>
        <p:nvSpPr>
          <p:cNvPr id="48142" name="Text Box 15"/>
          <p:cNvSpPr txBox="1">
            <a:spLocks noChangeArrowheads="1"/>
          </p:cNvSpPr>
          <p:nvPr/>
        </p:nvSpPr>
        <p:spPr bwMode="auto">
          <a:xfrm>
            <a:off x="1016000" y="3978275"/>
            <a:ext cx="676275" cy="376238"/>
          </a:xfrm>
          <a:prstGeom prst="rect">
            <a:avLst/>
          </a:prstGeom>
          <a:noFill/>
          <a:ln w="9525">
            <a:solidFill>
              <a:schemeClr val="tx1"/>
            </a:solidFill>
            <a:miter lim="800000"/>
            <a:headEnd/>
            <a:tailEnd/>
          </a:ln>
        </p:spPr>
        <p:txBody>
          <a:bodyPr wrap="none">
            <a:spAutoFit/>
          </a:bodyPr>
          <a:lstStyle/>
          <a:p>
            <a:r>
              <a:rPr lang="en-US">
                <a:latin typeface="Arial" charset="0"/>
              </a:rPr>
              <a:t>Data</a:t>
            </a:r>
          </a:p>
        </p:txBody>
      </p:sp>
      <p:sp>
        <p:nvSpPr>
          <p:cNvPr id="48143" name="Text Box 16"/>
          <p:cNvSpPr txBox="1">
            <a:spLocks noChangeArrowheads="1"/>
          </p:cNvSpPr>
          <p:nvPr/>
        </p:nvSpPr>
        <p:spPr bwMode="auto">
          <a:xfrm>
            <a:off x="2378075" y="3944938"/>
            <a:ext cx="676275" cy="376237"/>
          </a:xfrm>
          <a:prstGeom prst="rect">
            <a:avLst/>
          </a:prstGeom>
          <a:noFill/>
          <a:ln w="9525">
            <a:solidFill>
              <a:schemeClr val="tx1"/>
            </a:solidFill>
            <a:miter lim="800000"/>
            <a:headEnd/>
            <a:tailEnd/>
          </a:ln>
        </p:spPr>
        <p:txBody>
          <a:bodyPr wrap="none">
            <a:spAutoFit/>
          </a:bodyPr>
          <a:lstStyle/>
          <a:p>
            <a:r>
              <a:rPr lang="en-US">
                <a:latin typeface="Arial" charset="0"/>
              </a:rPr>
              <a:t>Data</a:t>
            </a:r>
          </a:p>
        </p:txBody>
      </p:sp>
      <p:sp>
        <p:nvSpPr>
          <p:cNvPr id="48144" name="Text Box 17"/>
          <p:cNvSpPr txBox="1">
            <a:spLocks noChangeArrowheads="1"/>
          </p:cNvSpPr>
          <p:nvPr/>
        </p:nvSpPr>
        <p:spPr bwMode="auto">
          <a:xfrm>
            <a:off x="3406775" y="3941763"/>
            <a:ext cx="676275" cy="376237"/>
          </a:xfrm>
          <a:prstGeom prst="rect">
            <a:avLst/>
          </a:prstGeom>
          <a:noFill/>
          <a:ln w="9525">
            <a:solidFill>
              <a:schemeClr val="tx1"/>
            </a:solidFill>
            <a:miter lim="800000"/>
            <a:headEnd/>
            <a:tailEnd/>
          </a:ln>
        </p:spPr>
        <p:txBody>
          <a:bodyPr wrap="none">
            <a:spAutoFit/>
          </a:bodyPr>
          <a:lstStyle/>
          <a:p>
            <a:r>
              <a:rPr lang="en-US">
                <a:latin typeface="Arial" charset="0"/>
              </a:rPr>
              <a:t>Data</a:t>
            </a:r>
          </a:p>
        </p:txBody>
      </p:sp>
      <p:sp>
        <p:nvSpPr>
          <p:cNvPr id="48145" name="Text Box 18"/>
          <p:cNvSpPr txBox="1">
            <a:spLocks noChangeArrowheads="1"/>
          </p:cNvSpPr>
          <p:nvPr/>
        </p:nvSpPr>
        <p:spPr bwMode="auto">
          <a:xfrm>
            <a:off x="4514850" y="3949700"/>
            <a:ext cx="676275" cy="376238"/>
          </a:xfrm>
          <a:prstGeom prst="rect">
            <a:avLst/>
          </a:prstGeom>
          <a:noFill/>
          <a:ln w="9525">
            <a:solidFill>
              <a:schemeClr val="tx1"/>
            </a:solidFill>
            <a:miter lim="800000"/>
            <a:headEnd/>
            <a:tailEnd/>
          </a:ln>
        </p:spPr>
        <p:txBody>
          <a:bodyPr wrap="none">
            <a:spAutoFit/>
          </a:bodyPr>
          <a:lstStyle/>
          <a:p>
            <a:r>
              <a:rPr lang="en-US">
                <a:latin typeface="Arial" charset="0"/>
              </a:rPr>
              <a:t>Data</a:t>
            </a:r>
          </a:p>
        </p:txBody>
      </p:sp>
      <p:sp>
        <p:nvSpPr>
          <p:cNvPr id="48146" name="Text Box 19"/>
          <p:cNvSpPr txBox="1">
            <a:spLocks noChangeArrowheads="1"/>
          </p:cNvSpPr>
          <p:nvPr/>
        </p:nvSpPr>
        <p:spPr bwMode="auto">
          <a:xfrm>
            <a:off x="6629400" y="3948113"/>
            <a:ext cx="676275" cy="376237"/>
          </a:xfrm>
          <a:prstGeom prst="rect">
            <a:avLst/>
          </a:prstGeom>
          <a:noFill/>
          <a:ln w="9525">
            <a:solidFill>
              <a:schemeClr val="tx1"/>
            </a:solidFill>
            <a:miter lim="800000"/>
            <a:headEnd/>
            <a:tailEnd/>
          </a:ln>
        </p:spPr>
        <p:txBody>
          <a:bodyPr wrap="none">
            <a:spAutoFit/>
          </a:bodyPr>
          <a:lstStyle/>
          <a:p>
            <a:r>
              <a:rPr lang="en-US">
                <a:latin typeface="Arial" charset="0"/>
              </a:rPr>
              <a:t>Data</a:t>
            </a:r>
          </a:p>
        </p:txBody>
      </p:sp>
      <p:sp>
        <p:nvSpPr>
          <p:cNvPr id="48147" name="Text Box 20"/>
          <p:cNvSpPr txBox="1">
            <a:spLocks noChangeArrowheads="1"/>
          </p:cNvSpPr>
          <p:nvPr/>
        </p:nvSpPr>
        <p:spPr bwMode="auto">
          <a:xfrm>
            <a:off x="5365750" y="3949700"/>
            <a:ext cx="676275" cy="376238"/>
          </a:xfrm>
          <a:prstGeom prst="rect">
            <a:avLst/>
          </a:prstGeom>
          <a:noFill/>
          <a:ln w="9525">
            <a:solidFill>
              <a:schemeClr val="tx1"/>
            </a:solidFill>
            <a:miter lim="800000"/>
            <a:headEnd/>
            <a:tailEnd/>
          </a:ln>
        </p:spPr>
        <p:txBody>
          <a:bodyPr wrap="none">
            <a:spAutoFit/>
          </a:bodyPr>
          <a:lstStyle/>
          <a:p>
            <a:r>
              <a:rPr lang="en-US">
                <a:latin typeface="Arial" charset="0"/>
              </a:rPr>
              <a:t>Data</a:t>
            </a:r>
          </a:p>
        </p:txBody>
      </p:sp>
      <p:sp>
        <p:nvSpPr>
          <p:cNvPr id="48148" name="Line 22"/>
          <p:cNvSpPr>
            <a:spLocks noChangeShapeType="1"/>
          </p:cNvSpPr>
          <p:nvPr/>
        </p:nvSpPr>
        <p:spPr bwMode="auto">
          <a:xfrm>
            <a:off x="2286000" y="3276600"/>
            <a:ext cx="381000" cy="685800"/>
          </a:xfrm>
          <a:prstGeom prst="line">
            <a:avLst/>
          </a:prstGeom>
          <a:noFill/>
          <a:ln w="9525">
            <a:solidFill>
              <a:schemeClr val="tx1"/>
            </a:solidFill>
            <a:round/>
            <a:headEnd/>
            <a:tailEnd type="triangle" w="med" len="med"/>
          </a:ln>
        </p:spPr>
        <p:txBody>
          <a:bodyPr/>
          <a:lstStyle/>
          <a:p>
            <a:endParaRPr lang="en-US"/>
          </a:p>
        </p:txBody>
      </p:sp>
      <p:sp>
        <p:nvSpPr>
          <p:cNvPr id="48149" name="Line 23"/>
          <p:cNvSpPr>
            <a:spLocks noChangeShapeType="1"/>
          </p:cNvSpPr>
          <p:nvPr/>
        </p:nvSpPr>
        <p:spPr bwMode="auto">
          <a:xfrm flipH="1">
            <a:off x="1371600" y="3276600"/>
            <a:ext cx="685800" cy="685800"/>
          </a:xfrm>
          <a:prstGeom prst="line">
            <a:avLst/>
          </a:prstGeom>
          <a:noFill/>
          <a:ln w="9525">
            <a:solidFill>
              <a:schemeClr val="tx1"/>
            </a:solidFill>
            <a:round/>
            <a:headEnd/>
            <a:tailEnd type="triangle" w="med" len="med"/>
          </a:ln>
        </p:spPr>
        <p:txBody>
          <a:bodyPr/>
          <a:lstStyle/>
          <a:p>
            <a:endParaRPr lang="en-US"/>
          </a:p>
        </p:txBody>
      </p:sp>
      <p:sp>
        <p:nvSpPr>
          <p:cNvPr id="48150" name="Line 24"/>
          <p:cNvSpPr>
            <a:spLocks noChangeShapeType="1"/>
          </p:cNvSpPr>
          <p:nvPr/>
        </p:nvSpPr>
        <p:spPr bwMode="auto">
          <a:xfrm>
            <a:off x="4343400" y="3276600"/>
            <a:ext cx="457200" cy="685800"/>
          </a:xfrm>
          <a:prstGeom prst="line">
            <a:avLst/>
          </a:prstGeom>
          <a:noFill/>
          <a:ln w="9525">
            <a:solidFill>
              <a:schemeClr val="tx1"/>
            </a:solidFill>
            <a:round/>
            <a:headEnd/>
            <a:tailEnd type="triangle" w="med" len="med"/>
          </a:ln>
        </p:spPr>
        <p:txBody>
          <a:bodyPr/>
          <a:lstStyle/>
          <a:p>
            <a:endParaRPr lang="en-US"/>
          </a:p>
        </p:txBody>
      </p:sp>
      <p:sp>
        <p:nvSpPr>
          <p:cNvPr id="48151" name="Line 25"/>
          <p:cNvSpPr>
            <a:spLocks noChangeShapeType="1"/>
          </p:cNvSpPr>
          <p:nvPr/>
        </p:nvSpPr>
        <p:spPr bwMode="auto">
          <a:xfrm flipH="1">
            <a:off x="3733800" y="3276600"/>
            <a:ext cx="304800" cy="609600"/>
          </a:xfrm>
          <a:prstGeom prst="line">
            <a:avLst/>
          </a:prstGeom>
          <a:noFill/>
          <a:ln w="9525">
            <a:solidFill>
              <a:schemeClr val="tx1"/>
            </a:solidFill>
            <a:round/>
            <a:headEnd/>
            <a:tailEnd type="triangle" w="med" len="med"/>
          </a:ln>
        </p:spPr>
        <p:txBody>
          <a:bodyPr/>
          <a:lstStyle/>
          <a:p>
            <a:endParaRPr lang="en-US"/>
          </a:p>
        </p:txBody>
      </p:sp>
      <p:sp>
        <p:nvSpPr>
          <p:cNvPr id="48152" name="Line 26"/>
          <p:cNvSpPr>
            <a:spLocks noChangeShapeType="1"/>
          </p:cNvSpPr>
          <p:nvPr/>
        </p:nvSpPr>
        <p:spPr bwMode="auto">
          <a:xfrm flipH="1">
            <a:off x="5715000" y="3352800"/>
            <a:ext cx="228600" cy="609600"/>
          </a:xfrm>
          <a:prstGeom prst="line">
            <a:avLst/>
          </a:prstGeom>
          <a:noFill/>
          <a:ln w="9525">
            <a:solidFill>
              <a:schemeClr val="tx1"/>
            </a:solidFill>
            <a:round/>
            <a:headEnd/>
            <a:tailEnd type="triangle" w="med" len="med"/>
          </a:ln>
        </p:spPr>
        <p:txBody>
          <a:bodyPr/>
          <a:lstStyle/>
          <a:p>
            <a:endParaRPr lang="en-US"/>
          </a:p>
        </p:txBody>
      </p:sp>
      <p:sp>
        <p:nvSpPr>
          <p:cNvPr id="48153" name="Line 27"/>
          <p:cNvSpPr>
            <a:spLocks noChangeShapeType="1"/>
          </p:cNvSpPr>
          <p:nvPr/>
        </p:nvSpPr>
        <p:spPr bwMode="auto">
          <a:xfrm>
            <a:off x="6324600" y="3352800"/>
            <a:ext cx="457200" cy="609600"/>
          </a:xfrm>
          <a:prstGeom prst="line">
            <a:avLst/>
          </a:prstGeom>
          <a:noFill/>
          <a:ln w="9525">
            <a:solidFill>
              <a:schemeClr val="tx1"/>
            </a:solidFill>
            <a:round/>
            <a:headEnd/>
            <a:tailEnd type="triangle" w="med" len="med"/>
          </a:ln>
        </p:spPr>
        <p:txBody>
          <a:bodyPr/>
          <a:lstStyle/>
          <a:p>
            <a:endParaRPr lang="en-US"/>
          </a:p>
        </p:txBody>
      </p:sp>
      <p:sp>
        <p:nvSpPr>
          <p:cNvPr id="48154" name="AutoShape 28"/>
          <p:cNvSpPr>
            <a:spLocks/>
          </p:cNvSpPr>
          <p:nvPr/>
        </p:nvSpPr>
        <p:spPr bwMode="auto">
          <a:xfrm rot="-5400000">
            <a:off x="3886200" y="1516063"/>
            <a:ext cx="609600" cy="6400800"/>
          </a:xfrm>
          <a:prstGeom prst="leftBrace">
            <a:avLst>
              <a:gd name="adj1" fmla="val 87500"/>
              <a:gd name="adj2" fmla="val 50000"/>
            </a:avLst>
          </a:prstGeom>
          <a:noFill/>
          <a:ln w="9525">
            <a:solidFill>
              <a:schemeClr val="tx1"/>
            </a:solidFill>
            <a:round/>
            <a:headEnd/>
            <a:tailEnd/>
          </a:ln>
        </p:spPr>
        <p:txBody>
          <a:bodyPr wrap="none" anchor="ctr"/>
          <a:lstStyle/>
          <a:p>
            <a:endParaRPr lang="en-US"/>
          </a:p>
        </p:txBody>
      </p:sp>
      <p:sp>
        <p:nvSpPr>
          <p:cNvPr id="48155" name="Text Box 30"/>
          <p:cNvSpPr txBox="1">
            <a:spLocks noChangeArrowheads="1"/>
          </p:cNvSpPr>
          <p:nvPr/>
        </p:nvSpPr>
        <p:spPr bwMode="auto">
          <a:xfrm>
            <a:off x="3311525" y="5221288"/>
            <a:ext cx="1751013" cy="457200"/>
          </a:xfrm>
          <a:prstGeom prst="rect">
            <a:avLst/>
          </a:prstGeom>
          <a:noFill/>
          <a:ln w="9525">
            <a:noFill/>
            <a:miter lim="800000"/>
            <a:headEnd/>
            <a:tailEnd/>
          </a:ln>
        </p:spPr>
        <p:txBody>
          <a:bodyPr wrap="none">
            <a:spAutoFit/>
          </a:bodyPr>
          <a:lstStyle/>
          <a:p>
            <a:r>
              <a:rPr lang="en-US" sz="2400" b="1"/>
              <a:t>Data Blocks</a:t>
            </a:r>
          </a:p>
        </p:txBody>
      </p:sp>
      <p:sp>
        <p:nvSpPr>
          <p:cNvPr id="48156" name="Text Box 31"/>
          <p:cNvSpPr txBox="1">
            <a:spLocks noChangeArrowheads="1"/>
          </p:cNvSpPr>
          <p:nvPr/>
        </p:nvSpPr>
        <p:spPr bwMode="auto">
          <a:xfrm>
            <a:off x="4643438" y="1233488"/>
            <a:ext cx="1682750" cy="822325"/>
          </a:xfrm>
          <a:prstGeom prst="rect">
            <a:avLst/>
          </a:prstGeom>
          <a:noFill/>
          <a:ln w="9525">
            <a:noFill/>
            <a:miter lim="800000"/>
            <a:headEnd/>
            <a:tailEnd/>
          </a:ln>
        </p:spPr>
        <p:txBody>
          <a:bodyPr wrap="none">
            <a:spAutoFit/>
          </a:bodyPr>
          <a:lstStyle/>
          <a:p>
            <a:r>
              <a:rPr lang="en-US" sz="2400" b="1"/>
              <a:t>First Level </a:t>
            </a:r>
          </a:p>
          <a:p>
            <a:r>
              <a:rPr lang="en-US" sz="2400" b="1"/>
              <a:t>index block</a:t>
            </a:r>
          </a:p>
        </p:txBody>
      </p:sp>
      <p:sp>
        <p:nvSpPr>
          <p:cNvPr id="48157" name="Text Box 32"/>
          <p:cNvSpPr txBox="1">
            <a:spLocks noChangeArrowheads="1"/>
          </p:cNvSpPr>
          <p:nvPr/>
        </p:nvSpPr>
        <p:spPr bwMode="auto">
          <a:xfrm>
            <a:off x="6700838" y="2530475"/>
            <a:ext cx="1978025" cy="822325"/>
          </a:xfrm>
          <a:prstGeom prst="rect">
            <a:avLst/>
          </a:prstGeom>
          <a:noFill/>
          <a:ln w="9525">
            <a:noFill/>
            <a:miter lim="800000"/>
            <a:headEnd/>
            <a:tailEnd/>
          </a:ln>
        </p:spPr>
        <p:txBody>
          <a:bodyPr wrap="none">
            <a:spAutoFit/>
          </a:bodyPr>
          <a:lstStyle/>
          <a:p>
            <a:r>
              <a:rPr lang="en-US" sz="2400" b="1"/>
              <a:t>Second Level </a:t>
            </a:r>
          </a:p>
          <a:p>
            <a:r>
              <a:rPr lang="en-US" sz="2400" b="1"/>
              <a:t>index block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65100"/>
            <a:ext cx="8229600" cy="762000"/>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DISK SPACE MANAGEMENT</a:t>
            </a:r>
          </a:p>
        </p:txBody>
      </p:sp>
      <p:sp>
        <p:nvSpPr>
          <p:cNvPr id="49155" name="Rectangle 3"/>
          <p:cNvSpPr>
            <a:spLocks noGrp="1" noChangeArrowheads="1"/>
          </p:cNvSpPr>
          <p:nvPr>
            <p:ph type="body" idx="1"/>
          </p:nvPr>
        </p:nvSpPr>
        <p:spPr/>
        <p:txBody>
          <a:bodyPr/>
          <a:lstStyle/>
          <a:p>
            <a:pPr marL="609600" indent="-609600" eaLnBrk="1" hangingPunct="1">
              <a:buFontTx/>
              <a:buAutoNum type="arabicPeriod"/>
            </a:pPr>
            <a:r>
              <a:rPr lang="en-US" sz="2400" smtClean="0">
                <a:latin typeface="Times New Roman" pitchFamily="18" charset="0"/>
              </a:rPr>
              <a:t>Linked List.</a:t>
            </a:r>
          </a:p>
          <a:p>
            <a:pPr marL="609600" indent="-609600" eaLnBrk="1" hangingPunct="1">
              <a:buFontTx/>
              <a:buAutoNum type="arabicPeriod"/>
            </a:pPr>
            <a:r>
              <a:rPr lang="en-US" sz="2400" smtClean="0">
                <a:latin typeface="Times New Roman" pitchFamily="18" charset="0"/>
              </a:rPr>
              <a:t>Bit Map.</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IMPLEMENTING DIRECTORIES(FILE SYSTEM)</a:t>
            </a:r>
          </a:p>
        </p:txBody>
      </p:sp>
      <p:sp>
        <p:nvSpPr>
          <p:cNvPr id="50179" name="Text Box 4"/>
          <p:cNvSpPr txBox="1">
            <a:spLocks noChangeArrowheads="1"/>
          </p:cNvSpPr>
          <p:nvPr/>
        </p:nvSpPr>
        <p:spPr bwMode="auto">
          <a:xfrm>
            <a:off x="720725" y="1712913"/>
            <a:ext cx="7508875" cy="376237"/>
          </a:xfrm>
          <a:prstGeom prst="rect">
            <a:avLst/>
          </a:prstGeom>
          <a:noFill/>
          <a:ln w="9525">
            <a:solidFill>
              <a:schemeClr val="tx1"/>
            </a:solidFill>
            <a:miter lim="800000"/>
            <a:headEnd/>
            <a:tailEnd/>
          </a:ln>
        </p:spPr>
        <p:txBody>
          <a:bodyPr wrap="none">
            <a:spAutoFit/>
          </a:bodyPr>
          <a:lstStyle/>
          <a:p>
            <a:r>
              <a:rPr lang="en-US">
                <a:latin typeface="Arial" charset="0"/>
              </a:rPr>
              <a:t>	File Name						</a:t>
            </a:r>
          </a:p>
        </p:txBody>
      </p:sp>
      <p:sp>
        <p:nvSpPr>
          <p:cNvPr id="50180" name="Line 5"/>
          <p:cNvSpPr>
            <a:spLocks noChangeShapeType="1"/>
          </p:cNvSpPr>
          <p:nvPr/>
        </p:nvSpPr>
        <p:spPr bwMode="auto">
          <a:xfrm>
            <a:off x="1544638" y="1717675"/>
            <a:ext cx="0" cy="381000"/>
          </a:xfrm>
          <a:prstGeom prst="line">
            <a:avLst/>
          </a:prstGeom>
          <a:noFill/>
          <a:ln w="9525">
            <a:solidFill>
              <a:schemeClr val="tx1"/>
            </a:solidFill>
            <a:round/>
            <a:headEnd/>
            <a:tailEnd/>
          </a:ln>
        </p:spPr>
        <p:txBody>
          <a:bodyPr/>
          <a:lstStyle/>
          <a:p>
            <a:endParaRPr lang="en-US"/>
          </a:p>
        </p:txBody>
      </p:sp>
      <p:sp>
        <p:nvSpPr>
          <p:cNvPr id="50181" name="Line 6"/>
          <p:cNvSpPr>
            <a:spLocks noChangeShapeType="1"/>
          </p:cNvSpPr>
          <p:nvPr/>
        </p:nvSpPr>
        <p:spPr bwMode="auto">
          <a:xfrm>
            <a:off x="2971800" y="1731963"/>
            <a:ext cx="0" cy="381000"/>
          </a:xfrm>
          <a:prstGeom prst="line">
            <a:avLst/>
          </a:prstGeom>
          <a:noFill/>
          <a:ln w="9525">
            <a:solidFill>
              <a:schemeClr val="tx1"/>
            </a:solidFill>
            <a:round/>
            <a:headEnd/>
            <a:tailEnd/>
          </a:ln>
        </p:spPr>
        <p:txBody>
          <a:bodyPr/>
          <a:lstStyle/>
          <a:p>
            <a:endParaRPr lang="en-US"/>
          </a:p>
        </p:txBody>
      </p:sp>
      <p:sp>
        <p:nvSpPr>
          <p:cNvPr id="50182" name="Line 7"/>
          <p:cNvSpPr>
            <a:spLocks noChangeShapeType="1"/>
          </p:cNvSpPr>
          <p:nvPr/>
        </p:nvSpPr>
        <p:spPr bwMode="auto">
          <a:xfrm>
            <a:off x="3394075" y="1719263"/>
            <a:ext cx="0" cy="381000"/>
          </a:xfrm>
          <a:prstGeom prst="line">
            <a:avLst/>
          </a:prstGeom>
          <a:noFill/>
          <a:ln w="9525">
            <a:solidFill>
              <a:schemeClr val="tx1"/>
            </a:solidFill>
            <a:round/>
            <a:headEnd/>
            <a:tailEnd/>
          </a:ln>
        </p:spPr>
        <p:txBody>
          <a:bodyPr/>
          <a:lstStyle/>
          <a:p>
            <a:endParaRPr lang="en-US"/>
          </a:p>
        </p:txBody>
      </p:sp>
      <p:sp>
        <p:nvSpPr>
          <p:cNvPr id="50183" name="Line 8"/>
          <p:cNvSpPr>
            <a:spLocks noChangeShapeType="1"/>
          </p:cNvSpPr>
          <p:nvPr/>
        </p:nvSpPr>
        <p:spPr bwMode="auto">
          <a:xfrm>
            <a:off x="3733800" y="1717675"/>
            <a:ext cx="0" cy="381000"/>
          </a:xfrm>
          <a:prstGeom prst="line">
            <a:avLst/>
          </a:prstGeom>
          <a:noFill/>
          <a:ln w="9525">
            <a:solidFill>
              <a:schemeClr val="tx1"/>
            </a:solidFill>
            <a:round/>
            <a:headEnd/>
            <a:tailEnd/>
          </a:ln>
        </p:spPr>
        <p:txBody>
          <a:bodyPr/>
          <a:lstStyle/>
          <a:p>
            <a:endParaRPr lang="en-US"/>
          </a:p>
        </p:txBody>
      </p:sp>
      <p:sp>
        <p:nvSpPr>
          <p:cNvPr id="50184" name="Line 9"/>
          <p:cNvSpPr>
            <a:spLocks noChangeShapeType="1"/>
          </p:cNvSpPr>
          <p:nvPr/>
        </p:nvSpPr>
        <p:spPr bwMode="auto">
          <a:xfrm>
            <a:off x="4156075" y="1725613"/>
            <a:ext cx="0" cy="381000"/>
          </a:xfrm>
          <a:prstGeom prst="line">
            <a:avLst/>
          </a:prstGeom>
          <a:noFill/>
          <a:ln w="9525">
            <a:solidFill>
              <a:schemeClr val="tx1"/>
            </a:solidFill>
            <a:round/>
            <a:headEnd/>
            <a:tailEnd/>
          </a:ln>
        </p:spPr>
        <p:txBody>
          <a:bodyPr/>
          <a:lstStyle/>
          <a:p>
            <a:endParaRPr lang="en-US"/>
          </a:p>
        </p:txBody>
      </p:sp>
      <p:sp>
        <p:nvSpPr>
          <p:cNvPr id="50185" name="Rectangle 10" descr="Wide upward diagonal"/>
          <p:cNvSpPr>
            <a:spLocks noChangeArrowheads="1"/>
          </p:cNvSpPr>
          <p:nvPr/>
        </p:nvSpPr>
        <p:spPr bwMode="auto">
          <a:xfrm>
            <a:off x="3719513" y="1704975"/>
            <a:ext cx="471487" cy="387350"/>
          </a:xfrm>
          <a:prstGeom prst="rect">
            <a:avLst/>
          </a:prstGeom>
          <a:pattFill prst="wdUpDiag">
            <a:fgClr>
              <a:schemeClr val="tx1"/>
            </a:fgClr>
            <a:bgClr>
              <a:schemeClr val="bg1"/>
            </a:bgClr>
          </a:pattFill>
          <a:ln w="9525">
            <a:solidFill>
              <a:schemeClr val="tx1"/>
            </a:solidFill>
            <a:miter lim="800000"/>
            <a:headEnd/>
            <a:tailEnd/>
          </a:ln>
        </p:spPr>
        <p:txBody>
          <a:bodyPr wrap="none" anchor="ctr"/>
          <a:lstStyle/>
          <a:p>
            <a:endParaRPr lang="en-US"/>
          </a:p>
        </p:txBody>
      </p:sp>
      <p:sp>
        <p:nvSpPr>
          <p:cNvPr id="50186" name="Rectangle 11" descr="Light vertical"/>
          <p:cNvSpPr>
            <a:spLocks noChangeArrowheads="1"/>
          </p:cNvSpPr>
          <p:nvPr/>
        </p:nvSpPr>
        <p:spPr bwMode="auto">
          <a:xfrm>
            <a:off x="4191000" y="1717675"/>
            <a:ext cx="4038600" cy="381000"/>
          </a:xfrm>
          <a:prstGeom prst="rect">
            <a:avLst/>
          </a:prstGeom>
          <a:pattFill prst="ltVert">
            <a:fgClr>
              <a:schemeClr val="tx2"/>
            </a:fgClr>
            <a:bgClr>
              <a:schemeClr val="bg1"/>
            </a:bgClr>
          </a:pattFill>
          <a:ln w="9525">
            <a:solidFill>
              <a:schemeClr val="tx1"/>
            </a:solidFill>
            <a:miter lim="800000"/>
            <a:headEnd/>
            <a:tailEnd/>
          </a:ln>
        </p:spPr>
        <p:txBody>
          <a:bodyPr wrap="none" anchor="ctr"/>
          <a:lstStyle/>
          <a:p>
            <a:endParaRPr lang="en-US"/>
          </a:p>
        </p:txBody>
      </p:sp>
      <p:sp>
        <p:nvSpPr>
          <p:cNvPr id="50187" name="Line 12"/>
          <p:cNvSpPr>
            <a:spLocks noChangeShapeType="1"/>
          </p:cNvSpPr>
          <p:nvPr/>
        </p:nvSpPr>
        <p:spPr bwMode="auto">
          <a:xfrm flipV="1">
            <a:off x="1219200" y="2133600"/>
            <a:ext cx="0" cy="609600"/>
          </a:xfrm>
          <a:prstGeom prst="line">
            <a:avLst/>
          </a:prstGeom>
          <a:noFill/>
          <a:ln w="9525">
            <a:solidFill>
              <a:schemeClr val="tx1"/>
            </a:solidFill>
            <a:round/>
            <a:headEnd/>
            <a:tailEnd type="triangle" w="med" len="med"/>
          </a:ln>
        </p:spPr>
        <p:txBody>
          <a:bodyPr/>
          <a:lstStyle/>
          <a:p>
            <a:endParaRPr lang="en-US"/>
          </a:p>
        </p:txBody>
      </p:sp>
      <p:sp>
        <p:nvSpPr>
          <p:cNvPr id="50188" name="Text Box 13"/>
          <p:cNvSpPr txBox="1">
            <a:spLocks noChangeArrowheads="1"/>
          </p:cNvSpPr>
          <p:nvPr/>
        </p:nvSpPr>
        <p:spPr bwMode="auto">
          <a:xfrm>
            <a:off x="601663" y="2890838"/>
            <a:ext cx="1276350" cy="366712"/>
          </a:xfrm>
          <a:prstGeom prst="rect">
            <a:avLst/>
          </a:prstGeom>
          <a:noFill/>
          <a:ln w="9525">
            <a:noFill/>
            <a:miter lim="800000"/>
            <a:headEnd/>
            <a:tailEnd/>
          </a:ln>
        </p:spPr>
        <p:txBody>
          <a:bodyPr wrap="none">
            <a:spAutoFit/>
          </a:bodyPr>
          <a:lstStyle/>
          <a:p>
            <a:r>
              <a:rPr lang="en-US">
                <a:latin typeface="Arial" charset="0"/>
              </a:rPr>
              <a:t>User Code</a:t>
            </a:r>
          </a:p>
        </p:txBody>
      </p:sp>
      <p:sp>
        <p:nvSpPr>
          <p:cNvPr id="50189" name="Text Box 14"/>
          <p:cNvSpPr txBox="1">
            <a:spLocks noChangeArrowheads="1"/>
          </p:cNvSpPr>
          <p:nvPr/>
        </p:nvSpPr>
        <p:spPr bwMode="auto">
          <a:xfrm>
            <a:off x="2286000" y="2819400"/>
            <a:ext cx="1339850" cy="641350"/>
          </a:xfrm>
          <a:prstGeom prst="rect">
            <a:avLst/>
          </a:prstGeom>
          <a:noFill/>
          <a:ln w="9525">
            <a:noFill/>
            <a:miter lim="800000"/>
            <a:headEnd/>
            <a:tailEnd/>
          </a:ln>
        </p:spPr>
        <p:txBody>
          <a:bodyPr wrap="none">
            <a:spAutoFit/>
          </a:bodyPr>
          <a:lstStyle/>
          <a:p>
            <a:pPr algn="ctr"/>
            <a:r>
              <a:rPr lang="en-US">
                <a:latin typeface="Arial" charset="0"/>
              </a:rPr>
              <a:t>File Type</a:t>
            </a:r>
          </a:p>
          <a:p>
            <a:pPr algn="ctr"/>
            <a:r>
              <a:rPr lang="en-US">
                <a:latin typeface="Arial" charset="0"/>
              </a:rPr>
              <a:t>(Extension)</a:t>
            </a:r>
          </a:p>
        </p:txBody>
      </p:sp>
      <p:sp>
        <p:nvSpPr>
          <p:cNvPr id="50190" name="Line 15"/>
          <p:cNvSpPr>
            <a:spLocks noChangeShapeType="1"/>
          </p:cNvSpPr>
          <p:nvPr/>
        </p:nvSpPr>
        <p:spPr bwMode="auto">
          <a:xfrm flipV="1">
            <a:off x="2971800" y="2057400"/>
            <a:ext cx="152400" cy="838200"/>
          </a:xfrm>
          <a:prstGeom prst="line">
            <a:avLst/>
          </a:prstGeom>
          <a:noFill/>
          <a:ln w="9525">
            <a:solidFill>
              <a:schemeClr val="tx1"/>
            </a:solidFill>
            <a:round/>
            <a:headEnd/>
            <a:tailEnd type="triangle" w="med" len="med"/>
          </a:ln>
        </p:spPr>
        <p:txBody>
          <a:bodyPr/>
          <a:lstStyle/>
          <a:p>
            <a:endParaRPr lang="en-US"/>
          </a:p>
        </p:txBody>
      </p:sp>
      <p:sp>
        <p:nvSpPr>
          <p:cNvPr id="50191" name="Line 16"/>
          <p:cNvSpPr>
            <a:spLocks noChangeShapeType="1"/>
          </p:cNvSpPr>
          <p:nvPr/>
        </p:nvSpPr>
        <p:spPr bwMode="auto">
          <a:xfrm flipH="1" flipV="1">
            <a:off x="3581400" y="2057400"/>
            <a:ext cx="304800" cy="762000"/>
          </a:xfrm>
          <a:prstGeom prst="line">
            <a:avLst/>
          </a:prstGeom>
          <a:noFill/>
          <a:ln w="9525">
            <a:solidFill>
              <a:schemeClr val="tx1"/>
            </a:solidFill>
            <a:round/>
            <a:headEnd/>
            <a:tailEnd type="triangle" w="med" len="med"/>
          </a:ln>
        </p:spPr>
        <p:txBody>
          <a:bodyPr/>
          <a:lstStyle/>
          <a:p>
            <a:endParaRPr lang="en-US"/>
          </a:p>
        </p:txBody>
      </p:sp>
      <p:sp>
        <p:nvSpPr>
          <p:cNvPr id="50192" name="Text Box 17"/>
          <p:cNvSpPr txBox="1">
            <a:spLocks noChangeArrowheads="1"/>
          </p:cNvSpPr>
          <p:nvPr/>
        </p:nvSpPr>
        <p:spPr bwMode="auto">
          <a:xfrm>
            <a:off x="3794125" y="2855913"/>
            <a:ext cx="831850" cy="366712"/>
          </a:xfrm>
          <a:prstGeom prst="rect">
            <a:avLst/>
          </a:prstGeom>
          <a:noFill/>
          <a:ln w="9525">
            <a:noFill/>
            <a:miter lim="800000"/>
            <a:headEnd/>
            <a:tailEnd/>
          </a:ln>
        </p:spPr>
        <p:txBody>
          <a:bodyPr wrap="none">
            <a:spAutoFit/>
          </a:bodyPr>
          <a:lstStyle/>
          <a:p>
            <a:r>
              <a:rPr lang="en-US">
                <a:latin typeface="Arial" charset="0"/>
              </a:rPr>
              <a:t>Extent</a:t>
            </a:r>
          </a:p>
        </p:txBody>
      </p:sp>
      <p:sp>
        <p:nvSpPr>
          <p:cNvPr id="50193" name="Line 18"/>
          <p:cNvSpPr>
            <a:spLocks noChangeShapeType="1"/>
          </p:cNvSpPr>
          <p:nvPr/>
        </p:nvSpPr>
        <p:spPr bwMode="auto">
          <a:xfrm flipH="1" flipV="1">
            <a:off x="4267200" y="2133600"/>
            <a:ext cx="457200" cy="762000"/>
          </a:xfrm>
          <a:prstGeom prst="line">
            <a:avLst/>
          </a:prstGeom>
          <a:noFill/>
          <a:ln w="9525">
            <a:solidFill>
              <a:schemeClr val="tx1"/>
            </a:solidFill>
            <a:round/>
            <a:headEnd/>
            <a:tailEnd type="triangle" w="med" len="med"/>
          </a:ln>
        </p:spPr>
        <p:txBody>
          <a:bodyPr/>
          <a:lstStyle/>
          <a:p>
            <a:endParaRPr lang="en-US"/>
          </a:p>
        </p:txBody>
      </p:sp>
      <p:sp>
        <p:nvSpPr>
          <p:cNvPr id="50194" name="Text Box 19"/>
          <p:cNvSpPr txBox="1">
            <a:spLocks noChangeArrowheads="1"/>
          </p:cNvSpPr>
          <p:nvPr/>
        </p:nvSpPr>
        <p:spPr bwMode="auto">
          <a:xfrm>
            <a:off x="4813300" y="2855913"/>
            <a:ext cx="1416050" cy="366712"/>
          </a:xfrm>
          <a:prstGeom prst="rect">
            <a:avLst/>
          </a:prstGeom>
          <a:noFill/>
          <a:ln w="9525">
            <a:noFill/>
            <a:miter lim="800000"/>
            <a:headEnd/>
            <a:tailEnd/>
          </a:ln>
        </p:spPr>
        <p:txBody>
          <a:bodyPr wrap="none">
            <a:spAutoFit/>
          </a:bodyPr>
          <a:lstStyle/>
          <a:p>
            <a:r>
              <a:rPr lang="en-US">
                <a:latin typeface="Arial" charset="0"/>
              </a:rPr>
              <a:t>Block Count</a:t>
            </a:r>
          </a:p>
        </p:txBody>
      </p:sp>
      <p:sp>
        <p:nvSpPr>
          <p:cNvPr id="50195" name="AutoShape 20"/>
          <p:cNvSpPr>
            <a:spLocks/>
          </p:cNvSpPr>
          <p:nvPr/>
        </p:nvSpPr>
        <p:spPr bwMode="auto">
          <a:xfrm rot="-5400000">
            <a:off x="6096000" y="381000"/>
            <a:ext cx="304800" cy="3810000"/>
          </a:xfrm>
          <a:prstGeom prst="leftBrace">
            <a:avLst>
              <a:gd name="adj1" fmla="val 104167"/>
              <a:gd name="adj2" fmla="val 50000"/>
            </a:avLst>
          </a:prstGeom>
          <a:noFill/>
          <a:ln w="9525">
            <a:solidFill>
              <a:schemeClr val="tx1"/>
            </a:solidFill>
            <a:round/>
            <a:headEnd/>
            <a:tailEnd/>
          </a:ln>
        </p:spPr>
        <p:txBody>
          <a:bodyPr wrap="none" anchor="ctr"/>
          <a:lstStyle/>
          <a:p>
            <a:endParaRPr lang="en-US"/>
          </a:p>
        </p:txBody>
      </p:sp>
      <p:sp>
        <p:nvSpPr>
          <p:cNvPr id="50196" name="Line 21"/>
          <p:cNvSpPr>
            <a:spLocks noChangeShapeType="1"/>
          </p:cNvSpPr>
          <p:nvPr/>
        </p:nvSpPr>
        <p:spPr bwMode="auto">
          <a:xfrm flipH="1" flipV="1">
            <a:off x="6324600" y="2514600"/>
            <a:ext cx="762000" cy="1828800"/>
          </a:xfrm>
          <a:prstGeom prst="line">
            <a:avLst/>
          </a:prstGeom>
          <a:noFill/>
          <a:ln w="9525">
            <a:solidFill>
              <a:schemeClr val="tx1"/>
            </a:solidFill>
            <a:round/>
            <a:headEnd/>
            <a:tailEnd type="triangle" w="med" len="med"/>
          </a:ln>
        </p:spPr>
        <p:txBody>
          <a:bodyPr/>
          <a:lstStyle/>
          <a:p>
            <a:endParaRPr lang="en-US"/>
          </a:p>
        </p:txBody>
      </p:sp>
      <p:sp>
        <p:nvSpPr>
          <p:cNvPr id="50197" name="Text Box 22"/>
          <p:cNvSpPr txBox="1">
            <a:spLocks noChangeArrowheads="1"/>
          </p:cNvSpPr>
          <p:nvPr/>
        </p:nvSpPr>
        <p:spPr bwMode="auto">
          <a:xfrm>
            <a:off x="5913438" y="4379913"/>
            <a:ext cx="2266950" cy="366712"/>
          </a:xfrm>
          <a:prstGeom prst="rect">
            <a:avLst/>
          </a:prstGeom>
          <a:noFill/>
          <a:ln w="9525">
            <a:noFill/>
            <a:miter lim="800000"/>
            <a:headEnd/>
            <a:tailEnd/>
          </a:ln>
        </p:spPr>
        <p:txBody>
          <a:bodyPr wrap="none">
            <a:spAutoFit/>
          </a:bodyPr>
          <a:lstStyle/>
          <a:p>
            <a:r>
              <a:rPr lang="en-US">
                <a:latin typeface="Arial" charset="0"/>
              </a:rPr>
              <a:t>Disk Block numbers </a:t>
            </a:r>
          </a:p>
        </p:txBody>
      </p:sp>
      <p:sp>
        <p:nvSpPr>
          <p:cNvPr id="50198" name="Text Box 23"/>
          <p:cNvSpPr txBox="1">
            <a:spLocks noChangeArrowheads="1"/>
          </p:cNvSpPr>
          <p:nvPr/>
        </p:nvSpPr>
        <p:spPr bwMode="auto">
          <a:xfrm>
            <a:off x="593725" y="1255713"/>
            <a:ext cx="5924550" cy="366712"/>
          </a:xfrm>
          <a:prstGeom prst="rect">
            <a:avLst/>
          </a:prstGeom>
          <a:noFill/>
          <a:ln w="9525">
            <a:noFill/>
            <a:miter lim="800000"/>
            <a:headEnd/>
            <a:tailEnd/>
          </a:ln>
        </p:spPr>
        <p:txBody>
          <a:bodyPr wrap="none">
            <a:spAutoFit/>
          </a:bodyPr>
          <a:lstStyle/>
          <a:p>
            <a:r>
              <a:rPr lang="en-US">
                <a:latin typeface="Arial" charset="0"/>
              </a:rPr>
              <a:t>    1		8       3	 1    2			16</a:t>
            </a:r>
          </a:p>
        </p:txBody>
      </p:sp>
      <p:sp>
        <p:nvSpPr>
          <p:cNvPr id="50199" name="Line 24"/>
          <p:cNvSpPr>
            <a:spLocks noChangeShapeType="1"/>
          </p:cNvSpPr>
          <p:nvPr/>
        </p:nvSpPr>
        <p:spPr bwMode="auto">
          <a:xfrm>
            <a:off x="6462713" y="1447800"/>
            <a:ext cx="1752600" cy="0"/>
          </a:xfrm>
          <a:prstGeom prst="line">
            <a:avLst/>
          </a:prstGeom>
          <a:noFill/>
          <a:ln w="9525">
            <a:solidFill>
              <a:schemeClr val="tx1"/>
            </a:solidFill>
            <a:round/>
            <a:headEnd/>
            <a:tailEnd type="triangle" w="med" len="med"/>
          </a:ln>
        </p:spPr>
        <p:txBody>
          <a:bodyPr/>
          <a:lstStyle/>
          <a:p>
            <a:endParaRPr lang="en-US"/>
          </a:p>
        </p:txBody>
      </p:sp>
      <p:sp>
        <p:nvSpPr>
          <p:cNvPr id="50200" name="Line 25"/>
          <p:cNvSpPr>
            <a:spLocks noChangeShapeType="1"/>
          </p:cNvSpPr>
          <p:nvPr/>
        </p:nvSpPr>
        <p:spPr bwMode="auto">
          <a:xfrm flipH="1">
            <a:off x="4267200" y="1447800"/>
            <a:ext cx="1828800" cy="0"/>
          </a:xfrm>
          <a:prstGeom prst="line">
            <a:avLst/>
          </a:prstGeom>
          <a:noFill/>
          <a:ln w="9525">
            <a:solidFill>
              <a:schemeClr val="tx1"/>
            </a:solidFill>
            <a:round/>
            <a:headEnd/>
            <a:tailEnd type="triangle" w="med" len="med"/>
          </a:ln>
        </p:spPr>
        <p:txBody>
          <a:bodyPr/>
          <a:lstStyle/>
          <a:p>
            <a:endParaRPr lang="en-US"/>
          </a:p>
        </p:txBody>
      </p:sp>
      <p:sp>
        <p:nvSpPr>
          <p:cNvPr id="50201" name="Text Box 26"/>
          <p:cNvSpPr txBox="1">
            <a:spLocks noChangeArrowheads="1"/>
          </p:cNvSpPr>
          <p:nvPr/>
        </p:nvSpPr>
        <p:spPr bwMode="auto">
          <a:xfrm>
            <a:off x="3413125" y="5370513"/>
            <a:ext cx="2724150" cy="366712"/>
          </a:xfrm>
          <a:prstGeom prst="rect">
            <a:avLst/>
          </a:prstGeom>
          <a:noFill/>
          <a:ln w="9525">
            <a:noFill/>
            <a:miter lim="800000"/>
            <a:headEnd/>
            <a:tailEnd/>
          </a:ln>
        </p:spPr>
        <p:txBody>
          <a:bodyPr wrap="none">
            <a:spAutoFit/>
          </a:bodyPr>
          <a:lstStyle/>
          <a:p>
            <a:r>
              <a:rPr lang="en-US">
                <a:latin typeface="Arial" charset="0"/>
              </a:rPr>
              <a:t>A directory entry in CP/M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279525" y="1712913"/>
            <a:ext cx="7038975" cy="376237"/>
          </a:xfrm>
          <a:prstGeom prst="rect">
            <a:avLst/>
          </a:prstGeom>
          <a:noFill/>
          <a:ln w="9525">
            <a:solidFill>
              <a:schemeClr val="tx1"/>
            </a:solidFill>
            <a:miter lim="800000"/>
            <a:headEnd/>
            <a:tailEnd/>
          </a:ln>
        </p:spPr>
        <p:txBody>
          <a:bodyPr wrap="none">
            <a:spAutoFit/>
          </a:bodyPr>
          <a:lstStyle/>
          <a:p>
            <a:r>
              <a:rPr lang="en-US">
                <a:latin typeface="Arial" charset="0"/>
              </a:rPr>
              <a:t>File Name						Size</a:t>
            </a:r>
          </a:p>
        </p:txBody>
      </p:sp>
      <p:sp>
        <p:nvSpPr>
          <p:cNvPr id="51203" name="Line 5"/>
          <p:cNvSpPr>
            <a:spLocks noChangeShapeType="1"/>
          </p:cNvSpPr>
          <p:nvPr/>
        </p:nvSpPr>
        <p:spPr bwMode="auto">
          <a:xfrm>
            <a:off x="2743200" y="1676400"/>
            <a:ext cx="0" cy="381000"/>
          </a:xfrm>
          <a:prstGeom prst="line">
            <a:avLst/>
          </a:prstGeom>
          <a:noFill/>
          <a:ln w="9525">
            <a:solidFill>
              <a:schemeClr val="tx1"/>
            </a:solidFill>
            <a:round/>
            <a:headEnd/>
            <a:tailEnd/>
          </a:ln>
        </p:spPr>
        <p:txBody>
          <a:bodyPr/>
          <a:lstStyle/>
          <a:p>
            <a:endParaRPr lang="en-US"/>
          </a:p>
        </p:txBody>
      </p:sp>
      <p:sp>
        <p:nvSpPr>
          <p:cNvPr id="51204" name="Line 6"/>
          <p:cNvSpPr>
            <a:spLocks noChangeShapeType="1"/>
          </p:cNvSpPr>
          <p:nvPr/>
        </p:nvSpPr>
        <p:spPr bwMode="auto">
          <a:xfrm>
            <a:off x="3144838" y="1725613"/>
            <a:ext cx="0" cy="381000"/>
          </a:xfrm>
          <a:prstGeom prst="line">
            <a:avLst/>
          </a:prstGeom>
          <a:noFill/>
          <a:ln w="9525">
            <a:solidFill>
              <a:schemeClr val="tx1"/>
            </a:solidFill>
            <a:round/>
            <a:headEnd/>
            <a:tailEnd/>
          </a:ln>
        </p:spPr>
        <p:txBody>
          <a:bodyPr/>
          <a:lstStyle/>
          <a:p>
            <a:endParaRPr lang="en-US"/>
          </a:p>
        </p:txBody>
      </p:sp>
      <p:sp>
        <p:nvSpPr>
          <p:cNvPr id="51205" name="Line 7"/>
          <p:cNvSpPr>
            <a:spLocks noChangeShapeType="1"/>
          </p:cNvSpPr>
          <p:nvPr/>
        </p:nvSpPr>
        <p:spPr bwMode="auto">
          <a:xfrm>
            <a:off x="5257800" y="1717675"/>
            <a:ext cx="0" cy="381000"/>
          </a:xfrm>
          <a:prstGeom prst="line">
            <a:avLst/>
          </a:prstGeom>
          <a:noFill/>
          <a:ln w="9525">
            <a:solidFill>
              <a:schemeClr val="tx1"/>
            </a:solidFill>
            <a:round/>
            <a:headEnd/>
            <a:tailEnd/>
          </a:ln>
        </p:spPr>
        <p:txBody>
          <a:bodyPr/>
          <a:lstStyle/>
          <a:p>
            <a:endParaRPr lang="en-US"/>
          </a:p>
        </p:txBody>
      </p:sp>
      <p:sp>
        <p:nvSpPr>
          <p:cNvPr id="51206" name="Line 8"/>
          <p:cNvSpPr>
            <a:spLocks noChangeShapeType="1"/>
          </p:cNvSpPr>
          <p:nvPr/>
        </p:nvSpPr>
        <p:spPr bwMode="auto">
          <a:xfrm>
            <a:off x="5715000" y="1725613"/>
            <a:ext cx="0" cy="381000"/>
          </a:xfrm>
          <a:prstGeom prst="line">
            <a:avLst/>
          </a:prstGeom>
          <a:noFill/>
          <a:ln w="9525">
            <a:solidFill>
              <a:schemeClr val="tx1"/>
            </a:solidFill>
            <a:round/>
            <a:headEnd/>
            <a:tailEnd/>
          </a:ln>
        </p:spPr>
        <p:txBody>
          <a:bodyPr/>
          <a:lstStyle/>
          <a:p>
            <a:endParaRPr lang="en-US"/>
          </a:p>
        </p:txBody>
      </p:sp>
      <p:sp>
        <p:nvSpPr>
          <p:cNvPr id="51207" name="Line 9"/>
          <p:cNvSpPr>
            <a:spLocks noChangeShapeType="1"/>
          </p:cNvSpPr>
          <p:nvPr/>
        </p:nvSpPr>
        <p:spPr bwMode="auto">
          <a:xfrm>
            <a:off x="6178550" y="1733550"/>
            <a:ext cx="0" cy="381000"/>
          </a:xfrm>
          <a:prstGeom prst="line">
            <a:avLst/>
          </a:prstGeom>
          <a:noFill/>
          <a:ln w="9525">
            <a:solidFill>
              <a:schemeClr val="tx1"/>
            </a:solidFill>
            <a:round/>
            <a:headEnd/>
            <a:tailEnd/>
          </a:ln>
        </p:spPr>
        <p:txBody>
          <a:bodyPr/>
          <a:lstStyle/>
          <a:p>
            <a:endParaRPr lang="en-US"/>
          </a:p>
        </p:txBody>
      </p:sp>
      <p:sp>
        <p:nvSpPr>
          <p:cNvPr id="51208" name="Line 10"/>
          <p:cNvSpPr>
            <a:spLocks noChangeShapeType="1"/>
          </p:cNvSpPr>
          <p:nvPr/>
        </p:nvSpPr>
        <p:spPr bwMode="auto">
          <a:xfrm>
            <a:off x="6594475" y="1741488"/>
            <a:ext cx="0" cy="381000"/>
          </a:xfrm>
          <a:prstGeom prst="line">
            <a:avLst/>
          </a:prstGeom>
          <a:noFill/>
          <a:ln w="9525">
            <a:solidFill>
              <a:schemeClr val="tx1"/>
            </a:solidFill>
            <a:round/>
            <a:headEnd/>
            <a:tailEnd/>
          </a:ln>
        </p:spPr>
        <p:txBody>
          <a:bodyPr/>
          <a:lstStyle/>
          <a:p>
            <a:endParaRPr lang="en-US"/>
          </a:p>
        </p:txBody>
      </p:sp>
      <p:sp>
        <p:nvSpPr>
          <p:cNvPr id="51209" name="Rectangle 11" descr="Wide upward diagonal"/>
          <p:cNvSpPr>
            <a:spLocks noChangeArrowheads="1"/>
          </p:cNvSpPr>
          <p:nvPr/>
        </p:nvSpPr>
        <p:spPr bwMode="auto">
          <a:xfrm>
            <a:off x="3124200" y="1697038"/>
            <a:ext cx="2133600" cy="381000"/>
          </a:xfrm>
          <a:prstGeom prst="rect">
            <a:avLst/>
          </a:prstGeom>
          <a:pattFill prst="wdUpDiag">
            <a:fgClr>
              <a:schemeClr val="tx2"/>
            </a:fgClr>
            <a:bgClr>
              <a:schemeClr val="bg1"/>
            </a:bgClr>
          </a:pattFill>
          <a:ln w="9525">
            <a:solidFill>
              <a:schemeClr val="tx1"/>
            </a:solidFill>
            <a:miter lim="800000"/>
            <a:headEnd/>
            <a:tailEnd/>
          </a:ln>
        </p:spPr>
        <p:txBody>
          <a:bodyPr wrap="none" anchor="ctr"/>
          <a:lstStyle/>
          <a:p>
            <a:endParaRPr lang="en-US"/>
          </a:p>
        </p:txBody>
      </p:sp>
      <p:sp>
        <p:nvSpPr>
          <p:cNvPr id="51210" name="Line 12"/>
          <p:cNvSpPr>
            <a:spLocks noChangeShapeType="1"/>
          </p:cNvSpPr>
          <p:nvPr/>
        </p:nvSpPr>
        <p:spPr bwMode="auto">
          <a:xfrm flipV="1">
            <a:off x="2149475" y="2057400"/>
            <a:ext cx="457200" cy="762000"/>
          </a:xfrm>
          <a:prstGeom prst="line">
            <a:avLst/>
          </a:prstGeom>
          <a:noFill/>
          <a:ln w="9525">
            <a:solidFill>
              <a:schemeClr val="tx1"/>
            </a:solidFill>
            <a:round/>
            <a:headEnd/>
            <a:tailEnd type="triangle" w="med" len="med"/>
          </a:ln>
        </p:spPr>
        <p:txBody>
          <a:bodyPr/>
          <a:lstStyle/>
          <a:p>
            <a:endParaRPr lang="en-US"/>
          </a:p>
        </p:txBody>
      </p:sp>
      <p:sp>
        <p:nvSpPr>
          <p:cNvPr id="51211" name="Line 13"/>
          <p:cNvSpPr>
            <a:spLocks noChangeShapeType="1"/>
          </p:cNvSpPr>
          <p:nvPr/>
        </p:nvSpPr>
        <p:spPr bwMode="auto">
          <a:xfrm>
            <a:off x="2438400" y="1731963"/>
            <a:ext cx="0" cy="381000"/>
          </a:xfrm>
          <a:prstGeom prst="line">
            <a:avLst/>
          </a:prstGeom>
          <a:noFill/>
          <a:ln w="9525">
            <a:solidFill>
              <a:schemeClr val="tx1"/>
            </a:solidFill>
            <a:round/>
            <a:headEnd/>
            <a:tailEnd/>
          </a:ln>
        </p:spPr>
        <p:txBody>
          <a:bodyPr/>
          <a:lstStyle/>
          <a:p>
            <a:endParaRPr lang="en-US"/>
          </a:p>
        </p:txBody>
      </p:sp>
      <p:sp>
        <p:nvSpPr>
          <p:cNvPr id="51212" name="Line 14"/>
          <p:cNvSpPr>
            <a:spLocks noChangeShapeType="1"/>
          </p:cNvSpPr>
          <p:nvPr/>
        </p:nvSpPr>
        <p:spPr bwMode="auto">
          <a:xfrm flipV="1">
            <a:off x="2479675" y="2085975"/>
            <a:ext cx="457200" cy="762000"/>
          </a:xfrm>
          <a:prstGeom prst="line">
            <a:avLst/>
          </a:prstGeom>
          <a:noFill/>
          <a:ln w="9525">
            <a:solidFill>
              <a:schemeClr val="tx1"/>
            </a:solidFill>
            <a:round/>
            <a:headEnd/>
            <a:tailEnd type="triangle" w="med" len="med"/>
          </a:ln>
        </p:spPr>
        <p:txBody>
          <a:bodyPr/>
          <a:lstStyle/>
          <a:p>
            <a:endParaRPr lang="en-US"/>
          </a:p>
        </p:txBody>
      </p:sp>
      <p:sp>
        <p:nvSpPr>
          <p:cNvPr id="51213" name="Line 15"/>
          <p:cNvSpPr>
            <a:spLocks noChangeShapeType="1"/>
          </p:cNvSpPr>
          <p:nvPr/>
        </p:nvSpPr>
        <p:spPr bwMode="auto">
          <a:xfrm flipV="1">
            <a:off x="5334000" y="2057400"/>
            <a:ext cx="76200" cy="1066800"/>
          </a:xfrm>
          <a:prstGeom prst="line">
            <a:avLst/>
          </a:prstGeom>
          <a:noFill/>
          <a:ln w="9525">
            <a:solidFill>
              <a:schemeClr val="tx1"/>
            </a:solidFill>
            <a:round/>
            <a:headEnd/>
            <a:tailEnd type="triangle" w="med" len="med"/>
          </a:ln>
        </p:spPr>
        <p:txBody>
          <a:bodyPr/>
          <a:lstStyle/>
          <a:p>
            <a:endParaRPr lang="en-US"/>
          </a:p>
        </p:txBody>
      </p:sp>
      <p:sp>
        <p:nvSpPr>
          <p:cNvPr id="51214" name="Line 16"/>
          <p:cNvSpPr>
            <a:spLocks noChangeShapeType="1"/>
          </p:cNvSpPr>
          <p:nvPr/>
        </p:nvSpPr>
        <p:spPr bwMode="auto">
          <a:xfrm flipH="1" flipV="1">
            <a:off x="5867400" y="1981200"/>
            <a:ext cx="152400" cy="2057400"/>
          </a:xfrm>
          <a:prstGeom prst="line">
            <a:avLst/>
          </a:prstGeom>
          <a:noFill/>
          <a:ln w="9525">
            <a:solidFill>
              <a:schemeClr val="tx1"/>
            </a:solidFill>
            <a:round/>
            <a:headEnd/>
            <a:tailEnd type="triangle" w="med" len="med"/>
          </a:ln>
        </p:spPr>
        <p:txBody>
          <a:bodyPr/>
          <a:lstStyle/>
          <a:p>
            <a:endParaRPr lang="en-US"/>
          </a:p>
        </p:txBody>
      </p:sp>
      <p:sp>
        <p:nvSpPr>
          <p:cNvPr id="51215" name="Line 17"/>
          <p:cNvSpPr>
            <a:spLocks noChangeShapeType="1"/>
          </p:cNvSpPr>
          <p:nvPr/>
        </p:nvSpPr>
        <p:spPr bwMode="auto">
          <a:xfrm flipH="1" flipV="1">
            <a:off x="6400800" y="2057400"/>
            <a:ext cx="685800" cy="1371600"/>
          </a:xfrm>
          <a:prstGeom prst="line">
            <a:avLst/>
          </a:prstGeom>
          <a:noFill/>
          <a:ln w="9525">
            <a:solidFill>
              <a:schemeClr val="tx1"/>
            </a:solidFill>
            <a:round/>
            <a:headEnd/>
            <a:tailEnd type="triangle" w="med" len="med"/>
          </a:ln>
        </p:spPr>
        <p:txBody>
          <a:bodyPr/>
          <a:lstStyle/>
          <a:p>
            <a:endParaRPr lang="en-US"/>
          </a:p>
        </p:txBody>
      </p:sp>
      <p:sp>
        <p:nvSpPr>
          <p:cNvPr id="51216" name="Text Box 18"/>
          <p:cNvSpPr txBox="1">
            <a:spLocks noChangeArrowheads="1"/>
          </p:cNvSpPr>
          <p:nvPr/>
        </p:nvSpPr>
        <p:spPr bwMode="auto">
          <a:xfrm>
            <a:off x="1127125" y="2855913"/>
            <a:ext cx="2406650" cy="366712"/>
          </a:xfrm>
          <a:prstGeom prst="rect">
            <a:avLst/>
          </a:prstGeom>
          <a:noFill/>
          <a:ln w="9525">
            <a:noFill/>
            <a:miter lim="800000"/>
            <a:headEnd/>
            <a:tailEnd/>
          </a:ln>
        </p:spPr>
        <p:txBody>
          <a:bodyPr wrap="none">
            <a:spAutoFit/>
          </a:bodyPr>
          <a:lstStyle/>
          <a:p>
            <a:r>
              <a:rPr lang="en-US">
                <a:latin typeface="Arial" charset="0"/>
              </a:rPr>
              <a:t>Extension    Attributes</a:t>
            </a:r>
          </a:p>
        </p:txBody>
      </p:sp>
      <p:sp>
        <p:nvSpPr>
          <p:cNvPr id="51217" name="Text Box 19"/>
          <p:cNvSpPr txBox="1">
            <a:spLocks noChangeArrowheads="1"/>
          </p:cNvSpPr>
          <p:nvPr/>
        </p:nvSpPr>
        <p:spPr bwMode="auto">
          <a:xfrm>
            <a:off x="4784725" y="3389313"/>
            <a:ext cx="692150" cy="366712"/>
          </a:xfrm>
          <a:prstGeom prst="rect">
            <a:avLst/>
          </a:prstGeom>
          <a:noFill/>
          <a:ln w="9525">
            <a:noFill/>
            <a:miter lim="800000"/>
            <a:headEnd/>
            <a:tailEnd/>
          </a:ln>
        </p:spPr>
        <p:txBody>
          <a:bodyPr wrap="none">
            <a:spAutoFit/>
          </a:bodyPr>
          <a:lstStyle/>
          <a:p>
            <a:r>
              <a:rPr lang="en-US">
                <a:latin typeface="Arial" charset="0"/>
              </a:rPr>
              <a:t>Time</a:t>
            </a:r>
          </a:p>
        </p:txBody>
      </p:sp>
      <p:sp>
        <p:nvSpPr>
          <p:cNvPr id="51218" name="Text Box 20"/>
          <p:cNvSpPr txBox="1">
            <a:spLocks noChangeArrowheads="1"/>
          </p:cNvSpPr>
          <p:nvPr/>
        </p:nvSpPr>
        <p:spPr bwMode="auto">
          <a:xfrm>
            <a:off x="5851525" y="3922713"/>
            <a:ext cx="628650" cy="366712"/>
          </a:xfrm>
          <a:prstGeom prst="rect">
            <a:avLst/>
          </a:prstGeom>
          <a:noFill/>
          <a:ln w="9525">
            <a:noFill/>
            <a:miter lim="800000"/>
            <a:headEnd/>
            <a:tailEnd/>
          </a:ln>
        </p:spPr>
        <p:txBody>
          <a:bodyPr wrap="none">
            <a:spAutoFit/>
          </a:bodyPr>
          <a:lstStyle/>
          <a:p>
            <a:r>
              <a:rPr lang="en-US">
                <a:latin typeface="Arial" charset="0"/>
              </a:rPr>
              <a:t>date</a:t>
            </a:r>
          </a:p>
        </p:txBody>
      </p:sp>
      <p:sp>
        <p:nvSpPr>
          <p:cNvPr id="51219" name="Text Box 21"/>
          <p:cNvSpPr txBox="1">
            <a:spLocks noChangeArrowheads="1"/>
          </p:cNvSpPr>
          <p:nvPr/>
        </p:nvSpPr>
        <p:spPr bwMode="auto">
          <a:xfrm>
            <a:off x="7223125" y="3236913"/>
            <a:ext cx="1619250" cy="641350"/>
          </a:xfrm>
          <a:prstGeom prst="rect">
            <a:avLst/>
          </a:prstGeom>
          <a:noFill/>
          <a:ln w="9525">
            <a:noFill/>
            <a:miter lim="800000"/>
            <a:headEnd/>
            <a:tailEnd/>
          </a:ln>
        </p:spPr>
        <p:txBody>
          <a:bodyPr wrap="none">
            <a:spAutoFit/>
          </a:bodyPr>
          <a:lstStyle/>
          <a:p>
            <a:pPr algn="ctr"/>
            <a:r>
              <a:rPr lang="en-US">
                <a:latin typeface="Arial" charset="0"/>
              </a:rPr>
              <a:t>First</a:t>
            </a:r>
          </a:p>
          <a:p>
            <a:pPr algn="ctr"/>
            <a:r>
              <a:rPr lang="en-US">
                <a:latin typeface="Arial" charset="0"/>
              </a:rPr>
              <a:t>Block Number</a:t>
            </a:r>
          </a:p>
        </p:txBody>
      </p:sp>
      <p:sp>
        <p:nvSpPr>
          <p:cNvPr id="51220" name="Text Box 22"/>
          <p:cNvSpPr txBox="1">
            <a:spLocks noChangeArrowheads="1"/>
          </p:cNvSpPr>
          <p:nvPr/>
        </p:nvSpPr>
        <p:spPr bwMode="auto">
          <a:xfrm>
            <a:off x="1203325" y="1331913"/>
            <a:ext cx="6089650" cy="366712"/>
          </a:xfrm>
          <a:prstGeom prst="rect">
            <a:avLst/>
          </a:prstGeom>
          <a:noFill/>
          <a:ln w="9525">
            <a:noFill/>
            <a:miter lim="800000"/>
            <a:headEnd/>
            <a:tailEnd/>
          </a:ln>
        </p:spPr>
        <p:txBody>
          <a:bodyPr wrap="none">
            <a:spAutoFit/>
          </a:bodyPr>
          <a:lstStyle/>
          <a:p>
            <a:r>
              <a:rPr lang="en-US">
                <a:latin typeface="Arial" charset="0"/>
              </a:rPr>
              <a:t>      8            3    1         10                        2     2     2          4</a:t>
            </a:r>
          </a:p>
        </p:txBody>
      </p:sp>
      <p:sp>
        <p:nvSpPr>
          <p:cNvPr id="51221" name="Text Box 23"/>
          <p:cNvSpPr txBox="1">
            <a:spLocks noChangeArrowheads="1"/>
          </p:cNvSpPr>
          <p:nvPr/>
        </p:nvSpPr>
        <p:spPr bwMode="auto">
          <a:xfrm>
            <a:off x="2346325" y="4837113"/>
            <a:ext cx="3092450" cy="366712"/>
          </a:xfrm>
          <a:prstGeom prst="rect">
            <a:avLst/>
          </a:prstGeom>
          <a:noFill/>
          <a:ln w="9525">
            <a:noFill/>
            <a:miter lim="800000"/>
            <a:headEnd/>
            <a:tailEnd/>
          </a:ln>
        </p:spPr>
        <p:txBody>
          <a:bodyPr wrap="none">
            <a:spAutoFit/>
          </a:bodyPr>
          <a:lstStyle/>
          <a:p>
            <a:r>
              <a:rPr lang="en-US">
                <a:latin typeface="Arial" charset="0"/>
              </a:rPr>
              <a:t>The MS-DOS directory Entry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331788" y="228600"/>
            <a:ext cx="8458200" cy="6248400"/>
          </a:xfrm>
        </p:spPr>
        <p:txBody>
          <a:bodyPr/>
          <a:lstStyle/>
          <a:p>
            <a:pPr marL="609600" indent="-609600" algn="just" eaLnBrk="1" hangingPunct="1">
              <a:buFontTx/>
              <a:buAutoNum type="arabicPeriod"/>
            </a:pPr>
            <a:r>
              <a:rPr lang="en-US" sz="2400" b="1" smtClean="0">
                <a:latin typeface="Times New Roman" pitchFamily="18" charset="0"/>
              </a:rPr>
              <a:t>CREATE A FILE:</a:t>
            </a:r>
            <a:r>
              <a:rPr lang="en-US" sz="2400" smtClean="0">
                <a:latin typeface="Times New Roman" pitchFamily="18" charset="0"/>
              </a:rPr>
              <a:t> For creating a file, address space in the file system is required. After creating a file, entry of the file is made in the directory. The directory entry records the name of the file and the location in the file system.</a:t>
            </a:r>
          </a:p>
          <a:p>
            <a:pPr marL="609600" indent="-609600" algn="just" eaLnBrk="1" hangingPunct="1">
              <a:buFontTx/>
              <a:buAutoNum type="arabicPeriod"/>
            </a:pPr>
            <a:endParaRPr lang="en-US" sz="2400" smtClean="0">
              <a:latin typeface="Times New Roman" pitchFamily="18" charset="0"/>
            </a:endParaRPr>
          </a:p>
          <a:p>
            <a:pPr marL="609600" indent="-609600" algn="just" eaLnBrk="1" hangingPunct="1">
              <a:buFontTx/>
              <a:buAutoNum type="arabicPeriod"/>
            </a:pPr>
            <a:r>
              <a:rPr lang="en-US" sz="2400" b="1" smtClean="0">
                <a:latin typeface="Times New Roman" pitchFamily="18" charset="0"/>
              </a:rPr>
              <a:t>WRITING A FILE: </a:t>
            </a:r>
            <a:r>
              <a:rPr lang="en-US" sz="2400" smtClean="0">
                <a:latin typeface="Times New Roman" pitchFamily="18" charset="0"/>
              </a:rPr>
              <a:t>System call is used for writing into a file. It is required to specify the name of the file and information to be written to the file. Accordingly to the file name, system will search the name in the directory to find the location of the file.</a:t>
            </a:r>
          </a:p>
          <a:p>
            <a:pPr marL="609600" indent="-609600" algn="just" eaLnBrk="1" hangingPunct="1">
              <a:buFontTx/>
              <a:buAutoNum type="arabicPeriod"/>
            </a:pPr>
            <a:endParaRPr lang="en-US" sz="2400" smtClean="0">
              <a:latin typeface="Times New Roman" pitchFamily="18" charset="0"/>
            </a:endParaRPr>
          </a:p>
          <a:p>
            <a:pPr marL="609600" indent="-609600" algn="just" eaLnBrk="1" hangingPunct="1">
              <a:buFontTx/>
              <a:buAutoNum type="arabicPeriod"/>
            </a:pPr>
            <a:r>
              <a:rPr lang="en-US" sz="2400" b="1" smtClean="0">
                <a:latin typeface="Times New Roman" pitchFamily="18" charset="0"/>
              </a:rPr>
              <a:t>READING A FILE:</a:t>
            </a:r>
            <a:r>
              <a:rPr lang="en-US" sz="2400" smtClean="0">
                <a:latin typeface="Times New Roman" pitchFamily="18" charset="0"/>
              </a:rPr>
              <a:t>  To read a file, system call is used. It requires the name of file and memory address. Again the directory is searched for the associated directory entry and the system needs to keep a read pointer to the location in the file where the next read is to take place.</a:t>
            </a:r>
            <a:endParaRPr lang="en-US" sz="2400" b="1" smtClean="0">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17475"/>
            <a:ext cx="8229600" cy="617538"/>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Technique for performing I/O </a:t>
            </a:r>
          </a:p>
        </p:txBody>
      </p:sp>
      <p:sp>
        <p:nvSpPr>
          <p:cNvPr id="52227" name="Rectangle 3"/>
          <p:cNvSpPr>
            <a:spLocks noGrp="1" noChangeArrowheads="1"/>
          </p:cNvSpPr>
          <p:nvPr>
            <p:ph type="body" idx="1"/>
          </p:nvPr>
        </p:nvSpPr>
        <p:spPr>
          <a:xfrm>
            <a:off x="457200" y="473075"/>
            <a:ext cx="8229600" cy="5715000"/>
          </a:xfrm>
        </p:spPr>
        <p:txBody>
          <a:bodyPr/>
          <a:lstStyle/>
          <a:p>
            <a:pPr marL="609600" indent="-609600" algn="just" eaLnBrk="1" hangingPunct="1">
              <a:buFontTx/>
              <a:buAutoNum type="arabicPeriod"/>
            </a:pPr>
            <a:r>
              <a:rPr lang="en-US" sz="2400" smtClean="0">
                <a:latin typeface="Times New Roman" pitchFamily="18" charset="0"/>
              </a:rPr>
              <a:t>In most of the data processing activities, a program has to accept input from the keyboard, or from a file stored in secondary storage device.</a:t>
            </a:r>
          </a:p>
          <a:p>
            <a:pPr marL="609600" indent="-609600" algn="just" eaLnBrk="1" hangingPunct="1">
              <a:buFontTx/>
              <a:buAutoNum type="arabicPeriod"/>
            </a:pPr>
            <a:r>
              <a:rPr lang="en-US" sz="2400" smtClean="0">
                <a:latin typeface="Times New Roman" pitchFamily="18" charset="0"/>
              </a:rPr>
              <a:t>Processed data is presented in the form of output.</a:t>
            </a:r>
          </a:p>
          <a:p>
            <a:pPr marL="609600" indent="-609600" algn="just" eaLnBrk="1" hangingPunct="1">
              <a:buFontTx/>
              <a:buAutoNum type="arabicPeriod"/>
            </a:pPr>
            <a:r>
              <a:rPr lang="en-US" sz="2400" smtClean="0">
                <a:latin typeface="Times New Roman" pitchFamily="18" charset="0"/>
              </a:rPr>
              <a:t>Input/output activities involve interaction with input/output devices.</a:t>
            </a:r>
          </a:p>
          <a:p>
            <a:pPr marL="609600" indent="-609600" algn="just" eaLnBrk="1" hangingPunct="1">
              <a:buFontTx/>
              <a:buAutoNum type="arabicPeriod"/>
            </a:pPr>
            <a:r>
              <a:rPr lang="en-US" sz="2400" smtClean="0">
                <a:latin typeface="Times New Roman" pitchFamily="18" charset="0"/>
              </a:rPr>
              <a:t>Input/output operation refers to a data transfer between an input/output device and main memory, or between an input/output device and CPU.</a:t>
            </a:r>
          </a:p>
          <a:p>
            <a:pPr marL="609600" indent="-609600" algn="just" eaLnBrk="1" hangingPunct="1">
              <a:buFontTx/>
              <a:buAutoNum type="arabicPeriod"/>
            </a:pPr>
            <a:r>
              <a:rPr lang="en-US" sz="2400" smtClean="0">
                <a:latin typeface="Times New Roman" pitchFamily="18" charset="0"/>
              </a:rPr>
              <a:t>User program never interact directly with input/output devices.</a:t>
            </a:r>
          </a:p>
          <a:p>
            <a:pPr marL="609600" indent="-609600" algn="just" eaLnBrk="1" hangingPunct="1">
              <a:buFontTx/>
              <a:buAutoNum type="arabicPeriod"/>
            </a:pPr>
            <a:r>
              <a:rPr lang="en-US" sz="2400" smtClean="0">
                <a:latin typeface="Times New Roman" pitchFamily="18" charset="0"/>
              </a:rPr>
              <a:t>All input/output operations are performed with the help of system calls.</a:t>
            </a:r>
          </a:p>
          <a:p>
            <a:pPr marL="609600" indent="-609600" algn="just" eaLnBrk="1" hangingPunct="1">
              <a:buFontTx/>
              <a:buAutoNum type="arabicPeriod"/>
            </a:pPr>
            <a:r>
              <a:rPr lang="en-US" sz="2400" smtClean="0">
                <a:latin typeface="Times New Roman" pitchFamily="18" charset="0"/>
              </a:rPr>
              <a:t>Whenever a system call is made, CPU executes a small memory resident program known as device driver or interrupt service routine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457200" y="304800"/>
            <a:ext cx="8229600" cy="6248400"/>
          </a:xfrm>
        </p:spPr>
        <p:txBody>
          <a:bodyPr/>
          <a:lstStyle/>
          <a:p>
            <a:pPr marL="609600" indent="-609600" algn="just" eaLnBrk="1" hangingPunct="1">
              <a:buFontTx/>
              <a:buAutoNum type="arabicPeriod" startAt="8"/>
            </a:pPr>
            <a:r>
              <a:rPr lang="en-US" sz="2400" smtClean="0">
                <a:latin typeface="Times New Roman" pitchFamily="18" charset="0"/>
              </a:rPr>
              <a:t>These specialized routines interact with an input/output device  with the help of input/output commands. There are 4 types of input/output commands. </a:t>
            </a:r>
          </a:p>
          <a:p>
            <a:pPr marL="990600" lvl="1" indent="-533400" algn="just" eaLnBrk="1" hangingPunct="1">
              <a:buFontTx/>
              <a:buAutoNum type="arabicPeriod"/>
            </a:pPr>
            <a:r>
              <a:rPr lang="en-US" sz="2000" smtClean="0">
                <a:latin typeface="Times New Roman" pitchFamily="18" charset="0"/>
              </a:rPr>
              <a:t>Control.</a:t>
            </a:r>
          </a:p>
          <a:p>
            <a:pPr marL="990600" lvl="1" indent="-533400" algn="just" eaLnBrk="1" hangingPunct="1">
              <a:buFontTx/>
              <a:buAutoNum type="arabicPeriod"/>
            </a:pPr>
            <a:r>
              <a:rPr lang="en-US" sz="2000" smtClean="0">
                <a:latin typeface="Times New Roman" pitchFamily="18" charset="0"/>
              </a:rPr>
              <a:t>Test status.</a:t>
            </a:r>
          </a:p>
          <a:p>
            <a:pPr marL="990600" lvl="1" indent="-533400" algn="just" eaLnBrk="1" hangingPunct="1">
              <a:buFontTx/>
              <a:buAutoNum type="arabicPeriod"/>
            </a:pPr>
            <a:r>
              <a:rPr lang="en-US" sz="2000" smtClean="0">
                <a:latin typeface="Times New Roman" pitchFamily="18" charset="0"/>
              </a:rPr>
              <a:t>Read.</a:t>
            </a:r>
          </a:p>
          <a:p>
            <a:pPr marL="990600" lvl="1" indent="-533400" algn="just" eaLnBrk="1" hangingPunct="1">
              <a:buFontTx/>
              <a:buAutoNum type="arabicPeriod"/>
            </a:pPr>
            <a:r>
              <a:rPr lang="en-US" sz="2000" smtClean="0">
                <a:latin typeface="Times New Roman" pitchFamily="18" charset="0"/>
              </a:rPr>
              <a:t>Write.</a:t>
            </a:r>
          </a:p>
          <a:p>
            <a:pPr marL="609600" indent="-609600" algn="just" eaLnBrk="1" hangingPunct="1">
              <a:buFontTx/>
              <a:buAutoNum type="arabicPeriod" startAt="8"/>
            </a:pPr>
            <a:r>
              <a:rPr lang="en-US" sz="2400" smtClean="0">
                <a:latin typeface="Times New Roman" pitchFamily="18" charset="0"/>
              </a:rPr>
              <a:t>Each peripheral requires some specific controls.</a:t>
            </a:r>
          </a:p>
          <a:p>
            <a:pPr marL="609600" indent="-609600" algn="just" eaLnBrk="1" hangingPunct="1">
              <a:buFontTx/>
              <a:buAutoNum type="arabicPeriod" startAt="8"/>
            </a:pPr>
            <a:r>
              <a:rPr lang="en-US" sz="2400" smtClean="0">
                <a:latin typeface="Times New Roman" pitchFamily="18" charset="0"/>
              </a:rPr>
              <a:t>Head of hard disk may be moved backward or forward. A magnetic tape unit may be instructed to rewind.</a:t>
            </a:r>
          </a:p>
          <a:p>
            <a:pPr marL="609600" indent="-609600" algn="just" eaLnBrk="1" hangingPunct="1">
              <a:buFontTx/>
              <a:buAutoNum type="arabicPeriod" startAt="8"/>
            </a:pPr>
            <a:r>
              <a:rPr lang="en-US" sz="2400" smtClean="0">
                <a:latin typeface="Times New Roman" pitchFamily="18" charset="0"/>
              </a:rPr>
              <a:t>CPU may need to test the status of a device to confirm whether a device is switched on.</a:t>
            </a:r>
          </a:p>
          <a:p>
            <a:pPr marL="609600" indent="-609600" algn="just" eaLnBrk="1" hangingPunct="1">
              <a:buFontTx/>
              <a:buAutoNum type="arabicPeriod" startAt="8"/>
            </a:pPr>
            <a:r>
              <a:rPr lang="en-US" sz="2400" smtClean="0">
                <a:latin typeface="Times New Roman" pitchFamily="18" charset="0"/>
              </a:rPr>
              <a:t>Before writing the next data, it may necessary to check whether the previous data has been accepted and consumed by the input/output device. processor can accept data from an input/output device through read command.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457200" y="239713"/>
            <a:ext cx="8229600" cy="6389687"/>
          </a:xfrm>
        </p:spPr>
        <p:txBody>
          <a:bodyPr/>
          <a:lstStyle/>
          <a:p>
            <a:pPr marL="609600" indent="-609600" algn="just" eaLnBrk="1" hangingPunct="1">
              <a:lnSpc>
                <a:spcPct val="90000"/>
              </a:lnSpc>
              <a:buFontTx/>
              <a:buAutoNum type="arabicPeriod" startAt="13"/>
            </a:pPr>
            <a:r>
              <a:rPr lang="en-US" sz="2400" smtClean="0">
                <a:latin typeface="Times New Roman" pitchFamily="18" charset="0"/>
              </a:rPr>
              <a:t>Similarly the processor can transmit the data items to peripheral through a write command. </a:t>
            </a:r>
          </a:p>
          <a:p>
            <a:pPr marL="609600" indent="-609600" algn="just" eaLnBrk="1" hangingPunct="1">
              <a:lnSpc>
                <a:spcPct val="90000"/>
              </a:lnSpc>
              <a:buFontTx/>
              <a:buAutoNum type="arabicPeriod" startAt="13"/>
            </a:pPr>
            <a:r>
              <a:rPr lang="en-US" sz="2400" smtClean="0">
                <a:latin typeface="Times New Roman" pitchFamily="18" charset="0"/>
              </a:rPr>
              <a:t>A CPU is a general purpose processor. It is capable of addressing all needs of an input/output device.</a:t>
            </a:r>
          </a:p>
          <a:p>
            <a:pPr marL="609600" indent="-609600" algn="just" eaLnBrk="1" hangingPunct="1">
              <a:lnSpc>
                <a:spcPct val="90000"/>
              </a:lnSpc>
              <a:buFontTx/>
              <a:buAutoNum type="arabicPeriod" startAt="13"/>
            </a:pPr>
            <a:r>
              <a:rPr lang="en-US" sz="2400" smtClean="0">
                <a:latin typeface="Times New Roman" pitchFamily="18" charset="0"/>
              </a:rPr>
              <a:t>If data transfer operations are completely controlled by the CPU, that is the CPU executes a program that initiates, directs and terminates input/output operation.</a:t>
            </a:r>
          </a:p>
          <a:p>
            <a:pPr marL="609600" indent="-609600" algn="just" eaLnBrk="1" hangingPunct="1">
              <a:lnSpc>
                <a:spcPct val="90000"/>
              </a:lnSpc>
              <a:buFontTx/>
              <a:buAutoNum type="arabicPeriod" startAt="13"/>
            </a:pPr>
            <a:r>
              <a:rPr lang="en-US" sz="2400" smtClean="0">
                <a:latin typeface="Times New Roman" pitchFamily="18" charset="0"/>
              </a:rPr>
              <a:t>This can be implemented without any additional hardware.</a:t>
            </a:r>
          </a:p>
          <a:p>
            <a:pPr marL="609600" indent="-609600" algn="just" eaLnBrk="1" hangingPunct="1">
              <a:lnSpc>
                <a:spcPct val="90000"/>
              </a:lnSpc>
              <a:buFontTx/>
              <a:buAutoNum type="arabicPeriod" startAt="13"/>
            </a:pPr>
            <a:r>
              <a:rPr lang="en-US" sz="2400" smtClean="0">
                <a:latin typeface="Times New Roman" pitchFamily="18" charset="0"/>
              </a:rPr>
              <a:t>But input/output devices are very slow, CPU will be wasting a lot of its time in trival Input/output operations.</a:t>
            </a:r>
          </a:p>
          <a:p>
            <a:pPr marL="609600" indent="-609600" algn="just" eaLnBrk="1" hangingPunct="1">
              <a:lnSpc>
                <a:spcPct val="90000"/>
              </a:lnSpc>
              <a:buFontTx/>
              <a:buAutoNum type="arabicPeriod" startAt="13"/>
            </a:pPr>
            <a:r>
              <a:rPr lang="en-US" sz="2400" b="1" smtClean="0">
                <a:latin typeface="Times New Roman" pitchFamily="18" charset="0"/>
              </a:rPr>
              <a:t>Another technique, that can considerably improve CPU performance is known as interrupt driven Input/output.</a:t>
            </a:r>
            <a:r>
              <a:rPr lang="en-US" sz="2400" smtClean="0">
                <a:latin typeface="Times New Roman" pitchFamily="18" charset="0"/>
              </a:rPr>
              <a:t> </a:t>
            </a:r>
          </a:p>
          <a:p>
            <a:pPr marL="609600" indent="-609600" algn="just" eaLnBrk="1" hangingPunct="1">
              <a:lnSpc>
                <a:spcPct val="90000"/>
              </a:lnSpc>
              <a:buFontTx/>
              <a:buAutoNum type="arabicPeriod" startAt="13"/>
            </a:pPr>
            <a:r>
              <a:rPr lang="en-US" sz="2400" smtClean="0">
                <a:latin typeface="Times New Roman" pitchFamily="18" charset="0"/>
              </a:rPr>
              <a:t>In interrupt driven technique ,the CPU issue the input/output device and starts executing other programs.</a:t>
            </a:r>
          </a:p>
          <a:p>
            <a:pPr marL="609600" indent="-609600" algn="just" eaLnBrk="1" hangingPunct="1">
              <a:lnSpc>
                <a:spcPct val="90000"/>
              </a:lnSpc>
              <a:buFontTx/>
              <a:buAutoNum type="arabicPeriod" startAt="13"/>
            </a:pPr>
            <a:r>
              <a:rPr lang="en-US" sz="2400" smtClean="0">
                <a:latin typeface="Times New Roman" pitchFamily="18" charset="0"/>
              </a:rPr>
              <a:t>When the Input/Output operation in complete , input/output device interrupts CPU by informing the CPU that I/O is finished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206375" y="304800"/>
            <a:ext cx="8686800" cy="6248400"/>
          </a:xfrm>
        </p:spPr>
        <p:txBody>
          <a:bodyPr/>
          <a:lstStyle/>
          <a:p>
            <a:pPr marL="609600" indent="-609600" algn="just" eaLnBrk="1" hangingPunct="1">
              <a:buFontTx/>
              <a:buAutoNum type="arabicPeriod" startAt="21"/>
            </a:pPr>
            <a:r>
              <a:rPr lang="en-US" sz="2400" smtClean="0">
                <a:latin typeface="Times New Roman" pitchFamily="18" charset="0"/>
              </a:rPr>
              <a:t>CPU then may proceed with execution of original program.</a:t>
            </a:r>
          </a:p>
          <a:p>
            <a:pPr marL="609600" indent="-609600" algn="just" eaLnBrk="1" hangingPunct="1">
              <a:buFontTx/>
              <a:buAutoNum type="arabicPeriod" startAt="21"/>
            </a:pPr>
            <a:r>
              <a:rPr lang="en-US" sz="2400" smtClean="0">
                <a:latin typeface="Times New Roman" pitchFamily="18" charset="0"/>
              </a:rPr>
              <a:t>In Input/output mode, CPU can handle several Input/Output activities in parallel.</a:t>
            </a:r>
          </a:p>
          <a:p>
            <a:pPr marL="609600" indent="-609600" algn="just" eaLnBrk="1" hangingPunct="1">
              <a:buFontTx/>
              <a:buAutoNum type="arabicPeriod" startAt="21"/>
            </a:pPr>
            <a:r>
              <a:rPr lang="en-US" sz="2400" smtClean="0">
                <a:latin typeface="Times New Roman" pitchFamily="18" charset="0"/>
              </a:rPr>
              <a:t>In both programmed and interrupt driven Input/Output CPU is responsible for either sending or receiving of data.</a:t>
            </a:r>
          </a:p>
          <a:p>
            <a:pPr marL="609600" indent="-609600" algn="just" eaLnBrk="1" hangingPunct="1">
              <a:buFontTx/>
              <a:buAutoNum type="arabicPeriod" startAt="21"/>
            </a:pPr>
            <a:r>
              <a:rPr lang="en-US" sz="2400" smtClean="0">
                <a:latin typeface="Times New Roman" pitchFamily="18" charset="0"/>
              </a:rPr>
              <a:t>A slight increase in hardware enables an Input/Output device to transfer a block of data to and from memory without intervention of CPU. This mode of intervention of is known as DMA (Direct memory Access). Thus there are 3 commonly used Input/Output techniques (data transfer mode):</a:t>
            </a:r>
          </a:p>
          <a:p>
            <a:pPr marL="990600" lvl="1" indent="-533400" algn="just" eaLnBrk="1" hangingPunct="1">
              <a:buFontTx/>
              <a:buAutoNum type="arabicPeriod"/>
            </a:pPr>
            <a:r>
              <a:rPr lang="en-US" sz="2000" smtClean="0">
                <a:latin typeface="Times New Roman" pitchFamily="18" charset="0"/>
              </a:rPr>
              <a:t>Programmed Input/output.</a:t>
            </a:r>
          </a:p>
          <a:p>
            <a:pPr marL="990600" lvl="1" indent="-533400" algn="just" eaLnBrk="1" hangingPunct="1">
              <a:buFontTx/>
              <a:buAutoNum type="arabicPeriod"/>
            </a:pPr>
            <a:r>
              <a:rPr lang="en-US" sz="2000" smtClean="0">
                <a:latin typeface="Times New Roman" pitchFamily="18" charset="0"/>
              </a:rPr>
              <a:t>Interrupt driven Input/Output .</a:t>
            </a:r>
          </a:p>
          <a:p>
            <a:pPr marL="990600" lvl="1" indent="-533400" algn="just" eaLnBrk="1" hangingPunct="1">
              <a:buFontTx/>
              <a:buAutoNum type="arabicPeriod"/>
            </a:pPr>
            <a:r>
              <a:rPr lang="en-US" sz="2000" smtClean="0">
                <a:latin typeface="Times New Roman" pitchFamily="18" charset="0"/>
              </a:rPr>
              <a:t>Direct memory Access.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68263"/>
            <a:ext cx="8229600" cy="611187"/>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PROGRAMMED I/O</a:t>
            </a:r>
          </a:p>
        </p:txBody>
      </p:sp>
      <p:sp>
        <p:nvSpPr>
          <p:cNvPr id="56323" name="Rectangle 3"/>
          <p:cNvSpPr>
            <a:spLocks noGrp="1" noChangeArrowheads="1"/>
          </p:cNvSpPr>
          <p:nvPr>
            <p:ph type="body" idx="1"/>
          </p:nvPr>
        </p:nvSpPr>
        <p:spPr>
          <a:xfrm>
            <a:off x="228600" y="693738"/>
            <a:ext cx="8458200" cy="5715000"/>
          </a:xfrm>
        </p:spPr>
        <p:txBody>
          <a:bodyPr/>
          <a:lstStyle/>
          <a:p>
            <a:pPr marL="609600" indent="-609600" algn="just" eaLnBrk="1" hangingPunct="1">
              <a:lnSpc>
                <a:spcPct val="90000"/>
              </a:lnSpc>
              <a:buFontTx/>
              <a:buAutoNum type="arabicPeriod"/>
            </a:pPr>
            <a:r>
              <a:rPr lang="en-US" sz="2400" smtClean="0">
                <a:latin typeface="Times New Roman" pitchFamily="18" charset="0"/>
              </a:rPr>
              <a:t>Programmed I/O is a useful method for computers where hardware costs need to be minimized.</a:t>
            </a:r>
          </a:p>
          <a:p>
            <a:pPr marL="609600" indent="-609600" algn="just" eaLnBrk="1" hangingPunct="1">
              <a:lnSpc>
                <a:spcPct val="90000"/>
              </a:lnSpc>
              <a:buFontTx/>
              <a:buAutoNum type="arabicPeriod"/>
            </a:pPr>
            <a:r>
              <a:rPr lang="en-US" sz="2400" smtClean="0">
                <a:latin typeface="Times New Roman" pitchFamily="18" charset="0"/>
              </a:rPr>
              <a:t>Entire Input/output is handled by CPU with the help of a small software without any additional hardware. </a:t>
            </a:r>
          </a:p>
          <a:p>
            <a:pPr marL="609600" indent="-609600" algn="just" eaLnBrk="1" hangingPunct="1">
              <a:lnSpc>
                <a:spcPct val="90000"/>
              </a:lnSpc>
              <a:buFontTx/>
              <a:buAutoNum type="arabicPeriod"/>
            </a:pPr>
            <a:r>
              <a:rPr lang="en-US" sz="2400" smtClean="0">
                <a:latin typeface="Times New Roman" pitchFamily="18" charset="0"/>
              </a:rPr>
              <a:t>It is based on the concept of busy waiting. Before Input/Output operation is performed, CPU checks the status of the input/output device.</a:t>
            </a:r>
          </a:p>
          <a:p>
            <a:pPr marL="609600" indent="-609600" algn="just" eaLnBrk="1" hangingPunct="1">
              <a:lnSpc>
                <a:spcPct val="90000"/>
              </a:lnSpc>
              <a:buFontTx/>
              <a:buAutoNum type="arabicPeriod"/>
            </a:pPr>
            <a:r>
              <a:rPr lang="en-US" sz="2400" smtClean="0">
                <a:latin typeface="Times New Roman" pitchFamily="18" charset="0"/>
              </a:rPr>
              <a:t>If the device is not ready, CPU simply waits in a loop for the input/output device to become.</a:t>
            </a:r>
          </a:p>
          <a:p>
            <a:pPr marL="609600" indent="-609600" algn="just" eaLnBrk="1" hangingPunct="1">
              <a:lnSpc>
                <a:spcPct val="90000"/>
              </a:lnSpc>
              <a:buFontTx/>
              <a:buAutoNum type="arabicPeriod"/>
            </a:pPr>
            <a:r>
              <a:rPr lang="en-US" sz="2400" smtClean="0">
                <a:latin typeface="Times New Roman" pitchFamily="18" charset="0"/>
              </a:rPr>
              <a:t>CPU performs the following steps.</a:t>
            </a:r>
          </a:p>
          <a:p>
            <a:pPr marL="990600" lvl="1" indent="-533400" algn="just" eaLnBrk="1" hangingPunct="1">
              <a:lnSpc>
                <a:spcPct val="90000"/>
              </a:lnSpc>
              <a:buFontTx/>
              <a:buAutoNum type="arabicPeriod"/>
            </a:pPr>
            <a:r>
              <a:rPr lang="en-US" sz="2000" smtClean="0">
                <a:latin typeface="Times New Roman" pitchFamily="18" charset="0"/>
              </a:rPr>
              <a:t>Read the Input/output device’s status bit.</a:t>
            </a:r>
          </a:p>
          <a:p>
            <a:pPr marL="990600" lvl="1" indent="-533400" algn="just" eaLnBrk="1" hangingPunct="1">
              <a:lnSpc>
                <a:spcPct val="90000"/>
              </a:lnSpc>
              <a:buFontTx/>
              <a:buAutoNum type="arabicPeriod"/>
            </a:pPr>
            <a:r>
              <a:rPr lang="en-US" sz="2000" smtClean="0">
                <a:latin typeface="Times New Roman" pitchFamily="18" charset="0"/>
              </a:rPr>
              <a:t>Test the status bit to determine if the device is ready to begin data transfer operation.</a:t>
            </a:r>
          </a:p>
          <a:p>
            <a:pPr marL="990600" lvl="1" indent="-533400" algn="just" eaLnBrk="1" hangingPunct="1">
              <a:lnSpc>
                <a:spcPct val="90000"/>
              </a:lnSpc>
              <a:buFontTx/>
              <a:buAutoNum type="arabicPeriod"/>
            </a:pPr>
            <a:r>
              <a:rPr lang="en-US" sz="2000" smtClean="0">
                <a:latin typeface="Times New Roman" pitchFamily="18" charset="0"/>
              </a:rPr>
              <a:t>If the device is not ready, return to step 1; otherwise proceed with the data transfer. During the interval, device is not ready, CPU simply wastes its time until the device becomes ready.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2243138" y="468313"/>
            <a:ext cx="2132012" cy="527050"/>
          </a:xfrm>
          <a:prstGeom prst="rect">
            <a:avLst/>
          </a:prstGeom>
          <a:noFill/>
          <a:ln w="9525">
            <a:solidFill>
              <a:schemeClr val="tx1"/>
            </a:solidFill>
            <a:miter lim="800000"/>
            <a:headEnd/>
            <a:tailEnd/>
          </a:ln>
        </p:spPr>
        <p:txBody>
          <a:bodyPr wrap="none">
            <a:spAutoFit/>
          </a:bodyPr>
          <a:lstStyle/>
          <a:p>
            <a:r>
              <a:rPr lang="en-US" sz="1400"/>
              <a:t>CPU issues a read or write </a:t>
            </a:r>
          </a:p>
          <a:p>
            <a:r>
              <a:rPr lang="en-US" sz="1400"/>
              <a:t>Command to I/O device</a:t>
            </a:r>
          </a:p>
        </p:txBody>
      </p:sp>
      <p:sp>
        <p:nvSpPr>
          <p:cNvPr id="57347" name="Line 5"/>
          <p:cNvSpPr>
            <a:spLocks noChangeShapeType="1"/>
          </p:cNvSpPr>
          <p:nvPr/>
        </p:nvSpPr>
        <p:spPr bwMode="auto">
          <a:xfrm>
            <a:off x="3317875" y="20638"/>
            <a:ext cx="0" cy="457200"/>
          </a:xfrm>
          <a:prstGeom prst="line">
            <a:avLst/>
          </a:prstGeom>
          <a:noFill/>
          <a:ln w="9525">
            <a:solidFill>
              <a:schemeClr val="tx1"/>
            </a:solidFill>
            <a:round/>
            <a:headEnd/>
            <a:tailEnd type="triangle" w="med" len="med"/>
          </a:ln>
        </p:spPr>
        <p:txBody>
          <a:bodyPr/>
          <a:lstStyle/>
          <a:p>
            <a:endParaRPr lang="en-US"/>
          </a:p>
        </p:txBody>
      </p:sp>
      <p:sp>
        <p:nvSpPr>
          <p:cNvPr id="57348" name="Line 6"/>
          <p:cNvSpPr>
            <a:spLocks noChangeShapeType="1"/>
          </p:cNvSpPr>
          <p:nvPr/>
        </p:nvSpPr>
        <p:spPr bwMode="auto">
          <a:xfrm>
            <a:off x="3338513" y="990600"/>
            <a:ext cx="0" cy="457200"/>
          </a:xfrm>
          <a:prstGeom prst="line">
            <a:avLst/>
          </a:prstGeom>
          <a:noFill/>
          <a:ln w="9525">
            <a:solidFill>
              <a:schemeClr val="tx1"/>
            </a:solidFill>
            <a:round/>
            <a:headEnd/>
            <a:tailEnd type="triangle" w="med" len="med"/>
          </a:ln>
        </p:spPr>
        <p:txBody>
          <a:bodyPr/>
          <a:lstStyle/>
          <a:p>
            <a:endParaRPr lang="en-US"/>
          </a:p>
        </p:txBody>
      </p:sp>
      <p:sp>
        <p:nvSpPr>
          <p:cNvPr id="57349" name="Text Box 7"/>
          <p:cNvSpPr txBox="1">
            <a:spLocks noChangeArrowheads="1"/>
          </p:cNvSpPr>
          <p:nvPr/>
        </p:nvSpPr>
        <p:spPr bwMode="auto">
          <a:xfrm>
            <a:off x="2665413" y="1514475"/>
            <a:ext cx="1336675" cy="527050"/>
          </a:xfrm>
          <a:prstGeom prst="rect">
            <a:avLst/>
          </a:prstGeom>
          <a:noFill/>
          <a:ln w="9525">
            <a:solidFill>
              <a:schemeClr val="tx1"/>
            </a:solidFill>
            <a:miter lim="800000"/>
            <a:headEnd/>
            <a:tailEnd/>
          </a:ln>
        </p:spPr>
        <p:txBody>
          <a:bodyPr wrap="none">
            <a:spAutoFit/>
          </a:bodyPr>
          <a:lstStyle/>
          <a:p>
            <a:pPr algn="ctr"/>
            <a:r>
              <a:rPr lang="en-US" sz="1400">
                <a:latin typeface="Arial" charset="0"/>
              </a:rPr>
              <a:t>Read status of</a:t>
            </a:r>
          </a:p>
          <a:p>
            <a:pPr algn="ctr"/>
            <a:r>
              <a:rPr lang="en-US" sz="1400">
                <a:latin typeface="Arial" charset="0"/>
              </a:rPr>
              <a:t>I/O device</a:t>
            </a:r>
          </a:p>
        </p:txBody>
      </p:sp>
      <p:sp>
        <p:nvSpPr>
          <p:cNvPr id="57350" name="Line 8"/>
          <p:cNvSpPr>
            <a:spLocks noChangeShapeType="1"/>
          </p:cNvSpPr>
          <p:nvPr/>
        </p:nvSpPr>
        <p:spPr bwMode="auto">
          <a:xfrm>
            <a:off x="3346450" y="2022475"/>
            <a:ext cx="0" cy="457200"/>
          </a:xfrm>
          <a:prstGeom prst="line">
            <a:avLst/>
          </a:prstGeom>
          <a:noFill/>
          <a:ln w="9525">
            <a:solidFill>
              <a:schemeClr val="tx1"/>
            </a:solidFill>
            <a:round/>
            <a:headEnd/>
            <a:tailEnd type="triangle" w="med" len="med"/>
          </a:ln>
        </p:spPr>
        <p:txBody>
          <a:bodyPr/>
          <a:lstStyle/>
          <a:p>
            <a:endParaRPr lang="en-US"/>
          </a:p>
        </p:txBody>
      </p:sp>
      <p:sp>
        <p:nvSpPr>
          <p:cNvPr id="57351" name="AutoShape 9"/>
          <p:cNvSpPr>
            <a:spLocks noChangeArrowheads="1"/>
          </p:cNvSpPr>
          <p:nvPr/>
        </p:nvSpPr>
        <p:spPr bwMode="auto">
          <a:xfrm>
            <a:off x="2932113" y="2487613"/>
            <a:ext cx="838200" cy="1143000"/>
          </a:xfrm>
          <a:prstGeom prst="diamond">
            <a:avLst/>
          </a:prstGeom>
          <a:noFill/>
          <a:ln w="9525">
            <a:solidFill>
              <a:schemeClr val="tx1"/>
            </a:solidFill>
            <a:miter lim="800000"/>
            <a:headEnd/>
            <a:tailEnd/>
          </a:ln>
        </p:spPr>
        <p:txBody>
          <a:bodyPr wrap="none" anchor="ctr"/>
          <a:lstStyle/>
          <a:p>
            <a:endParaRPr lang="en-US"/>
          </a:p>
        </p:txBody>
      </p:sp>
      <p:sp>
        <p:nvSpPr>
          <p:cNvPr id="57352" name="Text Box 10"/>
          <p:cNvSpPr txBox="1">
            <a:spLocks noChangeArrowheads="1"/>
          </p:cNvSpPr>
          <p:nvPr/>
        </p:nvSpPr>
        <p:spPr bwMode="auto">
          <a:xfrm>
            <a:off x="2998788" y="2900363"/>
            <a:ext cx="687387" cy="304800"/>
          </a:xfrm>
          <a:prstGeom prst="rect">
            <a:avLst/>
          </a:prstGeom>
          <a:noFill/>
          <a:ln w="9525">
            <a:noFill/>
            <a:miter lim="800000"/>
            <a:headEnd/>
            <a:tailEnd/>
          </a:ln>
        </p:spPr>
        <p:txBody>
          <a:bodyPr wrap="none">
            <a:spAutoFit/>
          </a:bodyPr>
          <a:lstStyle/>
          <a:p>
            <a:r>
              <a:rPr lang="en-US" sz="1400">
                <a:latin typeface="Arial" charset="0"/>
              </a:rPr>
              <a:t>Status</a:t>
            </a:r>
          </a:p>
        </p:txBody>
      </p:sp>
      <p:sp>
        <p:nvSpPr>
          <p:cNvPr id="57353" name="Line 11"/>
          <p:cNvSpPr>
            <a:spLocks noChangeShapeType="1"/>
          </p:cNvSpPr>
          <p:nvPr/>
        </p:nvSpPr>
        <p:spPr bwMode="auto">
          <a:xfrm>
            <a:off x="3354388" y="3624263"/>
            <a:ext cx="0" cy="457200"/>
          </a:xfrm>
          <a:prstGeom prst="line">
            <a:avLst/>
          </a:prstGeom>
          <a:noFill/>
          <a:ln w="9525">
            <a:solidFill>
              <a:schemeClr val="tx1"/>
            </a:solidFill>
            <a:round/>
            <a:headEnd/>
            <a:tailEnd type="triangle" w="med" len="med"/>
          </a:ln>
        </p:spPr>
        <p:txBody>
          <a:bodyPr/>
          <a:lstStyle/>
          <a:p>
            <a:endParaRPr lang="en-US"/>
          </a:p>
        </p:txBody>
      </p:sp>
      <p:sp>
        <p:nvSpPr>
          <p:cNvPr id="57354" name="Text Box 12"/>
          <p:cNvSpPr txBox="1">
            <a:spLocks noChangeArrowheads="1"/>
          </p:cNvSpPr>
          <p:nvPr/>
        </p:nvSpPr>
        <p:spPr bwMode="auto">
          <a:xfrm>
            <a:off x="1712913" y="4135438"/>
            <a:ext cx="3297237" cy="739775"/>
          </a:xfrm>
          <a:prstGeom prst="rect">
            <a:avLst/>
          </a:prstGeom>
          <a:noFill/>
          <a:ln w="9525">
            <a:solidFill>
              <a:schemeClr val="tx1"/>
            </a:solidFill>
            <a:miter lim="800000"/>
            <a:headEnd/>
            <a:tailEnd/>
          </a:ln>
        </p:spPr>
        <p:txBody>
          <a:bodyPr wrap="none">
            <a:spAutoFit/>
          </a:bodyPr>
          <a:lstStyle/>
          <a:p>
            <a:pPr algn="ctr"/>
            <a:r>
              <a:rPr lang="en-US" sz="1400"/>
              <a:t>CPU reads a word from I/O device</a:t>
            </a:r>
          </a:p>
          <a:p>
            <a:pPr algn="ctr"/>
            <a:r>
              <a:rPr lang="en-US" sz="1400"/>
              <a:t>And write it to memory or writes a word</a:t>
            </a:r>
          </a:p>
          <a:p>
            <a:pPr algn="ctr"/>
            <a:r>
              <a:rPr lang="en-US" sz="1400"/>
              <a:t>To I/O device after reading it from memory</a:t>
            </a:r>
          </a:p>
        </p:txBody>
      </p:sp>
      <p:sp>
        <p:nvSpPr>
          <p:cNvPr id="57355" name="Line 13"/>
          <p:cNvSpPr>
            <a:spLocks noChangeShapeType="1"/>
          </p:cNvSpPr>
          <p:nvPr/>
        </p:nvSpPr>
        <p:spPr bwMode="auto">
          <a:xfrm>
            <a:off x="3382963" y="4868863"/>
            <a:ext cx="0" cy="457200"/>
          </a:xfrm>
          <a:prstGeom prst="line">
            <a:avLst/>
          </a:prstGeom>
          <a:noFill/>
          <a:ln w="9525">
            <a:solidFill>
              <a:schemeClr val="tx1"/>
            </a:solidFill>
            <a:round/>
            <a:headEnd/>
            <a:tailEnd type="triangle" w="med" len="med"/>
          </a:ln>
        </p:spPr>
        <p:txBody>
          <a:bodyPr/>
          <a:lstStyle/>
          <a:p>
            <a:endParaRPr lang="en-US"/>
          </a:p>
        </p:txBody>
      </p:sp>
      <p:sp>
        <p:nvSpPr>
          <p:cNvPr id="57356" name="AutoShape 14"/>
          <p:cNvSpPr>
            <a:spLocks noChangeArrowheads="1"/>
          </p:cNvSpPr>
          <p:nvPr/>
        </p:nvSpPr>
        <p:spPr bwMode="auto">
          <a:xfrm>
            <a:off x="2671763" y="5257800"/>
            <a:ext cx="1382712" cy="1143000"/>
          </a:xfrm>
          <a:prstGeom prst="diamond">
            <a:avLst/>
          </a:prstGeom>
          <a:noFill/>
          <a:ln w="9525">
            <a:solidFill>
              <a:schemeClr val="tx1"/>
            </a:solidFill>
            <a:miter lim="800000"/>
            <a:headEnd/>
            <a:tailEnd/>
          </a:ln>
        </p:spPr>
        <p:txBody>
          <a:bodyPr wrap="none" anchor="ctr"/>
          <a:lstStyle/>
          <a:p>
            <a:endParaRPr lang="en-US"/>
          </a:p>
        </p:txBody>
      </p:sp>
      <p:sp>
        <p:nvSpPr>
          <p:cNvPr id="57357" name="Text Box 15"/>
          <p:cNvSpPr txBox="1">
            <a:spLocks noChangeArrowheads="1"/>
          </p:cNvSpPr>
          <p:nvPr/>
        </p:nvSpPr>
        <p:spPr bwMode="auto">
          <a:xfrm>
            <a:off x="2071688" y="5521325"/>
            <a:ext cx="2590800" cy="730250"/>
          </a:xfrm>
          <a:prstGeom prst="rect">
            <a:avLst/>
          </a:prstGeom>
          <a:noFill/>
          <a:ln w="9525">
            <a:noFill/>
            <a:miter lim="800000"/>
            <a:headEnd/>
            <a:tailEnd/>
          </a:ln>
        </p:spPr>
        <p:txBody>
          <a:bodyPr>
            <a:spAutoFit/>
          </a:bodyPr>
          <a:lstStyle/>
          <a:p>
            <a:pPr algn="ctr"/>
            <a:r>
              <a:rPr lang="en-US" sz="1400"/>
              <a:t>Is bloc k</a:t>
            </a:r>
          </a:p>
          <a:p>
            <a:pPr algn="ctr"/>
            <a:r>
              <a:rPr lang="en-US" sz="1400"/>
              <a:t>Transfer is</a:t>
            </a:r>
          </a:p>
          <a:p>
            <a:pPr algn="ctr"/>
            <a:r>
              <a:rPr lang="en-US" sz="1400"/>
              <a:t>complete</a:t>
            </a:r>
          </a:p>
        </p:txBody>
      </p:sp>
      <p:sp>
        <p:nvSpPr>
          <p:cNvPr id="57358" name="Text Box 17"/>
          <p:cNvSpPr txBox="1">
            <a:spLocks noChangeArrowheads="1"/>
          </p:cNvSpPr>
          <p:nvPr/>
        </p:nvSpPr>
        <p:spPr bwMode="auto">
          <a:xfrm>
            <a:off x="1827213" y="5561013"/>
            <a:ext cx="777875" cy="304800"/>
          </a:xfrm>
          <a:prstGeom prst="rect">
            <a:avLst/>
          </a:prstGeom>
          <a:noFill/>
          <a:ln w="9525">
            <a:noFill/>
            <a:miter lim="800000"/>
            <a:headEnd/>
            <a:tailEnd/>
          </a:ln>
        </p:spPr>
        <p:txBody>
          <a:bodyPr>
            <a:spAutoFit/>
          </a:bodyPr>
          <a:lstStyle/>
          <a:p>
            <a:pPr algn="ctr"/>
            <a:r>
              <a:rPr lang="en-US" sz="1400" b="1"/>
              <a:t>NO</a:t>
            </a:r>
          </a:p>
        </p:txBody>
      </p:sp>
      <p:sp>
        <p:nvSpPr>
          <p:cNvPr id="57359" name="Line 18"/>
          <p:cNvSpPr>
            <a:spLocks noChangeShapeType="1"/>
          </p:cNvSpPr>
          <p:nvPr/>
        </p:nvSpPr>
        <p:spPr bwMode="auto">
          <a:xfrm>
            <a:off x="4038600" y="5840413"/>
            <a:ext cx="1219200" cy="0"/>
          </a:xfrm>
          <a:prstGeom prst="line">
            <a:avLst/>
          </a:prstGeom>
          <a:noFill/>
          <a:ln w="9525">
            <a:solidFill>
              <a:schemeClr val="tx1"/>
            </a:solidFill>
            <a:round/>
            <a:headEnd/>
            <a:tailEnd type="triangle" w="med" len="med"/>
          </a:ln>
        </p:spPr>
        <p:txBody>
          <a:bodyPr/>
          <a:lstStyle/>
          <a:p>
            <a:endParaRPr lang="en-US"/>
          </a:p>
        </p:txBody>
      </p:sp>
      <p:sp>
        <p:nvSpPr>
          <p:cNvPr id="57360" name="Text Box 19"/>
          <p:cNvSpPr txBox="1">
            <a:spLocks noChangeArrowheads="1"/>
          </p:cNvSpPr>
          <p:nvPr/>
        </p:nvSpPr>
        <p:spPr bwMode="auto">
          <a:xfrm>
            <a:off x="4251325" y="5537200"/>
            <a:ext cx="539750" cy="366713"/>
          </a:xfrm>
          <a:prstGeom prst="rect">
            <a:avLst/>
          </a:prstGeom>
          <a:noFill/>
          <a:ln w="9525">
            <a:noFill/>
            <a:miter lim="800000"/>
            <a:headEnd/>
            <a:tailEnd/>
          </a:ln>
        </p:spPr>
        <p:txBody>
          <a:bodyPr wrap="none">
            <a:spAutoFit/>
          </a:bodyPr>
          <a:lstStyle/>
          <a:p>
            <a:r>
              <a:rPr lang="en-US" b="1"/>
              <a:t>Yes</a:t>
            </a:r>
          </a:p>
        </p:txBody>
      </p:sp>
      <p:sp>
        <p:nvSpPr>
          <p:cNvPr id="57361" name="Text Box 20"/>
          <p:cNvSpPr txBox="1">
            <a:spLocks noChangeArrowheads="1"/>
          </p:cNvSpPr>
          <p:nvPr/>
        </p:nvSpPr>
        <p:spPr bwMode="auto">
          <a:xfrm>
            <a:off x="4098925" y="6081713"/>
            <a:ext cx="2320925" cy="336550"/>
          </a:xfrm>
          <a:prstGeom prst="rect">
            <a:avLst/>
          </a:prstGeom>
          <a:noFill/>
          <a:ln w="9525">
            <a:noFill/>
            <a:miter lim="800000"/>
            <a:headEnd/>
            <a:tailEnd/>
          </a:ln>
        </p:spPr>
        <p:txBody>
          <a:bodyPr wrap="none">
            <a:spAutoFit/>
          </a:bodyPr>
          <a:lstStyle/>
          <a:p>
            <a:r>
              <a:rPr lang="en-US" sz="1600" b="1"/>
              <a:t>Execute next Instruction</a:t>
            </a:r>
          </a:p>
        </p:txBody>
      </p:sp>
      <p:sp>
        <p:nvSpPr>
          <p:cNvPr id="57362" name="Line 21"/>
          <p:cNvSpPr>
            <a:spLocks noChangeShapeType="1"/>
          </p:cNvSpPr>
          <p:nvPr/>
        </p:nvSpPr>
        <p:spPr bwMode="auto">
          <a:xfrm>
            <a:off x="879475" y="228600"/>
            <a:ext cx="2438400" cy="0"/>
          </a:xfrm>
          <a:prstGeom prst="line">
            <a:avLst/>
          </a:prstGeom>
          <a:noFill/>
          <a:ln w="9525">
            <a:solidFill>
              <a:schemeClr val="tx1"/>
            </a:solidFill>
            <a:round/>
            <a:headEnd/>
            <a:tailEnd type="triangle" w="med" len="med"/>
          </a:ln>
        </p:spPr>
        <p:txBody>
          <a:bodyPr/>
          <a:lstStyle/>
          <a:p>
            <a:endParaRPr lang="en-US"/>
          </a:p>
        </p:txBody>
      </p:sp>
      <p:sp>
        <p:nvSpPr>
          <p:cNvPr id="57363" name="Line 23"/>
          <p:cNvSpPr>
            <a:spLocks noChangeShapeType="1"/>
          </p:cNvSpPr>
          <p:nvPr/>
        </p:nvSpPr>
        <p:spPr bwMode="auto">
          <a:xfrm>
            <a:off x="879475" y="249238"/>
            <a:ext cx="0" cy="5541962"/>
          </a:xfrm>
          <a:prstGeom prst="line">
            <a:avLst/>
          </a:prstGeom>
          <a:noFill/>
          <a:ln w="9525">
            <a:solidFill>
              <a:schemeClr val="tx1"/>
            </a:solidFill>
            <a:round/>
            <a:headEnd/>
            <a:tailEnd/>
          </a:ln>
        </p:spPr>
        <p:txBody>
          <a:bodyPr/>
          <a:lstStyle/>
          <a:p>
            <a:endParaRPr lang="en-US"/>
          </a:p>
        </p:txBody>
      </p:sp>
      <p:sp>
        <p:nvSpPr>
          <p:cNvPr id="57364" name="Line 24"/>
          <p:cNvSpPr>
            <a:spLocks noChangeShapeType="1"/>
          </p:cNvSpPr>
          <p:nvPr/>
        </p:nvSpPr>
        <p:spPr bwMode="auto">
          <a:xfrm flipH="1">
            <a:off x="858838" y="5826125"/>
            <a:ext cx="1828800" cy="0"/>
          </a:xfrm>
          <a:prstGeom prst="line">
            <a:avLst/>
          </a:prstGeom>
          <a:noFill/>
          <a:ln w="9525">
            <a:solidFill>
              <a:schemeClr val="tx1"/>
            </a:solidFill>
            <a:round/>
            <a:headEnd/>
            <a:tailEnd/>
          </a:ln>
        </p:spPr>
        <p:txBody>
          <a:bodyPr/>
          <a:lstStyle/>
          <a:p>
            <a:endParaRPr lang="en-US"/>
          </a:p>
        </p:txBody>
      </p:sp>
      <p:sp>
        <p:nvSpPr>
          <p:cNvPr id="57365" name="Line 25"/>
          <p:cNvSpPr>
            <a:spLocks noChangeShapeType="1"/>
          </p:cNvSpPr>
          <p:nvPr/>
        </p:nvSpPr>
        <p:spPr bwMode="auto">
          <a:xfrm flipV="1">
            <a:off x="1905000" y="1212850"/>
            <a:ext cx="1431925" cy="6350"/>
          </a:xfrm>
          <a:prstGeom prst="line">
            <a:avLst/>
          </a:prstGeom>
          <a:noFill/>
          <a:ln w="9525">
            <a:solidFill>
              <a:schemeClr val="tx1"/>
            </a:solidFill>
            <a:round/>
            <a:headEnd/>
            <a:tailEnd type="triangle" w="med" len="med"/>
          </a:ln>
        </p:spPr>
        <p:txBody>
          <a:bodyPr/>
          <a:lstStyle/>
          <a:p>
            <a:endParaRPr lang="en-US"/>
          </a:p>
        </p:txBody>
      </p:sp>
      <p:sp>
        <p:nvSpPr>
          <p:cNvPr id="57366" name="Line 26"/>
          <p:cNvSpPr>
            <a:spLocks noChangeShapeType="1"/>
          </p:cNvSpPr>
          <p:nvPr/>
        </p:nvSpPr>
        <p:spPr bwMode="auto">
          <a:xfrm flipH="1">
            <a:off x="1925638" y="3048000"/>
            <a:ext cx="990600" cy="0"/>
          </a:xfrm>
          <a:prstGeom prst="line">
            <a:avLst/>
          </a:prstGeom>
          <a:noFill/>
          <a:ln w="9525">
            <a:solidFill>
              <a:schemeClr val="tx1"/>
            </a:solidFill>
            <a:round/>
            <a:headEnd/>
            <a:tailEnd/>
          </a:ln>
        </p:spPr>
        <p:txBody>
          <a:bodyPr/>
          <a:lstStyle/>
          <a:p>
            <a:endParaRPr lang="en-US"/>
          </a:p>
        </p:txBody>
      </p:sp>
      <p:sp>
        <p:nvSpPr>
          <p:cNvPr id="57367" name="Line 28"/>
          <p:cNvSpPr>
            <a:spLocks noChangeShapeType="1"/>
          </p:cNvSpPr>
          <p:nvPr/>
        </p:nvSpPr>
        <p:spPr bwMode="auto">
          <a:xfrm flipV="1">
            <a:off x="1905000" y="1219200"/>
            <a:ext cx="0" cy="1828800"/>
          </a:xfrm>
          <a:prstGeom prst="line">
            <a:avLst/>
          </a:prstGeom>
          <a:noFill/>
          <a:ln w="9525">
            <a:solidFill>
              <a:schemeClr val="tx1"/>
            </a:solidFill>
            <a:round/>
            <a:headEnd/>
            <a:tailEnd/>
          </a:ln>
        </p:spPr>
        <p:txBody>
          <a:bodyPr/>
          <a:lstStyle/>
          <a:p>
            <a:endParaRPr lang="en-US"/>
          </a:p>
        </p:txBody>
      </p:sp>
      <p:sp>
        <p:nvSpPr>
          <p:cNvPr id="57368" name="Text Box 29"/>
          <p:cNvSpPr txBox="1">
            <a:spLocks noChangeArrowheads="1"/>
          </p:cNvSpPr>
          <p:nvPr/>
        </p:nvSpPr>
        <p:spPr bwMode="auto">
          <a:xfrm>
            <a:off x="1736725" y="3249613"/>
            <a:ext cx="1103313" cy="336550"/>
          </a:xfrm>
          <a:prstGeom prst="rect">
            <a:avLst/>
          </a:prstGeom>
          <a:noFill/>
          <a:ln w="9525">
            <a:noFill/>
            <a:miter lim="800000"/>
            <a:headEnd/>
            <a:tailEnd/>
          </a:ln>
        </p:spPr>
        <p:txBody>
          <a:bodyPr wrap="none">
            <a:spAutoFit/>
          </a:bodyPr>
          <a:lstStyle/>
          <a:p>
            <a:r>
              <a:rPr lang="en-US" sz="1600" b="1"/>
              <a:t>Not Ready</a:t>
            </a:r>
          </a:p>
        </p:txBody>
      </p:sp>
      <p:sp>
        <p:nvSpPr>
          <p:cNvPr id="57369" name="Text Box 30"/>
          <p:cNvSpPr txBox="1">
            <a:spLocks noChangeArrowheads="1"/>
          </p:cNvSpPr>
          <p:nvPr/>
        </p:nvSpPr>
        <p:spPr bwMode="auto">
          <a:xfrm>
            <a:off x="4708525" y="495300"/>
            <a:ext cx="1570038" cy="366713"/>
          </a:xfrm>
          <a:prstGeom prst="rect">
            <a:avLst/>
          </a:prstGeom>
          <a:noFill/>
          <a:ln w="9525">
            <a:noFill/>
            <a:miter lim="800000"/>
            <a:headEnd/>
            <a:tailEnd/>
          </a:ln>
        </p:spPr>
        <p:txBody>
          <a:bodyPr wrap="none">
            <a:spAutoFit/>
          </a:bodyPr>
          <a:lstStyle/>
          <a:p>
            <a:r>
              <a:rPr lang="en-US" b="1"/>
              <a:t>CPU----</a:t>
            </a:r>
            <a:r>
              <a:rPr lang="en-US" b="1">
                <a:sym typeface="Wingdings" pitchFamily="2" charset="2"/>
              </a:rPr>
              <a:t> I/O</a:t>
            </a:r>
            <a:endParaRPr lang="en-US" b="1"/>
          </a:p>
        </p:txBody>
      </p:sp>
      <p:sp>
        <p:nvSpPr>
          <p:cNvPr id="57370" name="Text Box 31"/>
          <p:cNvSpPr txBox="1">
            <a:spLocks noChangeArrowheads="1"/>
          </p:cNvSpPr>
          <p:nvPr/>
        </p:nvSpPr>
        <p:spPr bwMode="auto">
          <a:xfrm>
            <a:off x="4716463" y="1538288"/>
            <a:ext cx="1570037" cy="366712"/>
          </a:xfrm>
          <a:prstGeom prst="rect">
            <a:avLst/>
          </a:prstGeom>
          <a:noFill/>
          <a:ln w="9525">
            <a:noFill/>
            <a:miter lim="800000"/>
            <a:headEnd/>
            <a:tailEnd/>
          </a:ln>
        </p:spPr>
        <p:txBody>
          <a:bodyPr wrap="none">
            <a:spAutoFit/>
          </a:bodyPr>
          <a:lstStyle/>
          <a:p>
            <a:r>
              <a:rPr lang="en-US" b="1"/>
              <a:t>I/O----</a:t>
            </a:r>
            <a:r>
              <a:rPr lang="en-US" b="1">
                <a:sym typeface="Wingdings" pitchFamily="2" charset="2"/>
              </a:rPr>
              <a:t> CPU</a:t>
            </a:r>
            <a:endParaRPr lang="en-US" b="1"/>
          </a:p>
        </p:txBody>
      </p:sp>
      <p:sp>
        <p:nvSpPr>
          <p:cNvPr id="57371" name="Text Box 32"/>
          <p:cNvSpPr txBox="1">
            <a:spLocks noChangeArrowheads="1"/>
          </p:cNvSpPr>
          <p:nvPr/>
        </p:nvSpPr>
        <p:spPr bwMode="auto">
          <a:xfrm>
            <a:off x="5110163" y="4129088"/>
            <a:ext cx="3165475" cy="641350"/>
          </a:xfrm>
          <a:prstGeom prst="rect">
            <a:avLst/>
          </a:prstGeom>
          <a:noFill/>
          <a:ln w="9525">
            <a:noFill/>
            <a:miter lim="800000"/>
            <a:headEnd/>
            <a:tailEnd/>
          </a:ln>
        </p:spPr>
        <p:txBody>
          <a:bodyPr wrap="none">
            <a:spAutoFit/>
          </a:bodyPr>
          <a:lstStyle/>
          <a:p>
            <a:r>
              <a:rPr lang="en-US" b="1"/>
              <a:t>Memory----</a:t>
            </a:r>
            <a:r>
              <a:rPr lang="en-US" b="1">
                <a:sym typeface="Wingdings" pitchFamily="2" charset="2"/>
              </a:rPr>
              <a:t> CPU- I/O </a:t>
            </a:r>
            <a:r>
              <a:rPr lang="en-US" b="1">
                <a:solidFill>
                  <a:srgbClr val="CC0000"/>
                </a:solidFill>
                <a:sym typeface="Wingdings" pitchFamily="2" charset="2"/>
              </a:rPr>
              <a:t>OR</a:t>
            </a:r>
          </a:p>
          <a:p>
            <a:r>
              <a:rPr lang="en-US" b="1">
                <a:sym typeface="Wingdings" pitchFamily="2" charset="2"/>
              </a:rPr>
              <a:t>I/O- CPU Memory</a:t>
            </a:r>
            <a:endParaRPr lang="en-US" b="1"/>
          </a:p>
        </p:txBody>
      </p:sp>
      <p:sp>
        <p:nvSpPr>
          <p:cNvPr id="57372" name="Text Box 33"/>
          <p:cNvSpPr txBox="1">
            <a:spLocks noChangeArrowheads="1"/>
          </p:cNvSpPr>
          <p:nvPr/>
        </p:nvSpPr>
        <p:spPr bwMode="auto">
          <a:xfrm>
            <a:off x="5238750" y="2593975"/>
            <a:ext cx="3627438" cy="701675"/>
          </a:xfrm>
          <a:prstGeom prst="rect">
            <a:avLst/>
          </a:prstGeom>
          <a:noFill/>
          <a:ln w="9525">
            <a:noFill/>
            <a:miter lim="800000"/>
            <a:headEnd/>
            <a:tailEnd/>
          </a:ln>
        </p:spPr>
        <p:txBody>
          <a:bodyPr wrap="none">
            <a:spAutoFit/>
          </a:bodyPr>
          <a:lstStyle/>
          <a:p>
            <a:pPr algn="ctr"/>
            <a:r>
              <a:rPr lang="en-US" sz="2000" u="sng">
                <a:solidFill>
                  <a:srgbClr val="0000FF"/>
                </a:solidFill>
              </a:rPr>
              <a:t>Transferring a block of data using</a:t>
            </a:r>
          </a:p>
          <a:p>
            <a:pPr algn="ctr"/>
            <a:r>
              <a:rPr lang="en-US" sz="2000" u="sng">
                <a:solidFill>
                  <a:srgbClr val="0000FF"/>
                </a:solidFill>
              </a:rPr>
              <a:t> programmed Input/output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30163"/>
            <a:ext cx="8229600" cy="639763"/>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INPUT/OTPUT ADDRESSING</a:t>
            </a:r>
          </a:p>
        </p:txBody>
      </p:sp>
      <p:sp>
        <p:nvSpPr>
          <p:cNvPr id="58371" name="Line 4"/>
          <p:cNvSpPr>
            <a:spLocks noChangeShapeType="1"/>
          </p:cNvSpPr>
          <p:nvPr/>
        </p:nvSpPr>
        <p:spPr bwMode="auto">
          <a:xfrm>
            <a:off x="590550" y="895350"/>
            <a:ext cx="6934200" cy="0"/>
          </a:xfrm>
          <a:prstGeom prst="line">
            <a:avLst/>
          </a:prstGeom>
          <a:noFill/>
          <a:ln w="9525">
            <a:solidFill>
              <a:schemeClr val="tx1"/>
            </a:solidFill>
            <a:round/>
            <a:headEnd/>
            <a:tailEnd/>
          </a:ln>
        </p:spPr>
        <p:txBody>
          <a:bodyPr/>
          <a:lstStyle/>
          <a:p>
            <a:endParaRPr lang="en-US"/>
          </a:p>
        </p:txBody>
      </p:sp>
      <p:sp>
        <p:nvSpPr>
          <p:cNvPr id="58372" name="Line 5"/>
          <p:cNvSpPr>
            <a:spLocks noChangeShapeType="1"/>
          </p:cNvSpPr>
          <p:nvPr/>
        </p:nvSpPr>
        <p:spPr bwMode="auto">
          <a:xfrm>
            <a:off x="598488" y="1401763"/>
            <a:ext cx="6934200" cy="0"/>
          </a:xfrm>
          <a:prstGeom prst="line">
            <a:avLst/>
          </a:prstGeom>
          <a:noFill/>
          <a:ln w="9525">
            <a:solidFill>
              <a:schemeClr val="tx1"/>
            </a:solidFill>
            <a:round/>
            <a:headEnd/>
            <a:tailEnd/>
          </a:ln>
        </p:spPr>
        <p:txBody>
          <a:bodyPr/>
          <a:lstStyle/>
          <a:p>
            <a:endParaRPr lang="en-US"/>
          </a:p>
        </p:txBody>
      </p:sp>
      <p:sp>
        <p:nvSpPr>
          <p:cNvPr id="58373" name="Line 6"/>
          <p:cNvSpPr>
            <a:spLocks noChangeShapeType="1"/>
          </p:cNvSpPr>
          <p:nvPr/>
        </p:nvSpPr>
        <p:spPr bwMode="auto">
          <a:xfrm>
            <a:off x="588963" y="1860550"/>
            <a:ext cx="6934200" cy="0"/>
          </a:xfrm>
          <a:prstGeom prst="line">
            <a:avLst/>
          </a:prstGeom>
          <a:noFill/>
          <a:ln w="9525">
            <a:solidFill>
              <a:schemeClr val="tx1"/>
            </a:solidFill>
            <a:round/>
            <a:headEnd/>
            <a:tailEnd/>
          </a:ln>
        </p:spPr>
        <p:txBody>
          <a:bodyPr/>
          <a:lstStyle/>
          <a:p>
            <a:endParaRPr lang="en-US"/>
          </a:p>
        </p:txBody>
      </p:sp>
      <p:sp>
        <p:nvSpPr>
          <p:cNvPr id="58374" name="Line 7"/>
          <p:cNvSpPr>
            <a:spLocks noChangeShapeType="1"/>
          </p:cNvSpPr>
          <p:nvPr/>
        </p:nvSpPr>
        <p:spPr bwMode="auto">
          <a:xfrm>
            <a:off x="533400" y="2343150"/>
            <a:ext cx="6934200" cy="0"/>
          </a:xfrm>
          <a:prstGeom prst="line">
            <a:avLst/>
          </a:prstGeom>
          <a:noFill/>
          <a:ln w="9525">
            <a:solidFill>
              <a:schemeClr val="tx1"/>
            </a:solidFill>
            <a:round/>
            <a:headEnd/>
            <a:tailEnd/>
          </a:ln>
        </p:spPr>
        <p:txBody>
          <a:bodyPr/>
          <a:lstStyle/>
          <a:p>
            <a:endParaRPr lang="en-US"/>
          </a:p>
        </p:txBody>
      </p:sp>
      <p:sp>
        <p:nvSpPr>
          <p:cNvPr id="58375" name="Text Box 8"/>
          <p:cNvSpPr txBox="1">
            <a:spLocks noChangeArrowheads="1"/>
          </p:cNvSpPr>
          <p:nvPr/>
        </p:nvSpPr>
        <p:spPr bwMode="auto">
          <a:xfrm>
            <a:off x="7299325" y="474663"/>
            <a:ext cx="1327150" cy="366712"/>
          </a:xfrm>
          <a:prstGeom prst="rect">
            <a:avLst/>
          </a:prstGeom>
          <a:noFill/>
          <a:ln w="9525" algn="ctr">
            <a:noFill/>
            <a:miter lim="800000"/>
            <a:headEnd/>
            <a:tailEnd/>
          </a:ln>
        </p:spPr>
        <p:txBody>
          <a:bodyPr wrap="none">
            <a:spAutoFit/>
          </a:bodyPr>
          <a:lstStyle/>
          <a:p>
            <a:r>
              <a:rPr lang="en-US">
                <a:solidFill>
                  <a:srgbClr val="CC0000"/>
                </a:solidFill>
                <a:latin typeface="Arial" charset="0"/>
              </a:rPr>
              <a:t>DATA BUS</a:t>
            </a:r>
          </a:p>
        </p:txBody>
      </p:sp>
      <p:sp>
        <p:nvSpPr>
          <p:cNvPr id="58376" name="Text Box 9"/>
          <p:cNvSpPr txBox="1">
            <a:spLocks noChangeArrowheads="1"/>
          </p:cNvSpPr>
          <p:nvPr/>
        </p:nvSpPr>
        <p:spPr bwMode="auto">
          <a:xfrm>
            <a:off x="7162800" y="1047750"/>
            <a:ext cx="1822450" cy="366713"/>
          </a:xfrm>
          <a:prstGeom prst="rect">
            <a:avLst/>
          </a:prstGeom>
          <a:noFill/>
          <a:ln w="9525" algn="ctr">
            <a:noFill/>
            <a:miter lim="800000"/>
            <a:headEnd/>
            <a:tailEnd/>
          </a:ln>
        </p:spPr>
        <p:txBody>
          <a:bodyPr wrap="none">
            <a:spAutoFit/>
          </a:bodyPr>
          <a:lstStyle/>
          <a:p>
            <a:r>
              <a:rPr lang="en-US">
                <a:solidFill>
                  <a:srgbClr val="CC0000"/>
                </a:solidFill>
                <a:latin typeface="Arial" charset="0"/>
              </a:rPr>
              <a:t>ADDRESS BUS</a:t>
            </a:r>
          </a:p>
        </p:txBody>
      </p:sp>
      <p:sp>
        <p:nvSpPr>
          <p:cNvPr id="58377" name="Text Box 10"/>
          <p:cNvSpPr txBox="1">
            <a:spLocks noChangeArrowheads="1"/>
          </p:cNvSpPr>
          <p:nvPr/>
        </p:nvSpPr>
        <p:spPr bwMode="auto">
          <a:xfrm>
            <a:off x="7448550" y="1519238"/>
            <a:ext cx="1390650" cy="366712"/>
          </a:xfrm>
          <a:prstGeom prst="rect">
            <a:avLst/>
          </a:prstGeom>
          <a:noFill/>
          <a:ln w="9525" algn="ctr">
            <a:noFill/>
            <a:miter lim="800000"/>
            <a:headEnd/>
            <a:tailEnd/>
          </a:ln>
        </p:spPr>
        <p:txBody>
          <a:bodyPr wrap="none">
            <a:spAutoFit/>
          </a:bodyPr>
          <a:lstStyle/>
          <a:p>
            <a:r>
              <a:rPr lang="en-US">
                <a:solidFill>
                  <a:srgbClr val="CC0000"/>
                </a:solidFill>
                <a:latin typeface="Arial" charset="0"/>
              </a:rPr>
              <a:t>READ LINE</a:t>
            </a:r>
          </a:p>
        </p:txBody>
      </p:sp>
      <p:sp>
        <p:nvSpPr>
          <p:cNvPr id="58378" name="Text Box 11"/>
          <p:cNvSpPr txBox="1">
            <a:spLocks noChangeArrowheads="1"/>
          </p:cNvSpPr>
          <p:nvPr/>
        </p:nvSpPr>
        <p:spPr bwMode="auto">
          <a:xfrm>
            <a:off x="7467600" y="2052638"/>
            <a:ext cx="1492250" cy="366712"/>
          </a:xfrm>
          <a:prstGeom prst="rect">
            <a:avLst/>
          </a:prstGeom>
          <a:noFill/>
          <a:ln w="9525">
            <a:noFill/>
            <a:miter lim="800000"/>
            <a:headEnd/>
            <a:tailEnd/>
          </a:ln>
        </p:spPr>
        <p:txBody>
          <a:bodyPr wrap="none">
            <a:spAutoFit/>
          </a:bodyPr>
          <a:lstStyle/>
          <a:p>
            <a:r>
              <a:rPr lang="en-US">
                <a:solidFill>
                  <a:srgbClr val="CC0000"/>
                </a:solidFill>
                <a:latin typeface="Arial" charset="0"/>
              </a:rPr>
              <a:t>WRITE LINE</a:t>
            </a:r>
          </a:p>
        </p:txBody>
      </p:sp>
      <p:sp>
        <p:nvSpPr>
          <p:cNvPr id="58379" name="Line 15"/>
          <p:cNvSpPr>
            <a:spLocks noChangeShapeType="1"/>
          </p:cNvSpPr>
          <p:nvPr/>
        </p:nvSpPr>
        <p:spPr bwMode="auto">
          <a:xfrm flipV="1">
            <a:off x="803275" y="2343150"/>
            <a:ext cx="0" cy="1143000"/>
          </a:xfrm>
          <a:prstGeom prst="line">
            <a:avLst/>
          </a:prstGeom>
          <a:noFill/>
          <a:ln w="9525">
            <a:solidFill>
              <a:schemeClr val="tx1"/>
            </a:solidFill>
            <a:round/>
            <a:headEnd/>
            <a:tailEnd type="oval" w="med" len="med"/>
          </a:ln>
        </p:spPr>
        <p:txBody>
          <a:bodyPr/>
          <a:lstStyle/>
          <a:p>
            <a:endParaRPr lang="en-US"/>
          </a:p>
        </p:txBody>
      </p:sp>
      <p:sp>
        <p:nvSpPr>
          <p:cNvPr id="58380" name="Line 17"/>
          <p:cNvSpPr>
            <a:spLocks noChangeShapeType="1"/>
          </p:cNvSpPr>
          <p:nvPr/>
        </p:nvSpPr>
        <p:spPr bwMode="auto">
          <a:xfrm flipV="1">
            <a:off x="1303338" y="1408113"/>
            <a:ext cx="0" cy="2133600"/>
          </a:xfrm>
          <a:prstGeom prst="line">
            <a:avLst/>
          </a:prstGeom>
          <a:noFill/>
          <a:ln w="9525">
            <a:solidFill>
              <a:schemeClr val="tx1"/>
            </a:solidFill>
            <a:round/>
            <a:headEnd/>
            <a:tailEnd type="oval" w="med" len="med"/>
          </a:ln>
        </p:spPr>
        <p:txBody>
          <a:bodyPr/>
          <a:lstStyle/>
          <a:p>
            <a:endParaRPr lang="en-US"/>
          </a:p>
        </p:txBody>
      </p:sp>
      <p:sp>
        <p:nvSpPr>
          <p:cNvPr id="58381" name="Line 18"/>
          <p:cNvSpPr>
            <a:spLocks noChangeShapeType="1"/>
          </p:cNvSpPr>
          <p:nvPr/>
        </p:nvSpPr>
        <p:spPr bwMode="auto">
          <a:xfrm flipV="1">
            <a:off x="1587500" y="895350"/>
            <a:ext cx="0" cy="2590800"/>
          </a:xfrm>
          <a:prstGeom prst="line">
            <a:avLst/>
          </a:prstGeom>
          <a:noFill/>
          <a:ln w="9525">
            <a:solidFill>
              <a:schemeClr val="tx1"/>
            </a:solidFill>
            <a:round/>
            <a:headEnd/>
            <a:tailEnd type="oval" w="med" len="med"/>
          </a:ln>
        </p:spPr>
        <p:txBody>
          <a:bodyPr/>
          <a:lstStyle/>
          <a:p>
            <a:endParaRPr lang="en-US"/>
          </a:p>
        </p:txBody>
      </p:sp>
      <p:sp>
        <p:nvSpPr>
          <p:cNvPr id="58382" name="Line 19"/>
          <p:cNvSpPr>
            <a:spLocks noChangeShapeType="1"/>
          </p:cNvSpPr>
          <p:nvPr/>
        </p:nvSpPr>
        <p:spPr bwMode="auto">
          <a:xfrm flipV="1">
            <a:off x="1046163" y="1885950"/>
            <a:ext cx="0" cy="1600200"/>
          </a:xfrm>
          <a:prstGeom prst="line">
            <a:avLst/>
          </a:prstGeom>
          <a:noFill/>
          <a:ln w="9525">
            <a:solidFill>
              <a:schemeClr val="tx1"/>
            </a:solidFill>
            <a:round/>
            <a:headEnd/>
            <a:tailEnd type="oval" w="med" len="med"/>
          </a:ln>
        </p:spPr>
        <p:txBody>
          <a:bodyPr/>
          <a:lstStyle/>
          <a:p>
            <a:endParaRPr lang="en-US"/>
          </a:p>
        </p:txBody>
      </p:sp>
      <p:sp>
        <p:nvSpPr>
          <p:cNvPr id="58383" name="Line 20"/>
          <p:cNvSpPr>
            <a:spLocks noChangeShapeType="1"/>
          </p:cNvSpPr>
          <p:nvPr/>
        </p:nvSpPr>
        <p:spPr bwMode="auto">
          <a:xfrm flipV="1">
            <a:off x="2819400" y="2330450"/>
            <a:ext cx="0" cy="1143000"/>
          </a:xfrm>
          <a:prstGeom prst="line">
            <a:avLst/>
          </a:prstGeom>
          <a:noFill/>
          <a:ln w="9525">
            <a:solidFill>
              <a:schemeClr val="tx1"/>
            </a:solidFill>
            <a:round/>
            <a:headEnd/>
            <a:tailEnd type="oval" w="med" len="med"/>
          </a:ln>
        </p:spPr>
        <p:txBody>
          <a:bodyPr/>
          <a:lstStyle/>
          <a:p>
            <a:endParaRPr lang="en-US"/>
          </a:p>
        </p:txBody>
      </p:sp>
      <p:sp>
        <p:nvSpPr>
          <p:cNvPr id="58384" name="Line 21"/>
          <p:cNvSpPr>
            <a:spLocks noChangeShapeType="1"/>
          </p:cNvSpPr>
          <p:nvPr/>
        </p:nvSpPr>
        <p:spPr bwMode="auto">
          <a:xfrm flipV="1">
            <a:off x="3352800" y="1395413"/>
            <a:ext cx="0" cy="2133600"/>
          </a:xfrm>
          <a:prstGeom prst="line">
            <a:avLst/>
          </a:prstGeom>
          <a:noFill/>
          <a:ln w="9525">
            <a:solidFill>
              <a:schemeClr val="tx1"/>
            </a:solidFill>
            <a:round/>
            <a:headEnd/>
            <a:tailEnd type="oval" w="med" len="med"/>
          </a:ln>
        </p:spPr>
        <p:txBody>
          <a:bodyPr/>
          <a:lstStyle/>
          <a:p>
            <a:endParaRPr lang="en-US"/>
          </a:p>
        </p:txBody>
      </p:sp>
      <p:sp>
        <p:nvSpPr>
          <p:cNvPr id="58385" name="Line 22"/>
          <p:cNvSpPr>
            <a:spLocks noChangeShapeType="1"/>
          </p:cNvSpPr>
          <p:nvPr/>
        </p:nvSpPr>
        <p:spPr bwMode="auto">
          <a:xfrm flipV="1">
            <a:off x="3635375" y="882650"/>
            <a:ext cx="0" cy="2590800"/>
          </a:xfrm>
          <a:prstGeom prst="line">
            <a:avLst/>
          </a:prstGeom>
          <a:noFill/>
          <a:ln w="9525">
            <a:solidFill>
              <a:schemeClr val="tx1"/>
            </a:solidFill>
            <a:round/>
            <a:headEnd/>
            <a:tailEnd type="oval" w="med" len="med"/>
          </a:ln>
        </p:spPr>
        <p:txBody>
          <a:bodyPr/>
          <a:lstStyle/>
          <a:p>
            <a:endParaRPr lang="en-US"/>
          </a:p>
        </p:txBody>
      </p:sp>
      <p:sp>
        <p:nvSpPr>
          <p:cNvPr id="58386" name="Line 23"/>
          <p:cNvSpPr>
            <a:spLocks noChangeShapeType="1"/>
          </p:cNvSpPr>
          <p:nvPr/>
        </p:nvSpPr>
        <p:spPr bwMode="auto">
          <a:xfrm flipV="1">
            <a:off x="3073400" y="1873250"/>
            <a:ext cx="0" cy="1600200"/>
          </a:xfrm>
          <a:prstGeom prst="line">
            <a:avLst/>
          </a:prstGeom>
          <a:noFill/>
          <a:ln w="9525">
            <a:solidFill>
              <a:schemeClr val="tx1"/>
            </a:solidFill>
            <a:round/>
            <a:headEnd/>
            <a:tailEnd type="oval" w="med" len="med"/>
          </a:ln>
        </p:spPr>
        <p:txBody>
          <a:bodyPr/>
          <a:lstStyle/>
          <a:p>
            <a:endParaRPr lang="en-US"/>
          </a:p>
        </p:txBody>
      </p:sp>
      <p:sp>
        <p:nvSpPr>
          <p:cNvPr id="58387" name="Line 24"/>
          <p:cNvSpPr>
            <a:spLocks noChangeShapeType="1"/>
          </p:cNvSpPr>
          <p:nvPr/>
        </p:nvSpPr>
        <p:spPr bwMode="auto">
          <a:xfrm flipV="1">
            <a:off x="4622800" y="2330450"/>
            <a:ext cx="0" cy="1143000"/>
          </a:xfrm>
          <a:prstGeom prst="line">
            <a:avLst/>
          </a:prstGeom>
          <a:noFill/>
          <a:ln w="9525">
            <a:solidFill>
              <a:schemeClr val="tx1"/>
            </a:solidFill>
            <a:round/>
            <a:headEnd/>
            <a:tailEnd type="oval" w="med" len="med"/>
          </a:ln>
        </p:spPr>
        <p:txBody>
          <a:bodyPr/>
          <a:lstStyle/>
          <a:p>
            <a:endParaRPr lang="en-US"/>
          </a:p>
        </p:txBody>
      </p:sp>
      <p:sp>
        <p:nvSpPr>
          <p:cNvPr id="58388" name="Line 25"/>
          <p:cNvSpPr>
            <a:spLocks noChangeShapeType="1"/>
          </p:cNvSpPr>
          <p:nvPr/>
        </p:nvSpPr>
        <p:spPr bwMode="auto">
          <a:xfrm flipV="1">
            <a:off x="5146675" y="1395413"/>
            <a:ext cx="0" cy="2133600"/>
          </a:xfrm>
          <a:prstGeom prst="line">
            <a:avLst/>
          </a:prstGeom>
          <a:noFill/>
          <a:ln w="9525">
            <a:solidFill>
              <a:schemeClr val="tx1"/>
            </a:solidFill>
            <a:round/>
            <a:headEnd/>
            <a:tailEnd type="oval" w="med" len="med"/>
          </a:ln>
        </p:spPr>
        <p:txBody>
          <a:bodyPr/>
          <a:lstStyle/>
          <a:p>
            <a:endParaRPr lang="en-US"/>
          </a:p>
        </p:txBody>
      </p:sp>
      <p:sp>
        <p:nvSpPr>
          <p:cNvPr id="58389" name="Line 26"/>
          <p:cNvSpPr>
            <a:spLocks noChangeShapeType="1"/>
          </p:cNvSpPr>
          <p:nvPr/>
        </p:nvSpPr>
        <p:spPr bwMode="auto">
          <a:xfrm flipV="1">
            <a:off x="5424488" y="882650"/>
            <a:ext cx="0" cy="2590800"/>
          </a:xfrm>
          <a:prstGeom prst="line">
            <a:avLst/>
          </a:prstGeom>
          <a:noFill/>
          <a:ln w="9525">
            <a:solidFill>
              <a:schemeClr val="tx1"/>
            </a:solidFill>
            <a:round/>
            <a:headEnd/>
            <a:tailEnd type="oval" w="med" len="med"/>
          </a:ln>
        </p:spPr>
        <p:txBody>
          <a:bodyPr/>
          <a:lstStyle/>
          <a:p>
            <a:endParaRPr lang="en-US"/>
          </a:p>
        </p:txBody>
      </p:sp>
      <p:sp>
        <p:nvSpPr>
          <p:cNvPr id="58390" name="Line 27"/>
          <p:cNvSpPr>
            <a:spLocks noChangeShapeType="1"/>
          </p:cNvSpPr>
          <p:nvPr/>
        </p:nvSpPr>
        <p:spPr bwMode="auto">
          <a:xfrm flipV="1">
            <a:off x="4886325" y="1873250"/>
            <a:ext cx="0" cy="1600200"/>
          </a:xfrm>
          <a:prstGeom prst="line">
            <a:avLst/>
          </a:prstGeom>
          <a:noFill/>
          <a:ln w="9525">
            <a:solidFill>
              <a:schemeClr val="tx1"/>
            </a:solidFill>
            <a:round/>
            <a:headEnd/>
            <a:tailEnd type="oval" w="med" len="med"/>
          </a:ln>
        </p:spPr>
        <p:txBody>
          <a:bodyPr/>
          <a:lstStyle/>
          <a:p>
            <a:endParaRPr lang="en-US"/>
          </a:p>
        </p:txBody>
      </p:sp>
      <p:sp>
        <p:nvSpPr>
          <p:cNvPr id="58391" name="Line 28"/>
          <p:cNvSpPr>
            <a:spLocks noChangeShapeType="1"/>
          </p:cNvSpPr>
          <p:nvPr/>
        </p:nvSpPr>
        <p:spPr bwMode="auto">
          <a:xfrm flipV="1">
            <a:off x="6289675" y="2338388"/>
            <a:ext cx="0" cy="1143000"/>
          </a:xfrm>
          <a:prstGeom prst="line">
            <a:avLst/>
          </a:prstGeom>
          <a:noFill/>
          <a:ln w="9525">
            <a:solidFill>
              <a:schemeClr val="tx1"/>
            </a:solidFill>
            <a:round/>
            <a:headEnd/>
            <a:tailEnd type="oval" w="med" len="med"/>
          </a:ln>
        </p:spPr>
        <p:txBody>
          <a:bodyPr/>
          <a:lstStyle/>
          <a:p>
            <a:endParaRPr lang="en-US"/>
          </a:p>
        </p:txBody>
      </p:sp>
      <p:sp>
        <p:nvSpPr>
          <p:cNvPr id="58392" name="Line 29"/>
          <p:cNvSpPr>
            <a:spLocks noChangeShapeType="1"/>
          </p:cNvSpPr>
          <p:nvPr/>
        </p:nvSpPr>
        <p:spPr bwMode="auto">
          <a:xfrm flipV="1">
            <a:off x="6821488" y="1403350"/>
            <a:ext cx="0" cy="2133600"/>
          </a:xfrm>
          <a:prstGeom prst="line">
            <a:avLst/>
          </a:prstGeom>
          <a:noFill/>
          <a:ln w="9525">
            <a:solidFill>
              <a:schemeClr val="tx1"/>
            </a:solidFill>
            <a:round/>
            <a:headEnd/>
            <a:tailEnd type="oval" w="med" len="med"/>
          </a:ln>
        </p:spPr>
        <p:txBody>
          <a:bodyPr/>
          <a:lstStyle/>
          <a:p>
            <a:endParaRPr lang="en-US"/>
          </a:p>
        </p:txBody>
      </p:sp>
      <p:sp>
        <p:nvSpPr>
          <p:cNvPr id="58393" name="Line 30"/>
          <p:cNvSpPr>
            <a:spLocks noChangeShapeType="1"/>
          </p:cNvSpPr>
          <p:nvPr/>
        </p:nvSpPr>
        <p:spPr bwMode="auto">
          <a:xfrm flipV="1">
            <a:off x="7105650" y="890588"/>
            <a:ext cx="0" cy="2590800"/>
          </a:xfrm>
          <a:prstGeom prst="line">
            <a:avLst/>
          </a:prstGeom>
          <a:noFill/>
          <a:ln w="9525">
            <a:solidFill>
              <a:schemeClr val="tx1"/>
            </a:solidFill>
            <a:round/>
            <a:headEnd/>
            <a:tailEnd type="oval" w="med" len="med"/>
          </a:ln>
        </p:spPr>
        <p:txBody>
          <a:bodyPr/>
          <a:lstStyle/>
          <a:p>
            <a:endParaRPr lang="en-US"/>
          </a:p>
        </p:txBody>
      </p:sp>
      <p:sp>
        <p:nvSpPr>
          <p:cNvPr id="58394" name="Line 31"/>
          <p:cNvSpPr>
            <a:spLocks noChangeShapeType="1"/>
          </p:cNvSpPr>
          <p:nvPr/>
        </p:nvSpPr>
        <p:spPr bwMode="auto">
          <a:xfrm flipV="1">
            <a:off x="6523038" y="1881188"/>
            <a:ext cx="0" cy="1600200"/>
          </a:xfrm>
          <a:prstGeom prst="line">
            <a:avLst/>
          </a:prstGeom>
          <a:noFill/>
          <a:ln w="9525">
            <a:solidFill>
              <a:schemeClr val="tx1"/>
            </a:solidFill>
            <a:round/>
            <a:headEnd/>
            <a:tailEnd type="oval" w="med" len="med"/>
          </a:ln>
        </p:spPr>
        <p:txBody>
          <a:bodyPr/>
          <a:lstStyle/>
          <a:p>
            <a:endParaRPr lang="en-US"/>
          </a:p>
        </p:txBody>
      </p:sp>
      <p:sp>
        <p:nvSpPr>
          <p:cNvPr id="58395" name="Text Box 32"/>
          <p:cNvSpPr txBox="1">
            <a:spLocks noChangeArrowheads="1"/>
          </p:cNvSpPr>
          <p:nvPr/>
        </p:nvSpPr>
        <p:spPr bwMode="auto">
          <a:xfrm>
            <a:off x="531813" y="3475038"/>
            <a:ext cx="1343025" cy="650875"/>
          </a:xfrm>
          <a:prstGeom prst="rect">
            <a:avLst/>
          </a:prstGeom>
          <a:noFill/>
          <a:ln w="9525" algn="ctr">
            <a:solidFill>
              <a:srgbClr val="FF00FF"/>
            </a:solidFill>
            <a:miter lim="800000"/>
            <a:headEnd/>
            <a:tailEnd/>
          </a:ln>
        </p:spPr>
        <p:txBody>
          <a:bodyPr wrap="none">
            <a:spAutoFit/>
          </a:bodyPr>
          <a:lstStyle/>
          <a:p>
            <a:pPr algn="ctr"/>
            <a:r>
              <a:rPr lang="en-US" b="1">
                <a:solidFill>
                  <a:srgbClr val="FF6600"/>
                </a:solidFill>
              </a:rPr>
              <a:t>MAIN</a:t>
            </a:r>
          </a:p>
          <a:p>
            <a:pPr algn="ctr"/>
            <a:r>
              <a:rPr lang="en-US" b="1">
                <a:solidFill>
                  <a:srgbClr val="FF6600"/>
                </a:solidFill>
              </a:rPr>
              <a:t> MEMORY</a:t>
            </a:r>
          </a:p>
        </p:txBody>
      </p:sp>
      <p:sp>
        <p:nvSpPr>
          <p:cNvPr id="58396" name="Text Box 33"/>
          <p:cNvSpPr txBox="1">
            <a:spLocks noChangeArrowheads="1"/>
          </p:cNvSpPr>
          <p:nvPr/>
        </p:nvSpPr>
        <p:spPr bwMode="auto">
          <a:xfrm>
            <a:off x="2673350" y="3486150"/>
            <a:ext cx="1108075" cy="376238"/>
          </a:xfrm>
          <a:prstGeom prst="rect">
            <a:avLst/>
          </a:prstGeom>
          <a:noFill/>
          <a:ln w="9525" algn="ctr">
            <a:solidFill>
              <a:srgbClr val="FF00FF"/>
            </a:solidFill>
            <a:miter lim="800000"/>
            <a:headEnd/>
            <a:tailEnd/>
          </a:ln>
        </p:spPr>
        <p:txBody>
          <a:bodyPr wrap="none">
            <a:spAutoFit/>
          </a:bodyPr>
          <a:lstStyle/>
          <a:p>
            <a:pPr algn="ctr"/>
            <a:r>
              <a:rPr lang="en-US" b="1">
                <a:solidFill>
                  <a:srgbClr val="FF6600"/>
                </a:solidFill>
              </a:rPr>
              <a:t>    CPU	</a:t>
            </a:r>
          </a:p>
        </p:txBody>
      </p:sp>
      <p:sp>
        <p:nvSpPr>
          <p:cNvPr id="58397" name="Text Box 34"/>
          <p:cNvSpPr txBox="1">
            <a:spLocks noChangeArrowheads="1"/>
          </p:cNvSpPr>
          <p:nvPr/>
        </p:nvSpPr>
        <p:spPr bwMode="auto">
          <a:xfrm>
            <a:off x="4138613" y="3459163"/>
            <a:ext cx="1781175" cy="376237"/>
          </a:xfrm>
          <a:prstGeom prst="rect">
            <a:avLst/>
          </a:prstGeom>
          <a:noFill/>
          <a:ln w="9525" algn="ctr">
            <a:solidFill>
              <a:srgbClr val="FF00FF"/>
            </a:solidFill>
            <a:miter lim="800000"/>
            <a:headEnd/>
            <a:tailEnd/>
          </a:ln>
        </p:spPr>
        <p:txBody>
          <a:bodyPr wrap="none">
            <a:spAutoFit/>
          </a:bodyPr>
          <a:lstStyle/>
          <a:p>
            <a:pPr algn="ctr"/>
            <a:r>
              <a:rPr lang="en-US" b="1">
                <a:solidFill>
                  <a:srgbClr val="FF6600"/>
                </a:solidFill>
              </a:rPr>
              <a:t> I/O MODULE1</a:t>
            </a:r>
          </a:p>
        </p:txBody>
      </p:sp>
      <p:sp>
        <p:nvSpPr>
          <p:cNvPr id="58398" name="Text Box 35"/>
          <p:cNvSpPr txBox="1">
            <a:spLocks noChangeArrowheads="1"/>
          </p:cNvSpPr>
          <p:nvPr/>
        </p:nvSpPr>
        <p:spPr bwMode="auto">
          <a:xfrm>
            <a:off x="5967413" y="3470275"/>
            <a:ext cx="1781175" cy="376238"/>
          </a:xfrm>
          <a:prstGeom prst="rect">
            <a:avLst/>
          </a:prstGeom>
          <a:noFill/>
          <a:ln w="9525" algn="ctr">
            <a:solidFill>
              <a:srgbClr val="FF00FF"/>
            </a:solidFill>
            <a:miter lim="800000"/>
            <a:headEnd/>
            <a:tailEnd/>
          </a:ln>
        </p:spPr>
        <p:txBody>
          <a:bodyPr wrap="none">
            <a:spAutoFit/>
          </a:bodyPr>
          <a:lstStyle/>
          <a:p>
            <a:pPr algn="ctr"/>
            <a:r>
              <a:rPr lang="en-US" b="1">
                <a:solidFill>
                  <a:srgbClr val="FF6600"/>
                </a:solidFill>
              </a:rPr>
              <a:t> I/O MODULE2</a:t>
            </a:r>
          </a:p>
        </p:txBody>
      </p:sp>
      <p:sp>
        <p:nvSpPr>
          <p:cNvPr id="58399" name="Text Box 36"/>
          <p:cNvSpPr txBox="1">
            <a:spLocks noChangeArrowheads="1"/>
          </p:cNvSpPr>
          <p:nvPr/>
        </p:nvSpPr>
        <p:spPr bwMode="auto">
          <a:xfrm>
            <a:off x="1905000" y="4164013"/>
            <a:ext cx="4375150" cy="366712"/>
          </a:xfrm>
          <a:prstGeom prst="rect">
            <a:avLst/>
          </a:prstGeom>
          <a:noFill/>
          <a:ln w="9525">
            <a:noFill/>
            <a:miter lim="800000"/>
            <a:headEnd/>
            <a:tailEnd/>
          </a:ln>
        </p:spPr>
        <p:txBody>
          <a:bodyPr wrap="none">
            <a:spAutoFit/>
          </a:bodyPr>
          <a:lstStyle/>
          <a:p>
            <a:r>
              <a:rPr lang="en-US" b="1">
                <a:solidFill>
                  <a:srgbClr val="FF6600"/>
                </a:solidFill>
              </a:rPr>
              <a:t>Structure of memory mapped input/output</a:t>
            </a:r>
          </a:p>
        </p:txBody>
      </p:sp>
      <p:sp>
        <p:nvSpPr>
          <p:cNvPr id="58400" name="Text Box 37"/>
          <p:cNvSpPr txBox="1">
            <a:spLocks noChangeArrowheads="1"/>
          </p:cNvSpPr>
          <p:nvPr/>
        </p:nvSpPr>
        <p:spPr bwMode="auto">
          <a:xfrm>
            <a:off x="438150" y="5446713"/>
            <a:ext cx="6883400" cy="1190625"/>
          </a:xfrm>
          <a:prstGeom prst="rect">
            <a:avLst/>
          </a:prstGeom>
          <a:noFill/>
          <a:ln w="9525">
            <a:noFill/>
            <a:miter lim="800000"/>
            <a:headEnd/>
            <a:tailEnd/>
          </a:ln>
        </p:spPr>
        <p:txBody>
          <a:bodyPr wrap="none">
            <a:spAutoFit/>
          </a:bodyPr>
          <a:lstStyle/>
          <a:p>
            <a:pPr marL="342900" indent="-342900"/>
            <a:r>
              <a:rPr lang="en-US">
                <a:solidFill>
                  <a:srgbClr val="CC00FF"/>
                </a:solidFill>
              </a:rPr>
              <a:t>When the processor ,main memory and input/output share a common bus</a:t>
            </a:r>
          </a:p>
          <a:p>
            <a:pPr marL="342900" indent="-342900"/>
            <a:r>
              <a:rPr lang="en-US">
                <a:solidFill>
                  <a:srgbClr val="CC00FF"/>
                </a:solidFill>
              </a:rPr>
              <a:t>Two modes of addressing are</a:t>
            </a:r>
          </a:p>
          <a:p>
            <a:pPr marL="342900" indent="-342900">
              <a:buFontTx/>
              <a:buAutoNum type="arabicPeriod"/>
            </a:pPr>
            <a:r>
              <a:rPr lang="en-US">
                <a:solidFill>
                  <a:srgbClr val="CC00FF"/>
                </a:solidFill>
              </a:rPr>
              <a:t>Memory mapped I/O</a:t>
            </a:r>
          </a:p>
          <a:p>
            <a:pPr marL="342900" indent="-342900">
              <a:buFontTx/>
              <a:buAutoNum type="arabicPeriod"/>
            </a:pPr>
            <a:r>
              <a:rPr lang="en-US">
                <a:solidFill>
                  <a:srgbClr val="CC00FF"/>
                </a:solidFill>
              </a:rPr>
              <a:t>Input/output-mapped I/O.</a:t>
            </a:r>
          </a:p>
        </p:txBody>
      </p:sp>
      <p:sp>
        <p:nvSpPr>
          <p:cNvPr id="58401" name="Text Box 38"/>
          <p:cNvSpPr txBox="1">
            <a:spLocks noChangeArrowheads="1"/>
          </p:cNvSpPr>
          <p:nvPr/>
        </p:nvSpPr>
        <p:spPr bwMode="auto">
          <a:xfrm>
            <a:off x="587375" y="4533900"/>
            <a:ext cx="5937250" cy="915988"/>
          </a:xfrm>
          <a:prstGeom prst="rect">
            <a:avLst/>
          </a:prstGeom>
          <a:noFill/>
          <a:ln w="9525">
            <a:noFill/>
            <a:miter lim="800000"/>
            <a:headEnd/>
            <a:tailEnd/>
          </a:ln>
        </p:spPr>
        <p:txBody>
          <a:bodyPr wrap="none">
            <a:spAutoFit/>
          </a:bodyPr>
          <a:lstStyle/>
          <a:p>
            <a:r>
              <a:rPr lang="en-US">
                <a:solidFill>
                  <a:srgbClr val="0000FF"/>
                </a:solidFill>
              </a:rPr>
              <a:t>READ: Command is for input of data.</a:t>
            </a:r>
          </a:p>
          <a:p>
            <a:r>
              <a:rPr lang="en-US">
                <a:solidFill>
                  <a:srgbClr val="0000FF"/>
                </a:solidFill>
              </a:rPr>
              <a:t>WRITE: Command is for output of data.</a:t>
            </a:r>
          </a:p>
          <a:p>
            <a:r>
              <a:rPr lang="en-US">
                <a:solidFill>
                  <a:srgbClr val="0000FF"/>
                </a:solidFill>
              </a:rPr>
              <a:t>I/O module is used for interfacing of a device with .system bus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92088"/>
            <a:ext cx="8229600" cy="487362"/>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MEMORY MAPPED I/O</a:t>
            </a:r>
          </a:p>
        </p:txBody>
      </p:sp>
      <p:sp>
        <p:nvSpPr>
          <p:cNvPr id="59395" name="Rectangle 3"/>
          <p:cNvSpPr>
            <a:spLocks noGrp="1" noChangeArrowheads="1"/>
          </p:cNvSpPr>
          <p:nvPr>
            <p:ph type="body" idx="1"/>
          </p:nvPr>
        </p:nvSpPr>
        <p:spPr>
          <a:xfrm>
            <a:off x="209550" y="741363"/>
            <a:ext cx="8686800" cy="5638800"/>
          </a:xfrm>
        </p:spPr>
        <p:txBody>
          <a:bodyPr/>
          <a:lstStyle/>
          <a:p>
            <a:pPr marL="609600" indent="-609600" algn="just" eaLnBrk="1" hangingPunct="1">
              <a:buFontTx/>
              <a:buAutoNum type="arabicPeriod"/>
            </a:pPr>
            <a:r>
              <a:rPr lang="en-US" sz="2400" smtClean="0">
                <a:latin typeface="Times New Roman" pitchFamily="18" charset="0"/>
              </a:rPr>
              <a:t>General structure of memory mapped I/O is as shown above.</a:t>
            </a:r>
          </a:p>
          <a:p>
            <a:pPr marL="609600" indent="-609600" algn="just" eaLnBrk="1" hangingPunct="1">
              <a:buFontTx/>
              <a:buAutoNum type="arabicPeriod"/>
            </a:pPr>
            <a:r>
              <a:rPr lang="en-US" sz="2400" smtClean="0">
                <a:latin typeface="Times New Roman" pitchFamily="18" charset="0"/>
              </a:rPr>
              <a:t>With memory mapped I/O Input/Output, there is a single address space for memory locations and input/output devices.</a:t>
            </a:r>
          </a:p>
          <a:p>
            <a:pPr marL="990600" lvl="1" indent="-533400" algn="just" eaLnBrk="1" hangingPunct="1">
              <a:buFontTx/>
              <a:buAutoNum type="arabicPeriod"/>
            </a:pPr>
            <a:r>
              <a:rPr lang="en-US" sz="2000" smtClean="0">
                <a:latin typeface="Times New Roman" pitchFamily="18" charset="0"/>
              </a:rPr>
              <a:t>Processor treats status and data registers as separate memory locations. Status and data registers are part of an I/O devices.</a:t>
            </a:r>
          </a:p>
          <a:p>
            <a:pPr marL="990600" lvl="1" indent="-533400" algn="just" eaLnBrk="1" hangingPunct="1">
              <a:buFontTx/>
              <a:buAutoNum type="arabicPeriod"/>
            </a:pPr>
            <a:r>
              <a:rPr lang="en-US" sz="2000" smtClean="0">
                <a:latin typeface="Times New Roman" pitchFamily="18" charset="0"/>
              </a:rPr>
              <a:t>Processor uses same memory instructions to access both memory and input/output devices.</a:t>
            </a:r>
          </a:p>
          <a:p>
            <a:pPr marL="990600" lvl="1" indent="-533400" algn="just" eaLnBrk="1" hangingPunct="1">
              <a:buFontTx/>
              <a:buAutoNum type="arabicPeriod"/>
            </a:pPr>
            <a:r>
              <a:rPr lang="en-US" sz="2000" smtClean="0">
                <a:latin typeface="Times New Roman" pitchFamily="18" charset="0"/>
              </a:rPr>
              <a:t>With memory-mapped Input/Output, a single read line and a single write line are needed on the bus.</a:t>
            </a:r>
          </a:p>
          <a:p>
            <a:pPr marL="990600" lvl="1" indent="-533400" algn="just" eaLnBrk="1" hangingPunct="1">
              <a:buFontTx/>
              <a:buAutoNum type="arabicPeriod"/>
            </a:pPr>
            <a:r>
              <a:rPr lang="en-US" sz="2000" b="1" smtClean="0">
                <a:latin typeface="Times New Roman" pitchFamily="18" charset="0"/>
              </a:rPr>
              <a:t>READ </a:t>
            </a:r>
            <a:r>
              <a:rPr lang="en-US" sz="2000" smtClean="0">
                <a:latin typeface="Times New Roman" pitchFamily="18" charset="0"/>
              </a:rPr>
              <a:t> line is activated during transfer of data from memory to CPU.</a:t>
            </a:r>
          </a:p>
          <a:p>
            <a:pPr marL="990600" lvl="1" indent="-533400" algn="just" eaLnBrk="1" hangingPunct="1">
              <a:buFontTx/>
              <a:buAutoNum type="arabicPeriod"/>
            </a:pPr>
            <a:r>
              <a:rPr lang="en-US" sz="2000" smtClean="0">
                <a:latin typeface="Times New Roman" pitchFamily="18" charset="0"/>
              </a:rPr>
              <a:t>E.g. </a:t>
            </a:r>
            <a:r>
              <a:rPr lang="en-US" sz="2000" b="1" smtClean="0">
                <a:latin typeface="Times New Roman" pitchFamily="18" charset="0"/>
              </a:rPr>
              <a:t>MOV AX, x	[AX </a:t>
            </a:r>
            <a:r>
              <a:rPr lang="en-US" sz="2000" b="1" smtClean="0">
                <a:latin typeface="Times New Roman" pitchFamily="18" charset="0"/>
                <a:sym typeface="Wingdings" pitchFamily="2" charset="2"/>
              </a:rPr>
              <a:t> x]</a:t>
            </a:r>
          </a:p>
          <a:p>
            <a:pPr marL="990600" lvl="1" indent="-533400" algn="just" eaLnBrk="1" hangingPunct="1">
              <a:buFontTx/>
              <a:buNone/>
            </a:pPr>
            <a:r>
              <a:rPr lang="en-US" sz="2000" b="1" smtClean="0">
                <a:latin typeface="Times New Roman" pitchFamily="18" charset="0"/>
              </a:rPr>
              <a:t> </a:t>
            </a:r>
            <a:r>
              <a:rPr lang="en-US" sz="2000" smtClean="0">
                <a:latin typeface="Times New Roman" pitchFamily="18" charset="0"/>
              </a:rPr>
              <a:t>8086,assembly instruction </a:t>
            </a:r>
            <a:r>
              <a:rPr lang="en-US" sz="2000" b="1" smtClean="0">
                <a:latin typeface="Times New Roman" pitchFamily="18" charset="0"/>
              </a:rPr>
              <a:t>‘MOV AX’	</a:t>
            </a:r>
            <a:r>
              <a:rPr lang="en-US" sz="2000" smtClean="0">
                <a:latin typeface="Times New Roman" pitchFamily="18" charset="0"/>
              </a:rPr>
              <a:t>will transfer a word of data from memory location x into CPU register AX. This activates </a:t>
            </a:r>
            <a:r>
              <a:rPr lang="en-US" sz="2000" b="1" smtClean="0">
                <a:latin typeface="Times New Roman" pitchFamily="18" charset="0"/>
              </a:rPr>
              <a:t>READ line</a:t>
            </a:r>
          </a:p>
          <a:p>
            <a:pPr marL="990600" lvl="1" indent="-533400" algn="just" eaLnBrk="1" hangingPunct="1">
              <a:buFontTx/>
              <a:buAutoNum type="arabicPeriod" startAt="6"/>
            </a:pPr>
            <a:r>
              <a:rPr lang="en-US" sz="2000" b="1" smtClean="0">
                <a:latin typeface="Times New Roman" pitchFamily="18" charset="0"/>
              </a:rPr>
              <a:t>WRITE </a:t>
            </a:r>
            <a:r>
              <a:rPr lang="en-US" sz="2000" smtClean="0">
                <a:latin typeface="Times New Roman" pitchFamily="18" charset="0"/>
              </a:rPr>
              <a:t> line is activated during transfer of data from CPU to memory.</a:t>
            </a:r>
            <a:endParaRPr lang="en-US" sz="2000" b="1" smtClean="0">
              <a:latin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457200" y="206375"/>
            <a:ext cx="8229600" cy="6126163"/>
          </a:xfrm>
        </p:spPr>
        <p:txBody>
          <a:bodyPr/>
          <a:lstStyle/>
          <a:p>
            <a:pPr marL="609600" indent="-609600" algn="just" eaLnBrk="1" hangingPunct="1">
              <a:buFontTx/>
              <a:buNone/>
            </a:pPr>
            <a:r>
              <a:rPr lang="en-US" sz="2400" smtClean="0">
                <a:latin typeface="Times New Roman" pitchFamily="18" charset="0"/>
              </a:rPr>
              <a:t>Example:</a:t>
            </a:r>
          </a:p>
          <a:p>
            <a:pPr marL="609600" indent="-609600" algn="just" eaLnBrk="1" hangingPunct="1">
              <a:buFontTx/>
              <a:buNone/>
            </a:pPr>
            <a:r>
              <a:rPr lang="en-US" sz="2400" b="1" smtClean="0">
                <a:latin typeface="Times New Roman" pitchFamily="18" charset="0"/>
              </a:rPr>
              <a:t>MOV x AX     [x</a:t>
            </a:r>
            <a:r>
              <a:rPr lang="en-US" sz="2400" b="1" smtClean="0">
                <a:latin typeface="Times New Roman" pitchFamily="18" charset="0"/>
                <a:sym typeface="Wingdings" pitchFamily="2" charset="2"/>
              </a:rPr>
              <a:t> AX]</a:t>
            </a:r>
          </a:p>
          <a:p>
            <a:pPr marL="609600" indent="-609600" algn="just" eaLnBrk="1" hangingPunct="1">
              <a:buFontTx/>
              <a:buAutoNum type="arabicPeriod"/>
            </a:pPr>
            <a:r>
              <a:rPr lang="en-US" sz="2400" smtClean="0">
                <a:latin typeface="Times New Roman" pitchFamily="18" charset="0"/>
              </a:rPr>
              <a:t>With memory mapped I/O, no special commands (IN,OUT) are needed for input/output operations.</a:t>
            </a:r>
          </a:p>
          <a:p>
            <a:pPr marL="609600" indent="-609600" algn="just" eaLnBrk="1" hangingPunct="1">
              <a:buFontTx/>
              <a:buAutoNum type="arabicPeriod"/>
            </a:pPr>
            <a:r>
              <a:rPr lang="en-US" sz="2400" smtClean="0">
                <a:latin typeface="Times New Roman" pitchFamily="18" charset="0"/>
              </a:rPr>
              <a:t>Powerful addressing modes, available for accessing memory variables can also be used to address an input/output.</a:t>
            </a:r>
          </a:p>
          <a:p>
            <a:pPr marL="609600" indent="-609600" algn="just" eaLnBrk="1" hangingPunct="1">
              <a:buFontTx/>
              <a:buAutoNum type="arabicPeriod"/>
            </a:pPr>
            <a:r>
              <a:rPr lang="en-US" sz="2400" smtClean="0">
                <a:latin typeface="Times New Roman" pitchFamily="18" charset="0"/>
              </a:rPr>
              <a:t>A large set of instructions (meant for memory operands) can be used for input/output. This allows more efficient programming.</a:t>
            </a:r>
          </a:p>
          <a:p>
            <a:pPr marL="609600" indent="-609600" algn="just" eaLnBrk="1" hangingPunct="1">
              <a:buFontTx/>
              <a:buAutoNum type="arabicPeriod"/>
            </a:pPr>
            <a:r>
              <a:rPr lang="en-US" sz="2400" smtClean="0">
                <a:latin typeface="Times New Roman" pitchFamily="18" charset="0"/>
              </a:rPr>
              <a:t>Interfacing circuit for memory-mapped Input/Output is complex. Device has to behave like a set of memory locations to CPU</a:t>
            </a:r>
          </a:p>
          <a:p>
            <a:pPr marL="990600" lvl="1" indent="-533400" algn="just" eaLnBrk="1" hangingPunct="1">
              <a:buFontTx/>
              <a:buNone/>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28600"/>
            <a:ext cx="8229600" cy="457200"/>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I/O-mapped I/O</a:t>
            </a:r>
          </a:p>
        </p:txBody>
      </p:sp>
      <p:sp>
        <p:nvSpPr>
          <p:cNvPr id="61443" name="Line 4"/>
          <p:cNvSpPr>
            <a:spLocks noChangeShapeType="1"/>
          </p:cNvSpPr>
          <p:nvPr/>
        </p:nvSpPr>
        <p:spPr bwMode="auto">
          <a:xfrm>
            <a:off x="246063" y="1746250"/>
            <a:ext cx="7391400" cy="0"/>
          </a:xfrm>
          <a:prstGeom prst="line">
            <a:avLst/>
          </a:prstGeom>
          <a:noFill/>
          <a:ln w="9525">
            <a:solidFill>
              <a:schemeClr val="tx1"/>
            </a:solidFill>
            <a:round/>
            <a:headEnd/>
            <a:tailEnd/>
          </a:ln>
        </p:spPr>
        <p:txBody>
          <a:bodyPr/>
          <a:lstStyle/>
          <a:p>
            <a:endParaRPr lang="en-US"/>
          </a:p>
        </p:txBody>
      </p:sp>
      <p:sp>
        <p:nvSpPr>
          <p:cNvPr id="61444" name="Line 5"/>
          <p:cNvSpPr>
            <a:spLocks noChangeShapeType="1"/>
          </p:cNvSpPr>
          <p:nvPr/>
        </p:nvSpPr>
        <p:spPr bwMode="auto">
          <a:xfrm>
            <a:off x="228600" y="2117725"/>
            <a:ext cx="7391400" cy="0"/>
          </a:xfrm>
          <a:prstGeom prst="line">
            <a:avLst/>
          </a:prstGeom>
          <a:noFill/>
          <a:ln w="9525">
            <a:solidFill>
              <a:schemeClr val="tx1"/>
            </a:solidFill>
            <a:round/>
            <a:headEnd/>
            <a:tailEnd/>
          </a:ln>
        </p:spPr>
        <p:txBody>
          <a:bodyPr/>
          <a:lstStyle/>
          <a:p>
            <a:endParaRPr lang="en-US"/>
          </a:p>
        </p:txBody>
      </p:sp>
      <p:sp>
        <p:nvSpPr>
          <p:cNvPr id="61445" name="Line 6"/>
          <p:cNvSpPr>
            <a:spLocks noChangeShapeType="1"/>
          </p:cNvSpPr>
          <p:nvPr/>
        </p:nvSpPr>
        <p:spPr bwMode="auto">
          <a:xfrm>
            <a:off x="207963" y="2484438"/>
            <a:ext cx="7391400" cy="0"/>
          </a:xfrm>
          <a:prstGeom prst="line">
            <a:avLst/>
          </a:prstGeom>
          <a:noFill/>
          <a:ln w="9525">
            <a:solidFill>
              <a:schemeClr val="tx1"/>
            </a:solidFill>
            <a:round/>
            <a:headEnd/>
            <a:tailEnd/>
          </a:ln>
        </p:spPr>
        <p:txBody>
          <a:bodyPr/>
          <a:lstStyle/>
          <a:p>
            <a:endParaRPr lang="en-US"/>
          </a:p>
        </p:txBody>
      </p:sp>
      <p:sp>
        <p:nvSpPr>
          <p:cNvPr id="61446" name="Line 7"/>
          <p:cNvSpPr>
            <a:spLocks noChangeShapeType="1"/>
          </p:cNvSpPr>
          <p:nvPr/>
        </p:nvSpPr>
        <p:spPr bwMode="auto">
          <a:xfrm>
            <a:off x="228600" y="2838450"/>
            <a:ext cx="7391400" cy="0"/>
          </a:xfrm>
          <a:prstGeom prst="line">
            <a:avLst/>
          </a:prstGeom>
          <a:noFill/>
          <a:ln w="9525">
            <a:solidFill>
              <a:schemeClr val="tx1"/>
            </a:solidFill>
            <a:round/>
            <a:headEnd/>
            <a:tailEnd/>
          </a:ln>
        </p:spPr>
        <p:txBody>
          <a:bodyPr/>
          <a:lstStyle/>
          <a:p>
            <a:endParaRPr lang="en-US"/>
          </a:p>
        </p:txBody>
      </p:sp>
      <p:sp>
        <p:nvSpPr>
          <p:cNvPr id="61447" name="Line 8"/>
          <p:cNvSpPr>
            <a:spLocks noChangeShapeType="1"/>
          </p:cNvSpPr>
          <p:nvPr/>
        </p:nvSpPr>
        <p:spPr bwMode="auto">
          <a:xfrm>
            <a:off x="228600" y="3197225"/>
            <a:ext cx="7391400" cy="0"/>
          </a:xfrm>
          <a:prstGeom prst="line">
            <a:avLst/>
          </a:prstGeom>
          <a:noFill/>
          <a:ln w="9525">
            <a:solidFill>
              <a:schemeClr val="tx1"/>
            </a:solidFill>
            <a:round/>
            <a:headEnd/>
            <a:tailEnd/>
          </a:ln>
        </p:spPr>
        <p:txBody>
          <a:bodyPr/>
          <a:lstStyle/>
          <a:p>
            <a:endParaRPr lang="en-US"/>
          </a:p>
        </p:txBody>
      </p:sp>
      <p:sp>
        <p:nvSpPr>
          <p:cNvPr id="61448" name="Line 9"/>
          <p:cNvSpPr>
            <a:spLocks noChangeShapeType="1"/>
          </p:cNvSpPr>
          <p:nvPr/>
        </p:nvSpPr>
        <p:spPr bwMode="auto">
          <a:xfrm>
            <a:off x="239713" y="3556000"/>
            <a:ext cx="7391400" cy="0"/>
          </a:xfrm>
          <a:prstGeom prst="line">
            <a:avLst/>
          </a:prstGeom>
          <a:noFill/>
          <a:ln w="9525">
            <a:solidFill>
              <a:schemeClr val="tx1"/>
            </a:solidFill>
            <a:round/>
            <a:headEnd/>
            <a:tailEnd/>
          </a:ln>
        </p:spPr>
        <p:txBody>
          <a:bodyPr/>
          <a:lstStyle/>
          <a:p>
            <a:endParaRPr lang="en-US"/>
          </a:p>
        </p:txBody>
      </p:sp>
      <p:sp>
        <p:nvSpPr>
          <p:cNvPr id="61449" name="Line 10"/>
          <p:cNvSpPr>
            <a:spLocks noChangeShapeType="1"/>
          </p:cNvSpPr>
          <p:nvPr/>
        </p:nvSpPr>
        <p:spPr bwMode="auto">
          <a:xfrm flipV="1">
            <a:off x="381000" y="1743075"/>
            <a:ext cx="0" cy="2514600"/>
          </a:xfrm>
          <a:prstGeom prst="line">
            <a:avLst/>
          </a:prstGeom>
          <a:noFill/>
          <a:ln w="9525">
            <a:solidFill>
              <a:schemeClr val="tx1"/>
            </a:solidFill>
            <a:round/>
            <a:headEnd/>
            <a:tailEnd type="oval" w="med" len="med"/>
          </a:ln>
        </p:spPr>
        <p:txBody>
          <a:bodyPr/>
          <a:lstStyle/>
          <a:p>
            <a:endParaRPr lang="en-US"/>
          </a:p>
        </p:txBody>
      </p:sp>
      <p:sp>
        <p:nvSpPr>
          <p:cNvPr id="61450" name="Line 11"/>
          <p:cNvSpPr>
            <a:spLocks noChangeShapeType="1"/>
          </p:cNvSpPr>
          <p:nvPr/>
        </p:nvSpPr>
        <p:spPr bwMode="auto">
          <a:xfrm flipV="1">
            <a:off x="609600" y="2068513"/>
            <a:ext cx="0" cy="2209800"/>
          </a:xfrm>
          <a:prstGeom prst="line">
            <a:avLst/>
          </a:prstGeom>
          <a:noFill/>
          <a:ln w="9525">
            <a:solidFill>
              <a:schemeClr val="tx1"/>
            </a:solidFill>
            <a:round/>
            <a:headEnd/>
            <a:tailEnd type="oval" w="med" len="med"/>
          </a:ln>
        </p:spPr>
        <p:txBody>
          <a:bodyPr/>
          <a:lstStyle/>
          <a:p>
            <a:endParaRPr lang="en-US"/>
          </a:p>
        </p:txBody>
      </p:sp>
      <p:sp>
        <p:nvSpPr>
          <p:cNvPr id="61451" name="Line 12"/>
          <p:cNvSpPr>
            <a:spLocks noChangeShapeType="1"/>
          </p:cNvSpPr>
          <p:nvPr/>
        </p:nvSpPr>
        <p:spPr bwMode="auto">
          <a:xfrm flipV="1">
            <a:off x="858838" y="2505075"/>
            <a:ext cx="0" cy="1752600"/>
          </a:xfrm>
          <a:prstGeom prst="line">
            <a:avLst/>
          </a:prstGeom>
          <a:noFill/>
          <a:ln w="9525">
            <a:solidFill>
              <a:schemeClr val="tx1"/>
            </a:solidFill>
            <a:round/>
            <a:headEnd/>
            <a:tailEnd type="oval" w="med" len="med"/>
          </a:ln>
        </p:spPr>
        <p:txBody>
          <a:bodyPr/>
          <a:lstStyle/>
          <a:p>
            <a:endParaRPr lang="en-US"/>
          </a:p>
        </p:txBody>
      </p:sp>
      <p:sp>
        <p:nvSpPr>
          <p:cNvPr id="61452" name="Line 14"/>
          <p:cNvSpPr>
            <a:spLocks noChangeShapeType="1"/>
          </p:cNvSpPr>
          <p:nvPr/>
        </p:nvSpPr>
        <p:spPr bwMode="auto">
          <a:xfrm flipV="1">
            <a:off x="1093788" y="2844800"/>
            <a:ext cx="0" cy="1412875"/>
          </a:xfrm>
          <a:prstGeom prst="line">
            <a:avLst/>
          </a:prstGeom>
          <a:noFill/>
          <a:ln w="9525">
            <a:solidFill>
              <a:schemeClr val="tx1"/>
            </a:solidFill>
            <a:round/>
            <a:headEnd/>
            <a:tailEnd type="oval" w="med" len="med"/>
          </a:ln>
        </p:spPr>
        <p:txBody>
          <a:bodyPr/>
          <a:lstStyle/>
          <a:p>
            <a:endParaRPr lang="en-US"/>
          </a:p>
        </p:txBody>
      </p:sp>
      <p:sp>
        <p:nvSpPr>
          <p:cNvPr id="61453" name="Line 15"/>
          <p:cNvSpPr>
            <a:spLocks noChangeShapeType="1"/>
          </p:cNvSpPr>
          <p:nvPr/>
        </p:nvSpPr>
        <p:spPr bwMode="auto">
          <a:xfrm flipV="1">
            <a:off x="2384425" y="1730375"/>
            <a:ext cx="0" cy="2514600"/>
          </a:xfrm>
          <a:prstGeom prst="line">
            <a:avLst/>
          </a:prstGeom>
          <a:noFill/>
          <a:ln w="9525">
            <a:solidFill>
              <a:schemeClr val="tx1"/>
            </a:solidFill>
            <a:round/>
            <a:headEnd/>
            <a:tailEnd type="oval" w="med" len="med"/>
          </a:ln>
        </p:spPr>
        <p:txBody>
          <a:bodyPr/>
          <a:lstStyle/>
          <a:p>
            <a:endParaRPr lang="en-US"/>
          </a:p>
        </p:txBody>
      </p:sp>
      <p:sp>
        <p:nvSpPr>
          <p:cNvPr id="61454" name="Line 16"/>
          <p:cNvSpPr>
            <a:spLocks noChangeShapeType="1"/>
          </p:cNvSpPr>
          <p:nvPr/>
        </p:nvSpPr>
        <p:spPr bwMode="auto">
          <a:xfrm flipV="1">
            <a:off x="2613025" y="2055813"/>
            <a:ext cx="0" cy="2209800"/>
          </a:xfrm>
          <a:prstGeom prst="line">
            <a:avLst/>
          </a:prstGeom>
          <a:noFill/>
          <a:ln w="9525">
            <a:solidFill>
              <a:schemeClr val="tx1"/>
            </a:solidFill>
            <a:round/>
            <a:headEnd/>
            <a:tailEnd type="oval" w="med" len="med"/>
          </a:ln>
        </p:spPr>
        <p:txBody>
          <a:bodyPr/>
          <a:lstStyle/>
          <a:p>
            <a:endParaRPr lang="en-US"/>
          </a:p>
        </p:txBody>
      </p:sp>
      <p:sp>
        <p:nvSpPr>
          <p:cNvPr id="61455" name="Line 17"/>
          <p:cNvSpPr>
            <a:spLocks noChangeShapeType="1"/>
          </p:cNvSpPr>
          <p:nvPr/>
        </p:nvSpPr>
        <p:spPr bwMode="auto">
          <a:xfrm flipV="1">
            <a:off x="2862263" y="2492375"/>
            <a:ext cx="0" cy="1752600"/>
          </a:xfrm>
          <a:prstGeom prst="line">
            <a:avLst/>
          </a:prstGeom>
          <a:noFill/>
          <a:ln w="9525">
            <a:solidFill>
              <a:schemeClr val="tx1"/>
            </a:solidFill>
            <a:round/>
            <a:headEnd/>
            <a:tailEnd type="oval" w="med" len="med"/>
          </a:ln>
        </p:spPr>
        <p:txBody>
          <a:bodyPr/>
          <a:lstStyle/>
          <a:p>
            <a:endParaRPr lang="en-US"/>
          </a:p>
        </p:txBody>
      </p:sp>
      <p:sp>
        <p:nvSpPr>
          <p:cNvPr id="61456" name="Line 18"/>
          <p:cNvSpPr>
            <a:spLocks noChangeShapeType="1"/>
          </p:cNvSpPr>
          <p:nvPr/>
        </p:nvSpPr>
        <p:spPr bwMode="auto">
          <a:xfrm flipV="1">
            <a:off x="3097213" y="2832100"/>
            <a:ext cx="0" cy="1412875"/>
          </a:xfrm>
          <a:prstGeom prst="line">
            <a:avLst/>
          </a:prstGeom>
          <a:noFill/>
          <a:ln w="9525">
            <a:solidFill>
              <a:schemeClr val="tx1"/>
            </a:solidFill>
            <a:round/>
            <a:headEnd/>
            <a:tailEnd type="oval" w="med" len="med"/>
          </a:ln>
        </p:spPr>
        <p:txBody>
          <a:bodyPr/>
          <a:lstStyle/>
          <a:p>
            <a:endParaRPr lang="en-US"/>
          </a:p>
        </p:txBody>
      </p:sp>
      <p:sp>
        <p:nvSpPr>
          <p:cNvPr id="61457" name="Line 19"/>
          <p:cNvSpPr>
            <a:spLocks noChangeShapeType="1"/>
          </p:cNvSpPr>
          <p:nvPr/>
        </p:nvSpPr>
        <p:spPr bwMode="auto">
          <a:xfrm flipV="1">
            <a:off x="4281488" y="1666875"/>
            <a:ext cx="0" cy="2514600"/>
          </a:xfrm>
          <a:prstGeom prst="line">
            <a:avLst/>
          </a:prstGeom>
          <a:noFill/>
          <a:ln w="9525">
            <a:solidFill>
              <a:schemeClr val="tx1"/>
            </a:solidFill>
            <a:round/>
            <a:headEnd/>
            <a:tailEnd type="oval" w="med" len="med"/>
          </a:ln>
        </p:spPr>
        <p:txBody>
          <a:bodyPr/>
          <a:lstStyle/>
          <a:p>
            <a:endParaRPr lang="en-US"/>
          </a:p>
        </p:txBody>
      </p:sp>
      <p:sp>
        <p:nvSpPr>
          <p:cNvPr id="61458" name="Line 20"/>
          <p:cNvSpPr>
            <a:spLocks noChangeShapeType="1"/>
          </p:cNvSpPr>
          <p:nvPr/>
        </p:nvSpPr>
        <p:spPr bwMode="auto">
          <a:xfrm flipV="1">
            <a:off x="4510088" y="1992313"/>
            <a:ext cx="0" cy="2209800"/>
          </a:xfrm>
          <a:prstGeom prst="line">
            <a:avLst/>
          </a:prstGeom>
          <a:noFill/>
          <a:ln w="9525">
            <a:solidFill>
              <a:schemeClr val="tx1"/>
            </a:solidFill>
            <a:round/>
            <a:headEnd/>
            <a:tailEnd type="oval" w="med" len="med"/>
          </a:ln>
        </p:spPr>
        <p:txBody>
          <a:bodyPr/>
          <a:lstStyle/>
          <a:p>
            <a:endParaRPr lang="en-US"/>
          </a:p>
        </p:txBody>
      </p:sp>
      <p:sp>
        <p:nvSpPr>
          <p:cNvPr id="61459" name="Line 21"/>
          <p:cNvSpPr>
            <a:spLocks noChangeShapeType="1"/>
          </p:cNvSpPr>
          <p:nvPr/>
        </p:nvSpPr>
        <p:spPr bwMode="auto">
          <a:xfrm flipV="1">
            <a:off x="4759325" y="2428875"/>
            <a:ext cx="0" cy="1752600"/>
          </a:xfrm>
          <a:prstGeom prst="line">
            <a:avLst/>
          </a:prstGeom>
          <a:noFill/>
          <a:ln w="9525">
            <a:solidFill>
              <a:schemeClr val="tx1"/>
            </a:solidFill>
            <a:round/>
            <a:headEnd/>
            <a:tailEnd type="oval" w="med" len="med"/>
          </a:ln>
        </p:spPr>
        <p:txBody>
          <a:bodyPr/>
          <a:lstStyle/>
          <a:p>
            <a:endParaRPr lang="en-US"/>
          </a:p>
        </p:txBody>
      </p:sp>
      <p:sp>
        <p:nvSpPr>
          <p:cNvPr id="61460" name="Line 22"/>
          <p:cNvSpPr>
            <a:spLocks noChangeShapeType="1"/>
          </p:cNvSpPr>
          <p:nvPr/>
        </p:nvSpPr>
        <p:spPr bwMode="auto">
          <a:xfrm flipV="1">
            <a:off x="4994275" y="2768600"/>
            <a:ext cx="0" cy="1412875"/>
          </a:xfrm>
          <a:prstGeom prst="line">
            <a:avLst/>
          </a:prstGeom>
          <a:noFill/>
          <a:ln w="9525">
            <a:solidFill>
              <a:schemeClr val="tx1"/>
            </a:solidFill>
            <a:round/>
            <a:headEnd/>
            <a:tailEnd type="oval" w="med" len="med"/>
          </a:ln>
        </p:spPr>
        <p:txBody>
          <a:bodyPr/>
          <a:lstStyle/>
          <a:p>
            <a:endParaRPr lang="en-US"/>
          </a:p>
        </p:txBody>
      </p:sp>
      <p:sp>
        <p:nvSpPr>
          <p:cNvPr id="61461" name="Line 23"/>
          <p:cNvSpPr>
            <a:spLocks noChangeShapeType="1"/>
          </p:cNvSpPr>
          <p:nvPr/>
        </p:nvSpPr>
        <p:spPr bwMode="auto">
          <a:xfrm flipV="1">
            <a:off x="6221413" y="1738313"/>
            <a:ext cx="0" cy="2514600"/>
          </a:xfrm>
          <a:prstGeom prst="line">
            <a:avLst/>
          </a:prstGeom>
          <a:noFill/>
          <a:ln w="9525">
            <a:solidFill>
              <a:schemeClr val="tx1"/>
            </a:solidFill>
            <a:round/>
            <a:headEnd/>
            <a:tailEnd type="oval" w="med" len="med"/>
          </a:ln>
        </p:spPr>
        <p:txBody>
          <a:bodyPr/>
          <a:lstStyle/>
          <a:p>
            <a:endParaRPr lang="en-US"/>
          </a:p>
        </p:txBody>
      </p:sp>
      <p:sp>
        <p:nvSpPr>
          <p:cNvPr id="61462" name="Line 24"/>
          <p:cNvSpPr>
            <a:spLocks noChangeShapeType="1"/>
          </p:cNvSpPr>
          <p:nvPr/>
        </p:nvSpPr>
        <p:spPr bwMode="auto">
          <a:xfrm flipV="1">
            <a:off x="6450013" y="2063750"/>
            <a:ext cx="0" cy="2209800"/>
          </a:xfrm>
          <a:prstGeom prst="line">
            <a:avLst/>
          </a:prstGeom>
          <a:noFill/>
          <a:ln w="9525">
            <a:solidFill>
              <a:schemeClr val="tx1"/>
            </a:solidFill>
            <a:round/>
            <a:headEnd/>
            <a:tailEnd type="oval" w="med" len="med"/>
          </a:ln>
        </p:spPr>
        <p:txBody>
          <a:bodyPr/>
          <a:lstStyle/>
          <a:p>
            <a:endParaRPr lang="en-US"/>
          </a:p>
        </p:txBody>
      </p:sp>
      <p:sp>
        <p:nvSpPr>
          <p:cNvPr id="61463" name="Line 25"/>
          <p:cNvSpPr>
            <a:spLocks noChangeShapeType="1"/>
          </p:cNvSpPr>
          <p:nvPr/>
        </p:nvSpPr>
        <p:spPr bwMode="auto">
          <a:xfrm flipV="1">
            <a:off x="6699250" y="2500313"/>
            <a:ext cx="0" cy="1752600"/>
          </a:xfrm>
          <a:prstGeom prst="line">
            <a:avLst/>
          </a:prstGeom>
          <a:noFill/>
          <a:ln w="9525">
            <a:solidFill>
              <a:schemeClr val="tx1"/>
            </a:solidFill>
            <a:round/>
            <a:headEnd/>
            <a:tailEnd type="oval" w="med" len="med"/>
          </a:ln>
        </p:spPr>
        <p:txBody>
          <a:bodyPr/>
          <a:lstStyle/>
          <a:p>
            <a:endParaRPr lang="en-US"/>
          </a:p>
        </p:txBody>
      </p:sp>
      <p:sp>
        <p:nvSpPr>
          <p:cNvPr id="61464" name="Line 26"/>
          <p:cNvSpPr>
            <a:spLocks noChangeShapeType="1"/>
          </p:cNvSpPr>
          <p:nvPr/>
        </p:nvSpPr>
        <p:spPr bwMode="auto">
          <a:xfrm flipV="1">
            <a:off x="6934200" y="2840038"/>
            <a:ext cx="0" cy="1412875"/>
          </a:xfrm>
          <a:prstGeom prst="line">
            <a:avLst/>
          </a:prstGeom>
          <a:noFill/>
          <a:ln w="9525">
            <a:solidFill>
              <a:schemeClr val="tx1"/>
            </a:solidFill>
            <a:round/>
            <a:headEnd/>
            <a:tailEnd type="oval" w="med" len="med"/>
          </a:ln>
        </p:spPr>
        <p:txBody>
          <a:bodyPr/>
          <a:lstStyle/>
          <a:p>
            <a:endParaRPr lang="en-US"/>
          </a:p>
        </p:txBody>
      </p:sp>
      <p:sp>
        <p:nvSpPr>
          <p:cNvPr id="61465" name="Text Box 27"/>
          <p:cNvSpPr txBox="1">
            <a:spLocks noChangeArrowheads="1"/>
          </p:cNvSpPr>
          <p:nvPr/>
        </p:nvSpPr>
        <p:spPr bwMode="auto">
          <a:xfrm>
            <a:off x="244475" y="4260850"/>
            <a:ext cx="1019175" cy="650875"/>
          </a:xfrm>
          <a:prstGeom prst="rect">
            <a:avLst/>
          </a:prstGeom>
          <a:noFill/>
          <a:ln w="9525">
            <a:solidFill>
              <a:schemeClr val="tx1"/>
            </a:solidFill>
            <a:miter lim="800000"/>
            <a:headEnd/>
            <a:tailEnd/>
          </a:ln>
        </p:spPr>
        <p:txBody>
          <a:bodyPr wrap="none">
            <a:spAutoFit/>
          </a:bodyPr>
          <a:lstStyle/>
          <a:p>
            <a:pPr algn="ctr"/>
            <a:r>
              <a:rPr lang="en-US">
                <a:solidFill>
                  <a:srgbClr val="CC0000"/>
                </a:solidFill>
                <a:latin typeface="Arial" charset="0"/>
              </a:rPr>
              <a:t>Main</a:t>
            </a:r>
          </a:p>
          <a:p>
            <a:pPr algn="ctr"/>
            <a:r>
              <a:rPr lang="en-US">
                <a:solidFill>
                  <a:srgbClr val="CC0000"/>
                </a:solidFill>
                <a:latin typeface="Arial" charset="0"/>
              </a:rPr>
              <a:t>Memory</a:t>
            </a:r>
          </a:p>
        </p:txBody>
      </p:sp>
      <p:sp>
        <p:nvSpPr>
          <p:cNvPr id="61466" name="Text Box 28"/>
          <p:cNvSpPr txBox="1">
            <a:spLocks noChangeArrowheads="1"/>
          </p:cNvSpPr>
          <p:nvPr/>
        </p:nvSpPr>
        <p:spPr bwMode="auto">
          <a:xfrm>
            <a:off x="2154238" y="4248150"/>
            <a:ext cx="1184275" cy="376238"/>
          </a:xfrm>
          <a:prstGeom prst="rect">
            <a:avLst/>
          </a:prstGeom>
          <a:noFill/>
          <a:ln w="9525">
            <a:solidFill>
              <a:schemeClr val="tx1"/>
            </a:solidFill>
            <a:miter lim="800000"/>
            <a:headEnd/>
            <a:tailEnd/>
          </a:ln>
        </p:spPr>
        <p:txBody>
          <a:bodyPr wrap="none">
            <a:spAutoFit/>
          </a:bodyPr>
          <a:lstStyle/>
          <a:p>
            <a:pPr algn="ctr"/>
            <a:r>
              <a:rPr lang="en-US">
                <a:solidFill>
                  <a:srgbClr val="CC0000"/>
                </a:solidFill>
                <a:latin typeface="Arial" charset="0"/>
              </a:rPr>
              <a:t>   CPU     </a:t>
            </a:r>
          </a:p>
        </p:txBody>
      </p:sp>
      <p:sp>
        <p:nvSpPr>
          <p:cNvPr id="61467" name="Text Box 29"/>
          <p:cNvSpPr txBox="1">
            <a:spLocks noChangeArrowheads="1"/>
          </p:cNvSpPr>
          <p:nvPr/>
        </p:nvSpPr>
        <p:spPr bwMode="auto">
          <a:xfrm>
            <a:off x="3832225" y="4200525"/>
            <a:ext cx="1577975" cy="650875"/>
          </a:xfrm>
          <a:prstGeom prst="rect">
            <a:avLst/>
          </a:prstGeom>
          <a:noFill/>
          <a:ln w="9525">
            <a:solidFill>
              <a:schemeClr val="tx1"/>
            </a:solidFill>
            <a:miter lim="800000"/>
            <a:headEnd/>
            <a:tailEnd/>
          </a:ln>
        </p:spPr>
        <p:txBody>
          <a:bodyPr wrap="none">
            <a:spAutoFit/>
          </a:bodyPr>
          <a:lstStyle/>
          <a:p>
            <a:pPr algn="ctr"/>
            <a:r>
              <a:rPr lang="en-US">
                <a:solidFill>
                  <a:srgbClr val="CC0000"/>
                </a:solidFill>
                <a:latin typeface="Arial" charset="0"/>
              </a:rPr>
              <a:t>   I/O</a:t>
            </a:r>
          </a:p>
          <a:p>
            <a:pPr algn="ctr"/>
            <a:r>
              <a:rPr lang="en-US">
                <a:solidFill>
                  <a:srgbClr val="CC0000"/>
                </a:solidFill>
                <a:latin typeface="Arial" charset="0"/>
              </a:rPr>
              <a:t>   Module 1    </a:t>
            </a:r>
          </a:p>
        </p:txBody>
      </p:sp>
      <p:sp>
        <p:nvSpPr>
          <p:cNvPr id="61468" name="Text Box 30"/>
          <p:cNvSpPr txBox="1">
            <a:spLocks noChangeArrowheads="1"/>
          </p:cNvSpPr>
          <p:nvPr/>
        </p:nvSpPr>
        <p:spPr bwMode="auto">
          <a:xfrm>
            <a:off x="5889625" y="4257675"/>
            <a:ext cx="1577975" cy="650875"/>
          </a:xfrm>
          <a:prstGeom prst="rect">
            <a:avLst/>
          </a:prstGeom>
          <a:noFill/>
          <a:ln w="9525">
            <a:solidFill>
              <a:schemeClr val="tx1"/>
            </a:solidFill>
            <a:miter lim="800000"/>
            <a:headEnd/>
            <a:tailEnd/>
          </a:ln>
        </p:spPr>
        <p:txBody>
          <a:bodyPr wrap="none">
            <a:spAutoFit/>
          </a:bodyPr>
          <a:lstStyle/>
          <a:p>
            <a:pPr algn="ctr"/>
            <a:r>
              <a:rPr lang="en-US">
                <a:solidFill>
                  <a:srgbClr val="CC0000"/>
                </a:solidFill>
                <a:latin typeface="Arial" charset="0"/>
              </a:rPr>
              <a:t>   I/O</a:t>
            </a:r>
          </a:p>
          <a:p>
            <a:pPr algn="ctr"/>
            <a:r>
              <a:rPr lang="en-US">
                <a:solidFill>
                  <a:srgbClr val="CC0000"/>
                </a:solidFill>
                <a:latin typeface="Arial" charset="0"/>
              </a:rPr>
              <a:t>   Module 2    </a:t>
            </a:r>
          </a:p>
        </p:txBody>
      </p:sp>
      <p:sp>
        <p:nvSpPr>
          <p:cNvPr id="61469" name="Text Box 31"/>
          <p:cNvSpPr txBox="1">
            <a:spLocks noChangeArrowheads="1"/>
          </p:cNvSpPr>
          <p:nvPr/>
        </p:nvSpPr>
        <p:spPr bwMode="auto">
          <a:xfrm>
            <a:off x="7486650" y="1431925"/>
            <a:ext cx="1123950" cy="366713"/>
          </a:xfrm>
          <a:prstGeom prst="rect">
            <a:avLst/>
          </a:prstGeom>
          <a:noFill/>
          <a:ln w="9525">
            <a:noFill/>
            <a:miter lim="800000"/>
            <a:headEnd/>
            <a:tailEnd/>
          </a:ln>
        </p:spPr>
        <p:txBody>
          <a:bodyPr wrap="none">
            <a:spAutoFit/>
          </a:bodyPr>
          <a:lstStyle/>
          <a:p>
            <a:r>
              <a:rPr lang="en-US">
                <a:solidFill>
                  <a:srgbClr val="0000FF"/>
                </a:solidFill>
                <a:latin typeface="Arial" charset="0"/>
              </a:rPr>
              <a:t>Data Bus</a:t>
            </a:r>
          </a:p>
        </p:txBody>
      </p:sp>
      <p:sp>
        <p:nvSpPr>
          <p:cNvPr id="61470" name="Text Box 32"/>
          <p:cNvSpPr txBox="1">
            <a:spLocks noChangeArrowheads="1"/>
          </p:cNvSpPr>
          <p:nvPr/>
        </p:nvSpPr>
        <p:spPr bwMode="auto">
          <a:xfrm>
            <a:off x="7404100" y="1833563"/>
            <a:ext cx="1479550" cy="366712"/>
          </a:xfrm>
          <a:prstGeom prst="rect">
            <a:avLst/>
          </a:prstGeom>
          <a:noFill/>
          <a:ln w="9525" algn="ctr">
            <a:noFill/>
            <a:miter lim="800000"/>
            <a:headEnd/>
            <a:tailEnd/>
          </a:ln>
        </p:spPr>
        <p:txBody>
          <a:bodyPr wrap="none">
            <a:spAutoFit/>
          </a:bodyPr>
          <a:lstStyle/>
          <a:p>
            <a:r>
              <a:rPr lang="en-US">
                <a:solidFill>
                  <a:srgbClr val="0000FF"/>
                </a:solidFill>
                <a:latin typeface="Arial" charset="0"/>
              </a:rPr>
              <a:t>Address Bus</a:t>
            </a:r>
          </a:p>
        </p:txBody>
      </p:sp>
      <p:sp>
        <p:nvSpPr>
          <p:cNvPr id="61471" name="Text Box 33"/>
          <p:cNvSpPr txBox="1">
            <a:spLocks noChangeArrowheads="1"/>
          </p:cNvSpPr>
          <p:nvPr/>
        </p:nvSpPr>
        <p:spPr bwMode="auto">
          <a:xfrm>
            <a:off x="7391400" y="2193925"/>
            <a:ext cx="1619250" cy="366713"/>
          </a:xfrm>
          <a:prstGeom prst="rect">
            <a:avLst/>
          </a:prstGeom>
          <a:noFill/>
          <a:ln w="9525" algn="ctr">
            <a:noFill/>
            <a:miter lim="800000"/>
            <a:headEnd/>
            <a:tailEnd/>
          </a:ln>
        </p:spPr>
        <p:txBody>
          <a:bodyPr wrap="none">
            <a:spAutoFit/>
          </a:bodyPr>
          <a:lstStyle/>
          <a:p>
            <a:r>
              <a:rPr lang="en-US">
                <a:solidFill>
                  <a:srgbClr val="0000FF"/>
                </a:solidFill>
                <a:latin typeface="Arial" charset="0"/>
              </a:rPr>
              <a:t>Memory Read</a:t>
            </a:r>
          </a:p>
        </p:txBody>
      </p:sp>
      <p:sp>
        <p:nvSpPr>
          <p:cNvPr id="61472" name="Text Box 34"/>
          <p:cNvSpPr txBox="1">
            <a:spLocks noChangeArrowheads="1"/>
          </p:cNvSpPr>
          <p:nvPr/>
        </p:nvSpPr>
        <p:spPr bwMode="auto">
          <a:xfrm>
            <a:off x="7391400" y="2781300"/>
            <a:ext cx="1606550" cy="366713"/>
          </a:xfrm>
          <a:prstGeom prst="rect">
            <a:avLst/>
          </a:prstGeom>
          <a:noFill/>
          <a:ln w="9525" algn="ctr">
            <a:noFill/>
            <a:miter lim="800000"/>
            <a:headEnd/>
            <a:tailEnd/>
          </a:ln>
        </p:spPr>
        <p:txBody>
          <a:bodyPr wrap="none">
            <a:spAutoFit/>
          </a:bodyPr>
          <a:lstStyle/>
          <a:p>
            <a:r>
              <a:rPr lang="en-US">
                <a:solidFill>
                  <a:srgbClr val="0000FF"/>
                </a:solidFill>
                <a:latin typeface="Arial" charset="0"/>
              </a:rPr>
              <a:t>Memory Write</a:t>
            </a:r>
          </a:p>
        </p:txBody>
      </p:sp>
      <p:sp>
        <p:nvSpPr>
          <p:cNvPr id="61473" name="Text Box 35"/>
          <p:cNvSpPr txBox="1">
            <a:spLocks noChangeArrowheads="1"/>
          </p:cNvSpPr>
          <p:nvPr/>
        </p:nvSpPr>
        <p:spPr bwMode="auto">
          <a:xfrm>
            <a:off x="7448550" y="3135313"/>
            <a:ext cx="1162050" cy="366712"/>
          </a:xfrm>
          <a:prstGeom prst="rect">
            <a:avLst/>
          </a:prstGeom>
          <a:noFill/>
          <a:ln w="9525" algn="ctr">
            <a:noFill/>
            <a:miter lim="800000"/>
            <a:headEnd/>
            <a:tailEnd/>
          </a:ln>
        </p:spPr>
        <p:txBody>
          <a:bodyPr wrap="none">
            <a:spAutoFit/>
          </a:bodyPr>
          <a:lstStyle/>
          <a:p>
            <a:r>
              <a:rPr lang="en-US">
                <a:solidFill>
                  <a:srgbClr val="0000FF"/>
                </a:solidFill>
                <a:latin typeface="Arial" charset="0"/>
              </a:rPr>
              <a:t>I/O  Read</a:t>
            </a:r>
          </a:p>
        </p:txBody>
      </p:sp>
      <p:sp>
        <p:nvSpPr>
          <p:cNvPr id="61474" name="Text Box 36"/>
          <p:cNvSpPr txBox="1">
            <a:spLocks noChangeArrowheads="1"/>
          </p:cNvSpPr>
          <p:nvPr/>
        </p:nvSpPr>
        <p:spPr bwMode="auto">
          <a:xfrm>
            <a:off x="7446963" y="3571875"/>
            <a:ext cx="1149350" cy="366713"/>
          </a:xfrm>
          <a:prstGeom prst="rect">
            <a:avLst/>
          </a:prstGeom>
          <a:noFill/>
          <a:ln w="9525" algn="ctr">
            <a:noFill/>
            <a:miter lim="800000"/>
            <a:headEnd/>
            <a:tailEnd/>
          </a:ln>
        </p:spPr>
        <p:txBody>
          <a:bodyPr wrap="none">
            <a:spAutoFit/>
          </a:bodyPr>
          <a:lstStyle/>
          <a:p>
            <a:r>
              <a:rPr lang="en-US">
                <a:solidFill>
                  <a:srgbClr val="0000FF"/>
                </a:solidFill>
                <a:latin typeface="Arial" charset="0"/>
              </a:rPr>
              <a:t>I/O  Write</a:t>
            </a:r>
          </a:p>
        </p:txBody>
      </p:sp>
      <p:sp>
        <p:nvSpPr>
          <p:cNvPr id="61475" name="Text Box 37"/>
          <p:cNvSpPr txBox="1">
            <a:spLocks noChangeArrowheads="1"/>
          </p:cNvSpPr>
          <p:nvPr/>
        </p:nvSpPr>
        <p:spPr bwMode="auto">
          <a:xfrm>
            <a:off x="2894013" y="5043488"/>
            <a:ext cx="3009900" cy="366712"/>
          </a:xfrm>
          <a:prstGeom prst="rect">
            <a:avLst/>
          </a:prstGeom>
          <a:noFill/>
          <a:ln w="9525">
            <a:noFill/>
            <a:miter lim="800000"/>
            <a:headEnd/>
            <a:tailEnd/>
          </a:ln>
        </p:spPr>
        <p:txBody>
          <a:bodyPr wrap="none">
            <a:spAutoFit/>
          </a:bodyPr>
          <a:lstStyle/>
          <a:p>
            <a:r>
              <a:rPr lang="en-US" b="1"/>
              <a:t>Structure of I/O-mapped I/O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249238" y="381000"/>
            <a:ext cx="8686800" cy="6172200"/>
          </a:xfrm>
        </p:spPr>
        <p:txBody>
          <a:bodyPr/>
          <a:lstStyle/>
          <a:p>
            <a:pPr marL="609600" indent="-609600" algn="just" eaLnBrk="1" hangingPunct="1">
              <a:buFontTx/>
              <a:buAutoNum type="arabicPeriod" startAt="4"/>
            </a:pPr>
            <a:r>
              <a:rPr lang="en-US" sz="2400" b="1" smtClean="0">
                <a:latin typeface="Times New Roman" pitchFamily="18" charset="0"/>
              </a:rPr>
              <a:t>DELETE A FILE:</a:t>
            </a:r>
            <a:r>
              <a:rPr lang="en-US" sz="2400" smtClean="0">
                <a:latin typeface="Times New Roman" pitchFamily="18" charset="0"/>
              </a:rPr>
              <a:t> System will search the directory, which file to be deleted. If directory is found, it releases all file space. That free space can be reused by another (user) files.</a:t>
            </a:r>
          </a:p>
          <a:p>
            <a:pPr marL="609600" indent="-609600" algn="just" eaLnBrk="1" hangingPunct="1">
              <a:buFontTx/>
              <a:buAutoNum type="arabicPeriod" startAt="4"/>
            </a:pPr>
            <a:endParaRPr lang="en-US" sz="2400" smtClean="0">
              <a:latin typeface="Times New Roman" pitchFamily="18" charset="0"/>
            </a:endParaRPr>
          </a:p>
          <a:p>
            <a:pPr marL="609600" indent="-609600" algn="just" eaLnBrk="1" hangingPunct="1">
              <a:buFontTx/>
              <a:buAutoNum type="arabicPeriod" startAt="4"/>
            </a:pPr>
            <a:r>
              <a:rPr lang="en-US" sz="2400" b="1" smtClean="0">
                <a:latin typeface="Times New Roman" pitchFamily="18" charset="0"/>
              </a:rPr>
              <a:t>TURNCATING A FILE:</a:t>
            </a:r>
            <a:r>
              <a:rPr lang="en-US" sz="2400" smtClean="0">
                <a:latin typeface="Times New Roman" pitchFamily="18" charset="0"/>
              </a:rPr>
              <a:t> User may want  to erase the contents of file but keep its attributes. Rather than forcing the user the user to delete a file and then recreate it, truncation function allows all attributes to remain unchanged except for the file length.</a:t>
            </a:r>
          </a:p>
          <a:p>
            <a:pPr marL="609600" indent="-609600" algn="just" eaLnBrk="1" hangingPunct="1">
              <a:buFontTx/>
              <a:buAutoNum type="arabicPeriod" startAt="4"/>
            </a:pPr>
            <a:endParaRPr lang="en-US" sz="2400" smtClean="0">
              <a:latin typeface="Times New Roman" pitchFamily="18" charset="0"/>
            </a:endParaRPr>
          </a:p>
          <a:p>
            <a:pPr marL="609600" indent="-609600" algn="just" eaLnBrk="1" hangingPunct="1">
              <a:buFontTx/>
              <a:buAutoNum type="arabicPeriod" startAt="4"/>
            </a:pPr>
            <a:r>
              <a:rPr lang="en-US" sz="2400" b="1" smtClean="0">
                <a:latin typeface="Times New Roman" pitchFamily="18" charset="0"/>
              </a:rPr>
              <a:t>REPOSITIONING WITHIH A FILE:</a:t>
            </a:r>
            <a:r>
              <a:rPr lang="en-US" sz="2400" smtClean="0">
                <a:latin typeface="Times New Roman" pitchFamily="18" charset="0"/>
              </a:rPr>
              <a:t> The directory is searched for the appropriate entry and the current file position is set to a given value. Repositioning within a file does not need to involve any actual I/O. This file operation is also known as file seek.</a:t>
            </a:r>
            <a:endParaRPr lang="en-US" sz="2400" b="1" smtClean="0">
              <a:latin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201613" y="284163"/>
            <a:ext cx="8678862" cy="6248400"/>
          </a:xfrm>
        </p:spPr>
        <p:txBody>
          <a:bodyPr/>
          <a:lstStyle/>
          <a:p>
            <a:pPr marL="609600" indent="-609600" algn="just" eaLnBrk="1" hangingPunct="1">
              <a:buFontTx/>
              <a:buAutoNum type="arabicPeriod"/>
            </a:pPr>
            <a:r>
              <a:rPr lang="en-US" sz="2400" smtClean="0">
                <a:latin typeface="Times New Roman" pitchFamily="18" charset="0"/>
              </a:rPr>
              <a:t>There are separate control lines for memory and Input/output devices.</a:t>
            </a:r>
          </a:p>
          <a:p>
            <a:pPr marL="609600" indent="-609600" algn="just" eaLnBrk="1" hangingPunct="1">
              <a:buFontTx/>
              <a:buAutoNum type="arabicPeriod"/>
            </a:pPr>
            <a:r>
              <a:rPr lang="en-US" sz="2400" smtClean="0">
                <a:latin typeface="Times New Roman" pitchFamily="18" charset="0"/>
              </a:rPr>
              <a:t>A memory reference instruction does not effect an Input/output device.</a:t>
            </a:r>
          </a:p>
          <a:p>
            <a:pPr marL="609600" indent="-609600" algn="just" eaLnBrk="1" hangingPunct="1">
              <a:buFontTx/>
              <a:buAutoNum type="arabicPeriod"/>
            </a:pPr>
            <a:r>
              <a:rPr lang="en-US" sz="2400" smtClean="0">
                <a:latin typeface="Times New Roman" pitchFamily="18" charset="0"/>
              </a:rPr>
              <a:t>There are separate address spaces for memory and Input/output devices.</a:t>
            </a:r>
          </a:p>
          <a:p>
            <a:pPr marL="609600" indent="-609600" algn="just" eaLnBrk="1" hangingPunct="1">
              <a:buFontTx/>
              <a:buAutoNum type="arabicPeriod"/>
            </a:pPr>
            <a:r>
              <a:rPr lang="en-US" sz="2400" smtClean="0">
                <a:latin typeface="Times New Roman" pitchFamily="18" charset="0"/>
              </a:rPr>
              <a:t>An input/output device and a memory location can have same address.</a:t>
            </a:r>
          </a:p>
          <a:p>
            <a:pPr marL="609600" indent="-609600" algn="just" eaLnBrk="1" hangingPunct="1">
              <a:buFontTx/>
              <a:buAutoNum type="arabicPeriod"/>
            </a:pPr>
            <a:r>
              <a:rPr lang="en-US" sz="2400" smtClean="0">
                <a:latin typeface="Times New Roman" pitchFamily="18" charset="0"/>
              </a:rPr>
              <a:t>There are separate instructions for Input/output read and Input/output write.</a:t>
            </a:r>
          </a:p>
          <a:p>
            <a:pPr marL="609600" indent="-609600" algn="just" eaLnBrk="1" hangingPunct="1">
              <a:buFontTx/>
              <a:buAutoNum type="arabicPeriod"/>
            </a:pPr>
            <a:r>
              <a:rPr lang="en-US" sz="2400" smtClean="0">
                <a:latin typeface="Times New Roman" pitchFamily="18" charset="0"/>
              </a:rPr>
              <a:t>A memory reference instruction for memory read will cause generation of ‘Memory READ’ control signal.</a:t>
            </a:r>
          </a:p>
          <a:p>
            <a:pPr marL="609600" indent="-609600" algn="just" eaLnBrk="1" hangingPunct="1">
              <a:buFontTx/>
              <a:buAutoNum type="arabicPeriod"/>
            </a:pPr>
            <a:r>
              <a:rPr lang="en-US" sz="2400" smtClean="0">
                <a:latin typeface="Times New Roman" pitchFamily="18" charset="0"/>
              </a:rPr>
              <a:t>MOV AX, x [AX</a:t>
            </a:r>
            <a:r>
              <a:rPr lang="en-US" sz="2400" smtClean="0">
                <a:latin typeface="Times New Roman" pitchFamily="18" charset="0"/>
                <a:sym typeface="Wingdings" pitchFamily="2" charset="2"/>
              </a:rPr>
              <a:t> x]</a:t>
            </a:r>
          </a:p>
          <a:p>
            <a:pPr marL="609600" indent="-609600" algn="just" eaLnBrk="1" hangingPunct="1">
              <a:buFontTx/>
              <a:buAutoNum type="arabicPeriod"/>
            </a:pPr>
            <a:r>
              <a:rPr lang="en-US" sz="2400" smtClean="0">
                <a:latin typeface="Times New Roman" pitchFamily="18" charset="0"/>
                <a:sym typeface="Wingdings" pitchFamily="2" charset="2"/>
              </a:rPr>
              <a:t>A memory reference instruction for memory write will cause generation of </a:t>
            </a:r>
            <a:r>
              <a:rPr lang="en-US" sz="2400" b="1" smtClean="0">
                <a:latin typeface="Times New Roman" pitchFamily="18" charset="0"/>
                <a:sym typeface="Wingdings" pitchFamily="2" charset="2"/>
              </a:rPr>
              <a:t>‘Memory WRITE’</a:t>
            </a:r>
            <a:r>
              <a:rPr lang="en-US" sz="2400" smtClean="0">
                <a:latin typeface="Times New Roman" pitchFamily="18" charset="0"/>
                <a:sym typeface="Wingdings" pitchFamily="2" charset="2"/>
              </a:rPr>
              <a:t> control signal</a:t>
            </a:r>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165100" y="304800"/>
            <a:ext cx="8686800" cy="6248400"/>
          </a:xfrm>
        </p:spPr>
        <p:txBody>
          <a:bodyPr/>
          <a:lstStyle/>
          <a:p>
            <a:pPr marL="609600" indent="-609600" eaLnBrk="1" hangingPunct="1">
              <a:buFontTx/>
              <a:buAutoNum type="arabicPeriod" startAt="9"/>
            </a:pPr>
            <a:r>
              <a:rPr lang="en-US" sz="2400" b="1" smtClean="0">
                <a:latin typeface="Times New Roman" pitchFamily="18" charset="0"/>
              </a:rPr>
              <a:t>MOV x, AX  [x</a:t>
            </a:r>
            <a:r>
              <a:rPr lang="en-US" sz="2400" b="1" smtClean="0">
                <a:latin typeface="Times New Roman" pitchFamily="18" charset="0"/>
                <a:sym typeface="Wingdings" pitchFamily="2" charset="2"/>
              </a:rPr>
              <a:t> AX]</a:t>
            </a:r>
          </a:p>
          <a:p>
            <a:pPr marL="609600" indent="-609600" eaLnBrk="1" hangingPunct="1">
              <a:buFontTx/>
              <a:buAutoNum type="arabicPeriod" startAt="9"/>
            </a:pPr>
            <a:r>
              <a:rPr lang="en-US" sz="2400" smtClean="0">
                <a:latin typeface="Times New Roman" pitchFamily="18" charset="0"/>
                <a:sym typeface="Wingdings" pitchFamily="2" charset="2"/>
              </a:rPr>
              <a:t>An input/Output reference instruction for Input/output read will cause generation of ‘Input/output READ control signal.</a:t>
            </a:r>
          </a:p>
          <a:p>
            <a:pPr marL="609600" indent="-609600" eaLnBrk="1" hangingPunct="1">
              <a:buFontTx/>
              <a:buAutoNum type="arabicPeriod" startAt="9"/>
            </a:pPr>
            <a:r>
              <a:rPr lang="en-US" sz="2400" b="1" smtClean="0">
                <a:latin typeface="Times New Roman" pitchFamily="18" charset="0"/>
                <a:sym typeface="Wingdings" pitchFamily="2" charset="2"/>
              </a:rPr>
              <a:t>IN AL, 300H (AL  </a:t>
            </a:r>
            <a:r>
              <a:rPr lang="en-US" sz="2400" smtClean="0">
                <a:latin typeface="Times New Roman" pitchFamily="18" charset="0"/>
                <a:sym typeface="Wingdings" pitchFamily="2" charset="2"/>
              </a:rPr>
              <a:t> data from port with address 300H</a:t>
            </a:r>
            <a:r>
              <a:rPr lang="en-US" sz="2400" b="1" smtClean="0">
                <a:latin typeface="Times New Roman" pitchFamily="18" charset="0"/>
                <a:sym typeface="Wingdings" pitchFamily="2" charset="2"/>
              </a:rPr>
              <a:t>)</a:t>
            </a:r>
          </a:p>
          <a:p>
            <a:pPr marL="609600" indent="-609600" eaLnBrk="1" hangingPunct="1">
              <a:buFontTx/>
              <a:buAutoNum type="arabicPeriod" startAt="9"/>
            </a:pPr>
            <a:r>
              <a:rPr lang="en-US" sz="2400" smtClean="0">
                <a:latin typeface="Times New Roman" pitchFamily="18" charset="0"/>
                <a:sym typeface="Wingdings" pitchFamily="2" charset="2"/>
              </a:rPr>
              <a:t>An Input/output reference instruction for Input/output write will cause generation of </a:t>
            </a:r>
            <a:r>
              <a:rPr lang="en-US" sz="2400" b="1" smtClean="0">
                <a:latin typeface="Times New Roman" pitchFamily="18" charset="0"/>
                <a:sym typeface="Wingdings" pitchFamily="2" charset="2"/>
              </a:rPr>
              <a:t>‘Input output WRITE’</a:t>
            </a:r>
            <a:r>
              <a:rPr lang="en-US" sz="2400" smtClean="0">
                <a:latin typeface="Times New Roman" pitchFamily="18" charset="0"/>
                <a:sym typeface="Wingdings" pitchFamily="2" charset="2"/>
              </a:rPr>
              <a:t> control signal.</a:t>
            </a:r>
          </a:p>
          <a:p>
            <a:pPr marL="609600" indent="-609600" eaLnBrk="1" hangingPunct="1">
              <a:buFontTx/>
              <a:buAutoNum type="arabicPeriod" startAt="9"/>
            </a:pPr>
            <a:r>
              <a:rPr lang="en-US" sz="2400" b="1" smtClean="0">
                <a:latin typeface="Times New Roman" pitchFamily="18" charset="0"/>
                <a:sym typeface="Wingdings" pitchFamily="2" charset="2"/>
              </a:rPr>
              <a:t>OUT 300H,AL	( </a:t>
            </a:r>
            <a:r>
              <a:rPr lang="en-US" sz="2400" smtClean="0">
                <a:latin typeface="Times New Roman" pitchFamily="18" charset="0"/>
                <a:sym typeface="Wingdings" pitchFamily="2" charset="2"/>
              </a:rPr>
              <a:t>Content of </a:t>
            </a:r>
            <a:r>
              <a:rPr lang="en-US" sz="2400" b="1" smtClean="0">
                <a:latin typeface="Times New Roman" pitchFamily="18" charset="0"/>
                <a:sym typeface="Wingdings" pitchFamily="2" charset="2"/>
              </a:rPr>
              <a:t>AL </a:t>
            </a:r>
            <a:r>
              <a:rPr lang="en-US" sz="2400" smtClean="0">
                <a:latin typeface="Times New Roman" pitchFamily="18" charset="0"/>
                <a:sym typeface="Wingdings" pitchFamily="2" charset="2"/>
              </a:rPr>
              <a:t> register is written to port with address 300H)</a:t>
            </a:r>
            <a:endParaRPr lang="en-US" sz="2400" b="1" smtClean="0">
              <a:latin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0"/>
            <a:ext cx="8229600" cy="715963"/>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INTERRUPT DRIVEN I/O</a:t>
            </a:r>
          </a:p>
        </p:txBody>
      </p:sp>
      <p:sp>
        <p:nvSpPr>
          <p:cNvPr id="64515" name="Rectangle 3"/>
          <p:cNvSpPr>
            <a:spLocks noGrp="1" noChangeArrowheads="1"/>
          </p:cNvSpPr>
          <p:nvPr>
            <p:ph type="body" idx="1"/>
          </p:nvPr>
        </p:nvSpPr>
        <p:spPr>
          <a:xfrm>
            <a:off x="457200" y="762000"/>
            <a:ext cx="8229600" cy="5715000"/>
          </a:xfrm>
        </p:spPr>
        <p:txBody>
          <a:bodyPr/>
          <a:lstStyle/>
          <a:p>
            <a:pPr marL="609600" indent="-609600" algn="just" eaLnBrk="1" hangingPunct="1">
              <a:buFontTx/>
              <a:buAutoNum type="arabicPeriod"/>
            </a:pPr>
            <a:r>
              <a:rPr lang="en-US" sz="2400" smtClean="0">
                <a:latin typeface="Times New Roman" pitchFamily="18" charset="0"/>
              </a:rPr>
              <a:t>Major drawback of programmed Input/Output is </a:t>
            </a:r>
            <a:r>
              <a:rPr lang="en-US" sz="2400" b="1" smtClean="0">
                <a:latin typeface="Times New Roman" pitchFamily="18" charset="0"/>
              </a:rPr>
              <a:t>busy waiting. </a:t>
            </a:r>
          </a:p>
          <a:p>
            <a:pPr marL="609600" indent="-609600" algn="just" eaLnBrk="1" hangingPunct="1">
              <a:buFontTx/>
              <a:buAutoNum type="arabicPeriod"/>
            </a:pPr>
            <a:r>
              <a:rPr lang="en-US" sz="2400" smtClean="0">
                <a:latin typeface="Times New Roman" pitchFamily="18" charset="0"/>
              </a:rPr>
              <a:t>The speed of Input/Output device is much slower in comparison to that of CPU.</a:t>
            </a:r>
          </a:p>
          <a:p>
            <a:pPr marL="609600" indent="-609600" algn="just" eaLnBrk="1" hangingPunct="1">
              <a:buFontTx/>
              <a:buAutoNum type="arabicPeriod"/>
            </a:pPr>
            <a:r>
              <a:rPr lang="en-US" sz="2400" smtClean="0">
                <a:latin typeface="Times New Roman" pitchFamily="18" charset="0"/>
              </a:rPr>
              <a:t>Since in programmed input/output, CPU has to repeatedly check whether a device is free, the performance of CPU goes down. One solution could be:</a:t>
            </a:r>
          </a:p>
          <a:p>
            <a:pPr marL="990600" lvl="1" indent="-533400" algn="just" eaLnBrk="1" hangingPunct="1">
              <a:buFontTx/>
              <a:buAutoNum type="arabicPeriod"/>
            </a:pPr>
            <a:r>
              <a:rPr lang="en-US" sz="2000" smtClean="0">
                <a:latin typeface="Times New Roman" pitchFamily="18" charset="0"/>
              </a:rPr>
              <a:t>CPU switches to some other program without waiting for the input/Output device to complete or to become free.</a:t>
            </a:r>
          </a:p>
          <a:p>
            <a:pPr marL="990600" lvl="1" indent="-533400" algn="just" eaLnBrk="1" hangingPunct="1">
              <a:buFontTx/>
              <a:buAutoNum type="arabicPeriod"/>
            </a:pPr>
            <a:r>
              <a:rPr lang="en-US" sz="2000" smtClean="0">
                <a:latin typeface="Times New Roman" pitchFamily="18" charset="0"/>
              </a:rPr>
              <a:t>When the device free, it informs back the CPU through a mechanism, known as interrupt.</a:t>
            </a:r>
          </a:p>
          <a:p>
            <a:pPr marL="990600" lvl="1" indent="-533400" algn="just" eaLnBrk="1" hangingPunct="1">
              <a:buFontTx/>
              <a:buAutoNum type="arabicPeriod"/>
            </a:pPr>
            <a:r>
              <a:rPr lang="en-US" sz="2000" smtClean="0">
                <a:latin typeface="Times New Roman" pitchFamily="18" charset="0"/>
              </a:rPr>
              <a:t>The interrupt driven Input/output mechanism for transferring a block of data is as shown below.</a:t>
            </a:r>
          </a:p>
          <a:p>
            <a:pPr marL="990600" lvl="1" indent="-533400" algn="just" eaLnBrk="1" hangingPunct="1">
              <a:buFontTx/>
              <a:buAutoNum type="arabicPeriod"/>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243138" y="468313"/>
            <a:ext cx="2132012" cy="527050"/>
          </a:xfrm>
          <a:prstGeom prst="rect">
            <a:avLst/>
          </a:prstGeom>
          <a:noFill/>
          <a:ln w="9525">
            <a:solidFill>
              <a:schemeClr val="tx1"/>
            </a:solidFill>
            <a:miter lim="800000"/>
            <a:headEnd/>
            <a:tailEnd/>
          </a:ln>
        </p:spPr>
        <p:txBody>
          <a:bodyPr wrap="none">
            <a:spAutoFit/>
          </a:bodyPr>
          <a:lstStyle/>
          <a:p>
            <a:r>
              <a:rPr lang="en-US" sz="1400"/>
              <a:t>CPU issues a read or write </a:t>
            </a:r>
          </a:p>
          <a:p>
            <a:r>
              <a:rPr lang="en-US" sz="1400"/>
              <a:t>Command to I/O device</a:t>
            </a:r>
          </a:p>
        </p:txBody>
      </p:sp>
      <p:sp>
        <p:nvSpPr>
          <p:cNvPr id="65539" name="Line 3"/>
          <p:cNvSpPr>
            <a:spLocks noChangeShapeType="1"/>
          </p:cNvSpPr>
          <p:nvPr/>
        </p:nvSpPr>
        <p:spPr bwMode="auto">
          <a:xfrm>
            <a:off x="3317875" y="20638"/>
            <a:ext cx="0" cy="457200"/>
          </a:xfrm>
          <a:prstGeom prst="line">
            <a:avLst/>
          </a:prstGeom>
          <a:noFill/>
          <a:ln w="9525">
            <a:solidFill>
              <a:schemeClr val="tx1"/>
            </a:solidFill>
            <a:round/>
            <a:headEnd/>
            <a:tailEnd type="triangle" w="med" len="med"/>
          </a:ln>
        </p:spPr>
        <p:txBody>
          <a:bodyPr/>
          <a:lstStyle/>
          <a:p>
            <a:endParaRPr lang="en-US"/>
          </a:p>
        </p:txBody>
      </p:sp>
      <p:sp>
        <p:nvSpPr>
          <p:cNvPr id="65540" name="Line 4"/>
          <p:cNvSpPr>
            <a:spLocks noChangeShapeType="1"/>
          </p:cNvSpPr>
          <p:nvPr/>
        </p:nvSpPr>
        <p:spPr bwMode="auto">
          <a:xfrm>
            <a:off x="3338513" y="990600"/>
            <a:ext cx="0" cy="457200"/>
          </a:xfrm>
          <a:prstGeom prst="line">
            <a:avLst/>
          </a:prstGeom>
          <a:noFill/>
          <a:ln w="9525">
            <a:solidFill>
              <a:schemeClr val="tx1"/>
            </a:solidFill>
            <a:round/>
            <a:headEnd/>
            <a:tailEnd type="triangle" w="med" len="med"/>
          </a:ln>
        </p:spPr>
        <p:txBody>
          <a:bodyPr/>
          <a:lstStyle/>
          <a:p>
            <a:endParaRPr lang="en-US"/>
          </a:p>
        </p:txBody>
      </p:sp>
      <p:sp>
        <p:nvSpPr>
          <p:cNvPr id="65541" name="Text Box 5"/>
          <p:cNvSpPr txBox="1">
            <a:spLocks noChangeArrowheads="1"/>
          </p:cNvSpPr>
          <p:nvPr/>
        </p:nvSpPr>
        <p:spPr bwMode="auto">
          <a:xfrm>
            <a:off x="2174875" y="1473200"/>
            <a:ext cx="2624138" cy="527050"/>
          </a:xfrm>
          <a:prstGeom prst="rect">
            <a:avLst/>
          </a:prstGeom>
          <a:noFill/>
          <a:ln w="9525">
            <a:solidFill>
              <a:schemeClr val="tx1"/>
            </a:solidFill>
            <a:miter lim="800000"/>
            <a:headEnd/>
            <a:tailEnd/>
          </a:ln>
        </p:spPr>
        <p:txBody>
          <a:bodyPr wrap="none">
            <a:spAutoFit/>
          </a:bodyPr>
          <a:lstStyle/>
          <a:p>
            <a:pPr algn="ctr"/>
            <a:r>
              <a:rPr lang="en-US" sz="1400"/>
              <a:t>I/O module informs about</a:t>
            </a:r>
          </a:p>
          <a:p>
            <a:pPr algn="ctr"/>
            <a:r>
              <a:rPr lang="en-US" sz="1400"/>
              <a:t>Its status by interrupting  the CPU</a:t>
            </a:r>
          </a:p>
        </p:txBody>
      </p:sp>
      <p:sp>
        <p:nvSpPr>
          <p:cNvPr id="65542" name="Line 6"/>
          <p:cNvSpPr>
            <a:spLocks noChangeShapeType="1"/>
          </p:cNvSpPr>
          <p:nvPr/>
        </p:nvSpPr>
        <p:spPr bwMode="auto">
          <a:xfrm>
            <a:off x="3346450" y="2022475"/>
            <a:ext cx="0" cy="457200"/>
          </a:xfrm>
          <a:prstGeom prst="line">
            <a:avLst/>
          </a:prstGeom>
          <a:noFill/>
          <a:ln w="9525">
            <a:solidFill>
              <a:schemeClr val="tx1"/>
            </a:solidFill>
            <a:round/>
            <a:headEnd/>
            <a:tailEnd type="triangle" w="med" len="med"/>
          </a:ln>
        </p:spPr>
        <p:txBody>
          <a:bodyPr/>
          <a:lstStyle/>
          <a:p>
            <a:endParaRPr lang="en-US"/>
          </a:p>
        </p:txBody>
      </p:sp>
      <p:sp>
        <p:nvSpPr>
          <p:cNvPr id="65543" name="AutoShape 7"/>
          <p:cNvSpPr>
            <a:spLocks noChangeArrowheads="1"/>
          </p:cNvSpPr>
          <p:nvPr/>
        </p:nvSpPr>
        <p:spPr bwMode="auto">
          <a:xfrm>
            <a:off x="2932113" y="2487613"/>
            <a:ext cx="838200" cy="1143000"/>
          </a:xfrm>
          <a:prstGeom prst="diamond">
            <a:avLst/>
          </a:prstGeom>
          <a:noFill/>
          <a:ln w="12700">
            <a:solidFill>
              <a:schemeClr val="tx1"/>
            </a:solidFill>
            <a:miter lim="800000"/>
            <a:headEnd/>
            <a:tailEnd/>
          </a:ln>
        </p:spPr>
        <p:txBody>
          <a:bodyPr wrap="none" anchor="ctr"/>
          <a:lstStyle/>
          <a:p>
            <a:endParaRPr lang="en-US"/>
          </a:p>
        </p:txBody>
      </p:sp>
      <p:sp>
        <p:nvSpPr>
          <p:cNvPr id="65544" name="Text Box 8"/>
          <p:cNvSpPr txBox="1">
            <a:spLocks noChangeArrowheads="1"/>
          </p:cNvSpPr>
          <p:nvPr/>
        </p:nvSpPr>
        <p:spPr bwMode="auto">
          <a:xfrm>
            <a:off x="2998788" y="2900363"/>
            <a:ext cx="687387" cy="517525"/>
          </a:xfrm>
          <a:prstGeom prst="rect">
            <a:avLst/>
          </a:prstGeom>
          <a:noFill/>
          <a:ln w="9525">
            <a:noFill/>
            <a:miter lim="800000"/>
            <a:headEnd/>
            <a:tailEnd/>
          </a:ln>
        </p:spPr>
        <p:txBody>
          <a:bodyPr wrap="none">
            <a:spAutoFit/>
          </a:bodyPr>
          <a:lstStyle/>
          <a:p>
            <a:pPr algn="ctr"/>
            <a:r>
              <a:rPr lang="en-US" sz="1400">
                <a:latin typeface="Arial" charset="0"/>
              </a:rPr>
              <a:t>Status</a:t>
            </a:r>
          </a:p>
          <a:p>
            <a:pPr algn="ctr"/>
            <a:r>
              <a:rPr lang="en-US" sz="1400">
                <a:latin typeface="Arial" charset="0"/>
              </a:rPr>
              <a:t>?</a:t>
            </a:r>
          </a:p>
        </p:txBody>
      </p:sp>
      <p:sp>
        <p:nvSpPr>
          <p:cNvPr id="65545" name="Line 9"/>
          <p:cNvSpPr>
            <a:spLocks noChangeShapeType="1"/>
          </p:cNvSpPr>
          <p:nvPr/>
        </p:nvSpPr>
        <p:spPr bwMode="auto">
          <a:xfrm>
            <a:off x="3354388" y="3624263"/>
            <a:ext cx="0" cy="457200"/>
          </a:xfrm>
          <a:prstGeom prst="line">
            <a:avLst/>
          </a:prstGeom>
          <a:noFill/>
          <a:ln w="9525">
            <a:solidFill>
              <a:schemeClr val="tx1"/>
            </a:solidFill>
            <a:round/>
            <a:headEnd/>
            <a:tailEnd type="triangle" w="med" len="med"/>
          </a:ln>
        </p:spPr>
        <p:txBody>
          <a:bodyPr/>
          <a:lstStyle/>
          <a:p>
            <a:endParaRPr lang="en-US"/>
          </a:p>
        </p:txBody>
      </p:sp>
      <p:sp>
        <p:nvSpPr>
          <p:cNvPr id="65546" name="Text Box 10"/>
          <p:cNvSpPr txBox="1">
            <a:spLocks noChangeArrowheads="1"/>
          </p:cNvSpPr>
          <p:nvPr/>
        </p:nvSpPr>
        <p:spPr bwMode="auto">
          <a:xfrm>
            <a:off x="1581150" y="4135438"/>
            <a:ext cx="3562350" cy="739775"/>
          </a:xfrm>
          <a:prstGeom prst="rect">
            <a:avLst/>
          </a:prstGeom>
          <a:noFill/>
          <a:ln w="9525">
            <a:solidFill>
              <a:schemeClr val="tx1"/>
            </a:solidFill>
            <a:miter lim="800000"/>
            <a:headEnd/>
            <a:tailEnd/>
          </a:ln>
        </p:spPr>
        <p:txBody>
          <a:bodyPr wrap="none">
            <a:spAutoFit/>
          </a:bodyPr>
          <a:lstStyle/>
          <a:p>
            <a:pPr algn="ctr"/>
            <a:r>
              <a:rPr lang="en-US" sz="1400"/>
              <a:t>CPU reads a word from memory</a:t>
            </a:r>
          </a:p>
          <a:p>
            <a:pPr algn="ctr"/>
            <a:r>
              <a:rPr lang="en-US" sz="1400"/>
              <a:t>And write it to I/O device or CPU reads a word</a:t>
            </a:r>
          </a:p>
          <a:p>
            <a:pPr algn="ctr"/>
            <a:r>
              <a:rPr lang="en-US" sz="1400"/>
              <a:t>from I/O device write it in  memory</a:t>
            </a:r>
          </a:p>
        </p:txBody>
      </p:sp>
      <p:sp>
        <p:nvSpPr>
          <p:cNvPr id="65547" name="Line 11"/>
          <p:cNvSpPr>
            <a:spLocks noChangeShapeType="1"/>
          </p:cNvSpPr>
          <p:nvPr/>
        </p:nvSpPr>
        <p:spPr bwMode="auto">
          <a:xfrm>
            <a:off x="3382963" y="4868863"/>
            <a:ext cx="0" cy="457200"/>
          </a:xfrm>
          <a:prstGeom prst="line">
            <a:avLst/>
          </a:prstGeom>
          <a:noFill/>
          <a:ln w="9525">
            <a:solidFill>
              <a:schemeClr val="tx1"/>
            </a:solidFill>
            <a:round/>
            <a:headEnd/>
            <a:tailEnd type="triangle" w="med" len="med"/>
          </a:ln>
        </p:spPr>
        <p:txBody>
          <a:bodyPr/>
          <a:lstStyle/>
          <a:p>
            <a:endParaRPr lang="en-US"/>
          </a:p>
        </p:txBody>
      </p:sp>
      <p:sp>
        <p:nvSpPr>
          <p:cNvPr id="65548" name="AutoShape 12"/>
          <p:cNvSpPr>
            <a:spLocks noChangeArrowheads="1"/>
          </p:cNvSpPr>
          <p:nvPr/>
        </p:nvSpPr>
        <p:spPr bwMode="auto">
          <a:xfrm>
            <a:off x="2692400" y="5257800"/>
            <a:ext cx="1382713" cy="1295400"/>
          </a:xfrm>
          <a:prstGeom prst="diamond">
            <a:avLst/>
          </a:prstGeom>
          <a:noFill/>
          <a:ln w="9525">
            <a:solidFill>
              <a:schemeClr val="tx1"/>
            </a:solidFill>
            <a:miter lim="800000"/>
            <a:headEnd/>
            <a:tailEnd/>
          </a:ln>
        </p:spPr>
        <p:txBody>
          <a:bodyPr wrap="none" anchor="ctr"/>
          <a:lstStyle/>
          <a:p>
            <a:endParaRPr lang="en-US"/>
          </a:p>
        </p:txBody>
      </p:sp>
      <p:sp>
        <p:nvSpPr>
          <p:cNvPr id="65549" name="Text Box 13"/>
          <p:cNvSpPr txBox="1">
            <a:spLocks noChangeArrowheads="1"/>
          </p:cNvSpPr>
          <p:nvPr/>
        </p:nvSpPr>
        <p:spPr bwMode="auto">
          <a:xfrm>
            <a:off x="2071688" y="5521325"/>
            <a:ext cx="2590800" cy="942975"/>
          </a:xfrm>
          <a:prstGeom prst="rect">
            <a:avLst/>
          </a:prstGeom>
          <a:noFill/>
          <a:ln w="9525">
            <a:noFill/>
            <a:miter lim="800000"/>
            <a:headEnd/>
            <a:tailEnd/>
          </a:ln>
        </p:spPr>
        <p:txBody>
          <a:bodyPr>
            <a:spAutoFit/>
          </a:bodyPr>
          <a:lstStyle/>
          <a:p>
            <a:pPr algn="ctr"/>
            <a:r>
              <a:rPr lang="en-US" sz="1400"/>
              <a:t>Is bloc k</a:t>
            </a:r>
          </a:p>
          <a:p>
            <a:pPr algn="ctr"/>
            <a:r>
              <a:rPr lang="en-US" sz="1400"/>
              <a:t>Transfer is</a:t>
            </a:r>
          </a:p>
          <a:p>
            <a:pPr algn="ctr"/>
            <a:r>
              <a:rPr lang="en-US" sz="1400"/>
              <a:t>Complete</a:t>
            </a:r>
          </a:p>
          <a:p>
            <a:pPr algn="ctr"/>
            <a:r>
              <a:rPr lang="en-US" sz="1400"/>
              <a:t>?</a:t>
            </a:r>
          </a:p>
        </p:txBody>
      </p:sp>
      <p:sp>
        <p:nvSpPr>
          <p:cNvPr id="65550" name="Text Box 14"/>
          <p:cNvSpPr txBox="1">
            <a:spLocks noChangeArrowheads="1"/>
          </p:cNvSpPr>
          <p:nvPr/>
        </p:nvSpPr>
        <p:spPr bwMode="auto">
          <a:xfrm>
            <a:off x="1827213" y="5561013"/>
            <a:ext cx="777875" cy="304800"/>
          </a:xfrm>
          <a:prstGeom prst="rect">
            <a:avLst/>
          </a:prstGeom>
          <a:noFill/>
          <a:ln w="9525">
            <a:noFill/>
            <a:miter lim="800000"/>
            <a:headEnd/>
            <a:tailEnd/>
          </a:ln>
        </p:spPr>
        <p:txBody>
          <a:bodyPr>
            <a:spAutoFit/>
          </a:bodyPr>
          <a:lstStyle/>
          <a:p>
            <a:pPr algn="ctr"/>
            <a:r>
              <a:rPr lang="en-US" sz="1400" b="1"/>
              <a:t>NO</a:t>
            </a:r>
          </a:p>
        </p:txBody>
      </p:sp>
      <p:sp>
        <p:nvSpPr>
          <p:cNvPr id="65551" name="Line 15"/>
          <p:cNvSpPr>
            <a:spLocks noChangeShapeType="1"/>
          </p:cNvSpPr>
          <p:nvPr/>
        </p:nvSpPr>
        <p:spPr bwMode="auto">
          <a:xfrm>
            <a:off x="4079875" y="5902325"/>
            <a:ext cx="1219200" cy="0"/>
          </a:xfrm>
          <a:prstGeom prst="line">
            <a:avLst/>
          </a:prstGeom>
          <a:noFill/>
          <a:ln w="9525">
            <a:solidFill>
              <a:schemeClr val="tx1"/>
            </a:solidFill>
            <a:round/>
            <a:headEnd/>
            <a:tailEnd type="triangle" w="med" len="med"/>
          </a:ln>
        </p:spPr>
        <p:txBody>
          <a:bodyPr/>
          <a:lstStyle/>
          <a:p>
            <a:endParaRPr lang="en-US"/>
          </a:p>
        </p:txBody>
      </p:sp>
      <p:sp>
        <p:nvSpPr>
          <p:cNvPr id="65552" name="Text Box 16"/>
          <p:cNvSpPr txBox="1">
            <a:spLocks noChangeArrowheads="1"/>
          </p:cNvSpPr>
          <p:nvPr/>
        </p:nvSpPr>
        <p:spPr bwMode="auto">
          <a:xfrm>
            <a:off x="4251325" y="5537200"/>
            <a:ext cx="539750" cy="366713"/>
          </a:xfrm>
          <a:prstGeom prst="rect">
            <a:avLst/>
          </a:prstGeom>
          <a:noFill/>
          <a:ln w="9525">
            <a:noFill/>
            <a:miter lim="800000"/>
            <a:headEnd/>
            <a:tailEnd/>
          </a:ln>
        </p:spPr>
        <p:txBody>
          <a:bodyPr wrap="none">
            <a:spAutoFit/>
          </a:bodyPr>
          <a:lstStyle/>
          <a:p>
            <a:r>
              <a:rPr lang="en-US" b="1"/>
              <a:t>Yes</a:t>
            </a:r>
          </a:p>
        </p:txBody>
      </p:sp>
      <p:sp>
        <p:nvSpPr>
          <p:cNvPr id="65553" name="Text Box 17"/>
          <p:cNvSpPr txBox="1">
            <a:spLocks noChangeArrowheads="1"/>
          </p:cNvSpPr>
          <p:nvPr/>
        </p:nvSpPr>
        <p:spPr bwMode="auto">
          <a:xfrm>
            <a:off x="4098925" y="6081713"/>
            <a:ext cx="2320925" cy="336550"/>
          </a:xfrm>
          <a:prstGeom prst="rect">
            <a:avLst/>
          </a:prstGeom>
          <a:noFill/>
          <a:ln w="9525">
            <a:noFill/>
            <a:miter lim="800000"/>
            <a:headEnd/>
            <a:tailEnd/>
          </a:ln>
        </p:spPr>
        <p:txBody>
          <a:bodyPr wrap="none">
            <a:spAutoFit/>
          </a:bodyPr>
          <a:lstStyle/>
          <a:p>
            <a:r>
              <a:rPr lang="en-US" sz="1600" b="1"/>
              <a:t>Execute next Instruction</a:t>
            </a:r>
          </a:p>
        </p:txBody>
      </p:sp>
      <p:sp>
        <p:nvSpPr>
          <p:cNvPr id="65554" name="Line 18"/>
          <p:cNvSpPr>
            <a:spLocks noChangeShapeType="1"/>
          </p:cNvSpPr>
          <p:nvPr/>
        </p:nvSpPr>
        <p:spPr bwMode="auto">
          <a:xfrm>
            <a:off x="879475" y="228600"/>
            <a:ext cx="2438400" cy="0"/>
          </a:xfrm>
          <a:prstGeom prst="line">
            <a:avLst/>
          </a:prstGeom>
          <a:noFill/>
          <a:ln w="9525">
            <a:solidFill>
              <a:schemeClr val="tx1"/>
            </a:solidFill>
            <a:round/>
            <a:headEnd/>
            <a:tailEnd type="triangle" w="med" len="med"/>
          </a:ln>
        </p:spPr>
        <p:txBody>
          <a:bodyPr/>
          <a:lstStyle/>
          <a:p>
            <a:endParaRPr lang="en-US"/>
          </a:p>
        </p:txBody>
      </p:sp>
      <p:sp>
        <p:nvSpPr>
          <p:cNvPr id="65555" name="Line 19"/>
          <p:cNvSpPr>
            <a:spLocks noChangeShapeType="1"/>
          </p:cNvSpPr>
          <p:nvPr/>
        </p:nvSpPr>
        <p:spPr bwMode="auto">
          <a:xfrm>
            <a:off x="879475" y="249238"/>
            <a:ext cx="0" cy="5694362"/>
          </a:xfrm>
          <a:prstGeom prst="line">
            <a:avLst/>
          </a:prstGeom>
          <a:noFill/>
          <a:ln w="9525">
            <a:solidFill>
              <a:schemeClr val="tx1"/>
            </a:solidFill>
            <a:round/>
            <a:headEnd/>
            <a:tailEnd/>
          </a:ln>
        </p:spPr>
        <p:txBody>
          <a:bodyPr/>
          <a:lstStyle/>
          <a:p>
            <a:endParaRPr lang="en-US"/>
          </a:p>
        </p:txBody>
      </p:sp>
      <p:sp>
        <p:nvSpPr>
          <p:cNvPr id="65556" name="Line 20"/>
          <p:cNvSpPr>
            <a:spLocks noChangeShapeType="1"/>
          </p:cNvSpPr>
          <p:nvPr/>
        </p:nvSpPr>
        <p:spPr bwMode="auto">
          <a:xfrm flipH="1">
            <a:off x="858838" y="5908675"/>
            <a:ext cx="1828800" cy="0"/>
          </a:xfrm>
          <a:prstGeom prst="line">
            <a:avLst/>
          </a:prstGeom>
          <a:noFill/>
          <a:ln w="9525">
            <a:solidFill>
              <a:schemeClr val="tx1"/>
            </a:solidFill>
            <a:round/>
            <a:headEnd/>
            <a:tailEnd/>
          </a:ln>
        </p:spPr>
        <p:txBody>
          <a:bodyPr/>
          <a:lstStyle/>
          <a:p>
            <a:endParaRPr lang="en-US"/>
          </a:p>
        </p:txBody>
      </p:sp>
      <p:sp>
        <p:nvSpPr>
          <p:cNvPr id="65557" name="Text Box 25"/>
          <p:cNvSpPr txBox="1">
            <a:spLocks noChangeArrowheads="1"/>
          </p:cNvSpPr>
          <p:nvPr/>
        </p:nvSpPr>
        <p:spPr bwMode="auto">
          <a:xfrm>
            <a:off x="5121275" y="495300"/>
            <a:ext cx="1570038" cy="366713"/>
          </a:xfrm>
          <a:prstGeom prst="rect">
            <a:avLst/>
          </a:prstGeom>
          <a:noFill/>
          <a:ln w="9525">
            <a:noFill/>
            <a:miter lim="800000"/>
            <a:headEnd/>
            <a:tailEnd/>
          </a:ln>
        </p:spPr>
        <p:txBody>
          <a:bodyPr wrap="none">
            <a:spAutoFit/>
          </a:bodyPr>
          <a:lstStyle/>
          <a:p>
            <a:r>
              <a:rPr lang="en-US" b="1"/>
              <a:t>CPU----</a:t>
            </a:r>
            <a:r>
              <a:rPr lang="en-US" b="1">
                <a:sym typeface="Wingdings" pitchFamily="2" charset="2"/>
              </a:rPr>
              <a:t> I/O</a:t>
            </a:r>
            <a:endParaRPr lang="en-US" b="1"/>
          </a:p>
        </p:txBody>
      </p:sp>
      <p:sp>
        <p:nvSpPr>
          <p:cNvPr id="65558" name="Text Box 26"/>
          <p:cNvSpPr txBox="1">
            <a:spLocks noChangeArrowheads="1"/>
          </p:cNvSpPr>
          <p:nvPr/>
        </p:nvSpPr>
        <p:spPr bwMode="auto">
          <a:xfrm>
            <a:off x="5108575" y="1538288"/>
            <a:ext cx="1570038" cy="366712"/>
          </a:xfrm>
          <a:prstGeom prst="rect">
            <a:avLst/>
          </a:prstGeom>
          <a:noFill/>
          <a:ln w="9525">
            <a:noFill/>
            <a:miter lim="800000"/>
            <a:headEnd/>
            <a:tailEnd/>
          </a:ln>
        </p:spPr>
        <p:txBody>
          <a:bodyPr wrap="none">
            <a:spAutoFit/>
          </a:bodyPr>
          <a:lstStyle/>
          <a:p>
            <a:r>
              <a:rPr lang="en-US" b="1"/>
              <a:t>I/O----</a:t>
            </a:r>
            <a:r>
              <a:rPr lang="en-US" b="1">
                <a:sym typeface="Wingdings" pitchFamily="2" charset="2"/>
              </a:rPr>
              <a:t> CPU</a:t>
            </a:r>
            <a:endParaRPr lang="en-US" b="1"/>
          </a:p>
        </p:txBody>
      </p:sp>
      <p:sp>
        <p:nvSpPr>
          <p:cNvPr id="65559" name="Text Box 27"/>
          <p:cNvSpPr txBox="1">
            <a:spLocks noChangeArrowheads="1"/>
          </p:cNvSpPr>
          <p:nvPr/>
        </p:nvSpPr>
        <p:spPr bwMode="auto">
          <a:xfrm>
            <a:off x="5368925" y="4129088"/>
            <a:ext cx="3165475" cy="641350"/>
          </a:xfrm>
          <a:prstGeom prst="rect">
            <a:avLst/>
          </a:prstGeom>
          <a:noFill/>
          <a:ln w="9525">
            <a:noFill/>
            <a:miter lim="800000"/>
            <a:headEnd/>
            <a:tailEnd/>
          </a:ln>
        </p:spPr>
        <p:txBody>
          <a:bodyPr wrap="none">
            <a:spAutoFit/>
          </a:bodyPr>
          <a:lstStyle/>
          <a:p>
            <a:r>
              <a:rPr lang="en-US" b="1"/>
              <a:t>Memory----</a:t>
            </a:r>
            <a:r>
              <a:rPr lang="en-US" b="1">
                <a:sym typeface="Wingdings" pitchFamily="2" charset="2"/>
              </a:rPr>
              <a:t> CPU- I/O </a:t>
            </a:r>
            <a:r>
              <a:rPr lang="en-US" b="1">
                <a:solidFill>
                  <a:srgbClr val="CC0000"/>
                </a:solidFill>
                <a:sym typeface="Wingdings" pitchFamily="2" charset="2"/>
              </a:rPr>
              <a:t>OR</a:t>
            </a:r>
          </a:p>
          <a:p>
            <a:r>
              <a:rPr lang="en-US" b="1">
                <a:sym typeface="Wingdings" pitchFamily="2" charset="2"/>
              </a:rPr>
              <a:t>I/O- CPU Memory</a:t>
            </a:r>
            <a:endParaRPr lang="en-US" b="1"/>
          </a:p>
        </p:txBody>
      </p:sp>
      <p:sp>
        <p:nvSpPr>
          <p:cNvPr id="65560" name="Text Box 28"/>
          <p:cNvSpPr txBox="1">
            <a:spLocks noChangeArrowheads="1"/>
          </p:cNvSpPr>
          <p:nvPr/>
        </p:nvSpPr>
        <p:spPr bwMode="auto">
          <a:xfrm>
            <a:off x="5238750" y="2593975"/>
            <a:ext cx="3627438" cy="701675"/>
          </a:xfrm>
          <a:prstGeom prst="rect">
            <a:avLst/>
          </a:prstGeom>
          <a:noFill/>
          <a:ln w="9525">
            <a:noFill/>
            <a:miter lim="800000"/>
            <a:headEnd/>
            <a:tailEnd/>
          </a:ln>
        </p:spPr>
        <p:txBody>
          <a:bodyPr wrap="none">
            <a:spAutoFit/>
          </a:bodyPr>
          <a:lstStyle/>
          <a:p>
            <a:pPr algn="ctr"/>
            <a:r>
              <a:rPr lang="en-US" sz="2000" u="sng">
                <a:solidFill>
                  <a:srgbClr val="0000FF"/>
                </a:solidFill>
              </a:rPr>
              <a:t>Transferring a block of data using</a:t>
            </a:r>
          </a:p>
          <a:p>
            <a:pPr algn="ctr"/>
            <a:r>
              <a:rPr lang="en-US" sz="2000" u="sng">
                <a:solidFill>
                  <a:srgbClr val="0000FF"/>
                </a:solidFill>
              </a:rPr>
              <a:t> Interrupt driven  Input/output</a:t>
            </a:r>
          </a:p>
        </p:txBody>
      </p:sp>
      <p:sp>
        <p:nvSpPr>
          <p:cNvPr id="65561" name="Text Box 29"/>
          <p:cNvSpPr txBox="1">
            <a:spLocks noChangeArrowheads="1"/>
          </p:cNvSpPr>
          <p:nvPr/>
        </p:nvSpPr>
        <p:spPr bwMode="auto">
          <a:xfrm>
            <a:off x="3505200" y="90488"/>
            <a:ext cx="615950" cy="366712"/>
          </a:xfrm>
          <a:prstGeom prst="rect">
            <a:avLst/>
          </a:prstGeom>
          <a:noFill/>
          <a:ln w="9525">
            <a:noFill/>
            <a:miter lim="800000"/>
            <a:headEnd/>
            <a:tailEnd/>
          </a:ln>
        </p:spPr>
        <p:txBody>
          <a:bodyPr wrap="none">
            <a:spAutoFit/>
          </a:bodyPr>
          <a:lstStyle/>
          <a:p>
            <a:r>
              <a:rPr lang="en-US"/>
              <a:t>Start</a:t>
            </a:r>
          </a:p>
        </p:txBody>
      </p:sp>
      <p:sp>
        <p:nvSpPr>
          <p:cNvPr id="65562" name="Text Box 30"/>
          <p:cNvSpPr txBox="1">
            <a:spLocks noChangeArrowheads="1"/>
          </p:cNvSpPr>
          <p:nvPr/>
        </p:nvSpPr>
        <p:spPr bwMode="auto">
          <a:xfrm>
            <a:off x="3421063" y="3763963"/>
            <a:ext cx="806450" cy="366712"/>
          </a:xfrm>
          <a:prstGeom prst="rect">
            <a:avLst/>
          </a:prstGeom>
          <a:noFill/>
          <a:ln w="9525">
            <a:noFill/>
            <a:miter lim="800000"/>
            <a:headEnd/>
            <a:tailEnd/>
          </a:ln>
        </p:spPr>
        <p:txBody>
          <a:bodyPr wrap="none">
            <a:spAutoFit/>
          </a:bodyPr>
          <a:lstStyle/>
          <a:p>
            <a:r>
              <a:rPr lang="en-US" b="1"/>
              <a:t>Ready</a:t>
            </a:r>
          </a:p>
        </p:txBody>
      </p:sp>
      <p:sp>
        <p:nvSpPr>
          <p:cNvPr id="65563" name="Line 31"/>
          <p:cNvSpPr>
            <a:spLocks noChangeShapeType="1"/>
          </p:cNvSpPr>
          <p:nvPr/>
        </p:nvSpPr>
        <p:spPr bwMode="auto">
          <a:xfrm flipV="1">
            <a:off x="3733800" y="3048000"/>
            <a:ext cx="1431925" cy="6350"/>
          </a:xfrm>
          <a:prstGeom prst="line">
            <a:avLst/>
          </a:prstGeom>
          <a:noFill/>
          <a:ln w="9525">
            <a:solidFill>
              <a:schemeClr val="tx1"/>
            </a:solidFill>
            <a:round/>
            <a:headEnd/>
            <a:tailEnd type="triangle" w="med" len="med"/>
          </a:ln>
        </p:spPr>
        <p:txBody>
          <a:bodyPr/>
          <a:lstStyle/>
          <a:p>
            <a:endParaRPr lang="en-US"/>
          </a:p>
        </p:txBody>
      </p:sp>
      <p:sp>
        <p:nvSpPr>
          <p:cNvPr id="65564" name="Text Box 32"/>
          <p:cNvSpPr txBox="1">
            <a:spLocks noChangeArrowheads="1"/>
          </p:cNvSpPr>
          <p:nvPr/>
        </p:nvSpPr>
        <p:spPr bwMode="auto">
          <a:xfrm>
            <a:off x="3689350" y="2687638"/>
            <a:ext cx="1103313" cy="336550"/>
          </a:xfrm>
          <a:prstGeom prst="rect">
            <a:avLst/>
          </a:prstGeom>
          <a:noFill/>
          <a:ln w="9525">
            <a:noFill/>
            <a:miter lim="800000"/>
            <a:headEnd/>
            <a:tailEnd/>
          </a:ln>
        </p:spPr>
        <p:txBody>
          <a:bodyPr wrap="none">
            <a:spAutoFit/>
          </a:bodyPr>
          <a:lstStyle/>
          <a:p>
            <a:r>
              <a:rPr lang="en-US" sz="1600" b="1"/>
              <a:t>Not Ready</a:t>
            </a:r>
          </a:p>
        </p:txBody>
      </p:sp>
      <p:sp>
        <p:nvSpPr>
          <p:cNvPr id="65565" name="Text Box 33"/>
          <p:cNvSpPr txBox="1">
            <a:spLocks noChangeArrowheads="1"/>
          </p:cNvSpPr>
          <p:nvPr/>
        </p:nvSpPr>
        <p:spPr bwMode="auto">
          <a:xfrm>
            <a:off x="3733800" y="3092450"/>
            <a:ext cx="692150" cy="336550"/>
          </a:xfrm>
          <a:prstGeom prst="rect">
            <a:avLst/>
          </a:prstGeom>
          <a:noFill/>
          <a:ln w="9525">
            <a:noFill/>
            <a:miter lim="800000"/>
            <a:headEnd/>
            <a:tailEnd/>
          </a:ln>
        </p:spPr>
        <p:txBody>
          <a:bodyPr wrap="none">
            <a:spAutoFit/>
          </a:bodyPr>
          <a:lstStyle/>
          <a:p>
            <a:r>
              <a:rPr lang="en-US" sz="1600" b="1"/>
              <a:t>Error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109538"/>
            <a:ext cx="8229600" cy="639762"/>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SUBROUTINE VS. INTERRUPT SERVICE ROUTINE</a:t>
            </a:r>
          </a:p>
        </p:txBody>
      </p:sp>
      <p:graphicFrame>
        <p:nvGraphicFramePr>
          <p:cNvPr id="70719" name="Group 63"/>
          <p:cNvGraphicFramePr>
            <a:graphicFrameLocks noGrp="1"/>
          </p:cNvGraphicFramePr>
          <p:nvPr>
            <p:ph idx="1"/>
          </p:nvPr>
        </p:nvGraphicFramePr>
        <p:xfrm>
          <a:off x="319088" y="711200"/>
          <a:ext cx="8686800" cy="5994400"/>
        </p:xfrm>
        <a:graphic>
          <a:graphicData uri="http://schemas.openxmlformats.org/drawingml/2006/table">
            <a:tbl>
              <a:tblPr/>
              <a:tblGrid>
                <a:gridCol w="4343400"/>
                <a:gridCol w="4343400"/>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Times New Roman" pitchFamily="18" charset="0"/>
                        </a:rPr>
                        <a:t>SUBROUTINE</a:t>
                      </a:r>
                    </a:p>
                  </a:txBody>
                  <a:tcPr horzOverflow="overflow">
                    <a:lnL w="38100" cap="flat" cmpd="sng" algn="ctr">
                      <a:solidFill>
                        <a:srgbClr val="FF6600"/>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FF"/>
                          </a:solidFill>
                          <a:effectLst/>
                          <a:latin typeface="Times New Roman" pitchFamily="18" charset="0"/>
                        </a:rPr>
                        <a:t>INTERRUPT ROUTINE</a:t>
                      </a:r>
                    </a:p>
                  </a:txBody>
                  <a:tcPr horzOverflow="overflow">
                    <a:lnL w="38100" cap="flat" cmpd="sng" algn="ctr">
                      <a:solidFill>
                        <a:srgbClr val="FF6600"/>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r>
              <a:tr h="75247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Calibri" pitchFamily="34" charset="0"/>
                        </a:rPr>
                        <a:t>1.These are written to modularly   structure a big program.</a:t>
                      </a:r>
                    </a:p>
                  </a:txBody>
                  <a:tcPr horzOverflow="overflow">
                    <a:lnL w="38100" cap="flat" cmpd="sng" algn="ctr">
                      <a:solidFill>
                        <a:srgbClr val="FF6600"/>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Calibri" pitchFamily="34" charset="0"/>
                        </a:rPr>
                        <a:t>1.These are executed in response to an interrupt request.</a:t>
                      </a:r>
                    </a:p>
                  </a:txBody>
                  <a:tcPr horzOverflow="overflow">
                    <a:lnL w="38100" cap="flat" cmpd="sng" algn="ctr">
                      <a:solidFill>
                        <a:srgbClr val="FF6600"/>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r>
              <a:tr h="135096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Calibri" pitchFamily="34" charset="0"/>
                        </a:rPr>
                        <a:t>2.A call to a subroutine is executed, the current program counter value is saved on top of the stack and the address of the subroutine is loaded in program counter. After execution the return address is popped up in program counter.</a:t>
                      </a:r>
                    </a:p>
                  </a:txBody>
                  <a:tcPr horzOverflow="overflow">
                    <a:lnL w="38100" cap="flat" cmpd="sng" algn="ctr">
                      <a:solidFill>
                        <a:srgbClr val="FF6600"/>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Calibri" pitchFamily="34" charset="0"/>
                        </a:rPr>
                        <a:t>2.When interrupt comes , the processor first completes execution of current instruction. Then it loads the program counter with the address of the first instruction of the interrupt-handler-program. Return address is pushed on the top of stack.</a:t>
                      </a:r>
                    </a:p>
                  </a:txBody>
                  <a:tcPr horzOverflow="overflow">
                    <a:lnL w="38100" cap="flat" cmpd="sng" algn="ctr">
                      <a:solidFill>
                        <a:srgbClr val="FF6600"/>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r>
              <a:tr h="75406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Calibri" pitchFamily="34" charset="0"/>
                        </a:rPr>
                        <a:t>3.Subroutines performs a function required by the program from which it is called.</a:t>
                      </a:r>
                    </a:p>
                  </a:txBody>
                  <a:tcPr horzOverflow="overflow">
                    <a:lnL w="38100" cap="flat" cmpd="sng" algn="ctr">
                      <a:solidFill>
                        <a:srgbClr val="FF6600"/>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Calibri" pitchFamily="34" charset="0"/>
                        </a:rPr>
                        <a:t>3.It may have nothing in common with the program being executed at the time the interrupt request is received.</a:t>
                      </a:r>
                    </a:p>
                  </a:txBody>
                  <a:tcPr horzOverflow="overflow">
                    <a:lnL w="38100" cap="flat" cmpd="sng" algn="ctr">
                      <a:solidFill>
                        <a:srgbClr val="FF6600"/>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r>
              <a:tr h="75247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Calibri" pitchFamily="34" charset="0"/>
                        </a:rPr>
                        <a:t>4.The process saves only the contents of program counter. Any additional information to be saved must be saved by program instruction at the beginning of subroutine and restored at the end.</a:t>
                      </a:r>
                    </a:p>
                  </a:txBody>
                  <a:tcPr horzOverflow="overflow">
                    <a:lnL w="38100" cap="flat" cmpd="sng" algn="ctr">
                      <a:solidFill>
                        <a:srgbClr val="FF6600"/>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Calibri" pitchFamily="34" charset="0"/>
                        </a:rPr>
                        <a:t>4.The processor saves only the content of program counter and the processor status register when an interrupt is generated.</a:t>
                      </a:r>
                    </a:p>
                  </a:txBody>
                  <a:tcPr horzOverflow="overflow">
                    <a:lnL w="38100" cap="flat" cmpd="sng" algn="ctr">
                      <a:solidFill>
                        <a:srgbClr val="FF6600"/>
                      </a:solidFill>
                      <a:prstDash val="solid"/>
                      <a:round/>
                      <a:headEnd type="none" w="med" len="med"/>
                      <a:tailEnd type="none" w="med" len="med"/>
                    </a:lnL>
                    <a:lnR w="38100" cap="flat" cmpd="sng" algn="ctr">
                      <a:solidFill>
                        <a:srgbClr val="FF6600"/>
                      </a:solidFill>
                      <a:prstDash val="solid"/>
                      <a:round/>
                      <a:headEnd type="none" w="med" len="med"/>
                      <a:tailEnd type="none" w="med" len="med"/>
                    </a:lnR>
                    <a:lnT w="38100" cap="flat" cmpd="sng" algn="ctr">
                      <a:solidFill>
                        <a:srgbClr val="FF6600"/>
                      </a:solidFill>
                      <a:prstDash val="solid"/>
                      <a:round/>
                      <a:headEnd type="none" w="med" len="med"/>
                      <a:tailEnd type="none" w="med" len="med"/>
                    </a:lnT>
                    <a:lnB w="3810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47625"/>
            <a:ext cx="8229600" cy="487363"/>
          </a:xfrm>
        </p:spPr>
        <p:txBody>
          <a:bodyPr/>
          <a:lstStyle/>
          <a:p>
            <a:pPr eaLnBrk="1" hangingPunct="1"/>
            <a:r>
              <a:rPr lang="en-US" sz="2400" b="1" smtClean="0">
                <a:solidFill>
                  <a:srgbClr val="0000FF"/>
                </a:solidFill>
                <a:latin typeface="Times New Roman" pitchFamily="18" charset="0"/>
              </a:rPr>
              <a:t>INTERRUPT PROCESSING</a:t>
            </a:r>
          </a:p>
        </p:txBody>
      </p:sp>
      <p:sp>
        <p:nvSpPr>
          <p:cNvPr id="67587" name="Line 4"/>
          <p:cNvSpPr>
            <a:spLocks noChangeShapeType="1"/>
          </p:cNvSpPr>
          <p:nvPr/>
        </p:nvSpPr>
        <p:spPr bwMode="auto">
          <a:xfrm>
            <a:off x="1573213" y="0"/>
            <a:ext cx="0" cy="533400"/>
          </a:xfrm>
          <a:prstGeom prst="line">
            <a:avLst/>
          </a:prstGeom>
          <a:noFill/>
          <a:ln w="9525">
            <a:solidFill>
              <a:schemeClr val="tx1"/>
            </a:solidFill>
            <a:round/>
            <a:headEnd/>
            <a:tailEnd type="triangle" w="med" len="med"/>
          </a:ln>
        </p:spPr>
        <p:txBody>
          <a:bodyPr/>
          <a:lstStyle/>
          <a:p>
            <a:endParaRPr lang="en-US"/>
          </a:p>
        </p:txBody>
      </p:sp>
      <p:sp>
        <p:nvSpPr>
          <p:cNvPr id="67588" name="Text Box 5"/>
          <p:cNvSpPr txBox="1">
            <a:spLocks noChangeArrowheads="1"/>
          </p:cNvSpPr>
          <p:nvPr/>
        </p:nvSpPr>
        <p:spPr bwMode="auto">
          <a:xfrm>
            <a:off x="2927350" y="566738"/>
            <a:ext cx="4464050" cy="366712"/>
          </a:xfrm>
          <a:prstGeom prst="rect">
            <a:avLst/>
          </a:prstGeom>
          <a:noFill/>
          <a:ln w="9525">
            <a:noFill/>
            <a:miter lim="800000"/>
            <a:headEnd/>
            <a:tailEnd/>
          </a:ln>
        </p:spPr>
        <p:txBody>
          <a:bodyPr wrap="none">
            <a:spAutoFit/>
          </a:bodyPr>
          <a:lstStyle/>
          <a:p>
            <a:r>
              <a:rPr lang="en-US"/>
              <a:t>Begin ( suspend execution of current program)</a:t>
            </a:r>
          </a:p>
        </p:txBody>
      </p:sp>
      <p:sp>
        <p:nvSpPr>
          <p:cNvPr id="67589" name="Text Box 6"/>
          <p:cNvSpPr txBox="1">
            <a:spLocks noChangeArrowheads="1"/>
          </p:cNvSpPr>
          <p:nvPr/>
        </p:nvSpPr>
        <p:spPr bwMode="auto">
          <a:xfrm>
            <a:off x="822325" y="544513"/>
            <a:ext cx="1501775" cy="650875"/>
          </a:xfrm>
          <a:prstGeom prst="rect">
            <a:avLst/>
          </a:prstGeom>
          <a:noFill/>
          <a:ln w="9525">
            <a:solidFill>
              <a:schemeClr val="tx1"/>
            </a:solidFill>
            <a:miter lim="800000"/>
            <a:headEnd/>
            <a:tailEnd/>
          </a:ln>
        </p:spPr>
        <p:txBody>
          <a:bodyPr wrap="none">
            <a:spAutoFit/>
          </a:bodyPr>
          <a:lstStyle/>
          <a:p>
            <a:pPr algn="ctr"/>
            <a:r>
              <a:rPr lang="en-US"/>
              <a:t>CPU receives </a:t>
            </a:r>
          </a:p>
          <a:p>
            <a:pPr algn="ctr"/>
            <a:r>
              <a:rPr lang="en-US"/>
              <a:t>An interrupt</a:t>
            </a:r>
          </a:p>
        </p:txBody>
      </p:sp>
      <p:sp>
        <p:nvSpPr>
          <p:cNvPr id="67590" name="Line 7"/>
          <p:cNvSpPr>
            <a:spLocks noChangeShapeType="1"/>
          </p:cNvSpPr>
          <p:nvPr/>
        </p:nvSpPr>
        <p:spPr bwMode="auto">
          <a:xfrm>
            <a:off x="1573213" y="1177925"/>
            <a:ext cx="0" cy="533400"/>
          </a:xfrm>
          <a:prstGeom prst="line">
            <a:avLst/>
          </a:prstGeom>
          <a:noFill/>
          <a:ln w="9525">
            <a:solidFill>
              <a:schemeClr val="tx1"/>
            </a:solidFill>
            <a:round/>
            <a:headEnd/>
            <a:tailEnd type="triangle" w="med" len="med"/>
          </a:ln>
        </p:spPr>
        <p:txBody>
          <a:bodyPr/>
          <a:lstStyle/>
          <a:p>
            <a:endParaRPr lang="en-US"/>
          </a:p>
        </p:txBody>
      </p:sp>
      <p:sp>
        <p:nvSpPr>
          <p:cNvPr id="67591" name="Text Box 8"/>
          <p:cNvSpPr txBox="1">
            <a:spLocks noChangeArrowheads="1"/>
          </p:cNvSpPr>
          <p:nvPr/>
        </p:nvSpPr>
        <p:spPr bwMode="auto">
          <a:xfrm>
            <a:off x="590550" y="1725613"/>
            <a:ext cx="1939925" cy="650875"/>
          </a:xfrm>
          <a:prstGeom prst="rect">
            <a:avLst/>
          </a:prstGeom>
          <a:noFill/>
          <a:ln w="9525">
            <a:solidFill>
              <a:schemeClr val="tx1"/>
            </a:solidFill>
            <a:miter lim="800000"/>
            <a:headEnd/>
            <a:tailEnd/>
          </a:ln>
        </p:spPr>
        <p:txBody>
          <a:bodyPr wrap="none">
            <a:spAutoFit/>
          </a:bodyPr>
          <a:lstStyle/>
          <a:p>
            <a:pPr algn="ctr"/>
            <a:r>
              <a:rPr lang="en-US"/>
              <a:t>CPU identifies the </a:t>
            </a:r>
          </a:p>
          <a:p>
            <a:pPr algn="ctr"/>
            <a:r>
              <a:rPr lang="en-US"/>
              <a:t>Source of interrupt</a:t>
            </a:r>
          </a:p>
        </p:txBody>
      </p:sp>
      <p:sp>
        <p:nvSpPr>
          <p:cNvPr id="67592" name="Line 9"/>
          <p:cNvSpPr>
            <a:spLocks noChangeShapeType="1"/>
          </p:cNvSpPr>
          <p:nvPr/>
        </p:nvSpPr>
        <p:spPr bwMode="auto">
          <a:xfrm>
            <a:off x="1581150" y="2341563"/>
            <a:ext cx="0" cy="533400"/>
          </a:xfrm>
          <a:prstGeom prst="line">
            <a:avLst/>
          </a:prstGeom>
          <a:noFill/>
          <a:ln w="9525">
            <a:solidFill>
              <a:schemeClr val="tx1"/>
            </a:solidFill>
            <a:round/>
            <a:headEnd/>
            <a:tailEnd type="triangle" w="med" len="med"/>
          </a:ln>
        </p:spPr>
        <p:txBody>
          <a:bodyPr/>
          <a:lstStyle/>
          <a:p>
            <a:endParaRPr lang="en-US"/>
          </a:p>
        </p:txBody>
      </p:sp>
      <p:sp>
        <p:nvSpPr>
          <p:cNvPr id="67593" name="Text Box 11"/>
          <p:cNvSpPr txBox="1">
            <a:spLocks noChangeArrowheads="1"/>
          </p:cNvSpPr>
          <p:nvPr/>
        </p:nvSpPr>
        <p:spPr bwMode="auto">
          <a:xfrm>
            <a:off x="327025" y="2909888"/>
            <a:ext cx="2492375" cy="925512"/>
          </a:xfrm>
          <a:prstGeom prst="rect">
            <a:avLst/>
          </a:prstGeom>
          <a:noFill/>
          <a:ln w="9525">
            <a:solidFill>
              <a:schemeClr val="tx1"/>
            </a:solidFill>
            <a:miter lim="800000"/>
            <a:headEnd/>
            <a:tailEnd/>
          </a:ln>
        </p:spPr>
        <p:txBody>
          <a:bodyPr wrap="none">
            <a:spAutoFit/>
          </a:bodyPr>
          <a:lstStyle/>
          <a:p>
            <a:pPr algn="ctr"/>
            <a:r>
              <a:rPr lang="en-US"/>
              <a:t>CPU obtains the address </a:t>
            </a:r>
          </a:p>
          <a:p>
            <a:pPr algn="ctr"/>
            <a:r>
              <a:rPr lang="en-US"/>
              <a:t>Of required interrupt</a:t>
            </a:r>
          </a:p>
          <a:p>
            <a:pPr algn="ctr"/>
            <a:r>
              <a:rPr lang="en-US"/>
              <a:t>Handler program</a:t>
            </a:r>
          </a:p>
        </p:txBody>
      </p:sp>
      <p:sp>
        <p:nvSpPr>
          <p:cNvPr id="67594" name="Text Box 12"/>
          <p:cNvSpPr txBox="1">
            <a:spLocks noChangeArrowheads="1"/>
          </p:cNvSpPr>
          <p:nvPr/>
        </p:nvSpPr>
        <p:spPr bwMode="auto">
          <a:xfrm>
            <a:off x="561975" y="4371975"/>
            <a:ext cx="2022475" cy="925513"/>
          </a:xfrm>
          <a:prstGeom prst="rect">
            <a:avLst/>
          </a:prstGeom>
          <a:noFill/>
          <a:ln w="9525">
            <a:solidFill>
              <a:schemeClr val="tx1"/>
            </a:solidFill>
            <a:miter lim="800000"/>
            <a:headEnd/>
            <a:tailEnd/>
          </a:ln>
        </p:spPr>
        <p:txBody>
          <a:bodyPr wrap="none">
            <a:spAutoFit/>
          </a:bodyPr>
          <a:lstStyle/>
          <a:p>
            <a:pPr algn="ctr"/>
            <a:r>
              <a:rPr lang="en-US"/>
              <a:t>Processor </a:t>
            </a:r>
          </a:p>
          <a:p>
            <a:pPr algn="ctr"/>
            <a:r>
              <a:rPr lang="en-US"/>
              <a:t>PSW and PC onto   </a:t>
            </a:r>
          </a:p>
          <a:p>
            <a:pPr algn="ctr"/>
            <a:r>
              <a:rPr lang="en-US"/>
              <a:t>Control stack</a:t>
            </a:r>
          </a:p>
        </p:txBody>
      </p:sp>
      <p:sp>
        <p:nvSpPr>
          <p:cNvPr id="67595" name="Line 13"/>
          <p:cNvSpPr>
            <a:spLocks noChangeShapeType="1"/>
          </p:cNvSpPr>
          <p:nvPr/>
        </p:nvSpPr>
        <p:spPr bwMode="auto">
          <a:xfrm>
            <a:off x="1568450" y="3810000"/>
            <a:ext cx="0" cy="533400"/>
          </a:xfrm>
          <a:prstGeom prst="line">
            <a:avLst/>
          </a:prstGeom>
          <a:noFill/>
          <a:ln w="9525">
            <a:solidFill>
              <a:schemeClr val="tx1"/>
            </a:solidFill>
            <a:round/>
            <a:headEnd/>
            <a:tailEnd type="triangle" w="med" len="med"/>
          </a:ln>
        </p:spPr>
        <p:txBody>
          <a:bodyPr/>
          <a:lstStyle/>
          <a:p>
            <a:endParaRPr lang="en-US"/>
          </a:p>
        </p:txBody>
      </p:sp>
      <p:sp>
        <p:nvSpPr>
          <p:cNvPr id="67596" name="Line 14"/>
          <p:cNvSpPr>
            <a:spLocks noChangeShapeType="1"/>
          </p:cNvSpPr>
          <p:nvPr/>
        </p:nvSpPr>
        <p:spPr bwMode="auto">
          <a:xfrm>
            <a:off x="1555750" y="5272088"/>
            <a:ext cx="0" cy="533400"/>
          </a:xfrm>
          <a:prstGeom prst="line">
            <a:avLst/>
          </a:prstGeom>
          <a:noFill/>
          <a:ln w="9525">
            <a:solidFill>
              <a:schemeClr val="tx1"/>
            </a:solidFill>
            <a:round/>
            <a:headEnd/>
            <a:tailEnd type="triangle" w="med" len="med"/>
          </a:ln>
        </p:spPr>
        <p:txBody>
          <a:bodyPr/>
          <a:lstStyle/>
          <a:p>
            <a:endParaRPr lang="en-US"/>
          </a:p>
        </p:txBody>
      </p:sp>
      <p:sp>
        <p:nvSpPr>
          <p:cNvPr id="67597" name="Text Box 15"/>
          <p:cNvSpPr txBox="1">
            <a:spLocks noChangeArrowheads="1"/>
          </p:cNvSpPr>
          <p:nvPr/>
        </p:nvSpPr>
        <p:spPr bwMode="auto">
          <a:xfrm>
            <a:off x="354013" y="5815013"/>
            <a:ext cx="2371725" cy="925512"/>
          </a:xfrm>
          <a:prstGeom prst="rect">
            <a:avLst/>
          </a:prstGeom>
          <a:noFill/>
          <a:ln w="9525">
            <a:solidFill>
              <a:schemeClr val="tx1"/>
            </a:solidFill>
            <a:miter lim="800000"/>
            <a:headEnd/>
            <a:tailEnd/>
          </a:ln>
        </p:spPr>
        <p:txBody>
          <a:bodyPr wrap="none">
            <a:spAutoFit/>
          </a:bodyPr>
          <a:lstStyle/>
          <a:p>
            <a:pPr algn="ctr"/>
            <a:r>
              <a:rPr lang="en-US"/>
              <a:t>Processor  load PC</a:t>
            </a:r>
          </a:p>
          <a:p>
            <a:pPr algn="ctr"/>
            <a:r>
              <a:rPr lang="en-US"/>
              <a:t>With addr. Of interrupt </a:t>
            </a:r>
          </a:p>
          <a:p>
            <a:pPr algn="ctr"/>
            <a:r>
              <a:rPr lang="en-US"/>
              <a:t>handler</a:t>
            </a:r>
          </a:p>
        </p:txBody>
      </p:sp>
      <p:sp>
        <p:nvSpPr>
          <p:cNvPr id="67598" name="Line 16"/>
          <p:cNvSpPr>
            <a:spLocks noChangeShapeType="1"/>
          </p:cNvSpPr>
          <p:nvPr/>
        </p:nvSpPr>
        <p:spPr bwMode="auto">
          <a:xfrm>
            <a:off x="2743200" y="6248400"/>
            <a:ext cx="762000" cy="0"/>
          </a:xfrm>
          <a:prstGeom prst="line">
            <a:avLst/>
          </a:prstGeom>
          <a:noFill/>
          <a:ln w="9525">
            <a:solidFill>
              <a:schemeClr val="tx1"/>
            </a:solidFill>
            <a:round/>
            <a:headEnd/>
            <a:tailEnd/>
          </a:ln>
        </p:spPr>
        <p:txBody>
          <a:bodyPr/>
          <a:lstStyle/>
          <a:p>
            <a:endParaRPr lang="en-US"/>
          </a:p>
        </p:txBody>
      </p:sp>
      <p:sp>
        <p:nvSpPr>
          <p:cNvPr id="67599" name="Line 17"/>
          <p:cNvSpPr>
            <a:spLocks noChangeShapeType="1"/>
          </p:cNvSpPr>
          <p:nvPr/>
        </p:nvSpPr>
        <p:spPr bwMode="auto">
          <a:xfrm flipV="1">
            <a:off x="3505200" y="1295400"/>
            <a:ext cx="0" cy="4953000"/>
          </a:xfrm>
          <a:prstGeom prst="line">
            <a:avLst/>
          </a:prstGeom>
          <a:noFill/>
          <a:ln w="9525">
            <a:solidFill>
              <a:schemeClr val="tx1"/>
            </a:solidFill>
            <a:round/>
            <a:headEnd/>
            <a:tailEnd/>
          </a:ln>
        </p:spPr>
        <p:txBody>
          <a:bodyPr/>
          <a:lstStyle/>
          <a:p>
            <a:endParaRPr lang="en-US"/>
          </a:p>
        </p:txBody>
      </p:sp>
      <p:sp>
        <p:nvSpPr>
          <p:cNvPr id="67600" name="Line 18"/>
          <p:cNvSpPr>
            <a:spLocks noChangeShapeType="1"/>
          </p:cNvSpPr>
          <p:nvPr/>
        </p:nvSpPr>
        <p:spPr bwMode="auto">
          <a:xfrm>
            <a:off x="3505200" y="1295400"/>
            <a:ext cx="1676400" cy="0"/>
          </a:xfrm>
          <a:prstGeom prst="line">
            <a:avLst/>
          </a:prstGeom>
          <a:noFill/>
          <a:ln w="9525">
            <a:solidFill>
              <a:schemeClr val="tx1"/>
            </a:solidFill>
            <a:round/>
            <a:headEnd/>
            <a:tailEnd/>
          </a:ln>
        </p:spPr>
        <p:txBody>
          <a:bodyPr/>
          <a:lstStyle/>
          <a:p>
            <a:endParaRPr lang="en-US"/>
          </a:p>
        </p:txBody>
      </p:sp>
      <p:sp>
        <p:nvSpPr>
          <p:cNvPr id="67601" name="Line 19"/>
          <p:cNvSpPr>
            <a:spLocks noChangeShapeType="1"/>
          </p:cNvSpPr>
          <p:nvPr/>
        </p:nvSpPr>
        <p:spPr bwMode="auto">
          <a:xfrm>
            <a:off x="5181600" y="1295400"/>
            <a:ext cx="0" cy="457200"/>
          </a:xfrm>
          <a:prstGeom prst="line">
            <a:avLst/>
          </a:prstGeom>
          <a:noFill/>
          <a:ln w="9525">
            <a:solidFill>
              <a:schemeClr val="tx1"/>
            </a:solidFill>
            <a:round/>
            <a:headEnd/>
            <a:tailEnd type="triangle" w="med" len="med"/>
          </a:ln>
        </p:spPr>
        <p:txBody>
          <a:bodyPr/>
          <a:lstStyle/>
          <a:p>
            <a:endParaRPr lang="en-US"/>
          </a:p>
        </p:txBody>
      </p:sp>
      <p:sp>
        <p:nvSpPr>
          <p:cNvPr id="67602" name="Text Box 20"/>
          <p:cNvSpPr txBox="1">
            <a:spLocks noChangeArrowheads="1"/>
          </p:cNvSpPr>
          <p:nvPr/>
        </p:nvSpPr>
        <p:spPr bwMode="auto">
          <a:xfrm>
            <a:off x="3814763" y="1787525"/>
            <a:ext cx="2733675" cy="650875"/>
          </a:xfrm>
          <a:prstGeom prst="rect">
            <a:avLst/>
          </a:prstGeom>
          <a:noFill/>
          <a:ln w="9525">
            <a:solidFill>
              <a:schemeClr val="tx1"/>
            </a:solidFill>
            <a:miter lim="800000"/>
            <a:headEnd/>
            <a:tailEnd/>
          </a:ln>
        </p:spPr>
        <p:txBody>
          <a:bodyPr wrap="none">
            <a:spAutoFit/>
          </a:bodyPr>
          <a:lstStyle/>
          <a:p>
            <a:pPr algn="ctr"/>
            <a:r>
              <a:rPr lang="en-US"/>
              <a:t>Save contents of other CPU</a:t>
            </a:r>
          </a:p>
          <a:p>
            <a:pPr algn="ctr"/>
            <a:r>
              <a:rPr lang="en-US"/>
              <a:t>Register onto STCAK </a:t>
            </a:r>
          </a:p>
        </p:txBody>
      </p:sp>
      <p:sp>
        <p:nvSpPr>
          <p:cNvPr id="67603" name="Line 21"/>
          <p:cNvSpPr>
            <a:spLocks noChangeShapeType="1"/>
          </p:cNvSpPr>
          <p:nvPr/>
        </p:nvSpPr>
        <p:spPr bwMode="auto">
          <a:xfrm>
            <a:off x="5189538" y="2438400"/>
            <a:ext cx="0" cy="457200"/>
          </a:xfrm>
          <a:prstGeom prst="line">
            <a:avLst/>
          </a:prstGeom>
          <a:noFill/>
          <a:ln w="9525">
            <a:solidFill>
              <a:schemeClr val="tx1"/>
            </a:solidFill>
            <a:round/>
            <a:headEnd/>
            <a:tailEnd type="triangle" w="med" len="med"/>
          </a:ln>
        </p:spPr>
        <p:txBody>
          <a:bodyPr/>
          <a:lstStyle/>
          <a:p>
            <a:endParaRPr lang="en-US"/>
          </a:p>
        </p:txBody>
      </p:sp>
      <p:sp>
        <p:nvSpPr>
          <p:cNvPr id="67604" name="Text Box 22"/>
          <p:cNvSpPr txBox="1">
            <a:spLocks noChangeArrowheads="1"/>
          </p:cNvSpPr>
          <p:nvPr/>
        </p:nvSpPr>
        <p:spPr bwMode="auto">
          <a:xfrm>
            <a:off x="3806825" y="2909888"/>
            <a:ext cx="2765425" cy="650875"/>
          </a:xfrm>
          <a:prstGeom prst="rect">
            <a:avLst/>
          </a:prstGeom>
          <a:noFill/>
          <a:ln w="9525">
            <a:solidFill>
              <a:schemeClr val="tx1"/>
            </a:solidFill>
            <a:miter lim="800000"/>
            <a:headEnd/>
            <a:tailEnd/>
          </a:ln>
        </p:spPr>
        <p:txBody>
          <a:bodyPr wrap="none">
            <a:spAutoFit/>
          </a:bodyPr>
          <a:lstStyle/>
          <a:p>
            <a:pPr algn="ctr"/>
            <a:r>
              <a:rPr lang="en-US"/>
              <a:t>Process interrupt, that</a:t>
            </a:r>
          </a:p>
          <a:p>
            <a:pPr algn="ctr"/>
            <a:r>
              <a:rPr lang="en-US"/>
              <a:t>Provide the required service</a:t>
            </a:r>
          </a:p>
        </p:txBody>
      </p:sp>
      <p:sp>
        <p:nvSpPr>
          <p:cNvPr id="67605" name="Line 23"/>
          <p:cNvSpPr>
            <a:spLocks noChangeShapeType="1"/>
          </p:cNvSpPr>
          <p:nvPr/>
        </p:nvSpPr>
        <p:spPr bwMode="auto">
          <a:xfrm>
            <a:off x="5197475" y="3525838"/>
            <a:ext cx="0" cy="457200"/>
          </a:xfrm>
          <a:prstGeom prst="line">
            <a:avLst/>
          </a:prstGeom>
          <a:noFill/>
          <a:ln w="9525">
            <a:solidFill>
              <a:schemeClr val="tx1"/>
            </a:solidFill>
            <a:round/>
            <a:headEnd/>
            <a:tailEnd type="triangle" w="med" len="med"/>
          </a:ln>
        </p:spPr>
        <p:txBody>
          <a:bodyPr/>
          <a:lstStyle/>
          <a:p>
            <a:endParaRPr lang="en-US"/>
          </a:p>
        </p:txBody>
      </p:sp>
      <p:sp>
        <p:nvSpPr>
          <p:cNvPr id="67606" name="Text Box 24"/>
          <p:cNvSpPr txBox="1">
            <a:spLocks noChangeArrowheads="1"/>
          </p:cNvSpPr>
          <p:nvPr/>
        </p:nvSpPr>
        <p:spPr bwMode="auto">
          <a:xfrm>
            <a:off x="4429125" y="3997325"/>
            <a:ext cx="1495425" cy="925513"/>
          </a:xfrm>
          <a:prstGeom prst="rect">
            <a:avLst/>
          </a:prstGeom>
          <a:noFill/>
          <a:ln w="9525">
            <a:solidFill>
              <a:schemeClr val="tx1"/>
            </a:solidFill>
            <a:miter lim="800000"/>
            <a:headEnd/>
            <a:tailEnd/>
          </a:ln>
        </p:spPr>
        <p:txBody>
          <a:bodyPr wrap="none">
            <a:spAutoFit/>
          </a:bodyPr>
          <a:lstStyle/>
          <a:p>
            <a:pPr algn="ctr"/>
            <a:r>
              <a:rPr lang="en-US"/>
              <a:t>Restore</a:t>
            </a:r>
          </a:p>
          <a:p>
            <a:pPr algn="ctr"/>
            <a:r>
              <a:rPr lang="en-US"/>
              <a:t>CPU registers</a:t>
            </a:r>
          </a:p>
          <a:p>
            <a:pPr algn="ctr"/>
            <a:r>
              <a:rPr lang="en-US"/>
              <a:t>From STACK</a:t>
            </a:r>
          </a:p>
        </p:txBody>
      </p:sp>
      <p:sp>
        <p:nvSpPr>
          <p:cNvPr id="67607" name="Line 25"/>
          <p:cNvSpPr>
            <a:spLocks noChangeShapeType="1"/>
          </p:cNvSpPr>
          <p:nvPr/>
        </p:nvSpPr>
        <p:spPr bwMode="auto">
          <a:xfrm>
            <a:off x="5164138" y="4953000"/>
            <a:ext cx="0" cy="457200"/>
          </a:xfrm>
          <a:prstGeom prst="line">
            <a:avLst/>
          </a:prstGeom>
          <a:noFill/>
          <a:ln w="9525">
            <a:solidFill>
              <a:schemeClr val="tx1"/>
            </a:solidFill>
            <a:round/>
            <a:headEnd/>
            <a:tailEnd type="triangle" w="med" len="med"/>
          </a:ln>
        </p:spPr>
        <p:txBody>
          <a:bodyPr/>
          <a:lstStyle/>
          <a:p>
            <a:endParaRPr lang="en-US"/>
          </a:p>
        </p:txBody>
      </p:sp>
      <p:sp>
        <p:nvSpPr>
          <p:cNvPr id="67608" name="Text Box 26"/>
          <p:cNvSpPr txBox="1">
            <a:spLocks noChangeArrowheads="1"/>
          </p:cNvSpPr>
          <p:nvPr/>
        </p:nvSpPr>
        <p:spPr bwMode="auto">
          <a:xfrm>
            <a:off x="4441825" y="5399088"/>
            <a:ext cx="1444625" cy="925512"/>
          </a:xfrm>
          <a:prstGeom prst="rect">
            <a:avLst/>
          </a:prstGeom>
          <a:noFill/>
          <a:ln w="9525">
            <a:solidFill>
              <a:schemeClr val="tx1"/>
            </a:solidFill>
            <a:miter lim="800000"/>
            <a:headEnd/>
            <a:tailEnd/>
          </a:ln>
        </p:spPr>
        <p:txBody>
          <a:bodyPr wrap="none">
            <a:spAutoFit/>
          </a:bodyPr>
          <a:lstStyle/>
          <a:p>
            <a:pPr algn="ctr"/>
            <a:r>
              <a:rPr lang="en-US"/>
              <a:t>Restore old</a:t>
            </a:r>
          </a:p>
          <a:p>
            <a:pPr algn="ctr"/>
            <a:r>
              <a:rPr lang="en-US"/>
              <a:t>PSW and PC </a:t>
            </a:r>
          </a:p>
          <a:p>
            <a:pPr algn="ctr"/>
            <a:r>
              <a:rPr lang="en-US"/>
              <a:t>From stack</a:t>
            </a:r>
          </a:p>
        </p:txBody>
      </p:sp>
      <p:sp>
        <p:nvSpPr>
          <p:cNvPr id="67609" name="Line 27"/>
          <p:cNvSpPr>
            <a:spLocks noChangeShapeType="1"/>
          </p:cNvSpPr>
          <p:nvPr/>
        </p:nvSpPr>
        <p:spPr bwMode="auto">
          <a:xfrm>
            <a:off x="5867400" y="5791200"/>
            <a:ext cx="762000" cy="0"/>
          </a:xfrm>
          <a:prstGeom prst="line">
            <a:avLst/>
          </a:prstGeom>
          <a:noFill/>
          <a:ln w="9525">
            <a:solidFill>
              <a:schemeClr val="tx1"/>
            </a:solidFill>
            <a:round/>
            <a:headEnd/>
            <a:tailEnd type="triangle" w="med" len="med"/>
          </a:ln>
        </p:spPr>
        <p:txBody>
          <a:bodyPr/>
          <a:lstStyle/>
          <a:p>
            <a:endParaRPr lang="en-US"/>
          </a:p>
        </p:txBody>
      </p:sp>
      <p:sp>
        <p:nvSpPr>
          <p:cNvPr id="67610" name="Text Box 28"/>
          <p:cNvSpPr txBox="1">
            <a:spLocks noChangeArrowheads="1"/>
          </p:cNvSpPr>
          <p:nvPr/>
        </p:nvSpPr>
        <p:spPr bwMode="auto">
          <a:xfrm>
            <a:off x="6003925" y="6016625"/>
            <a:ext cx="2019300" cy="641350"/>
          </a:xfrm>
          <a:prstGeom prst="rect">
            <a:avLst/>
          </a:prstGeom>
          <a:noFill/>
          <a:ln w="9525">
            <a:noFill/>
            <a:miter lim="800000"/>
            <a:headEnd/>
            <a:tailEnd/>
          </a:ln>
        </p:spPr>
        <p:txBody>
          <a:bodyPr wrap="none">
            <a:spAutoFit/>
          </a:bodyPr>
          <a:lstStyle/>
          <a:p>
            <a:r>
              <a:rPr lang="en-US"/>
              <a:t>Resume Execution</a:t>
            </a:r>
          </a:p>
          <a:p>
            <a:r>
              <a:rPr lang="en-US"/>
              <a:t>Of interrupted prog.</a:t>
            </a:r>
          </a:p>
        </p:txBody>
      </p:sp>
      <p:sp>
        <p:nvSpPr>
          <p:cNvPr id="67611" name="AutoShape 29"/>
          <p:cNvSpPr>
            <a:spLocks/>
          </p:cNvSpPr>
          <p:nvPr/>
        </p:nvSpPr>
        <p:spPr bwMode="auto">
          <a:xfrm>
            <a:off x="6705600" y="1524000"/>
            <a:ext cx="152400" cy="4495800"/>
          </a:xfrm>
          <a:prstGeom prst="rightBrace">
            <a:avLst>
              <a:gd name="adj1" fmla="val 245833"/>
              <a:gd name="adj2" fmla="val 50000"/>
            </a:avLst>
          </a:prstGeom>
          <a:noFill/>
          <a:ln w="9525">
            <a:solidFill>
              <a:schemeClr val="tx1"/>
            </a:solidFill>
            <a:round/>
            <a:headEnd/>
            <a:tailEnd/>
          </a:ln>
        </p:spPr>
        <p:txBody>
          <a:bodyPr wrap="none" anchor="ctr"/>
          <a:lstStyle/>
          <a:p>
            <a:endParaRPr lang="en-US"/>
          </a:p>
        </p:txBody>
      </p:sp>
      <p:sp>
        <p:nvSpPr>
          <p:cNvPr id="67612" name="Text Box 30"/>
          <p:cNvSpPr txBox="1">
            <a:spLocks noChangeArrowheads="1"/>
          </p:cNvSpPr>
          <p:nvPr/>
        </p:nvSpPr>
        <p:spPr bwMode="auto">
          <a:xfrm>
            <a:off x="7070725" y="2247900"/>
            <a:ext cx="1784350" cy="641350"/>
          </a:xfrm>
          <a:prstGeom prst="rect">
            <a:avLst/>
          </a:prstGeom>
          <a:noFill/>
          <a:ln w="9525">
            <a:noFill/>
            <a:miter lim="800000"/>
            <a:headEnd/>
            <a:tailEnd/>
          </a:ln>
        </p:spPr>
        <p:txBody>
          <a:bodyPr wrap="none">
            <a:spAutoFit/>
          </a:bodyPr>
          <a:lstStyle/>
          <a:p>
            <a:r>
              <a:rPr lang="en-US"/>
              <a:t>Steps taken by</a:t>
            </a:r>
          </a:p>
          <a:p>
            <a:r>
              <a:rPr lang="en-US"/>
              <a:t>Interrupt handler.</a:t>
            </a:r>
          </a:p>
        </p:txBody>
      </p:sp>
      <p:sp>
        <p:nvSpPr>
          <p:cNvPr id="67613" name="Text Box 31"/>
          <p:cNvSpPr txBox="1">
            <a:spLocks noChangeArrowheads="1"/>
          </p:cNvSpPr>
          <p:nvPr/>
        </p:nvSpPr>
        <p:spPr bwMode="auto">
          <a:xfrm>
            <a:off x="1752600" y="1111250"/>
            <a:ext cx="1517650" cy="641350"/>
          </a:xfrm>
          <a:prstGeom prst="rect">
            <a:avLst/>
          </a:prstGeom>
          <a:noFill/>
          <a:ln w="9525">
            <a:noFill/>
            <a:miter lim="800000"/>
            <a:headEnd/>
            <a:tailEnd/>
          </a:ln>
        </p:spPr>
        <p:txBody>
          <a:bodyPr wrap="none">
            <a:spAutoFit/>
          </a:bodyPr>
          <a:lstStyle/>
          <a:p>
            <a:r>
              <a:rPr lang="en-US"/>
              <a:t>Steps taken by</a:t>
            </a:r>
          </a:p>
          <a:p>
            <a:r>
              <a:rPr lang="en-US"/>
              <a:t>Interrupt H/W</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96838"/>
            <a:ext cx="8229600" cy="563563"/>
          </a:xfrm>
        </p:spPr>
        <p:txBody>
          <a:bodyPr/>
          <a:lstStyle/>
          <a:p>
            <a:pPr eaLnBrk="1" hangingPunct="1">
              <a:defRPr/>
            </a:pPr>
            <a:r>
              <a:rPr lang="en-US" sz="2800" b="1" smtClean="0">
                <a:solidFill>
                  <a:srgbClr val="0000FF"/>
                </a:solidFill>
                <a:effectLst>
                  <a:outerShdw blurRad="38100" dist="38100" dir="2700000" algn="tl">
                    <a:srgbClr val="C0C0C0"/>
                  </a:outerShdw>
                </a:effectLst>
                <a:latin typeface="Times New Roman" pitchFamily="18" charset="0"/>
              </a:rPr>
              <a:t>INTERRUPT TYPES</a:t>
            </a:r>
          </a:p>
        </p:txBody>
      </p:sp>
      <p:sp>
        <p:nvSpPr>
          <p:cNvPr id="68611" name="Rectangle 3"/>
          <p:cNvSpPr>
            <a:spLocks noGrp="1" noChangeArrowheads="1"/>
          </p:cNvSpPr>
          <p:nvPr>
            <p:ph type="body" idx="1"/>
          </p:nvPr>
        </p:nvSpPr>
        <p:spPr>
          <a:xfrm>
            <a:off x="271463" y="184150"/>
            <a:ext cx="8686800" cy="5791200"/>
          </a:xfrm>
        </p:spPr>
        <p:txBody>
          <a:bodyPr/>
          <a:lstStyle/>
          <a:p>
            <a:pPr marL="609600" indent="-609600" eaLnBrk="1" hangingPunct="1">
              <a:buFontTx/>
              <a:buNone/>
            </a:pPr>
            <a:r>
              <a:rPr lang="en-US" sz="2400" smtClean="0">
                <a:latin typeface="Times New Roman" pitchFamily="18" charset="0"/>
              </a:rPr>
              <a:t>Various types of interrupts whose sources may be internal or external are:</a:t>
            </a:r>
          </a:p>
          <a:p>
            <a:pPr marL="609600" indent="-609600" eaLnBrk="1" hangingPunct="1">
              <a:buFontTx/>
              <a:buAutoNum type="arabicPeriod"/>
            </a:pPr>
            <a:r>
              <a:rPr lang="en-US" sz="2400" smtClean="0">
                <a:solidFill>
                  <a:srgbClr val="CC00FF"/>
                </a:solidFill>
                <a:latin typeface="Times New Roman" pitchFamily="18" charset="0"/>
              </a:rPr>
              <a:t>Program Interrupts ( S/W interrupts):</a:t>
            </a:r>
            <a:r>
              <a:rPr lang="en-US" sz="2400" smtClean="0">
                <a:latin typeface="Times New Roman" pitchFamily="18" charset="0"/>
              </a:rPr>
              <a:t> Are generated by some condition that occurs as a result of an instruction execution such as</a:t>
            </a:r>
          </a:p>
          <a:p>
            <a:pPr marL="990600" lvl="1" indent="-533400" eaLnBrk="1" hangingPunct="1">
              <a:buFontTx/>
              <a:buAutoNum type="arabicPeriod"/>
            </a:pPr>
            <a:r>
              <a:rPr lang="en-US" sz="2000" smtClean="0">
                <a:latin typeface="Times New Roman" pitchFamily="18" charset="0"/>
              </a:rPr>
              <a:t>Arithmetic overflow.</a:t>
            </a:r>
          </a:p>
          <a:p>
            <a:pPr marL="990600" lvl="1" indent="-533400" eaLnBrk="1" hangingPunct="1">
              <a:buFontTx/>
              <a:buAutoNum type="arabicPeriod"/>
            </a:pPr>
            <a:r>
              <a:rPr lang="en-US" sz="2000" smtClean="0">
                <a:latin typeface="Times New Roman" pitchFamily="18" charset="0"/>
              </a:rPr>
              <a:t>Division by zero.</a:t>
            </a:r>
          </a:p>
          <a:p>
            <a:pPr marL="990600" lvl="1" indent="-533400" eaLnBrk="1" hangingPunct="1">
              <a:buFontTx/>
              <a:buAutoNum type="arabicPeriod"/>
            </a:pPr>
            <a:r>
              <a:rPr lang="en-US" sz="2000" smtClean="0">
                <a:latin typeface="Times New Roman" pitchFamily="18" charset="0"/>
              </a:rPr>
              <a:t>Execution of an illegal machine instruction.</a:t>
            </a:r>
          </a:p>
          <a:p>
            <a:pPr marL="990600" lvl="1" indent="-533400" eaLnBrk="1" hangingPunct="1">
              <a:buFontTx/>
              <a:buAutoNum type="arabicPeriod"/>
            </a:pPr>
            <a:r>
              <a:rPr lang="en-US" sz="2000" smtClean="0">
                <a:latin typeface="Times New Roman" pitchFamily="18" charset="0"/>
              </a:rPr>
              <a:t>Segment limit violation.</a:t>
            </a:r>
          </a:p>
          <a:p>
            <a:pPr marL="990600" lvl="1" indent="-533400" eaLnBrk="1" hangingPunct="1">
              <a:buFontTx/>
              <a:buAutoNum type="arabicPeriod"/>
            </a:pPr>
            <a:r>
              <a:rPr lang="en-US" sz="2000" smtClean="0">
                <a:latin typeface="Times New Roman" pitchFamily="18" charset="0"/>
              </a:rPr>
              <a:t>Execution of privileged instruction.</a:t>
            </a:r>
          </a:p>
          <a:p>
            <a:pPr marL="609600" indent="-609600" eaLnBrk="1" hangingPunct="1">
              <a:buFontTx/>
              <a:buAutoNum type="arabicPeriod"/>
            </a:pPr>
            <a:r>
              <a:rPr lang="en-US" sz="2400" smtClean="0">
                <a:solidFill>
                  <a:srgbClr val="CC00FF"/>
                </a:solidFill>
                <a:latin typeface="Times New Roman" pitchFamily="18" charset="0"/>
              </a:rPr>
              <a:t>Timer interrupts.:</a:t>
            </a:r>
            <a:r>
              <a:rPr lang="en-US" sz="2400" smtClean="0">
                <a:latin typeface="Times New Roman" pitchFamily="18" charset="0"/>
              </a:rPr>
              <a:t> Are generated within the processor. This allows the O.S. to perform certain operation's on regular basis</a:t>
            </a:r>
          </a:p>
          <a:p>
            <a:pPr marL="609600" indent="-609600" eaLnBrk="1" hangingPunct="1">
              <a:buFontTx/>
              <a:buAutoNum type="arabicPeriod"/>
            </a:pPr>
            <a:r>
              <a:rPr lang="en-US" sz="2400" smtClean="0">
                <a:solidFill>
                  <a:srgbClr val="CC00FF"/>
                </a:solidFill>
                <a:latin typeface="Times New Roman" pitchFamily="18" charset="0"/>
              </a:rPr>
              <a:t>Input/Output interrupts.:</a:t>
            </a:r>
            <a:r>
              <a:rPr lang="en-US" sz="2400" smtClean="0">
                <a:latin typeface="Times New Roman" pitchFamily="18" charset="0"/>
              </a:rPr>
              <a:t> Are generated for initiation or completion of input/output failure or input/output error too can generate an interrupt.</a:t>
            </a:r>
          </a:p>
          <a:p>
            <a:pPr marL="609600" indent="-609600" eaLnBrk="1" hangingPunct="1">
              <a:buFontTx/>
              <a:buAutoNum type="arabicPeriod"/>
            </a:pPr>
            <a:r>
              <a:rPr lang="en-US" sz="2400" smtClean="0">
                <a:solidFill>
                  <a:srgbClr val="CC00FF"/>
                </a:solidFill>
                <a:latin typeface="Times New Roman" pitchFamily="18" charset="0"/>
              </a:rPr>
              <a:t>Hardware failure interrupts.:</a:t>
            </a:r>
            <a:r>
              <a:rPr lang="en-US" sz="2400" smtClean="0">
                <a:latin typeface="Times New Roman" pitchFamily="18" charset="0"/>
              </a:rPr>
              <a:t> Are generated by a failure, such as power failure or memory parity error</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17475"/>
            <a:ext cx="8229600" cy="533400"/>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DIRECT MEMORY ACCESS (DMA)</a:t>
            </a:r>
          </a:p>
        </p:txBody>
      </p:sp>
      <p:sp>
        <p:nvSpPr>
          <p:cNvPr id="69635" name="Rectangle 4"/>
          <p:cNvSpPr>
            <a:spLocks noChangeArrowheads="1"/>
          </p:cNvSpPr>
          <p:nvPr/>
        </p:nvSpPr>
        <p:spPr bwMode="auto">
          <a:xfrm>
            <a:off x="2590800" y="838200"/>
            <a:ext cx="2057400" cy="5715000"/>
          </a:xfrm>
          <a:prstGeom prst="rect">
            <a:avLst/>
          </a:prstGeom>
          <a:noFill/>
          <a:ln w="9525">
            <a:solidFill>
              <a:schemeClr val="tx1"/>
            </a:solidFill>
            <a:miter lim="800000"/>
            <a:headEnd/>
            <a:tailEnd/>
          </a:ln>
          <a:scene3d>
            <a:camera prst="legacyObliqueTopRight"/>
            <a:lightRig rig="legacyFlat3" dir="b"/>
          </a:scene3d>
          <a:sp3d prstMaterial="legacyWireframe">
            <a:bevelT w="13500" h="13500" prst="angle"/>
            <a:bevelB w="13500" h="13500" prst="angle"/>
            <a:extrusionClr>
              <a:schemeClr val="tx1"/>
            </a:extrusionClr>
          </a:sp3d>
        </p:spPr>
        <p:txBody>
          <a:bodyPr wrap="none" anchor="ctr">
            <a:flatTx/>
          </a:bodyPr>
          <a:lstStyle/>
          <a:p>
            <a:endParaRPr lang="en-US"/>
          </a:p>
        </p:txBody>
      </p:sp>
      <p:sp>
        <p:nvSpPr>
          <p:cNvPr id="69636" name="Line 6"/>
          <p:cNvSpPr>
            <a:spLocks noChangeShapeType="1"/>
          </p:cNvSpPr>
          <p:nvPr/>
        </p:nvSpPr>
        <p:spPr bwMode="auto">
          <a:xfrm flipV="1">
            <a:off x="4648200" y="6248400"/>
            <a:ext cx="228600" cy="304800"/>
          </a:xfrm>
          <a:prstGeom prst="line">
            <a:avLst/>
          </a:prstGeom>
          <a:noFill/>
          <a:ln w="9525">
            <a:solidFill>
              <a:schemeClr val="tx1"/>
            </a:solidFill>
            <a:round/>
            <a:headEnd/>
            <a:tailEnd/>
          </a:ln>
        </p:spPr>
        <p:txBody>
          <a:bodyPr/>
          <a:lstStyle/>
          <a:p>
            <a:endParaRPr lang="en-US"/>
          </a:p>
        </p:txBody>
      </p:sp>
      <p:sp>
        <p:nvSpPr>
          <p:cNvPr id="69637" name="Line 7"/>
          <p:cNvSpPr>
            <a:spLocks noChangeShapeType="1"/>
          </p:cNvSpPr>
          <p:nvPr/>
        </p:nvSpPr>
        <p:spPr bwMode="auto">
          <a:xfrm flipV="1">
            <a:off x="2590800" y="533400"/>
            <a:ext cx="228600" cy="304800"/>
          </a:xfrm>
          <a:prstGeom prst="line">
            <a:avLst/>
          </a:prstGeom>
          <a:noFill/>
          <a:ln w="9525">
            <a:solidFill>
              <a:schemeClr val="tx1"/>
            </a:solidFill>
            <a:round/>
            <a:headEnd/>
            <a:tailEnd/>
          </a:ln>
        </p:spPr>
        <p:txBody>
          <a:bodyPr/>
          <a:lstStyle/>
          <a:p>
            <a:endParaRPr lang="en-US"/>
          </a:p>
        </p:txBody>
      </p:sp>
      <p:sp>
        <p:nvSpPr>
          <p:cNvPr id="69638" name="Line 8"/>
          <p:cNvSpPr>
            <a:spLocks noChangeShapeType="1"/>
          </p:cNvSpPr>
          <p:nvPr/>
        </p:nvSpPr>
        <p:spPr bwMode="auto">
          <a:xfrm>
            <a:off x="2840038" y="554038"/>
            <a:ext cx="1981200" cy="0"/>
          </a:xfrm>
          <a:prstGeom prst="line">
            <a:avLst/>
          </a:prstGeom>
          <a:noFill/>
          <a:ln w="9525">
            <a:solidFill>
              <a:schemeClr val="tx1"/>
            </a:solidFill>
            <a:round/>
            <a:headEnd/>
            <a:tailEnd/>
          </a:ln>
        </p:spPr>
        <p:txBody>
          <a:bodyPr/>
          <a:lstStyle/>
          <a:p>
            <a:endParaRPr lang="en-US"/>
          </a:p>
        </p:txBody>
      </p:sp>
      <p:sp>
        <p:nvSpPr>
          <p:cNvPr id="69639" name="Line 9"/>
          <p:cNvSpPr>
            <a:spLocks noChangeShapeType="1"/>
          </p:cNvSpPr>
          <p:nvPr/>
        </p:nvSpPr>
        <p:spPr bwMode="auto">
          <a:xfrm>
            <a:off x="4862513" y="568325"/>
            <a:ext cx="0" cy="5715000"/>
          </a:xfrm>
          <a:prstGeom prst="line">
            <a:avLst/>
          </a:prstGeom>
          <a:noFill/>
          <a:ln w="9525">
            <a:solidFill>
              <a:schemeClr val="tx1"/>
            </a:solidFill>
            <a:round/>
            <a:headEnd/>
            <a:tailEnd/>
          </a:ln>
        </p:spPr>
        <p:txBody>
          <a:bodyPr/>
          <a:lstStyle/>
          <a:p>
            <a:endParaRPr lang="en-US"/>
          </a:p>
        </p:txBody>
      </p:sp>
      <p:sp>
        <p:nvSpPr>
          <p:cNvPr id="69640" name="Line 11"/>
          <p:cNvSpPr>
            <a:spLocks noChangeShapeType="1"/>
          </p:cNvSpPr>
          <p:nvPr/>
        </p:nvSpPr>
        <p:spPr bwMode="auto">
          <a:xfrm flipV="1">
            <a:off x="4648200" y="533400"/>
            <a:ext cx="228600" cy="304800"/>
          </a:xfrm>
          <a:prstGeom prst="line">
            <a:avLst/>
          </a:prstGeom>
          <a:noFill/>
          <a:ln w="9525">
            <a:solidFill>
              <a:schemeClr val="tx1"/>
            </a:solidFill>
            <a:round/>
            <a:headEnd/>
            <a:tailEnd/>
          </a:ln>
        </p:spPr>
        <p:txBody>
          <a:bodyPr/>
          <a:lstStyle/>
          <a:p>
            <a:endParaRPr lang="en-US"/>
          </a:p>
        </p:txBody>
      </p:sp>
      <p:sp>
        <p:nvSpPr>
          <p:cNvPr id="69641" name="Text Box 12"/>
          <p:cNvSpPr txBox="1">
            <a:spLocks noChangeArrowheads="1"/>
          </p:cNvSpPr>
          <p:nvPr/>
        </p:nvSpPr>
        <p:spPr bwMode="auto">
          <a:xfrm>
            <a:off x="3322638" y="1271588"/>
            <a:ext cx="752475" cy="650875"/>
          </a:xfrm>
          <a:prstGeom prst="rect">
            <a:avLst/>
          </a:prstGeom>
          <a:noFill/>
          <a:ln w="9525">
            <a:solidFill>
              <a:schemeClr val="tx1"/>
            </a:solidFill>
            <a:miter lim="800000"/>
            <a:headEnd/>
            <a:tailEnd/>
          </a:ln>
        </p:spPr>
        <p:txBody>
          <a:bodyPr wrap="none">
            <a:spAutoFit/>
          </a:bodyPr>
          <a:lstStyle/>
          <a:p>
            <a:pPr algn="ctr"/>
            <a:r>
              <a:rPr lang="en-US"/>
              <a:t>Data</a:t>
            </a:r>
          </a:p>
          <a:p>
            <a:pPr algn="ctr"/>
            <a:r>
              <a:rPr lang="en-US"/>
              <a:t>Count</a:t>
            </a:r>
          </a:p>
        </p:txBody>
      </p:sp>
      <p:sp>
        <p:nvSpPr>
          <p:cNvPr id="69642" name="Text Box 13"/>
          <p:cNvSpPr txBox="1">
            <a:spLocks noChangeArrowheads="1"/>
          </p:cNvSpPr>
          <p:nvPr/>
        </p:nvSpPr>
        <p:spPr bwMode="auto">
          <a:xfrm>
            <a:off x="3248025" y="2320925"/>
            <a:ext cx="955675" cy="650875"/>
          </a:xfrm>
          <a:prstGeom prst="rect">
            <a:avLst/>
          </a:prstGeom>
          <a:noFill/>
          <a:ln w="9525">
            <a:solidFill>
              <a:schemeClr val="tx1"/>
            </a:solidFill>
            <a:miter lim="800000"/>
            <a:headEnd/>
            <a:tailEnd/>
          </a:ln>
        </p:spPr>
        <p:txBody>
          <a:bodyPr wrap="none">
            <a:spAutoFit/>
          </a:bodyPr>
          <a:lstStyle/>
          <a:p>
            <a:pPr algn="ctr"/>
            <a:r>
              <a:rPr lang="en-US"/>
              <a:t>Data</a:t>
            </a:r>
          </a:p>
          <a:p>
            <a:pPr algn="ctr"/>
            <a:r>
              <a:rPr lang="en-US"/>
              <a:t>Register</a:t>
            </a:r>
          </a:p>
        </p:txBody>
      </p:sp>
      <p:sp>
        <p:nvSpPr>
          <p:cNvPr id="69643" name="Text Box 14"/>
          <p:cNvSpPr txBox="1">
            <a:spLocks noChangeArrowheads="1"/>
          </p:cNvSpPr>
          <p:nvPr/>
        </p:nvSpPr>
        <p:spPr bwMode="auto">
          <a:xfrm>
            <a:off x="3228975" y="3311525"/>
            <a:ext cx="955675" cy="650875"/>
          </a:xfrm>
          <a:prstGeom prst="rect">
            <a:avLst/>
          </a:prstGeom>
          <a:noFill/>
          <a:ln w="9525">
            <a:solidFill>
              <a:schemeClr val="tx1"/>
            </a:solidFill>
            <a:miter lim="800000"/>
            <a:headEnd/>
            <a:tailEnd/>
          </a:ln>
        </p:spPr>
        <p:txBody>
          <a:bodyPr wrap="none">
            <a:spAutoFit/>
          </a:bodyPr>
          <a:lstStyle/>
          <a:p>
            <a:pPr algn="ctr"/>
            <a:r>
              <a:rPr lang="en-US"/>
              <a:t>Address</a:t>
            </a:r>
          </a:p>
          <a:p>
            <a:pPr algn="ctr"/>
            <a:r>
              <a:rPr lang="en-US"/>
              <a:t>Register</a:t>
            </a:r>
          </a:p>
        </p:txBody>
      </p:sp>
      <p:sp>
        <p:nvSpPr>
          <p:cNvPr id="69644" name="Text Box 15"/>
          <p:cNvSpPr txBox="1">
            <a:spLocks noChangeArrowheads="1"/>
          </p:cNvSpPr>
          <p:nvPr/>
        </p:nvSpPr>
        <p:spPr bwMode="auto">
          <a:xfrm>
            <a:off x="3248025" y="4514850"/>
            <a:ext cx="892175" cy="1474788"/>
          </a:xfrm>
          <a:prstGeom prst="rect">
            <a:avLst/>
          </a:prstGeom>
          <a:noFill/>
          <a:ln w="9525">
            <a:solidFill>
              <a:schemeClr val="tx1"/>
            </a:solidFill>
            <a:miter lim="800000"/>
            <a:headEnd/>
            <a:tailEnd/>
          </a:ln>
        </p:spPr>
        <p:txBody>
          <a:bodyPr>
            <a:spAutoFit/>
          </a:bodyPr>
          <a:lstStyle/>
          <a:p>
            <a:pPr algn="ctr"/>
            <a:r>
              <a:rPr lang="en-US"/>
              <a:t>Control</a:t>
            </a:r>
          </a:p>
          <a:p>
            <a:pPr algn="ctr"/>
            <a:r>
              <a:rPr lang="en-US"/>
              <a:t>Logic</a:t>
            </a:r>
          </a:p>
          <a:p>
            <a:pPr algn="ctr"/>
            <a:endParaRPr lang="en-US"/>
          </a:p>
          <a:p>
            <a:pPr algn="ctr"/>
            <a:endParaRPr lang="en-US"/>
          </a:p>
          <a:p>
            <a:pPr algn="ctr"/>
            <a:endParaRPr lang="en-US"/>
          </a:p>
        </p:txBody>
      </p:sp>
      <p:sp>
        <p:nvSpPr>
          <p:cNvPr id="69645" name="Line 16"/>
          <p:cNvSpPr>
            <a:spLocks noChangeShapeType="1"/>
          </p:cNvSpPr>
          <p:nvPr/>
        </p:nvSpPr>
        <p:spPr bwMode="auto">
          <a:xfrm flipH="1">
            <a:off x="1676400" y="4641850"/>
            <a:ext cx="1524000" cy="0"/>
          </a:xfrm>
          <a:prstGeom prst="line">
            <a:avLst/>
          </a:prstGeom>
          <a:noFill/>
          <a:ln w="9525">
            <a:solidFill>
              <a:schemeClr val="tx1"/>
            </a:solidFill>
            <a:round/>
            <a:headEnd/>
            <a:tailEnd type="triangle" w="med" len="med"/>
          </a:ln>
        </p:spPr>
        <p:txBody>
          <a:bodyPr/>
          <a:lstStyle/>
          <a:p>
            <a:endParaRPr lang="en-US"/>
          </a:p>
        </p:txBody>
      </p:sp>
      <p:sp>
        <p:nvSpPr>
          <p:cNvPr id="69646" name="Line 18"/>
          <p:cNvSpPr>
            <a:spLocks noChangeShapeType="1"/>
          </p:cNvSpPr>
          <p:nvPr/>
        </p:nvSpPr>
        <p:spPr bwMode="auto">
          <a:xfrm>
            <a:off x="1697038" y="4918075"/>
            <a:ext cx="1524000" cy="0"/>
          </a:xfrm>
          <a:prstGeom prst="line">
            <a:avLst/>
          </a:prstGeom>
          <a:noFill/>
          <a:ln w="9525">
            <a:solidFill>
              <a:schemeClr val="tx1"/>
            </a:solidFill>
            <a:round/>
            <a:headEnd/>
            <a:tailEnd type="triangle" w="med" len="med"/>
          </a:ln>
        </p:spPr>
        <p:txBody>
          <a:bodyPr/>
          <a:lstStyle/>
          <a:p>
            <a:endParaRPr lang="en-US"/>
          </a:p>
        </p:txBody>
      </p:sp>
      <p:sp>
        <p:nvSpPr>
          <p:cNvPr id="69647" name="Line 19"/>
          <p:cNvSpPr>
            <a:spLocks noChangeShapeType="1"/>
          </p:cNvSpPr>
          <p:nvPr/>
        </p:nvSpPr>
        <p:spPr bwMode="auto">
          <a:xfrm flipH="1">
            <a:off x="1676400" y="5222875"/>
            <a:ext cx="1524000" cy="0"/>
          </a:xfrm>
          <a:prstGeom prst="line">
            <a:avLst/>
          </a:prstGeom>
          <a:noFill/>
          <a:ln w="9525">
            <a:solidFill>
              <a:schemeClr val="tx1"/>
            </a:solidFill>
            <a:round/>
            <a:headEnd/>
            <a:tailEnd type="triangle" w="med" len="med"/>
          </a:ln>
        </p:spPr>
        <p:txBody>
          <a:bodyPr/>
          <a:lstStyle/>
          <a:p>
            <a:endParaRPr lang="en-US"/>
          </a:p>
        </p:txBody>
      </p:sp>
      <p:sp>
        <p:nvSpPr>
          <p:cNvPr id="69648" name="Line 20"/>
          <p:cNvSpPr>
            <a:spLocks noChangeShapeType="1"/>
          </p:cNvSpPr>
          <p:nvPr/>
        </p:nvSpPr>
        <p:spPr bwMode="auto">
          <a:xfrm>
            <a:off x="1725613" y="5545138"/>
            <a:ext cx="1524000" cy="0"/>
          </a:xfrm>
          <a:prstGeom prst="line">
            <a:avLst/>
          </a:prstGeom>
          <a:noFill/>
          <a:ln w="9525">
            <a:solidFill>
              <a:schemeClr val="tx1"/>
            </a:solidFill>
            <a:round/>
            <a:headEnd/>
            <a:tailEnd type="triangle" w="med" len="med"/>
          </a:ln>
        </p:spPr>
        <p:txBody>
          <a:bodyPr/>
          <a:lstStyle/>
          <a:p>
            <a:endParaRPr lang="en-US"/>
          </a:p>
        </p:txBody>
      </p:sp>
      <p:sp>
        <p:nvSpPr>
          <p:cNvPr id="69649" name="Line 21"/>
          <p:cNvSpPr>
            <a:spLocks noChangeShapeType="1"/>
          </p:cNvSpPr>
          <p:nvPr/>
        </p:nvSpPr>
        <p:spPr bwMode="auto">
          <a:xfrm>
            <a:off x="1712913" y="5838825"/>
            <a:ext cx="1524000" cy="0"/>
          </a:xfrm>
          <a:prstGeom prst="line">
            <a:avLst/>
          </a:prstGeom>
          <a:noFill/>
          <a:ln w="9525">
            <a:solidFill>
              <a:schemeClr val="tx1"/>
            </a:solidFill>
            <a:round/>
            <a:headEnd/>
            <a:tailEnd type="triangle" w="med" len="med"/>
          </a:ln>
        </p:spPr>
        <p:txBody>
          <a:bodyPr/>
          <a:lstStyle/>
          <a:p>
            <a:endParaRPr lang="en-US"/>
          </a:p>
        </p:txBody>
      </p:sp>
      <p:sp>
        <p:nvSpPr>
          <p:cNvPr id="69650" name="Line 22"/>
          <p:cNvSpPr>
            <a:spLocks noChangeShapeType="1"/>
          </p:cNvSpPr>
          <p:nvPr/>
        </p:nvSpPr>
        <p:spPr bwMode="auto">
          <a:xfrm>
            <a:off x="1676400" y="3810000"/>
            <a:ext cx="1524000" cy="0"/>
          </a:xfrm>
          <a:prstGeom prst="line">
            <a:avLst/>
          </a:prstGeom>
          <a:noFill/>
          <a:ln w="9525">
            <a:solidFill>
              <a:schemeClr val="tx1"/>
            </a:solidFill>
            <a:round/>
            <a:headEnd type="triangle" w="med" len="med"/>
            <a:tailEnd type="triangle" w="med" len="med"/>
          </a:ln>
        </p:spPr>
        <p:txBody>
          <a:bodyPr/>
          <a:lstStyle/>
          <a:p>
            <a:endParaRPr lang="en-US"/>
          </a:p>
        </p:txBody>
      </p:sp>
      <p:sp>
        <p:nvSpPr>
          <p:cNvPr id="69651" name="Line 23"/>
          <p:cNvSpPr>
            <a:spLocks noChangeShapeType="1"/>
          </p:cNvSpPr>
          <p:nvPr/>
        </p:nvSpPr>
        <p:spPr bwMode="auto">
          <a:xfrm>
            <a:off x="1725613" y="2652713"/>
            <a:ext cx="1524000" cy="0"/>
          </a:xfrm>
          <a:prstGeom prst="line">
            <a:avLst/>
          </a:prstGeom>
          <a:noFill/>
          <a:ln w="9525">
            <a:solidFill>
              <a:schemeClr val="tx1"/>
            </a:solidFill>
            <a:round/>
            <a:headEnd type="triangle" w="med" len="med"/>
            <a:tailEnd type="triangle" w="med" len="med"/>
          </a:ln>
        </p:spPr>
        <p:txBody>
          <a:bodyPr/>
          <a:lstStyle/>
          <a:p>
            <a:endParaRPr lang="en-US"/>
          </a:p>
        </p:txBody>
      </p:sp>
      <p:sp>
        <p:nvSpPr>
          <p:cNvPr id="69652" name="Line 24"/>
          <p:cNvSpPr>
            <a:spLocks noChangeShapeType="1"/>
          </p:cNvSpPr>
          <p:nvPr/>
        </p:nvSpPr>
        <p:spPr bwMode="auto">
          <a:xfrm>
            <a:off x="2133600" y="1565275"/>
            <a:ext cx="1198563" cy="0"/>
          </a:xfrm>
          <a:prstGeom prst="line">
            <a:avLst/>
          </a:prstGeom>
          <a:noFill/>
          <a:ln w="9525">
            <a:solidFill>
              <a:schemeClr val="tx1"/>
            </a:solidFill>
            <a:round/>
            <a:headEnd/>
            <a:tailEnd type="triangle" w="med" len="med"/>
          </a:ln>
        </p:spPr>
        <p:txBody>
          <a:bodyPr/>
          <a:lstStyle/>
          <a:p>
            <a:endParaRPr lang="en-US"/>
          </a:p>
        </p:txBody>
      </p:sp>
      <p:sp>
        <p:nvSpPr>
          <p:cNvPr id="69653" name="Line 25"/>
          <p:cNvSpPr>
            <a:spLocks noChangeShapeType="1"/>
          </p:cNvSpPr>
          <p:nvPr/>
        </p:nvSpPr>
        <p:spPr bwMode="auto">
          <a:xfrm>
            <a:off x="2139950" y="3435350"/>
            <a:ext cx="1066800" cy="0"/>
          </a:xfrm>
          <a:prstGeom prst="line">
            <a:avLst/>
          </a:prstGeom>
          <a:noFill/>
          <a:ln w="9525">
            <a:solidFill>
              <a:schemeClr val="tx1"/>
            </a:solidFill>
            <a:round/>
            <a:headEnd/>
            <a:tailEnd type="triangle" w="med" len="med"/>
          </a:ln>
        </p:spPr>
        <p:txBody>
          <a:bodyPr/>
          <a:lstStyle/>
          <a:p>
            <a:endParaRPr lang="en-US"/>
          </a:p>
        </p:txBody>
      </p:sp>
      <p:sp>
        <p:nvSpPr>
          <p:cNvPr id="69654" name="Line 26"/>
          <p:cNvSpPr>
            <a:spLocks noChangeShapeType="1"/>
          </p:cNvSpPr>
          <p:nvPr/>
        </p:nvSpPr>
        <p:spPr bwMode="auto">
          <a:xfrm flipV="1">
            <a:off x="2133600" y="1600200"/>
            <a:ext cx="0" cy="1828800"/>
          </a:xfrm>
          <a:prstGeom prst="line">
            <a:avLst/>
          </a:prstGeom>
          <a:noFill/>
          <a:ln w="9525">
            <a:solidFill>
              <a:schemeClr val="tx1"/>
            </a:solidFill>
            <a:round/>
            <a:headEnd/>
            <a:tailEnd/>
          </a:ln>
        </p:spPr>
        <p:txBody>
          <a:bodyPr/>
          <a:lstStyle/>
          <a:p>
            <a:endParaRPr lang="en-US"/>
          </a:p>
        </p:txBody>
      </p:sp>
      <p:sp>
        <p:nvSpPr>
          <p:cNvPr id="69655" name="Text Box 27"/>
          <p:cNvSpPr txBox="1">
            <a:spLocks noChangeArrowheads="1"/>
          </p:cNvSpPr>
          <p:nvPr/>
        </p:nvSpPr>
        <p:spPr bwMode="auto">
          <a:xfrm>
            <a:off x="495300" y="2447925"/>
            <a:ext cx="1181100" cy="366713"/>
          </a:xfrm>
          <a:prstGeom prst="rect">
            <a:avLst/>
          </a:prstGeom>
          <a:noFill/>
          <a:ln w="9525">
            <a:noFill/>
            <a:miter lim="800000"/>
            <a:headEnd/>
            <a:tailEnd/>
          </a:ln>
        </p:spPr>
        <p:txBody>
          <a:bodyPr wrap="none">
            <a:spAutoFit/>
          </a:bodyPr>
          <a:lstStyle/>
          <a:p>
            <a:r>
              <a:rPr lang="en-US"/>
              <a:t>Data Lines</a:t>
            </a:r>
          </a:p>
        </p:txBody>
      </p:sp>
      <p:sp>
        <p:nvSpPr>
          <p:cNvPr id="69656" name="Text Box 28"/>
          <p:cNvSpPr txBox="1">
            <a:spLocks noChangeArrowheads="1"/>
          </p:cNvSpPr>
          <p:nvPr/>
        </p:nvSpPr>
        <p:spPr bwMode="auto">
          <a:xfrm>
            <a:off x="407988" y="3595688"/>
            <a:ext cx="1498600" cy="366712"/>
          </a:xfrm>
          <a:prstGeom prst="rect">
            <a:avLst/>
          </a:prstGeom>
          <a:noFill/>
          <a:ln w="9525">
            <a:noFill/>
            <a:miter lim="800000"/>
            <a:headEnd/>
            <a:tailEnd/>
          </a:ln>
        </p:spPr>
        <p:txBody>
          <a:bodyPr wrap="none">
            <a:spAutoFit/>
          </a:bodyPr>
          <a:lstStyle/>
          <a:p>
            <a:r>
              <a:rPr lang="en-US"/>
              <a:t>Address Lines</a:t>
            </a:r>
          </a:p>
        </p:txBody>
      </p:sp>
      <p:sp>
        <p:nvSpPr>
          <p:cNvPr id="69657" name="Text Box 29"/>
          <p:cNvSpPr txBox="1">
            <a:spLocks noChangeArrowheads="1"/>
          </p:cNvSpPr>
          <p:nvPr/>
        </p:nvSpPr>
        <p:spPr bwMode="auto">
          <a:xfrm>
            <a:off x="374650" y="4413250"/>
            <a:ext cx="1397000" cy="366713"/>
          </a:xfrm>
          <a:prstGeom prst="rect">
            <a:avLst/>
          </a:prstGeom>
          <a:noFill/>
          <a:ln w="9525">
            <a:noFill/>
            <a:miter lim="800000"/>
            <a:headEnd/>
            <a:tailEnd/>
          </a:ln>
        </p:spPr>
        <p:txBody>
          <a:bodyPr wrap="none">
            <a:spAutoFit/>
          </a:bodyPr>
          <a:lstStyle/>
          <a:p>
            <a:r>
              <a:rPr lang="en-US"/>
              <a:t>DMS request</a:t>
            </a:r>
          </a:p>
        </p:txBody>
      </p:sp>
      <p:sp>
        <p:nvSpPr>
          <p:cNvPr id="69658" name="Text Box 30"/>
          <p:cNvSpPr txBox="1">
            <a:spLocks noChangeArrowheads="1"/>
          </p:cNvSpPr>
          <p:nvPr/>
        </p:nvSpPr>
        <p:spPr bwMode="auto">
          <a:xfrm>
            <a:off x="546100" y="4759325"/>
            <a:ext cx="1219200" cy="366713"/>
          </a:xfrm>
          <a:prstGeom prst="rect">
            <a:avLst/>
          </a:prstGeom>
          <a:noFill/>
          <a:ln w="9525">
            <a:noFill/>
            <a:miter lim="800000"/>
            <a:headEnd/>
            <a:tailEnd/>
          </a:ln>
        </p:spPr>
        <p:txBody>
          <a:bodyPr wrap="none">
            <a:spAutoFit/>
          </a:bodyPr>
          <a:lstStyle/>
          <a:p>
            <a:r>
              <a:rPr lang="en-US"/>
              <a:t>DMS ACK</a:t>
            </a:r>
          </a:p>
        </p:txBody>
      </p:sp>
      <p:sp>
        <p:nvSpPr>
          <p:cNvPr id="69659" name="Text Box 31"/>
          <p:cNvSpPr txBox="1">
            <a:spLocks noChangeArrowheads="1"/>
          </p:cNvSpPr>
          <p:nvPr/>
        </p:nvSpPr>
        <p:spPr bwMode="auto">
          <a:xfrm>
            <a:off x="568325" y="5070475"/>
            <a:ext cx="984250" cy="366713"/>
          </a:xfrm>
          <a:prstGeom prst="rect">
            <a:avLst/>
          </a:prstGeom>
          <a:noFill/>
          <a:ln w="9525">
            <a:noFill/>
            <a:miter lim="800000"/>
            <a:headEnd/>
            <a:tailEnd/>
          </a:ln>
        </p:spPr>
        <p:txBody>
          <a:bodyPr wrap="none">
            <a:spAutoFit/>
          </a:bodyPr>
          <a:lstStyle/>
          <a:p>
            <a:r>
              <a:rPr lang="en-US"/>
              <a:t>Interrupt</a:t>
            </a:r>
          </a:p>
        </p:txBody>
      </p:sp>
      <p:sp>
        <p:nvSpPr>
          <p:cNvPr id="69660" name="Text Box 32"/>
          <p:cNvSpPr txBox="1">
            <a:spLocks noChangeArrowheads="1"/>
          </p:cNvSpPr>
          <p:nvPr/>
        </p:nvSpPr>
        <p:spPr bwMode="auto">
          <a:xfrm>
            <a:off x="788988" y="5362575"/>
            <a:ext cx="654050" cy="366713"/>
          </a:xfrm>
          <a:prstGeom prst="rect">
            <a:avLst/>
          </a:prstGeom>
          <a:noFill/>
          <a:ln w="9525">
            <a:noFill/>
            <a:miter lim="800000"/>
            <a:headEnd/>
            <a:tailEnd/>
          </a:ln>
        </p:spPr>
        <p:txBody>
          <a:bodyPr wrap="none">
            <a:spAutoFit/>
          </a:bodyPr>
          <a:lstStyle/>
          <a:p>
            <a:r>
              <a:rPr lang="en-US"/>
              <a:t>Read</a:t>
            </a:r>
          </a:p>
        </p:txBody>
      </p:sp>
      <p:sp>
        <p:nvSpPr>
          <p:cNvPr id="69661" name="Text Box 33"/>
          <p:cNvSpPr txBox="1">
            <a:spLocks noChangeArrowheads="1"/>
          </p:cNvSpPr>
          <p:nvPr/>
        </p:nvSpPr>
        <p:spPr bwMode="auto">
          <a:xfrm>
            <a:off x="892175" y="5653088"/>
            <a:ext cx="704850" cy="366712"/>
          </a:xfrm>
          <a:prstGeom prst="rect">
            <a:avLst/>
          </a:prstGeom>
          <a:noFill/>
          <a:ln w="9525">
            <a:noFill/>
            <a:miter lim="800000"/>
            <a:headEnd/>
            <a:tailEnd/>
          </a:ln>
        </p:spPr>
        <p:txBody>
          <a:bodyPr wrap="none">
            <a:spAutoFit/>
          </a:bodyPr>
          <a:lstStyle/>
          <a:p>
            <a:r>
              <a:rPr lang="en-US"/>
              <a:t>Write</a:t>
            </a:r>
          </a:p>
        </p:txBody>
      </p:sp>
      <p:sp>
        <p:nvSpPr>
          <p:cNvPr id="69662" name="Text Box 34"/>
          <p:cNvSpPr txBox="1">
            <a:spLocks noChangeArrowheads="1"/>
          </p:cNvSpPr>
          <p:nvPr/>
        </p:nvSpPr>
        <p:spPr bwMode="auto">
          <a:xfrm>
            <a:off x="5472113" y="3546475"/>
            <a:ext cx="2960687" cy="457200"/>
          </a:xfrm>
          <a:prstGeom prst="rect">
            <a:avLst/>
          </a:prstGeom>
          <a:noFill/>
          <a:ln w="9525">
            <a:noFill/>
            <a:miter lim="800000"/>
            <a:headEnd/>
            <a:tailEnd/>
          </a:ln>
        </p:spPr>
        <p:txBody>
          <a:bodyPr wrap="none">
            <a:spAutoFit/>
          </a:bodyPr>
          <a:lstStyle/>
          <a:p>
            <a:r>
              <a:rPr lang="en-US" sz="2400" b="1">
                <a:solidFill>
                  <a:srgbClr val="CC00FF"/>
                </a:solidFill>
              </a:rPr>
              <a:t>DMA Block Diagram</a:t>
            </a:r>
          </a:p>
        </p:txBody>
      </p:sp>
      <p:sp>
        <p:nvSpPr>
          <p:cNvPr id="69663" name="TextBox 30"/>
          <p:cNvSpPr txBox="1">
            <a:spLocks noChangeArrowheads="1"/>
          </p:cNvSpPr>
          <p:nvPr/>
        </p:nvSpPr>
        <p:spPr bwMode="auto">
          <a:xfrm>
            <a:off x="4876800" y="1295400"/>
            <a:ext cx="4487863" cy="1754188"/>
          </a:xfrm>
          <a:prstGeom prst="rect">
            <a:avLst/>
          </a:prstGeom>
          <a:noFill/>
          <a:ln w="9525">
            <a:noFill/>
            <a:miter lim="800000"/>
            <a:headEnd/>
            <a:tailEnd/>
          </a:ln>
        </p:spPr>
        <p:txBody>
          <a:bodyPr wrap="none">
            <a:spAutoFit/>
          </a:bodyPr>
          <a:lstStyle/>
          <a:p>
            <a:pPr algn="just"/>
            <a:r>
              <a:rPr lang="en-US">
                <a:solidFill>
                  <a:srgbClr val="CC00FF"/>
                </a:solidFill>
              </a:rPr>
              <a:t>It control the flow of bits between memory</a:t>
            </a:r>
          </a:p>
          <a:p>
            <a:pPr algn="just"/>
            <a:r>
              <a:rPr lang="en-US">
                <a:solidFill>
                  <a:srgbClr val="CC00FF"/>
                </a:solidFill>
              </a:rPr>
              <a:t>And some other controller without constant </a:t>
            </a:r>
          </a:p>
          <a:p>
            <a:pPr algn="just"/>
            <a:r>
              <a:rPr lang="en-US">
                <a:solidFill>
                  <a:srgbClr val="CC00FF"/>
                </a:solidFill>
              </a:rPr>
              <a:t>CPU intervention.</a:t>
            </a:r>
          </a:p>
          <a:p>
            <a:pPr algn="just"/>
            <a:r>
              <a:rPr lang="en-US">
                <a:solidFill>
                  <a:srgbClr val="CC00FF"/>
                </a:solidFill>
              </a:rPr>
              <a:t>The CPU sets up the DMA chip telling how</a:t>
            </a:r>
          </a:p>
          <a:p>
            <a:pPr algn="just"/>
            <a:r>
              <a:rPr lang="en-US">
                <a:solidFill>
                  <a:srgbClr val="CC00FF"/>
                </a:solidFill>
              </a:rPr>
              <a:t>Many bytes to transfer the device and memory</a:t>
            </a:r>
          </a:p>
          <a:p>
            <a:pPr algn="just"/>
            <a:r>
              <a:rPr lang="en-US">
                <a:solidFill>
                  <a:srgbClr val="CC00FF"/>
                </a:solidFill>
              </a:rPr>
              <a:t>Add and the direction and lets it go.</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a:xfrm>
            <a:off x="457200" y="212725"/>
            <a:ext cx="8229600" cy="6126163"/>
          </a:xfrm>
        </p:spPr>
        <p:txBody>
          <a:bodyPr/>
          <a:lstStyle/>
          <a:p>
            <a:pPr marL="457200" indent="-457200" algn="just">
              <a:buFontTx/>
              <a:buAutoNum type="arabicPeriod"/>
            </a:pPr>
            <a:r>
              <a:rPr lang="en-US" sz="2400" smtClean="0">
                <a:latin typeface="Times New Roman" pitchFamily="18" charset="0"/>
                <a:cs typeface="Times New Roman" pitchFamily="18" charset="0"/>
              </a:rPr>
              <a:t>No matter if a CPU does or does not have memory mapped I/O, it needs to address the device controllers to exchange data with them.</a:t>
            </a:r>
          </a:p>
          <a:p>
            <a:pPr marL="457200" indent="-457200" algn="just">
              <a:buFontTx/>
              <a:buAutoNum type="arabicPeriod"/>
            </a:pPr>
            <a:r>
              <a:rPr lang="en-US" sz="2400" smtClean="0">
                <a:latin typeface="Times New Roman" pitchFamily="18" charset="0"/>
                <a:cs typeface="Times New Roman" pitchFamily="18" charset="0"/>
              </a:rPr>
              <a:t>The CPU can request data from an I/O controller one byte at a time but doing so wastes the CPU’s time so a different scheme. Called DMA is used.</a:t>
            </a:r>
          </a:p>
          <a:p>
            <a:pPr marL="457200" indent="-457200" algn="just">
              <a:buFontTx/>
              <a:buAutoNum type="arabicPeriod"/>
            </a:pPr>
            <a:r>
              <a:rPr lang="en-US" sz="2400" smtClean="0">
                <a:latin typeface="Times New Roman" pitchFamily="18" charset="0"/>
                <a:cs typeface="Times New Roman" pitchFamily="18" charset="0"/>
              </a:rPr>
              <a:t>OS can only use DMA if the hardware has a DMA controller.</a:t>
            </a:r>
          </a:p>
          <a:p>
            <a:pPr marL="457200" indent="-457200" algn="just">
              <a:buFontTx/>
              <a:buAutoNum type="arabicPeriod"/>
            </a:pPr>
            <a:r>
              <a:rPr lang="en-US" sz="2400" smtClean="0">
                <a:latin typeface="Times New Roman" pitchFamily="18" charset="0"/>
                <a:cs typeface="Times New Roman" pitchFamily="18" charset="0"/>
              </a:rPr>
              <a:t>Sometimes it is integrated with disk but it requires separate DMA for each device.</a:t>
            </a:r>
          </a:p>
          <a:p>
            <a:pPr marL="457200" indent="-457200" algn="just">
              <a:buFontTx/>
              <a:buAutoNum type="arabicPeriod"/>
            </a:pPr>
            <a:r>
              <a:rPr lang="en-US" sz="2400" smtClean="0">
                <a:latin typeface="Times New Roman" pitchFamily="18" charset="0"/>
                <a:cs typeface="Times New Roman" pitchFamily="18" charset="0"/>
              </a:rPr>
              <a:t>DMA controller is available on the parent board for regulating transfer to multiple devices often concurrently.</a:t>
            </a:r>
          </a:p>
          <a:p>
            <a:pPr marL="457200" indent="-457200" algn="just">
              <a:buFontTx/>
              <a:buAutoNum type="arabicPeriod"/>
            </a:pPr>
            <a:r>
              <a:rPr lang="en-US" sz="2400" smtClean="0">
                <a:latin typeface="Times New Roman" pitchFamily="18" charset="0"/>
                <a:cs typeface="Times New Roman" pitchFamily="18" charset="0"/>
              </a:rPr>
              <a:t>It contains several registers can be read or write by CPU, memory address registers, a byte count register and one or more control registers which specify the I/O port to use the direction of the transfer unit and number of bytes to transfer in one burst.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body" idx="1"/>
          </p:nvPr>
        </p:nvSpPr>
        <p:spPr>
          <a:xfrm>
            <a:off x="228600" y="304800"/>
            <a:ext cx="8767763" cy="6248400"/>
          </a:xfrm>
        </p:spPr>
        <p:txBody>
          <a:bodyPr/>
          <a:lstStyle/>
          <a:p>
            <a:pPr algn="ctr" eaLnBrk="1" hangingPunct="1">
              <a:buFontTx/>
              <a:buNone/>
            </a:pPr>
            <a:endParaRPr lang="en-US" sz="2000" smtClean="0">
              <a:latin typeface="Times New Roman" pitchFamily="18" charset="0"/>
            </a:endParaRPr>
          </a:p>
          <a:p>
            <a:pPr algn="ctr" eaLnBrk="1" hangingPunct="1">
              <a:buFontTx/>
              <a:buNone/>
            </a:pPr>
            <a:endParaRPr lang="en-US" sz="2000" smtClean="0">
              <a:latin typeface="Times New Roman" pitchFamily="18" charset="0"/>
            </a:endParaRPr>
          </a:p>
          <a:p>
            <a:pPr algn="ctr" eaLnBrk="1" hangingPunct="1">
              <a:buFontTx/>
              <a:buNone/>
            </a:pPr>
            <a:r>
              <a:rPr lang="en-US" sz="2000" smtClean="0">
                <a:latin typeface="Times New Roman" pitchFamily="18" charset="0"/>
              </a:rPr>
              <a:t>Processor     Processor     Processor    Processor    Processor    Processor </a:t>
            </a:r>
          </a:p>
          <a:p>
            <a:pPr algn="ctr" eaLnBrk="1" hangingPunct="1">
              <a:buFontTx/>
              <a:buNone/>
            </a:pPr>
            <a:r>
              <a:rPr lang="en-US" sz="2000" smtClean="0">
                <a:latin typeface="Times New Roman" pitchFamily="18" charset="0"/>
              </a:rPr>
              <a:t>cycle           cycle           cycle           cycle             cycle        cycle</a:t>
            </a:r>
          </a:p>
          <a:p>
            <a:pPr algn="ctr" eaLnBrk="1" hangingPunct="1">
              <a:buFontTx/>
              <a:buNone/>
            </a:pPr>
            <a:endParaRPr lang="en-US" sz="2000" smtClean="0">
              <a:latin typeface="Times New Roman" pitchFamily="18" charset="0"/>
            </a:endParaRPr>
          </a:p>
          <a:p>
            <a:pPr algn="ctr" eaLnBrk="1" hangingPunct="1">
              <a:buFontTx/>
              <a:buNone/>
            </a:pPr>
            <a:endParaRPr lang="en-US" sz="2000" smtClean="0">
              <a:latin typeface="Times New Roman" pitchFamily="18" charset="0"/>
            </a:endParaRPr>
          </a:p>
          <a:p>
            <a:pPr eaLnBrk="1" hangingPunct="1">
              <a:buFontTx/>
              <a:buNone/>
            </a:pPr>
            <a:r>
              <a:rPr lang="en-US" sz="2000" smtClean="0">
                <a:latin typeface="Times New Roman" pitchFamily="18" charset="0"/>
              </a:rPr>
              <a:t>     </a:t>
            </a:r>
          </a:p>
          <a:p>
            <a:pPr eaLnBrk="1" hangingPunct="1">
              <a:buFontTx/>
              <a:buNone/>
            </a:pPr>
            <a:r>
              <a:rPr lang="en-US" sz="2000" smtClean="0">
                <a:latin typeface="Times New Roman" pitchFamily="18" charset="0"/>
              </a:rPr>
              <a:t>           Fetch	  Decode	          Fetch         Execute         Store          Process</a:t>
            </a:r>
          </a:p>
          <a:p>
            <a:pPr eaLnBrk="1" hangingPunct="1">
              <a:buFontTx/>
              <a:buNone/>
            </a:pPr>
            <a:r>
              <a:rPr lang="en-US" sz="2000" smtClean="0">
                <a:latin typeface="Times New Roman" pitchFamily="18" charset="0"/>
              </a:rPr>
              <a:t>	   Instruction   Instruction      Operand    Instruction     Result         Inerrupt</a:t>
            </a:r>
          </a:p>
          <a:p>
            <a:pPr algn="ctr" eaLnBrk="1" hangingPunct="1">
              <a:buFontTx/>
              <a:buNone/>
            </a:pPr>
            <a:endParaRPr lang="en-US" sz="2000" smtClean="0">
              <a:latin typeface="Times New Roman" pitchFamily="18" charset="0"/>
            </a:endParaRPr>
          </a:p>
          <a:p>
            <a:pPr algn="ctr" eaLnBrk="1" hangingPunct="1">
              <a:buFontTx/>
              <a:buNone/>
            </a:pPr>
            <a:endParaRPr lang="en-US" sz="2000" smtClean="0">
              <a:latin typeface="Times New Roman" pitchFamily="18" charset="0"/>
            </a:endParaRPr>
          </a:p>
          <a:p>
            <a:pPr algn="ctr" eaLnBrk="1" hangingPunct="1">
              <a:buFontTx/>
              <a:buNone/>
            </a:pPr>
            <a:endParaRPr lang="en-US" sz="2000" smtClean="0">
              <a:latin typeface="Times New Roman" pitchFamily="18" charset="0"/>
            </a:endParaRPr>
          </a:p>
        </p:txBody>
      </p:sp>
      <p:sp>
        <p:nvSpPr>
          <p:cNvPr id="71683" name="Line 7"/>
          <p:cNvSpPr>
            <a:spLocks noChangeShapeType="1"/>
          </p:cNvSpPr>
          <p:nvPr/>
        </p:nvSpPr>
        <p:spPr bwMode="auto">
          <a:xfrm>
            <a:off x="762000" y="381000"/>
            <a:ext cx="0" cy="3733800"/>
          </a:xfrm>
          <a:prstGeom prst="line">
            <a:avLst/>
          </a:prstGeom>
          <a:noFill/>
          <a:ln w="9525">
            <a:solidFill>
              <a:schemeClr val="tx1"/>
            </a:solidFill>
            <a:round/>
            <a:headEnd/>
            <a:tailEnd/>
          </a:ln>
        </p:spPr>
        <p:txBody>
          <a:bodyPr/>
          <a:lstStyle/>
          <a:p>
            <a:endParaRPr lang="en-US"/>
          </a:p>
        </p:txBody>
      </p:sp>
      <p:sp>
        <p:nvSpPr>
          <p:cNvPr id="71684" name="Line 8"/>
          <p:cNvSpPr>
            <a:spLocks noChangeShapeType="1"/>
          </p:cNvSpPr>
          <p:nvPr/>
        </p:nvSpPr>
        <p:spPr bwMode="auto">
          <a:xfrm>
            <a:off x="2078038" y="990600"/>
            <a:ext cx="0" cy="3124200"/>
          </a:xfrm>
          <a:prstGeom prst="line">
            <a:avLst/>
          </a:prstGeom>
          <a:noFill/>
          <a:ln w="9525">
            <a:solidFill>
              <a:schemeClr val="tx1"/>
            </a:solidFill>
            <a:round/>
            <a:headEnd/>
            <a:tailEnd/>
          </a:ln>
        </p:spPr>
        <p:txBody>
          <a:bodyPr/>
          <a:lstStyle/>
          <a:p>
            <a:endParaRPr lang="en-US"/>
          </a:p>
        </p:txBody>
      </p:sp>
      <p:sp>
        <p:nvSpPr>
          <p:cNvPr id="71685" name="Line 9"/>
          <p:cNvSpPr>
            <a:spLocks noChangeShapeType="1"/>
          </p:cNvSpPr>
          <p:nvPr/>
        </p:nvSpPr>
        <p:spPr bwMode="auto">
          <a:xfrm>
            <a:off x="3408363" y="914400"/>
            <a:ext cx="0" cy="3124200"/>
          </a:xfrm>
          <a:prstGeom prst="line">
            <a:avLst/>
          </a:prstGeom>
          <a:noFill/>
          <a:ln w="9525">
            <a:solidFill>
              <a:schemeClr val="tx1"/>
            </a:solidFill>
            <a:round/>
            <a:headEnd/>
            <a:tailEnd/>
          </a:ln>
        </p:spPr>
        <p:txBody>
          <a:bodyPr/>
          <a:lstStyle/>
          <a:p>
            <a:endParaRPr lang="en-US"/>
          </a:p>
        </p:txBody>
      </p:sp>
      <p:sp>
        <p:nvSpPr>
          <p:cNvPr id="71686" name="Line 10"/>
          <p:cNvSpPr>
            <a:spLocks noChangeShapeType="1"/>
          </p:cNvSpPr>
          <p:nvPr/>
        </p:nvSpPr>
        <p:spPr bwMode="auto">
          <a:xfrm>
            <a:off x="4689475" y="858838"/>
            <a:ext cx="0" cy="3124200"/>
          </a:xfrm>
          <a:prstGeom prst="line">
            <a:avLst/>
          </a:prstGeom>
          <a:noFill/>
          <a:ln w="9525">
            <a:solidFill>
              <a:schemeClr val="tx1"/>
            </a:solidFill>
            <a:round/>
            <a:headEnd/>
            <a:tailEnd/>
          </a:ln>
        </p:spPr>
        <p:txBody>
          <a:bodyPr/>
          <a:lstStyle/>
          <a:p>
            <a:endParaRPr lang="en-US"/>
          </a:p>
        </p:txBody>
      </p:sp>
      <p:sp>
        <p:nvSpPr>
          <p:cNvPr id="71687" name="Line 11"/>
          <p:cNvSpPr>
            <a:spLocks noChangeShapeType="1"/>
          </p:cNvSpPr>
          <p:nvPr/>
        </p:nvSpPr>
        <p:spPr bwMode="auto">
          <a:xfrm>
            <a:off x="5964238" y="914400"/>
            <a:ext cx="0" cy="3124200"/>
          </a:xfrm>
          <a:prstGeom prst="line">
            <a:avLst/>
          </a:prstGeom>
          <a:noFill/>
          <a:ln w="9525">
            <a:solidFill>
              <a:schemeClr val="tx1"/>
            </a:solidFill>
            <a:round/>
            <a:headEnd/>
            <a:tailEnd/>
          </a:ln>
        </p:spPr>
        <p:txBody>
          <a:bodyPr/>
          <a:lstStyle/>
          <a:p>
            <a:endParaRPr lang="en-US"/>
          </a:p>
        </p:txBody>
      </p:sp>
      <p:sp>
        <p:nvSpPr>
          <p:cNvPr id="71688" name="Line 12"/>
          <p:cNvSpPr>
            <a:spLocks noChangeShapeType="1"/>
          </p:cNvSpPr>
          <p:nvPr/>
        </p:nvSpPr>
        <p:spPr bwMode="auto">
          <a:xfrm>
            <a:off x="7127875" y="984250"/>
            <a:ext cx="0" cy="3124200"/>
          </a:xfrm>
          <a:prstGeom prst="line">
            <a:avLst/>
          </a:prstGeom>
          <a:noFill/>
          <a:ln w="9525">
            <a:solidFill>
              <a:schemeClr val="tx1"/>
            </a:solidFill>
            <a:round/>
            <a:headEnd/>
            <a:tailEnd/>
          </a:ln>
        </p:spPr>
        <p:txBody>
          <a:bodyPr/>
          <a:lstStyle/>
          <a:p>
            <a:endParaRPr lang="en-US"/>
          </a:p>
        </p:txBody>
      </p:sp>
      <p:sp>
        <p:nvSpPr>
          <p:cNvPr id="71689" name="Line 13"/>
          <p:cNvSpPr>
            <a:spLocks noChangeShapeType="1"/>
          </p:cNvSpPr>
          <p:nvPr/>
        </p:nvSpPr>
        <p:spPr bwMode="auto">
          <a:xfrm>
            <a:off x="8347075" y="533400"/>
            <a:ext cx="0" cy="3657600"/>
          </a:xfrm>
          <a:prstGeom prst="line">
            <a:avLst/>
          </a:prstGeom>
          <a:noFill/>
          <a:ln w="9525">
            <a:solidFill>
              <a:schemeClr val="tx1"/>
            </a:solidFill>
            <a:round/>
            <a:headEnd/>
            <a:tailEnd/>
          </a:ln>
        </p:spPr>
        <p:txBody>
          <a:bodyPr/>
          <a:lstStyle/>
          <a:p>
            <a:endParaRPr lang="en-US"/>
          </a:p>
        </p:txBody>
      </p:sp>
      <p:sp>
        <p:nvSpPr>
          <p:cNvPr id="71690" name="Line 14"/>
          <p:cNvSpPr>
            <a:spLocks noChangeShapeType="1"/>
          </p:cNvSpPr>
          <p:nvPr/>
        </p:nvSpPr>
        <p:spPr bwMode="auto">
          <a:xfrm>
            <a:off x="762000" y="2549525"/>
            <a:ext cx="7543800" cy="0"/>
          </a:xfrm>
          <a:prstGeom prst="line">
            <a:avLst/>
          </a:prstGeom>
          <a:noFill/>
          <a:ln w="9525">
            <a:solidFill>
              <a:schemeClr val="tx1"/>
            </a:solidFill>
            <a:round/>
            <a:headEnd/>
            <a:tailEnd/>
          </a:ln>
        </p:spPr>
        <p:txBody>
          <a:bodyPr/>
          <a:lstStyle/>
          <a:p>
            <a:endParaRPr lang="en-US"/>
          </a:p>
        </p:txBody>
      </p:sp>
      <p:sp>
        <p:nvSpPr>
          <p:cNvPr id="71691" name="Line 15"/>
          <p:cNvSpPr>
            <a:spLocks noChangeShapeType="1"/>
          </p:cNvSpPr>
          <p:nvPr/>
        </p:nvSpPr>
        <p:spPr bwMode="auto">
          <a:xfrm>
            <a:off x="762000" y="2209800"/>
            <a:ext cx="1295400" cy="0"/>
          </a:xfrm>
          <a:prstGeom prst="line">
            <a:avLst/>
          </a:prstGeom>
          <a:noFill/>
          <a:ln w="9525">
            <a:solidFill>
              <a:schemeClr val="tx1"/>
            </a:solidFill>
            <a:round/>
            <a:headEnd type="triangle" w="med" len="med"/>
            <a:tailEnd type="triangle" w="med" len="med"/>
          </a:ln>
        </p:spPr>
        <p:txBody>
          <a:bodyPr/>
          <a:lstStyle/>
          <a:p>
            <a:endParaRPr lang="en-US"/>
          </a:p>
        </p:txBody>
      </p:sp>
      <p:sp>
        <p:nvSpPr>
          <p:cNvPr id="71692" name="Line 16"/>
          <p:cNvSpPr>
            <a:spLocks noChangeShapeType="1"/>
          </p:cNvSpPr>
          <p:nvPr/>
        </p:nvSpPr>
        <p:spPr bwMode="auto">
          <a:xfrm>
            <a:off x="2098675" y="2209800"/>
            <a:ext cx="1295400" cy="0"/>
          </a:xfrm>
          <a:prstGeom prst="line">
            <a:avLst/>
          </a:prstGeom>
          <a:noFill/>
          <a:ln w="9525">
            <a:solidFill>
              <a:schemeClr val="tx1"/>
            </a:solidFill>
            <a:round/>
            <a:headEnd type="triangle" w="med" len="med"/>
            <a:tailEnd type="triangle" w="med" len="med"/>
          </a:ln>
        </p:spPr>
        <p:txBody>
          <a:bodyPr/>
          <a:lstStyle/>
          <a:p>
            <a:endParaRPr lang="en-US"/>
          </a:p>
        </p:txBody>
      </p:sp>
      <p:sp>
        <p:nvSpPr>
          <p:cNvPr id="71693" name="Line 17"/>
          <p:cNvSpPr>
            <a:spLocks noChangeShapeType="1"/>
          </p:cNvSpPr>
          <p:nvPr/>
        </p:nvSpPr>
        <p:spPr bwMode="auto">
          <a:xfrm>
            <a:off x="3414713" y="2197100"/>
            <a:ext cx="1295400" cy="0"/>
          </a:xfrm>
          <a:prstGeom prst="line">
            <a:avLst/>
          </a:prstGeom>
          <a:noFill/>
          <a:ln w="9525">
            <a:solidFill>
              <a:schemeClr val="tx1"/>
            </a:solidFill>
            <a:round/>
            <a:headEnd type="triangle" w="med" len="med"/>
            <a:tailEnd type="triangle" w="med" len="med"/>
          </a:ln>
        </p:spPr>
        <p:txBody>
          <a:bodyPr/>
          <a:lstStyle/>
          <a:p>
            <a:endParaRPr lang="en-US"/>
          </a:p>
        </p:txBody>
      </p:sp>
      <p:sp>
        <p:nvSpPr>
          <p:cNvPr id="71694" name="Line 18"/>
          <p:cNvSpPr>
            <a:spLocks noChangeShapeType="1"/>
          </p:cNvSpPr>
          <p:nvPr/>
        </p:nvSpPr>
        <p:spPr bwMode="auto">
          <a:xfrm>
            <a:off x="4683125" y="2195513"/>
            <a:ext cx="1295400" cy="0"/>
          </a:xfrm>
          <a:prstGeom prst="line">
            <a:avLst/>
          </a:prstGeom>
          <a:noFill/>
          <a:ln w="9525">
            <a:solidFill>
              <a:schemeClr val="tx1"/>
            </a:solidFill>
            <a:round/>
            <a:headEnd type="triangle" w="med" len="med"/>
            <a:tailEnd type="triangle" w="med" len="med"/>
          </a:ln>
        </p:spPr>
        <p:txBody>
          <a:bodyPr/>
          <a:lstStyle/>
          <a:p>
            <a:endParaRPr lang="en-US"/>
          </a:p>
        </p:txBody>
      </p:sp>
      <p:sp>
        <p:nvSpPr>
          <p:cNvPr id="71695" name="Line 19"/>
          <p:cNvSpPr>
            <a:spLocks noChangeShapeType="1"/>
          </p:cNvSpPr>
          <p:nvPr/>
        </p:nvSpPr>
        <p:spPr bwMode="auto">
          <a:xfrm>
            <a:off x="5949950" y="2209800"/>
            <a:ext cx="1177925" cy="0"/>
          </a:xfrm>
          <a:prstGeom prst="line">
            <a:avLst/>
          </a:prstGeom>
          <a:noFill/>
          <a:ln w="9525">
            <a:solidFill>
              <a:schemeClr val="tx1"/>
            </a:solidFill>
            <a:round/>
            <a:headEnd type="triangle" w="med" len="med"/>
            <a:tailEnd type="triangle" w="med" len="med"/>
          </a:ln>
        </p:spPr>
        <p:txBody>
          <a:bodyPr/>
          <a:lstStyle/>
          <a:p>
            <a:endParaRPr lang="en-US"/>
          </a:p>
        </p:txBody>
      </p:sp>
      <p:sp>
        <p:nvSpPr>
          <p:cNvPr id="71696" name="Line 20"/>
          <p:cNvSpPr>
            <a:spLocks noChangeShapeType="1"/>
          </p:cNvSpPr>
          <p:nvPr/>
        </p:nvSpPr>
        <p:spPr bwMode="auto">
          <a:xfrm>
            <a:off x="7142163" y="2195513"/>
            <a:ext cx="1219200" cy="14287"/>
          </a:xfrm>
          <a:prstGeom prst="line">
            <a:avLst/>
          </a:prstGeom>
          <a:noFill/>
          <a:ln w="9525">
            <a:solidFill>
              <a:schemeClr val="tx1"/>
            </a:solidFill>
            <a:round/>
            <a:headEnd type="triangle" w="med" len="med"/>
            <a:tailEnd type="triangle" w="med" len="med"/>
          </a:ln>
        </p:spPr>
        <p:txBody>
          <a:bodyPr/>
          <a:lstStyle/>
          <a:p>
            <a:endParaRPr lang="en-US"/>
          </a:p>
        </p:txBody>
      </p:sp>
      <p:sp>
        <p:nvSpPr>
          <p:cNvPr id="71697" name="Line 21"/>
          <p:cNvSpPr>
            <a:spLocks noChangeShapeType="1"/>
          </p:cNvSpPr>
          <p:nvPr/>
        </p:nvSpPr>
        <p:spPr bwMode="auto">
          <a:xfrm>
            <a:off x="782638" y="625475"/>
            <a:ext cx="7543800" cy="0"/>
          </a:xfrm>
          <a:prstGeom prst="line">
            <a:avLst/>
          </a:prstGeom>
          <a:noFill/>
          <a:ln w="9525">
            <a:solidFill>
              <a:schemeClr val="tx1"/>
            </a:solidFill>
            <a:round/>
            <a:headEnd type="triangle" w="med" len="med"/>
            <a:tailEnd type="triangle" w="med" len="med"/>
          </a:ln>
        </p:spPr>
        <p:txBody>
          <a:bodyPr/>
          <a:lstStyle/>
          <a:p>
            <a:endParaRPr lang="en-US"/>
          </a:p>
        </p:txBody>
      </p:sp>
      <p:sp>
        <p:nvSpPr>
          <p:cNvPr id="71698" name="Text Box 22"/>
          <p:cNvSpPr txBox="1">
            <a:spLocks noChangeArrowheads="1"/>
          </p:cNvSpPr>
          <p:nvPr/>
        </p:nvSpPr>
        <p:spPr bwMode="auto">
          <a:xfrm>
            <a:off x="2438400" y="319088"/>
            <a:ext cx="1765300" cy="366712"/>
          </a:xfrm>
          <a:prstGeom prst="rect">
            <a:avLst/>
          </a:prstGeom>
          <a:noFill/>
          <a:ln w="9525">
            <a:noFill/>
            <a:miter lim="800000"/>
            <a:headEnd/>
            <a:tailEnd/>
          </a:ln>
        </p:spPr>
        <p:txBody>
          <a:bodyPr wrap="none">
            <a:spAutoFit/>
          </a:bodyPr>
          <a:lstStyle/>
          <a:p>
            <a:pPr algn="ctr"/>
            <a:r>
              <a:rPr lang="en-US"/>
              <a:t>Instruction Cycle</a:t>
            </a:r>
          </a:p>
        </p:txBody>
      </p:sp>
      <p:sp>
        <p:nvSpPr>
          <p:cNvPr id="71699" name="Line 23"/>
          <p:cNvSpPr>
            <a:spLocks noChangeShapeType="1"/>
          </p:cNvSpPr>
          <p:nvPr/>
        </p:nvSpPr>
        <p:spPr bwMode="auto">
          <a:xfrm>
            <a:off x="1295400" y="185738"/>
            <a:ext cx="2590800" cy="0"/>
          </a:xfrm>
          <a:prstGeom prst="line">
            <a:avLst/>
          </a:prstGeom>
          <a:noFill/>
          <a:ln w="9525">
            <a:solidFill>
              <a:schemeClr val="tx1"/>
            </a:solidFill>
            <a:round/>
            <a:headEnd/>
            <a:tailEnd type="triangle" w="med" len="med"/>
          </a:ln>
        </p:spPr>
        <p:txBody>
          <a:bodyPr/>
          <a:lstStyle/>
          <a:p>
            <a:endParaRPr lang="en-US"/>
          </a:p>
        </p:txBody>
      </p:sp>
      <p:sp>
        <p:nvSpPr>
          <p:cNvPr id="71700" name="Text Box 24"/>
          <p:cNvSpPr txBox="1">
            <a:spLocks noChangeArrowheads="1"/>
          </p:cNvSpPr>
          <p:nvPr/>
        </p:nvSpPr>
        <p:spPr bwMode="auto">
          <a:xfrm>
            <a:off x="3846513" y="38100"/>
            <a:ext cx="666750" cy="366713"/>
          </a:xfrm>
          <a:prstGeom prst="rect">
            <a:avLst/>
          </a:prstGeom>
          <a:noFill/>
          <a:ln w="9525">
            <a:noFill/>
            <a:miter lim="800000"/>
            <a:headEnd/>
            <a:tailEnd/>
          </a:ln>
        </p:spPr>
        <p:txBody>
          <a:bodyPr wrap="none">
            <a:spAutoFit/>
          </a:bodyPr>
          <a:lstStyle/>
          <a:p>
            <a:r>
              <a:rPr lang="en-US"/>
              <a:t>Time</a:t>
            </a:r>
          </a:p>
        </p:txBody>
      </p:sp>
      <p:sp>
        <p:nvSpPr>
          <p:cNvPr id="71701" name="Line 25"/>
          <p:cNvSpPr>
            <a:spLocks noChangeShapeType="1"/>
          </p:cNvSpPr>
          <p:nvPr/>
        </p:nvSpPr>
        <p:spPr bwMode="auto">
          <a:xfrm flipH="1" flipV="1">
            <a:off x="7315200" y="4176713"/>
            <a:ext cx="304800" cy="1143000"/>
          </a:xfrm>
          <a:prstGeom prst="line">
            <a:avLst/>
          </a:prstGeom>
          <a:noFill/>
          <a:ln w="9525">
            <a:solidFill>
              <a:schemeClr val="tx1"/>
            </a:solidFill>
            <a:round/>
            <a:headEnd/>
            <a:tailEnd type="triangle" w="med" len="med"/>
          </a:ln>
        </p:spPr>
        <p:txBody>
          <a:bodyPr/>
          <a:lstStyle/>
          <a:p>
            <a:endParaRPr lang="en-US"/>
          </a:p>
        </p:txBody>
      </p:sp>
      <p:sp>
        <p:nvSpPr>
          <p:cNvPr id="71702" name="Text Box 26"/>
          <p:cNvSpPr txBox="1">
            <a:spLocks noChangeArrowheads="1"/>
          </p:cNvSpPr>
          <p:nvPr/>
        </p:nvSpPr>
        <p:spPr bwMode="auto">
          <a:xfrm>
            <a:off x="6678613" y="5375275"/>
            <a:ext cx="2336800" cy="366713"/>
          </a:xfrm>
          <a:prstGeom prst="rect">
            <a:avLst/>
          </a:prstGeom>
          <a:noFill/>
          <a:ln w="9525">
            <a:noFill/>
            <a:miter lim="800000"/>
            <a:headEnd/>
            <a:tailEnd/>
          </a:ln>
        </p:spPr>
        <p:txBody>
          <a:bodyPr wrap="none">
            <a:spAutoFit/>
          </a:bodyPr>
          <a:lstStyle/>
          <a:p>
            <a:r>
              <a:rPr lang="en-US" b="1"/>
              <a:t>Interrupt breakpoints</a:t>
            </a:r>
          </a:p>
        </p:txBody>
      </p:sp>
      <p:sp>
        <p:nvSpPr>
          <p:cNvPr id="71703" name="Line 27"/>
          <p:cNvSpPr>
            <a:spLocks noChangeShapeType="1"/>
          </p:cNvSpPr>
          <p:nvPr/>
        </p:nvSpPr>
        <p:spPr bwMode="auto">
          <a:xfrm flipH="1" flipV="1">
            <a:off x="838200" y="4114800"/>
            <a:ext cx="1752600" cy="1419225"/>
          </a:xfrm>
          <a:prstGeom prst="line">
            <a:avLst/>
          </a:prstGeom>
          <a:noFill/>
          <a:ln w="9525">
            <a:solidFill>
              <a:schemeClr val="tx1"/>
            </a:solidFill>
            <a:round/>
            <a:headEnd/>
            <a:tailEnd type="triangle" w="med" len="med"/>
          </a:ln>
        </p:spPr>
        <p:txBody>
          <a:bodyPr/>
          <a:lstStyle/>
          <a:p>
            <a:endParaRPr lang="en-US"/>
          </a:p>
        </p:txBody>
      </p:sp>
      <p:sp>
        <p:nvSpPr>
          <p:cNvPr id="71704" name="Line 28"/>
          <p:cNvSpPr>
            <a:spLocks noChangeShapeType="1"/>
          </p:cNvSpPr>
          <p:nvPr/>
        </p:nvSpPr>
        <p:spPr bwMode="auto">
          <a:xfrm flipH="1" flipV="1">
            <a:off x="2133600" y="4191000"/>
            <a:ext cx="587375" cy="1371600"/>
          </a:xfrm>
          <a:prstGeom prst="line">
            <a:avLst/>
          </a:prstGeom>
          <a:noFill/>
          <a:ln w="9525">
            <a:solidFill>
              <a:schemeClr val="tx1"/>
            </a:solidFill>
            <a:round/>
            <a:headEnd/>
            <a:tailEnd type="triangle" w="med" len="med"/>
          </a:ln>
        </p:spPr>
        <p:txBody>
          <a:bodyPr/>
          <a:lstStyle/>
          <a:p>
            <a:endParaRPr lang="en-US"/>
          </a:p>
        </p:txBody>
      </p:sp>
      <p:sp>
        <p:nvSpPr>
          <p:cNvPr id="71705" name="Line 29"/>
          <p:cNvSpPr>
            <a:spLocks noChangeShapeType="1"/>
          </p:cNvSpPr>
          <p:nvPr/>
        </p:nvSpPr>
        <p:spPr bwMode="auto">
          <a:xfrm flipV="1">
            <a:off x="2755900" y="4114800"/>
            <a:ext cx="596900" cy="1447800"/>
          </a:xfrm>
          <a:prstGeom prst="line">
            <a:avLst/>
          </a:prstGeom>
          <a:noFill/>
          <a:ln w="9525">
            <a:solidFill>
              <a:schemeClr val="tx1"/>
            </a:solidFill>
            <a:round/>
            <a:headEnd/>
            <a:tailEnd type="triangle" w="med" len="med"/>
          </a:ln>
        </p:spPr>
        <p:txBody>
          <a:bodyPr/>
          <a:lstStyle/>
          <a:p>
            <a:endParaRPr lang="en-US"/>
          </a:p>
        </p:txBody>
      </p:sp>
      <p:sp>
        <p:nvSpPr>
          <p:cNvPr id="71706" name="Line 30"/>
          <p:cNvSpPr>
            <a:spLocks noChangeShapeType="1"/>
          </p:cNvSpPr>
          <p:nvPr/>
        </p:nvSpPr>
        <p:spPr bwMode="auto">
          <a:xfrm flipV="1">
            <a:off x="2819400" y="4038600"/>
            <a:ext cx="1828800" cy="1511300"/>
          </a:xfrm>
          <a:prstGeom prst="line">
            <a:avLst/>
          </a:prstGeom>
          <a:noFill/>
          <a:ln w="9525">
            <a:solidFill>
              <a:schemeClr val="tx1"/>
            </a:solidFill>
            <a:round/>
            <a:headEnd/>
            <a:tailEnd type="triangle" w="med" len="med"/>
          </a:ln>
        </p:spPr>
        <p:txBody>
          <a:bodyPr/>
          <a:lstStyle/>
          <a:p>
            <a:endParaRPr lang="en-US"/>
          </a:p>
        </p:txBody>
      </p:sp>
      <p:sp>
        <p:nvSpPr>
          <p:cNvPr id="71707" name="Line 31"/>
          <p:cNvSpPr>
            <a:spLocks noChangeShapeType="1"/>
          </p:cNvSpPr>
          <p:nvPr/>
        </p:nvSpPr>
        <p:spPr bwMode="auto">
          <a:xfrm flipV="1">
            <a:off x="2819400" y="4114800"/>
            <a:ext cx="3124200" cy="1484313"/>
          </a:xfrm>
          <a:prstGeom prst="line">
            <a:avLst/>
          </a:prstGeom>
          <a:noFill/>
          <a:ln w="9525">
            <a:solidFill>
              <a:schemeClr val="tx1"/>
            </a:solidFill>
            <a:round/>
            <a:headEnd/>
            <a:tailEnd type="triangle" w="med" len="med"/>
          </a:ln>
        </p:spPr>
        <p:txBody>
          <a:bodyPr/>
          <a:lstStyle/>
          <a:p>
            <a:endParaRPr lang="en-US"/>
          </a:p>
        </p:txBody>
      </p:sp>
      <p:sp>
        <p:nvSpPr>
          <p:cNvPr id="71708" name="Text Box 32"/>
          <p:cNvSpPr txBox="1">
            <a:spLocks noChangeArrowheads="1"/>
          </p:cNvSpPr>
          <p:nvPr/>
        </p:nvSpPr>
        <p:spPr bwMode="auto">
          <a:xfrm>
            <a:off x="1801813" y="5661025"/>
            <a:ext cx="2181225" cy="396875"/>
          </a:xfrm>
          <a:prstGeom prst="rect">
            <a:avLst/>
          </a:prstGeom>
          <a:noFill/>
          <a:ln w="9525">
            <a:noFill/>
            <a:miter lim="800000"/>
            <a:headEnd/>
            <a:tailEnd/>
          </a:ln>
        </p:spPr>
        <p:txBody>
          <a:bodyPr wrap="none">
            <a:spAutoFit/>
          </a:bodyPr>
          <a:lstStyle/>
          <a:p>
            <a:r>
              <a:rPr lang="en-US" sz="2000" b="1"/>
              <a:t>DMA Breakpoints</a:t>
            </a:r>
          </a:p>
        </p:txBody>
      </p:sp>
      <p:sp>
        <p:nvSpPr>
          <p:cNvPr id="71709" name="Text Box 33"/>
          <p:cNvSpPr txBox="1">
            <a:spLocks noChangeArrowheads="1"/>
          </p:cNvSpPr>
          <p:nvPr/>
        </p:nvSpPr>
        <p:spPr bwMode="auto">
          <a:xfrm>
            <a:off x="1524000" y="6159500"/>
            <a:ext cx="6226175" cy="396875"/>
          </a:xfrm>
          <a:prstGeom prst="rect">
            <a:avLst/>
          </a:prstGeom>
          <a:noFill/>
          <a:ln w="9525">
            <a:noFill/>
            <a:miter lim="800000"/>
            <a:headEnd/>
            <a:tailEnd/>
          </a:ln>
        </p:spPr>
        <p:txBody>
          <a:bodyPr wrap="none">
            <a:spAutoFit/>
          </a:bodyPr>
          <a:lstStyle/>
          <a:p>
            <a:pPr algn="ctr"/>
            <a:r>
              <a:rPr lang="en-US" sz="2000">
                <a:solidFill>
                  <a:srgbClr val="CC00FF"/>
                </a:solidFill>
              </a:rPr>
              <a:t>DMA and interrupt breakpoints during an instruction cycle.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4925"/>
            <a:ext cx="8229600" cy="381000"/>
          </a:xfrm>
        </p:spPr>
        <p:txBody>
          <a:bodyPr/>
          <a:lstStyle/>
          <a:p>
            <a:pPr eaLnBrk="1" hangingPunct="1">
              <a:defRPr/>
            </a:pPr>
            <a:r>
              <a:rPr lang="en-US" sz="2000" b="1" smtClean="0">
                <a:solidFill>
                  <a:srgbClr val="0000FF"/>
                </a:solidFill>
                <a:effectLst>
                  <a:outerShdw blurRad="38100" dist="38100" dir="2700000" algn="tl">
                    <a:srgbClr val="C0C0C0"/>
                  </a:outerShdw>
                </a:effectLst>
                <a:latin typeface="Times New Roman" pitchFamily="18" charset="0"/>
              </a:rPr>
              <a:t>FILE TYPES</a:t>
            </a:r>
          </a:p>
        </p:txBody>
      </p:sp>
      <p:sp>
        <p:nvSpPr>
          <p:cNvPr id="8195" name="Rectangle 3"/>
          <p:cNvSpPr>
            <a:spLocks noGrp="1" noChangeArrowheads="1"/>
          </p:cNvSpPr>
          <p:nvPr>
            <p:ph type="body" sz="half" idx="1"/>
          </p:nvPr>
        </p:nvSpPr>
        <p:spPr>
          <a:xfrm>
            <a:off x="304800" y="152400"/>
            <a:ext cx="8686800" cy="762000"/>
          </a:xfrm>
        </p:spPr>
        <p:txBody>
          <a:bodyPr/>
          <a:lstStyle/>
          <a:p>
            <a:pPr marL="609600" indent="-609600" algn="just" eaLnBrk="1" hangingPunct="1">
              <a:buFontTx/>
              <a:buNone/>
            </a:pPr>
            <a:r>
              <a:rPr lang="en-US" sz="2000" smtClean="0">
                <a:latin typeface="Times New Roman" pitchFamily="18" charset="0"/>
              </a:rPr>
              <a:t>A Common technique for implementing file types is to include the type as part of</a:t>
            </a:r>
          </a:p>
          <a:p>
            <a:pPr marL="609600" indent="-609600" algn="just" eaLnBrk="1" hangingPunct="1">
              <a:buFontTx/>
              <a:buNone/>
            </a:pPr>
            <a:r>
              <a:rPr lang="en-US" sz="2000" smtClean="0">
                <a:latin typeface="Times New Roman" pitchFamily="18" charset="0"/>
              </a:rPr>
              <a:t>the file name. The name is split into parts: a name and an extension. </a:t>
            </a:r>
          </a:p>
        </p:txBody>
      </p:sp>
      <p:graphicFrame>
        <p:nvGraphicFramePr>
          <p:cNvPr id="8344" name="Group 152"/>
          <p:cNvGraphicFramePr>
            <a:graphicFrameLocks noGrp="1"/>
          </p:cNvGraphicFramePr>
          <p:nvPr>
            <p:ph sz="half" idx="2"/>
          </p:nvPr>
        </p:nvGraphicFramePr>
        <p:xfrm>
          <a:off x="207963" y="1012825"/>
          <a:ext cx="8832850" cy="5753100"/>
        </p:xfrm>
        <a:graphic>
          <a:graphicData uri="http://schemas.openxmlformats.org/drawingml/2006/table">
            <a:tbl>
              <a:tblPr/>
              <a:tblGrid>
                <a:gridCol w="1712912"/>
                <a:gridCol w="2814638"/>
                <a:gridCol w="4305300"/>
              </a:tblGrid>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0000"/>
                          </a:solidFill>
                          <a:effectLst/>
                          <a:latin typeface="Times New Roman" pitchFamily="18" charset="0"/>
                        </a:rPr>
                        <a:t>File type</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0000"/>
                          </a:solidFill>
                          <a:effectLst/>
                          <a:latin typeface="Times New Roman" pitchFamily="18" charset="0"/>
                        </a:rPr>
                        <a:t>Usual Extension</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0000"/>
                          </a:solidFill>
                          <a:effectLst/>
                          <a:latin typeface="Times New Roman" pitchFamily="18" charset="0"/>
                        </a:rPr>
                        <a:t>Functions</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188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CC00FF"/>
                          </a:solidFill>
                          <a:effectLst/>
                          <a:latin typeface="Times New Roman" pitchFamily="18" charset="0"/>
                        </a:rPr>
                        <a:t>Executable</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exe, com, bin or none</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Read to run machine language program</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Object</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obj, o</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Compiled, machine language not linked</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188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Source code</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c, cc, java, pas, asm, a</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Source code in various language</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190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batch</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bat , sh</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Commands to the command interpreter</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190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text</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bat ,doc</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Textual data , documents.</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188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Word processor</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wp ,tex, rrf,doc</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Various word-processor formats</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190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library</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lib , a , so , dil ,mpeg ,mov</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Libraries of routines for programmers</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188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Print/view</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arc, zip ,tar</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ASCII or binary file in a format for printing or viewing</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archiev</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arc , xip , tar</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Related file grouped into one file.</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190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Multimedia</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mpeg,mov,rm</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C00FF"/>
                          </a:solidFill>
                          <a:effectLst/>
                          <a:latin typeface="Times New Roman" pitchFamily="18" charset="0"/>
                        </a:rPr>
                        <a:t>Binary file containing audio A/V information</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1884363" y="800100"/>
            <a:ext cx="1133475" cy="650875"/>
          </a:xfrm>
          <a:prstGeom prst="rect">
            <a:avLst/>
          </a:prstGeom>
          <a:noFill/>
          <a:ln w="9525" algn="ctr">
            <a:solidFill>
              <a:schemeClr val="tx1"/>
            </a:solidFill>
            <a:miter lim="800000"/>
            <a:headEnd/>
            <a:tailEnd/>
          </a:ln>
        </p:spPr>
        <p:txBody>
          <a:bodyPr wrap="none">
            <a:spAutoFit/>
          </a:bodyPr>
          <a:lstStyle/>
          <a:p>
            <a:pPr algn="ctr"/>
            <a:r>
              <a:rPr lang="en-US"/>
              <a:t>DMA</a:t>
            </a:r>
          </a:p>
          <a:p>
            <a:pPr algn="ctr"/>
            <a:r>
              <a:rPr lang="en-US"/>
              <a:t>Controller</a:t>
            </a:r>
          </a:p>
        </p:txBody>
      </p:sp>
      <p:sp>
        <p:nvSpPr>
          <p:cNvPr id="72707" name="Text Box 5"/>
          <p:cNvSpPr txBox="1">
            <a:spLocks noChangeArrowheads="1"/>
          </p:cNvSpPr>
          <p:nvPr/>
        </p:nvSpPr>
        <p:spPr bwMode="auto">
          <a:xfrm>
            <a:off x="3932238" y="2025650"/>
            <a:ext cx="612775" cy="650875"/>
          </a:xfrm>
          <a:prstGeom prst="rect">
            <a:avLst/>
          </a:prstGeom>
          <a:noFill/>
          <a:ln w="9525">
            <a:solidFill>
              <a:schemeClr val="tx1"/>
            </a:solidFill>
            <a:miter lim="800000"/>
            <a:headEnd/>
            <a:tailEnd/>
          </a:ln>
        </p:spPr>
        <p:txBody>
          <a:bodyPr wrap="none">
            <a:spAutoFit/>
          </a:bodyPr>
          <a:lstStyle/>
          <a:p>
            <a:pPr algn="ctr"/>
            <a:r>
              <a:rPr lang="en-US"/>
              <a:t>Disc</a:t>
            </a:r>
          </a:p>
          <a:p>
            <a:pPr algn="ctr"/>
            <a:r>
              <a:rPr lang="en-US"/>
              <a:t>Unit</a:t>
            </a:r>
          </a:p>
        </p:txBody>
      </p:sp>
      <p:sp>
        <p:nvSpPr>
          <p:cNvPr id="72708" name="Text Box 6"/>
          <p:cNvSpPr txBox="1">
            <a:spLocks noChangeArrowheads="1"/>
          </p:cNvSpPr>
          <p:nvPr/>
        </p:nvSpPr>
        <p:spPr bwMode="auto">
          <a:xfrm>
            <a:off x="5307013" y="2101850"/>
            <a:ext cx="1431925" cy="650875"/>
          </a:xfrm>
          <a:prstGeom prst="rect">
            <a:avLst/>
          </a:prstGeom>
          <a:noFill/>
          <a:ln w="9525">
            <a:solidFill>
              <a:schemeClr val="tx1"/>
            </a:solidFill>
            <a:miter lim="800000"/>
            <a:headEnd/>
            <a:tailEnd/>
          </a:ln>
        </p:spPr>
        <p:txBody>
          <a:bodyPr wrap="none">
            <a:spAutoFit/>
          </a:bodyPr>
          <a:lstStyle/>
          <a:p>
            <a:pPr algn="ctr"/>
            <a:r>
              <a:rPr lang="en-US"/>
              <a:t>High</a:t>
            </a:r>
          </a:p>
          <a:p>
            <a:pPr algn="ctr"/>
            <a:r>
              <a:rPr lang="en-US"/>
              <a:t>Speed Printer</a:t>
            </a:r>
          </a:p>
        </p:txBody>
      </p:sp>
      <p:sp>
        <p:nvSpPr>
          <p:cNvPr id="72709" name="Text Box 7"/>
          <p:cNvSpPr txBox="1">
            <a:spLocks noChangeArrowheads="1"/>
          </p:cNvSpPr>
          <p:nvPr/>
        </p:nvSpPr>
        <p:spPr bwMode="auto">
          <a:xfrm>
            <a:off x="4681538" y="4164013"/>
            <a:ext cx="981075" cy="650875"/>
          </a:xfrm>
          <a:prstGeom prst="rect">
            <a:avLst/>
          </a:prstGeom>
          <a:noFill/>
          <a:ln w="9525">
            <a:solidFill>
              <a:schemeClr val="tx1"/>
            </a:solidFill>
            <a:miter lim="800000"/>
            <a:headEnd/>
            <a:tailEnd/>
          </a:ln>
        </p:spPr>
        <p:txBody>
          <a:bodyPr wrap="none">
            <a:spAutoFit/>
          </a:bodyPr>
          <a:lstStyle/>
          <a:p>
            <a:pPr algn="ctr"/>
            <a:r>
              <a:rPr lang="en-US"/>
              <a:t>Main</a:t>
            </a:r>
          </a:p>
          <a:p>
            <a:pPr algn="ctr"/>
            <a:r>
              <a:rPr lang="en-US"/>
              <a:t>Memory</a:t>
            </a:r>
          </a:p>
        </p:txBody>
      </p:sp>
      <p:sp>
        <p:nvSpPr>
          <p:cNvPr id="72710" name="Text Box 8"/>
          <p:cNvSpPr txBox="1">
            <a:spLocks noChangeArrowheads="1"/>
          </p:cNvSpPr>
          <p:nvPr/>
        </p:nvSpPr>
        <p:spPr bwMode="auto">
          <a:xfrm>
            <a:off x="2560638" y="4189413"/>
            <a:ext cx="638175" cy="376237"/>
          </a:xfrm>
          <a:prstGeom prst="rect">
            <a:avLst/>
          </a:prstGeom>
          <a:noFill/>
          <a:ln w="9525">
            <a:solidFill>
              <a:schemeClr val="tx1"/>
            </a:solidFill>
            <a:miter lim="800000"/>
            <a:headEnd/>
            <a:tailEnd/>
          </a:ln>
        </p:spPr>
        <p:txBody>
          <a:bodyPr wrap="none">
            <a:spAutoFit/>
          </a:bodyPr>
          <a:lstStyle/>
          <a:p>
            <a:pPr algn="ctr"/>
            <a:r>
              <a:rPr lang="en-US"/>
              <a:t>CPU</a:t>
            </a:r>
          </a:p>
        </p:txBody>
      </p:sp>
      <p:sp>
        <p:nvSpPr>
          <p:cNvPr id="72711" name="Line 9"/>
          <p:cNvSpPr>
            <a:spLocks noChangeShapeType="1"/>
          </p:cNvSpPr>
          <p:nvPr/>
        </p:nvSpPr>
        <p:spPr bwMode="auto">
          <a:xfrm>
            <a:off x="1447800" y="3429000"/>
            <a:ext cx="6019800" cy="0"/>
          </a:xfrm>
          <a:prstGeom prst="line">
            <a:avLst/>
          </a:prstGeom>
          <a:noFill/>
          <a:ln w="9525">
            <a:solidFill>
              <a:schemeClr val="tx1"/>
            </a:solidFill>
            <a:round/>
            <a:headEnd/>
            <a:tailEnd/>
          </a:ln>
        </p:spPr>
        <p:txBody>
          <a:bodyPr/>
          <a:lstStyle/>
          <a:p>
            <a:endParaRPr lang="en-US"/>
          </a:p>
        </p:txBody>
      </p:sp>
      <p:sp>
        <p:nvSpPr>
          <p:cNvPr id="72712" name="Line 10"/>
          <p:cNvSpPr>
            <a:spLocks noChangeShapeType="1"/>
          </p:cNvSpPr>
          <p:nvPr/>
        </p:nvSpPr>
        <p:spPr bwMode="auto">
          <a:xfrm>
            <a:off x="5943600" y="2743200"/>
            <a:ext cx="0" cy="685800"/>
          </a:xfrm>
          <a:prstGeom prst="line">
            <a:avLst/>
          </a:prstGeom>
          <a:noFill/>
          <a:ln w="9525">
            <a:solidFill>
              <a:schemeClr val="tx1"/>
            </a:solidFill>
            <a:round/>
            <a:headEnd type="triangle" w="med" len="med"/>
            <a:tailEnd type="triangle" w="med" len="med"/>
          </a:ln>
        </p:spPr>
        <p:txBody>
          <a:bodyPr/>
          <a:lstStyle/>
          <a:p>
            <a:endParaRPr lang="en-US"/>
          </a:p>
        </p:txBody>
      </p:sp>
      <p:sp>
        <p:nvSpPr>
          <p:cNvPr id="72713" name="Line 11"/>
          <p:cNvSpPr>
            <a:spLocks noChangeShapeType="1"/>
          </p:cNvSpPr>
          <p:nvPr/>
        </p:nvSpPr>
        <p:spPr bwMode="auto">
          <a:xfrm>
            <a:off x="4191000" y="2689225"/>
            <a:ext cx="0" cy="685800"/>
          </a:xfrm>
          <a:prstGeom prst="line">
            <a:avLst/>
          </a:prstGeom>
          <a:noFill/>
          <a:ln w="9525">
            <a:solidFill>
              <a:schemeClr val="tx1"/>
            </a:solidFill>
            <a:round/>
            <a:headEnd type="triangle" w="med" len="med"/>
            <a:tailEnd type="triangle" w="med" len="med"/>
          </a:ln>
        </p:spPr>
        <p:txBody>
          <a:bodyPr/>
          <a:lstStyle/>
          <a:p>
            <a:endParaRPr lang="en-US"/>
          </a:p>
        </p:txBody>
      </p:sp>
      <p:sp>
        <p:nvSpPr>
          <p:cNvPr id="72714" name="Line 12"/>
          <p:cNvSpPr>
            <a:spLocks noChangeShapeType="1"/>
          </p:cNvSpPr>
          <p:nvPr/>
        </p:nvSpPr>
        <p:spPr bwMode="auto">
          <a:xfrm>
            <a:off x="2362200" y="1447800"/>
            <a:ext cx="0" cy="1905000"/>
          </a:xfrm>
          <a:prstGeom prst="line">
            <a:avLst/>
          </a:prstGeom>
          <a:noFill/>
          <a:ln w="9525">
            <a:solidFill>
              <a:schemeClr val="tx1"/>
            </a:solidFill>
            <a:round/>
            <a:headEnd type="triangle" w="med" len="med"/>
            <a:tailEnd type="triangle" w="med" len="med"/>
          </a:ln>
        </p:spPr>
        <p:txBody>
          <a:bodyPr/>
          <a:lstStyle/>
          <a:p>
            <a:endParaRPr lang="en-US"/>
          </a:p>
        </p:txBody>
      </p:sp>
      <p:sp>
        <p:nvSpPr>
          <p:cNvPr id="72715" name="Line 13"/>
          <p:cNvSpPr>
            <a:spLocks noChangeShapeType="1"/>
          </p:cNvSpPr>
          <p:nvPr/>
        </p:nvSpPr>
        <p:spPr bwMode="auto">
          <a:xfrm flipH="1">
            <a:off x="3048000" y="1143000"/>
            <a:ext cx="1143000" cy="0"/>
          </a:xfrm>
          <a:prstGeom prst="line">
            <a:avLst/>
          </a:prstGeom>
          <a:noFill/>
          <a:ln w="9525">
            <a:solidFill>
              <a:schemeClr val="tx1"/>
            </a:solidFill>
            <a:round/>
            <a:headEnd/>
            <a:tailEnd type="triangle" w="med" len="med"/>
          </a:ln>
        </p:spPr>
        <p:txBody>
          <a:bodyPr/>
          <a:lstStyle/>
          <a:p>
            <a:endParaRPr lang="en-US"/>
          </a:p>
        </p:txBody>
      </p:sp>
      <p:sp>
        <p:nvSpPr>
          <p:cNvPr id="72716" name="Line 14"/>
          <p:cNvSpPr>
            <a:spLocks noChangeShapeType="1"/>
          </p:cNvSpPr>
          <p:nvPr/>
        </p:nvSpPr>
        <p:spPr bwMode="auto">
          <a:xfrm>
            <a:off x="4191000" y="1143000"/>
            <a:ext cx="0" cy="838200"/>
          </a:xfrm>
          <a:prstGeom prst="line">
            <a:avLst/>
          </a:prstGeom>
          <a:noFill/>
          <a:ln w="9525">
            <a:solidFill>
              <a:schemeClr val="tx1"/>
            </a:solidFill>
            <a:round/>
            <a:headEnd/>
            <a:tailEnd type="triangle" w="med" len="med"/>
          </a:ln>
        </p:spPr>
        <p:txBody>
          <a:bodyPr/>
          <a:lstStyle/>
          <a:p>
            <a:endParaRPr lang="en-US"/>
          </a:p>
        </p:txBody>
      </p:sp>
      <p:sp>
        <p:nvSpPr>
          <p:cNvPr id="72717" name="Line 15"/>
          <p:cNvSpPr>
            <a:spLocks noChangeShapeType="1"/>
          </p:cNvSpPr>
          <p:nvPr/>
        </p:nvSpPr>
        <p:spPr bwMode="auto">
          <a:xfrm flipH="1">
            <a:off x="3048000" y="914400"/>
            <a:ext cx="2819400" cy="0"/>
          </a:xfrm>
          <a:prstGeom prst="line">
            <a:avLst/>
          </a:prstGeom>
          <a:noFill/>
          <a:ln w="9525">
            <a:solidFill>
              <a:schemeClr val="tx1"/>
            </a:solidFill>
            <a:round/>
            <a:headEnd/>
            <a:tailEnd type="triangle" w="med" len="med"/>
          </a:ln>
        </p:spPr>
        <p:txBody>
          <a:bodyPr/>
          <a:lstStyle/>
          <a:p>
            <a:endParaRPr lang="en-US"/>
          </a:p>
        </p:txBody>
      </p:sp>
      <p:sp>
        <p:nvSpPr>
          <p:cNvPr id="72718" name="Line 16"/>
          <p:cNvSpPr>
            <a:spLocks noChangeShapeType="1"/>
          </p:cNvSpPr>
          <p:nvPr/>
        </p:nvSpPr>
        <p:spPr bwMode="auto">
          <a:xfrm>
            <a:off x="5867400" y="914400"/>
            <a:ext cx="0" cy="1143000"/>
          </a:xfrm>
          <a:prstGeom prst="line">
            <a:avLst/>
          </a:prstGeom>
          <a:noFill/>
          <a:ln w="9525">
            <a:solidFill>
              <a:schemeClr val="tx1"/>
            </a:solidFill>
            <a:round/>
            <a:headEnd/>
            <a:tailEnd type="triangle" w="med" len="med"/>
          </a:ln>
        </p:spPr>
        <p:txBody>
          <a:bodyPr/>
          <a:lstStyle/>
          <a:p>
            <a:endParaRPr lang="en-US"/>
          </a:p>
        </p:txBody>
      </p:sp>
      <p:sp>
        <p:nvSpPr>
          <p:cNvPr id="72719" name="Line 17"/>
          <p:cNvSpPr>
            <a:spLocks noChangeShapeType="1"/>
          </p:cNvSpPr>
          <p:nvPr/>
        </p:nvSpPr>
        <p:spPr bwMode="auto">
          <a:xfrm>
            <a:off x="5181600" y="3455988"/>
            <a:ext cx="0" cy="685800"/>
          </a:xfrm>
          <a:prstGeom prst="line">
            <a:avLst/>
          </a:prstGeom>
          <a:noFill/>
          <a:ln w="9525">
            <a:solidFill>
              <a:schemeClr val="tx1"/>
            </a:solidFill>
            <a:round/>
            <a:headEnd type="triangle" w="med" len="med"/>
            <a:tailEnd type="triangle" w="med" len="med"/>
          </a:ln>
        </p:spPr>
        <p:txBody>
          <a:bodyPr/>
          <a:lstStyle/>
          <a:p>
            <a:endParaRPr lang="en-US"/>
          </a:p>
        </p:txBody>
      </p:sp>
      <p:sp>
        <p:nvSpPr>
          <p:cNvPr id="72720" name="Text Box 18"/>
          <p:cNvSpPr txBox="1">
            <a:spLocks noChangeArrowheads="1"/>
          </p:cNvSpPr>
          <p:nvPr/>
        </p:nvSpPr>
        <p:spPr bwMode="auto">
          <a:xfrm>
            <a:off x="1050925" y="3530600"/>
            <a:ext cx="628650" cy="366713"/>
          </a:xfrm>
          <a:prstGeom prst="rect">
            <a:avLst/>
          </a:prstGeom>
          <a:noFill/>
          <a:ln w="9525">
            <a:noFill/>
            <a:miter lim="800000"/>
            <a:headEnd/>
            <a:tailEnd/>
          </a:ln>
        </p:spPr>
        <p:txBody>
          <a:bodyPr wrap="none">
            <a:spAutoFit/>
          </a:bodyPr>
          <a:lstStyle/>
          <a:p>
            <a:r>
              <a:rPr lang="en-US" b="1"/>
              <a:t>BUS</a:t>
            </a:r>
          </a:p>
        </p:txBody>
      </p:sp>
      <p:sp>
        <p:nvSpPr>
          <p:cNvPr id="72721" name="Text Box 19"/>
          <p:cNvSpPr txBox="1">
            <a:spLocks noChangeArrowheads="1"/>
          </p:cNvSpPr>
          <p:nvPr/>
        </p:nvSpPr>
        <p:spPr bwMode="auto">
          <a:xfrm>
            <a:off x="2651125" y="5576888"/>
            <a:ext cx="3541713" cy="396875"/>
          </a:xfrm>
          <a:prstGeom prst="rect">
            <a:avLst/>
          </a:prstGeom>
          <a:noFill/>
          <a:ln w="9525">
            <a:noFill/>
            <a:miter lim="800000"/>
            <a:headEnd/>
            <a:tailEnd/>
          </a:ln>
        </p:spPr>
        <p:txBody>
          <a:bodyPr wrap="none">
            <a:spAutoFit/>
          </a:bodyPr>
          <a:lstStyle/>
          <a:p>
            <a:r>
              <a:rPr lang="en-US" sz="2000" b="1">
                <a:solidFill>
                  <a:srgbClr val="CC00FF"/>
                </a:solidFill>
              </a:rPr>
              <a:t>A two channel DMA controller</a:t>
            </a:r>
          </a:p>
        </p:txBody>
      </p:sp>
      <p:sp>
        <p:nvSpPr>
          <p:cNvPr id="72722" name="Line 20"/>
          <p:cNvSpPr>
            <a:spLocks noChangeShapeType="1"/>
          </p:cNvSpPr>
          <p:nvPr/>
        </p:nvSpPr>
        <p:spPr bwMode="auto">
          <a:xfrm>
            <a:off x="2895600" y="3443288"/>
            <a:ext cx="0" cy="685800"/>
          </a:xfrm>
          <a:prstGeom prst="line">
            <a:avLst/>
          </a:prstGeom>
          <a:noFill/>
          <a:ln w="9525">
            <a:solidFill>
              <a:schemeClr val="tx1"/>
            </a:solidFill>
            <a:round/>
            <a:headEnd type="triangle"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a:xfrm>
            <a:off x="457200" y="381000"/>
            <a:ext cx="8229600" cy="5745163"/>
          </a:xfrm>
        </p:spPr>
        <p:txBody>
          <a:bodyPr/>
          <a:lstStyle/>
          <a:p>
            <a:pPr marL="457200" indent="-457200">
              <a:buFontTx/>
              <a:buAutoNum type="arabicPeriod"/>
            </a:pPr>
            <a:r>
              <a:rPr lang="en-US" sz="2000" smtClean="0">
                <a:latin typeface="Times New Roman" pitchFamily="18" charset="0"/>
                <a:ea typeface="Segoe UI" pitchFamily="34" charset="0"/>
                <a:cs typeface="Times New Roman" pitchFamily="18" charset="0"/>
              </a:rPr>
              <a:t>DMA is programmed I/O, only with DMA controller is doing all the work instead of CPU.</a:t>
            </a:r>
          </a:p>
          <a:p>
            <a:pPr marL="457200" indent="-457200">
              <a:buFontTx/>
              <a:buAutoNum type="arabicPeriod"/>
            </a:pPr>
            <a:r>
              <a:rPr lang="en-US" sz="2000" smtClean="0">
                <a:latin typeface="Times New Roman" pitchFamily="18" charset="0"/>
                <a:ea typeface="Segoe UI" pitchFamily="34" charset="0"/>
                <a:cs typeface="Times New Roman" pitchFamily="18" charset="0"/>
              </a:rPr>
              <a:t>It requires special hardware (DMA controller) but frees up CPU during I/O to do the other work.</a:t>
            </a:r>
          </a:p>
          <a:p>
            <a:pPr marL="457200" indent="-457200">
              <a:buFontTx/>
              <a:buAutoNum type="arabicPeriod"/>
            </a:pPr>
            <a:r>
              <a:rPr lang="en-US" sz="2000" smtClean="0">
                <a:latin typeface="Times New Roman" pitchFamily="18" charset="0"/>
                <a:ea typeface="Segoe UI" pitchFamily="34" charset="0"/>
                <a:cs typeface="Times New Roman" pitchFamily="18" charset="0"/>
              </a:rPr>
              <a:t>This is to reduce the number of interrupts.</a:t>
            </a:r>
          </a:p>
          <a:p>
            <a:pPr marL="457200" indent="-457200">
              <a:buFontTx/>
              <a:buAutoNum type="arabicPeriod"/>
            </a:pPr>
            <a:r>
              <a:rPr lang="en-US" sz="2000" smtClean="0">
                <a:latin typeface="Times New Roman" pitchFamily="18" charset="0"/>
                <a:ea typeface="Segoe UI" pitchFamily="34" charset="0"/>
                <a:cs typeface="Times New Roman" pitchFamily="18" charset="0"/>
              </a:rPr>
              <a:t>The DMA controller is slower than the main CPU.</a:t>
            </a:r>
          </a:p>
          <a:p>
            <a:pPr marL="457200" indent="-457200">
              <a:buFontTx/>
              <a:buAutoNum type="arabicPeriod"/>
            </a:pPr>
            <a:r>
              <a:rPr lang="en-US" sz="2000" smtClean="0">
                <a:latin typeface="Times New Roman" pitchFamily="18" charset="0"/>
                <a:ea typeface="Segoe UI" pitchFamily="34" charset="0"/>
                <a:cs typeface="Times New Roman" pitchFamily="18" charset="0"/>
              </a:rPr>
              <a:t>If the DMA controller is not capable of driving the device at full speed, or the CPU usually has nothing to do anyway while waiting for the DMA interrupt, then DMA interrupt-driven I/O or even programmed I/O may be better.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463"/>
            <a:ext cx="8610600" cy="639762"/>
          </a:xfrm>
        </p:spPr>
        <p:txBody>
          <a:bodyPr/>
          <a:lstStyle/>
          <a:p>
            <a:pPr>
              <a:defRPr/>
            </a:pPr>
            <a:r>
              <a:rPr lang="en-US" sz="30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POWER MANAGEMENT IN COMPUTER</a:t>
            </a:r>
            <a:endParaRPr lang="en-US" sz="3000"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4755" name="Content Placeholder 2"/>
          <p:cNvSpPr>
            <a:spLocks noGrp="1"/>
          </p:cNvSpPr>
          <p:nvPr>
            <p:ph idx="1"/>
          </p:nvPr>
        </p:nvSpPr>
        <p:spPr>
          <a:xfrm>
            <a:off x="228600" y="914400"/>
            <a:ext cx="8686800" cy="5638800"/>
          </a:xfrm>
        </p:spPr>
        <p:txBody>
          <a:bodyPr/>
          <a:lstStyle/>
          <a:p>
            <a:pPr marL="514350" indent="-514350">
              <a:buFontTx/>
              <a:buAutoNum type="arabicPeriod"/>
            </a:pPr>
            <a:r>
              <a:rPr lang="en-US" sz="2800" smtClean="0">
                <a:latin typeface="Times New Roman" pitchFamily="18" charset="0"/>
                <a:cs typeface="Times New Roman" pitchFamily="18" charset="0"/>
              </a:rPr>
              <a:t>Introduction.</a:t>
            </a:r>
          </a:p>
          <a:p>
            <a:pPr marL="914400" lvl="1" indent="-514350">
              <a:buFontTx/>
              <a:buAutoNum type="arabicPeriod"/>
            </a:pPr>
            <a:r>
              <a:rPr lang="en-US" sz="2400" smtClean="0">
                <a:latin typeface="Times New Roman" pitchFamily="18" charset="0"/>
                <a:cs typeface="Times New Roman" pitchFamily="18" charset="0"/>
              </a:rPr>
              <a:t>Hardware Issues</a:t>
            </a:r>
          </a:p>
          <a:p>
            <a:pPr marL="914400" lvl="1" indent="-514350">
              <a:buFontTx/>
              <a:buAutoNum type="arabicPeriod"/>
            </a:pPr>
            <a:r>
              <a:rPr lang="en-US" sz="2400" smtClean="0">
                <a:latin typeface="Times New Roman" pitchFamily="18" charset="0"/>
                <a:cs typeface="Times New Roman" pitchFamily="18" charset="0"/>
              </a:rPr>
              <a:t>Operating system issues.</a:t>
            </a:r>
          </a:p>
          <a:p>
            <a:pPr marL="1314450" lvl="2" indent="-514350">
              <a:buFontTx/>
              <a:buAutoNum type="arabicPeriod"/>
            </a:pPr>
            <a:r>
              <a:rPr lang="en-US" sz="2000" smtClean="0">
                <a:latin typeface="Times New Roman" pitchFamily="18" charset="0"/>
                <a:cs typeface="Times New Roman" pitchFamily="18" charset="0"/>
              </a:rPr>
              <a:t>The Display.</a:t>
            </a:r>
          </a:p>
          <a:p>
            <a:pPr marL="1314450" lvl="2" indent="-514350">
              <a:buFontTx/>
              <a:buAutoNum type="arabicPeriod"/>
            </a:pPr>
            <a:r>
              <a:rPr lang="en-US" sz="2000" smtClean="0">
                <a:latin typeface="Times New Roman" pitchFamily="18" charset="0"/>
                <a:cs typeface="Times New Roman" pitchFamily="18" charset="0"/>
              </a:rPr>
              <a:t>The Hard Disk.</a:t>
            </a:r>
          </a:p>
          <a:p>
            <a:pPr marL="1314450" lvl="2" indent="-514350">
              <a:buFontTx/>
              <a:buAutoNum type="arabicPeriod"/>
            </a:pPr>
            <a:r>
              <a:rPr lang="en-US" sz="2000" smtClean="0">
                <a:latin typeface="Times New Roman" pitchFamily="18" charset="0"/>
                <a:cs typeface="Times New Roman" pitchFamily="18" charset="0"/>
              </a:rPr>
              <a:t>The CPU.</a:t>
            </a:r>
          </a:p>
          <a:p>
            <a:pPr marL="1314450" lvl="2" indent="-514350">
              <a:buFontTx/>
              <a:buAutoNum type="arabicPeriod"/>
            </a:pPr>
            <a:r>
              <a:rPr lang="en-US" sz="2000" smtClean="0">
                <a:latin typeface="Times New Roman" pitchFamily="18" charset="0"/>
                <a:cs typeface="Times New Roman" pitchFamily="18" charset="0"/>
              </a:rPr>
              <a:t>The memory.</a:t>
            </a:r>
          </a:p>
          <a:p>
            <a:pPr marL="1314450" lvl="2" indent="-514350">
              <a:buFontTx/>
              <a:buAutoNum type="arabicPeriod"/>
            </a:pPr>
            <a:r>
              <a:rPr lang="en-US" sz="2000" smtClean="0">
                <a:latin typeface="Times New Roman" pitchFamily="18" charset="0"/>
                <a:cs typeface="Times New Roman" pitchFamily="18" charset="0"/>
              </a:rPr>
              <a:t>Thermal Management.</a:t>
            </a:r>
          </a:p>
          <a:p>
            <a:pPr marL="1314450" lvl="2" indent="-514350">
              <a:buFontTx/>
              <a:buAutoNum type="arabicPeriod"/>
            </a:pPr>
            <a:r>
              <a:rPr lang="en-US" sz="2000" smtClean="0">
                <a:latin typeface="Times New Roman" pitchFamily="18" charset="0"/>
                <a:cs typeface="Times New Roman" pitchFamily="18" charset="0"/>
              </a:rPr>
              <a:t>Battery management.</a:t>
            </a:r>
          </a:p>
          <a:p>
            <a:pPr marL="1314450" lvl="2" indent="-514350">
              <a:buFontTx/>
              <a:buAutoNum type="arabicPeriod"/>
            </a:pPr>
            <a:r>
              <a:rPr lang="en-US" sz="2000" smtClean="0">
                <a:latin typeface="Times New Roman" pitchFamily="18" charset="0"/>
                <a:cs typeface="Times New Roman" pitchFamily="18" charset="0"/>
              </a:rPr>
              <a:t>Driver Interface.</a:t>
            </a:r>
          </a:p>
          <a:p>
            <a:pPr marL="1314450" lvl="2" indent="-514350">
              <a:buFontTx/>
              <a:buAutoNum type="arabicPeriod"/>
            </a:pPr>
            <a:r>
              <a:rPr lang="en-US" sz="2000" smtClean="0">
                <a:latin typeface="Times New Roman" pitchFamily="18" charset="0"/>
                <a:cs typeface="Times New Roman" pitchFamily="18" charset="0"/>
              </a:rPr>
              <a:t>Application Program Issues.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5"/>
            <a:ext cx="8229600" cy="565150"/>
          </a:xfrm>
        </p:spPr>
        <p:txBody>
          <a:bodyPr/>
          <a:lstStyle/>
          <a:p>
            <a:pPr>
              <a:defRPr/>
            </a:pPr>
            <a:r>
              <a:rPr lang="en-US" sz="32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US" sz="3200"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5779" name="Content Placeholder 2"/>
          <p:cNvSpPr>
            <a:spLocks noGrp="1"/>
          </p:cNvSpPr>
          <p:nvPr>
            <p:ph idx="1"/>
          </p:nvPr>
        </p:nvSpPr>
        <p:spPr>
          <a:xfrm>
            <a:off x="457200" y="609600"/>
            <a:ext cx="8229600" cy="5562600"/>
          </a:xfrm>
        </p:spPr>
        <p:txBody>
          <a:bodyPr/>
          <a:lstStyle/>
          <a:p>
            <a:pPr marL="457200" indent="-457200" algn="just">
              <a:buFontTx/>
              <a:buAutoNum type="arabicPeriod"/>
            </a:pPr>
            <a:r>
              <a:rPr lang="en-US" sz="2200" smtClean="0">
                <a:latin typeface="Times New Roman" pitchFamily="18" charset="0"/>
                <a:cs typeface="Times New Roman" pitchFamily="18" charset="0"/>
              </a:rPr>
              <a:t>The first general purpose computer the ENIAC had 18,000 vaccum tubes and consumed 140,000 watts of power.</a:t>
            </a:r>
          </a:p>
          <a:p>
            <a:pPr marL="457200" indent="-457200" algn="just">
              <a:buFontTx/>
              <a:buAutoNum type="arabicPeriod"/>
            </a:pPr>
            <a:r>
              <a:rPr lang="en-US" sz="2200" smtClean="0">
                <a:latin typeface="Times New Roman" pitchFamily="18" charset="0"/>
                <a:cs typeface="Times New Roman" pitchFamily="18" charset="0"/>
              </a:rPr>
              <a:t>After the invention of the transistor, power usage dropped dramatically and the computer industry lost in power management.</a:t>
            </a:r>
          </a:p>
          <a:p>
            <a:pPr marL="457200" indent="-457200" algn="just">
              <a:buFontTx/>
              <a:buAutoNum type="arabicPeriod"/>
            </a:pPr>
            <a:r>
              <a:rPr lang="en-US" sz="2200" smtClean="0">
                <a:latin typeface="Times New Roman" pitchFamily="18" charset="0"/>
                <a:cs typeface="Times New Roman" pitchFamily="18" charset="0"/>
              </a:rPr>
              <a:t>But the power management is in the spotlight for several reasons, and OS plays an important role.</a:t>
            </a:r>
          </a:p>
          <a:p>
            <a:pPr marL="457200" indent="-457200" algn="just">
              <a:buFontTx/>
              <a:buAutoNum type="arabicPeriod"/>
            </a:pPr>
            <a:r>
              <a:rPr lang="en-US" sz="2200" smtClean="0">
                <a:latin typeface="Times New Roman" pitchFamily="18" charset="0"/>
                <a:cs typeface="Times New Roman" pitchFamily="18" charset="0"/>
              </a:rPr>
              <a:t>Desktop PCs has a 200-watt power supply ( which is typically 85% efficient, that is, loses 15% of the incoming energy to heat).</a:t>
            </a:r>
          </a:p>
          <a:p>
            <a:pPr marL="457200" indent="-457200" algn="just">
              <a:buFontTx/>
              <a:buAutoNum type="arabicPeriod"/>
            </a:pPr>
            <a:r>
              <a:rPr lang="en-US" sz="2200" smtClean="0">
                <a:latin typeface="Times New Roman" pitchFamily="18" charset="0"/>
                <a:cs typeface="Times New Roman" pitchFamily="18" charset="0"/>
              </a:rPr>
              <a:t>The other place where power is a big issue is on battery-powered computers, including notebooks, handhelds and web pads , among others.</a:t>
            </a:r>
          </a:p>
          <a:p>
            <a:pPr marL="457200" indent="-457200" algn="just">
              <a:buFontTx/>
              <a:buAutoNum type="arabicPeriod"/>
            </a:pPr>
            <a:r>
              <a:rPr lang="en-US" sz="2200" smtClean="0">
                <a:latin typeface="Times New Roman" pitchFamily="18" charset="0"/>
                <a:cs typeface="Times New Roman" pitchFamily="18" charset="0"/>
              </a:rPr>
              <a:t>The heart of the problem is that the batteries cannot hold enough charges to last long.( a few hours at most)</a:t>
            </a:r>
          </a:p>
          <a:p>
            <a:pPr marL="457200" indent="-457200" algn="just">
              <a:buFontTx/>
              <a:buAutoNum type="arabicPeriod"/>
            </a:pPr>
            <a:r>
              <a:rPr lang="en-US" sz="2200" smtClean="0">
                <a:latin typeface="Times New Roman" pitchFamily="18" charset="0"/>
                <a:cs typeface="Times New Roman" pitchFamily="18" charset="0"/>
              </a:rPr>
              <a:t>So making computers use less energy so existing batteries last longer is high on everyone’s agenda.</a:t>
            </a:r>
          </a:p>
          <a:p>
            <a:pPr marL="457200" indent="-457200" algn="just">
              <a:buFontTx/>
              <a:buAutoNum type="arabicPeriod"/>
            </a:pPr>
            <a:endParaRPr lang="en-US" sz="2200" smtClean="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639763"/>
          </a:xfrm>
        </p:spPr>
        <p:txBody>
          <a:bodyPr/>
          <a:lstStyle/>
          <a:p>
            <a:pPr>
              <a:defRPr/>
            </a:pPr>
            <a:r>
              <a:rPr lang="en-US" sz="36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US" sz="3600" dirty="0"/>
          </a:p>
        </p:txBody>
      </p:sp>
      <p:sp>
        <p:nvSpPr>
          <p:cNvPr id="76803" name="Content Placeholder 2"/>
          <p:cNvSpPr>
            <a:spLocks noGrp="1"/>
          </p:cNvSpPr>
          <p:nvPr>
            <p:ph idx="1"/>
          </p:nvPr>
        </p:nvSpPr>
        <p:spPr>
          <a:xfrm>
            <a:off x="344488" y="762000"/>
            <a:ext cx="8458200" cy="5791200"/>
          </a:xfrm>
        </p:spPr>
        <p:txBody>
          <a:bodyPr/>
          <a:lstStyle/>
          <a:p>
            <a:pPr marL="457200" indent="-457200" algn="just">
              <a:buFontTx/>
              <a:buAutoNum type="arabicPeriod" startAt="8"/>
            </a:pPr>
            <a:r>
              <a:rPr lang="en-US" sz="2400" smtClean="0">
                <a:latin typeface="Times New Roman" pitchFamily="18" charset="0"/>
                <a:cs typeface="Times New Roman" pitchFamily="18" charset="0"/>
              </a:rPr>
              <a:t>At the lowest level H/W vendors are trying to make their electronics more energy efficient .</a:t>
            </a:r>
          </a:p>
          <a:p>
            <a:pPr marL="457200" indent="-457200" algn="just">
              <a:buFontTx/>
              <a:buAutoNum type="arabicPeriod" startAt="8"/>
            </a:pPr>
            <a:r>
              <a:rPr lang="en-US" sz="2400" smtClean="0">
                <a:latin typeface="Times New Roman" pitchFamily="18" charset="0"/>
                <a:cs typeface="Times New Roman" pitchFamily="18" charset="0"/>
              </a:rPr>
              <a:t>Techniques used include reducing transistor size, employing dynamic voltage scaling.</a:t>
            </a:r>
          </a:p>
          <a:p>
            <a:pPr marL="457200" indent="-457200" algn="just">
              <a:buFontTx/>
              <a:buAutoNum type="arabicPeriod" startAt="8"/>
            </a:pPr>
            <a:r>
              <a:rPr lang="en-US" sz="2400" smtClean="0">
                <a:latin typeface="Times New Roman" pitchFamily="18" charset="0"/>
                <a:cs typeface="Times New Roman" pitchFamily="18" charset="0"/>
              </a:rPr>
              <a:t>There are two general approaches to reducing energy consumption.</a:t>
            </a:r>
          </a:p>
          <a:p>
            <a:pPr marL="857250" lvl="1" indent="-457200" algn="just">
              <a:buFontTx/>
              <a:buAutoNum type="arabicPeriod"/>
            </a:pPr>
            <a:r>
              <a:rPr lang="en-US" sz="2000" smtClean="0">
                <a:latin typeface="Times New Roman" pitchFamily="18" charset="0"/>
                <a:cs typeface="Times New Roman" pitchFamily="18" charset="0"/>
              </a:rPr>
              <a:t>For the O.S. to turn off parts off parts of the computer (mostly I/O devices)</a:t>
            </a:r>
          </a:p>
          <a:p>
            <a:pPr marL="857250" lvl="1" indent="-457200" algn="just">
              <a:buFontTx/>
              <a:buAutoNum type="arabicPeriod"/>
            </a:pPr>
            <a:r>
              <a:rPr lang="en-US" sz="2000" smtClean="0">
                <a:latin typeface="Times New Roman" pitchFamily="18" charset="0"/>
                <a:cs typeface="Times New Roman" pitchFamily="18" charset="0"/>
              </a:rPr>
              <a:t>For the application program to use less energy ,possibly degrading the quality of the user experience, in order to stretch out battery time.</a:t>
            </a:r>
          </a:p>
          <a:p>
            <a:pPr marL="857250" lvl="1" indent="-457200" algn="just">
              <a:buFontTx/>
              <a:buAutoNum type="arabicPeriod"/>
            </a:pPr>
            <a:endParaRPr lang="en-US" sz="2000" smtClean="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3"/>
          </a:xfrm>
        </p:spPr>
        <p:txBody>
          <a:bodyPr/>
          <a:lstStyle/>
          <a:p>
            <a:pPr>
              <a:defRPr/>
            </a:pPr>
            <a:r>
              <a:rPr lang="en-US" sz="28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HARDWARE ISSUES</a:t>
            </a:r>
            <a:endParaRPr lang="en-US" sz="2800" b="1"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7827" name="Content Placeholder 2"/>
          <p:cNvSpPr>
            <a:spLocks noGrp="1"/>
          </p:cNvSpPr>
          <p:nvPr>
            <p:ph idx="1"/>
          </p:nvPr>
        </p:nvSpPr>
        <p:spPr>
          <a:xfrm>
            <a:off x="304800" y="674688"/>
            <a:ext cx="8534400" cy="5791200"/>
          </a:xfrm>
        </p:spPr>
        <p:txBody>
          <a:bodyPr/>
          <a:lstStyle/>
          <a:p>
            <a:pPr marL="457200" indent="-457200" algn="just">
              <a:buFontTx/>
              <a:buAutoNum type="arabicPeriod"/>
            </a:pPr>
            <a:r>
              <a:rPr lang="en-US" sz="2400" smtClean="0">
                <a:latin typeface="Times New Roman" pitchFamily="18" charset="0"/>
                <a:cs typeface="Times New Roman" pitchFamily="18" charset="0"/>
              </a:rPr>
              <a:t>Batteries come in two general types:</a:t>
            </a:r>
          </a:p>
          <a:p>
            <a:pPr marL="857250" lvl="1" indent="-457200" algn="just">
              <a:buFontTx/>
              <a:buAutoNum type="arabicPeriod"/>
            </a:pPr>
            <a:r>
              <a:rPr lang="en-US" sz="2000" smtClean="0">
                <a:latin typeface="Times New Roman" pitchFamily="18" charset="0"/>
                <a:cs typeface="Times New Roman" pitchFamily="18" charset="0"/>
              </a:rPr>
              <a:t>Disposable and </a:t>
            </a:r>
          </a:p>
          <a:p>
            <a:pPr marL="857250" lvl="1" indent="-457200" algn="just">
              <a:buFontTx/>
              <a:buAutoNum type="arabicPeriod"/>
            </a:pPr>
            <a:r>
              <a:rPr lang="en-US" sz="2000" smtClean="0">
                <a:latin typeface="Times New Roman" pitchFamily="18" charset="0"/>
                <a:cs typeface="Times New Roman" pitchFamily="18" charset="0"/>
              </a:rPr>
              <a:t>Rechargeable</a:t>
            </a:r>
          </a:p>
          <a:p>
            <a:pPr marL="457200" indent="-457200" algn="just">
              <a:buFontTx/>
              <a:buAutoNum type="arabicPeriod"/>
            </a:pPr>
            <a:r>
              <a:rPr lang="en-US" sz="2400" smtClean="0">
                <a:latin typeface="Times New Roman" pitchFamily="18" charset="0"/>
                <a:cs typeface="Times New Roman" pitchFamily="18" charset="0"/>
              </a:rPr>
              <a:t>Disposable batteries (mostly AAA ,AA and D cells) can be used to run handheld devices but do not have enough energy to power notebook computers with large bright screens.</a:t>
            </a:r>
          </a:p>
          <a:p>
            <a:pPr marL="457200" indent="-457200" algn="just">
              <a:buFontTx/>
              <a:buAutoNum type="arabicPeriod"/>
            </a:pPr>
            <a:r>
              <a:rPr lang="en-US" sz="2400" smtClean="0">
                <a:latin typeface="Times New Roman" pitchFamily="18" charset="0"/>
                <a:cs typeface="Times New Roman" pitchFamily="18" charset="0"/>
              </a:rPr>
              <a:t>A rechargeable battery , in contrast can store enough energy to power a notebook for a few hours.</a:t>
            </a:r>
          </a:p>
          <a:p>
            <a:pPr marL="457200" indent="-457200" algn="just">
              <a:buFontTx/>
              <a:buAutoNum type="arabicPeriod"/>
            </a:pPr>
            <a:r>
              <a:rPr lang="en-US" sz="2400" smtClean="0">
                <a:latin typeface="Times New Roman" pitchFamily="18" charset="0"/>
                <a:cs typeface="Times New Roman" pitchFamily="18" charset="0"/>
              </a:rPr>
              <a:t>Nickel cadmium batteries used to dominate but they gave way to nikel metal hydride batteries, which last longer and do not pollute the environment quite as badly when they are eventually discarded.</a:t>
            </a:r>
          </a:p>
          <a:p>
            <a:pPr marL="457200" indent="-457200" algn="just">
              <a:buFontTx/>
              <a:buAutoNum type="arabicPeriod"/>
            </a:pPr>
            <a:r>
              <a:rPr lang="en-US" sz="2400" smtClean="0">
                <a:latin typeface="Times New Roman" pitchFamily="18" charset="0"/>
                <a:cs typeface="Times New Roman" pitchFamily="18" charset="0"/>
              </a:rPr>
              <a:t>Lithium ion batteries are even better, and may be recharged without being fully drained but their capacities are also severely limited.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563563"/>
          </a:xfrm>
        </p:spPr>
        <p:txBody>
          <a:bodyPr/>
          <a:lstStyle/>
          <a:p>
            <a:pPr>
              <a:defRPr/>
            </a:pPr>
            <a:r>
              <a:rPr lang="en-US" sz="28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HARDWARE ISSUES</a:t>
            </a:r>
            <a:endParaRPr lang="en-US" sz="2800" dirty="0"/>
          </a:p>
        </p:txBody>
      </p:sp>
      <p:sp>
        <p:nvSpPr>
          <p:cNvPr id="78851" name="Content Placeholder 2"/>
          <p:cNvSpPr>
            <a:spLocks noGrp="1"/>
          </p:cNvSpPr>
          <p:nvPr>
            <p:ph idx="1"/>
          </p:nvPr>
        </p:nvSpPr>
        <p:spPr>
          <a:xfrm>
            <a:off x="257175" y="398463"/>
            <a:ext cx="8686800" cy="6662737"/>
          </a:xfrm>
        </p:spPr>
        <p:txBody>
          <a:bodyPr/>
          <a:lstStyle/>
          <a:p>
            <a:pPr marL="457200" indent="-457200" algn="just">
              <a:buFontTx/>
              <a:buAutoNum type="arabicPeriod" startAt="6"/>
            </a:pPr>
            <a:r>
              <a:rPr lang="en-US" sz="2400" smtClean="0">
                <a:latin typeface="Times New Roman" pitchFamily="18" charset="0"/>
                <a:cs typeface="Times New Roman" pitchFamily="18" charset="0"/>
              </a:rPr>
              <a:t>The general approach most computer vendors take to battery conservation is to design the CPU , memory , and I/O devices to have multiple states.</a:t>
            </a:r>
          </a:p>
          <a:p>
            <a:pPr marL="857250" lvl="1" indent="-457200" algn="just">
              <a:buFontTx/>
              <a:buAutoNum type="arabicPeriod"/>
            </a:pPr>
            <a:r>
              <a:rPr lang="en-US" sz="2000" smtClean="0">
                <a:latin typeface="Times New Roman" pitchFamily="18" charset="0"/>
                <a:cs typeface="Times New Roman" pitchFamily="18" charset="0"/>
              </a:rPr>
              <a:t>On</a:t>
            </a:r>
          </a:p>
          <a:p>
            <a:pPr marL="857250" lvl="1" indent="-457200" algn="just">
              <a:buFontTx/>
              <a:buAutoNum type="arabicPeriod"/>
            </a:pPr>
            <a:r>
              <a:rPr lang="en-US" sz="2000" smtClean="0">
                <a:latin typeface="Times New Roman" pitchFamily="18" charset="0"/>
                <a:cs typeface="Times New Roman" pitchFamily="18" charset="0"/>
              </a:rPr>
              <a:t>Sleeping</a:t>
            </a:r>
          </a:p>
          <a:p>
            <a:pPr marL="857250" lvl="1" indent="-457200" algn="just">
              <a:buFontTx/>
              <a:buAutoNum type="arabicPeriod"/>
            </a:pPr>
            <a:r>
              <a:rPr lang="en-US" sz="2000" smtClean="0">
                <a:latin typeface="Times New Roman" pitchFamily="18" charset="0"/>
                <a:cs typeface="Times New Roman" pitchFamily="18" charset="0"/>
              </a:rPr>
              <a:t>Hibernating</a:t>
            </a:r>
          </a:p>
          <a:p>
            <a:pPr marL="857250" lvl="1" indent="-457200" algn="just">
              <a:buFontTx/>
              <a:buAutoNum type="arabicPeriod"/>
            </a:pPr>
            <a:r>
              <a:rPr lang="en-US" sz="2000" smtClean="0">
                <a:latin typeface="Times New Roman" pitchFamily="18" charset="0"/>
                <a:cs typeface="Times New Roman" pitchFamily="18" charset="0"/>
              </a:rPr>
              <a:t>Off</a:t>
            </a:r>
          </a:p>
          <a:p>
            <a:pPr marL="457200" indent="-457200" algn="just">
              <a:buFontTx/>
              <a:buAutoNum type="arabicPeriod" startAt="6"/>
            </a:pPr>
            <a:r>
              <a:rPr lang="en-US" sz="2400" smtClean="0">
                <a:latin typeface="Times New Roman" pitchFamily="18" charset="0"/>
                <a:cs typeface="Times New Roman" pitchFamily="18" charset="0"/>
              </a:rPr>
              <a:t>To use the device, it must be on. When the device will not be needed for a short time, it can be put to sleep, which reduces energy consumption.</a:t>
            </a:r>
          </a:p>
          <a:p>
            <a:pPr marL="457200" indent="-457200" algn="just">
              <a:buFontTx/>
              <a:buAutoNum type="arabicPeriod" startAt="6"/>
            </a:pPr>
            <a:r>
              <a:rPr lang="en-US" sz="2400" smtClean="0">
                <a:latin typeface="Times New Roman" pitchFamily="18" charset="0"/>
                <a:cs typeface="Times New Roman" pitchFamily="18" charset="0"/>
              </a:rPr>
              <a:t>When it is not expected to be needed for a longer interval ,it can be made to hibernate, which reduces energy consumption even more.</a:t>
            </a:r>
          </a:p>
          <a:p>
            <a:pPr marL="457200" indent="-457200" algn="just">
              <a:buFontTx/>
              <a:buAutoNum type="arabicPeriod" startAt="6"/>
            </a:pPr>
            <a:r>
              <a:rPr lang="en-US" sz="2400" smtClean="0">
                <a:latin typeface="Times New Roman" pitchFamily="18" charset="0"/>
                <a:cs typeface="Times New Roman" pitchFamily="18" charset="0"/>
              </a:rPr>
              <a:t>The trade-off here is that getting a device out of hibernation often takes more time and energy than getting a device out of hibernation often takes more time and energy than getting out of sleep state.</a:t>
            </a:r>
          </a:p>
          <a:p>
            <a:pPr marL="457200" indent="-457200" algn="just">
              <a:buFontTx/>
              <a:buNone/>
            </a:pPr>
            <a:r>
              <a:rPr lang="en-US" sz="2400" smtClean="0">
                <a:latin typeface="Times New Roman" pitchFamily="18" charset="0"/>
                <a:cs typeface="Times New Roman" pitchFamily="18" charset="0"/>
              </a:rPr>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8229600" cy="411162"/>
          </a:xfrm>
        </p:spPr>
        <p:txBody>
          <a:bodyPr/>
          <a:lstStyle/>
          <a:p>
            <a:pPr>
              <a:defRPr/>
            </a:pPr>
            <a:r>
              <a:rPr lang="en-US" sz="28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HARDWARE ISSUES</a:t>
            </a:r>
            <a:endParaRPr lang="en-US" sz="2800" dirty="0"/>
          </a:p>
        </p:txBody>
      </p:sp>
      <p:sp>
        <p:nvSpPr>
          <p:cNvPr id="79875" name="Content Placeholder 2"/>
          <p:cNvSpPr>
            <a:spLocks noGrp="1"/>
          </p:cNvSpPr>
          <p:nvPr>
            <p:ph idx="1"/>
          </p:nvPr>
        </p:nvSpPr>
        <p:spPr>
          <a:xfrm>
            <a:off x="228600" y="533400"/>
            <a:ext cx="8686800" cy="6096000"/>
          </a:xfrm>
        </p:spPr>
        <p:txBody>
          <a:bodyPr/>
          <a:lstStyle/>
          <a:p>
            <a:pPr marL="514350" indent="-514350" algn="just">
              <a:buFontTx/>
              <a:buAutoNum type="arabicPeriod" startAt="10"/>
            </a:pPr>
            <a:r>
              <a:rPr lang="en-US" sz="2400" smtClean="0">
                <a:latin typeface="Times New Roman" pitchFamily="18" charset="0"/>
                <a:cs typeface="Times New Roman" pitchFamily="18" charset="0"/>
              </a:rPr>
              <a:t>Finally , when a device is off, it does nothing and consumes no power.</a:t>
            </a:r>
          </a:p>
          <a:p>
            <a:pPr marL="514350" indent="-514350" algn="just">
              <a:buFontTx/>
              <a:buAutoNum type="arabicPeriod" startAt="10"/>
            </a:pPr>
            <a:r>
              <a:rPr lang="en-US" sz="2400" smtClean="0">
                <a:latin typeface="Times New Roman" pitchFamily="18" charset="0"/>
                <a:cs typeface="Times New Roman" pitchFamily="18" charset="0"/>
              </a:rPr>
              <a:t>Not all devices have all these states , but when they do, it is up to the operating system to manage the state transitions at the right moments.</a:t>
            </a:r>
          </a:p>
          <a:p>
            <a:pPr marL="514350" indent="-514350" algn="just">
              <a:buFontTx/>
              <a:buAutoNum type="arabicPeriod" startAt="10"/>
            </a:pPr>
            <a:r>
              <a:rPr lang="en-US" sz="2400" smtClean="0">
                <a:latin typeface="Times New Roman" pitchFamily="18" charset="0"/>
                <a:cs typeface="Times New Roman" pitchFamily="18" charset="0"/>
              </a:rPr>
              <a:t>Some computers have two or even three power buttons.</a:t>
            </a:r>
          </a:p>
          <a:p>
            <a:pPr marL="514350" indent="-514350" algn="just">
              <a:buFontTx/>
              <a:buAutoNum type="arabicPeriod" startAt="10"/>
            </a:pPr>
            <a:r>
              <a:rPr lang="en-US" sz="2400" smtClean="0">
                <a:latin typeface="Times New Roman" pitchFamily="18" charset="0"/>
                <a:cs typeface="Times New Roman" pitchFamily="18" charset="0"/>
              </a:rPr>
              <a:t>In some countries, electrical devices must, by law, have a mechanical power switch that breaks a circuit and removes power from the device, for safety reasons.</a:t>
            </a:r>
          </a:p>
          <a:p>
            <a:pPr marL="514350" indent="-514350" algn="just">
              <a:buFontTx/>
              <a:buAutoNum type="arabicPeriod" startAt="10"/>
            </a:pPr>
            <a:r>
              <a:rPr lang="en-US" sz="2400" smtClean="0">
                <a:latin typeface="Times New Roman" pitchFamily="18" charset="0"/>
                <a:cs typeface="Times New Roman" pitchFamily="18" charset="0"/>
              </a:rPr>
              <a:t>To comply with this law, another switch may be needed.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938"/>
            <a:ext cx="8229600" cy="487362"/>
          </a:xfrm>
        </p:spPr>
        <p:txBody>
          <a:bodyPr/>
          <a:lstStyle/>
          <a:p>
            <a:pPr>
              <a:defRPr/>
            </a:pPr>
            <a:r>
              <a:rPr lang="en-US" sz="2800" b="1" dirty="0" smtClean="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OPERATING SYSTEM ISSUES</a:t>
            </a:r>
            <a:endParaRPr lang="en-US" sz="2800" b="1"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0899" name="Content Placeholder 2"/>
          <p:cNvSpPr>
            <a:spLocks noGrp="1"/>
          </p:cNvSpPr>
          <p:nvPr>
            <p:ph idx="1"/>
          </p:nvPr>
        </p:nvSpPr>
        <p:spPr>
          <a:xfrm>
            <a:off x="257175" y="685800"/>
            <a:ext cx="8763000" cy="5943600"/>
          </a:xfrm>
        </p:spPr>
        <p:txBody>
          <a:bodyPr/>
          <a:lstStyle/>
          <a:p>
            <a:pPr marL="457200" indent="-457200">
              <a:buFontTx/>
              <a:buAutoNum type="arabicPeriod"/>
            </a:pPr>
            <a:r>
              <a:rPr lang="en-US" sz="2400" smtClean="0">
                <a:latin typeface="Times New Roman" pitchFamily="18" charset="0"/>
                <a:cs typeface="Times New Roman" pitchFamily="18" charset="0"/>
              </a:rPr>
              <a:t>The OS plays a key role in energy management.</a:t>
            </a:r>
          </a:p>
          <a:p>
            <a:pPr marL="457200" indent="-457200">
              <a:buFontTx/>
              <a:buAutoNum type="arabicPeriod"/>
            </a:pPr>
            <a:r>
              <a:rPr lang="en-US" sz="2400" smtClean="0">
                <a:latin typeface="Times New Roman" pitchFamily="18" charset="0"/>
                <a:cs typeface="Times New Roman" pitchFamily="18" charset="0"/>
              </a:rPr>
              <a:t>It controls all the devices, so it must decide what to shut down and when to shut down.</a:t>
            </a:r>
          </a:p>
          <a:p>
            <a:pPr marL="457200" indent="-457200">
              <a:buFontTx/>
              <a:buAutoNum type="arabicPeriod"/>
            </a:pPr>
            <a:r>
              <a:rPr lang="en-US" sz="2400" smtClean="0">
                <a:latin typeface="Times New Roman" pitchFamily="18" charset="0"/>
                <a:cs typeface="Times New Roman" pitchFamily="18" charset="0"/>
              </a:rPr>
              <a:t>If it shut down a device and that device is needed again quickly, there may be an annoying delay while it is restarted.</a:t>
            </a:r>
          </a:p>
          <a:p>
            <a:pPr marL="457200" indent="-457200">
              <a:buFontTx/>
              <a:buAutoNum type="arabicPeriod"/>
            </a:pPr>
            <a:r>
              <a:rPr lang="en-US" sz="2400" smtClean="0">
                <a:latin typeface="Times New Roman" pitchFamily="18" charset="0"/>
                <a:cs typeface="Times New Roman" pitchFamily="18" charset="0"/>
              </a:rPr>
              <a:t>On the other hand, if it waits too long to shut down a device energy is wasted for nothing.</a:t>
            </a:r>
          </a:p>
          <a:p>
            <a:pPr marL="457200" indent="-457200">
              <a:buFontTx/>
              <a:buAutoNum type="arabicPeriod"/>
            </a:pPr>
            <a:r>
              <a:rPr lang="en-US" sz="2400" smtClean="0">
                <a:latin typeface="Times New Roman" pitchFamily="18" charset="0"/>
                <a:cs typeface="Times New Roman" pitchFamily="18" charset="0"/>
              </a:rPr>
              <a:t>The fact is to find algorithms and heuristics that let the OS make the OS good decisions about what to shut down and when. </a:t>
            </a:r>
          </a:p>
          <a:p>
            <a:pPr marL="457200" indent="-457200">
              <a:buFontTx/>
              <a:buAutoNum type="arabicPeriod"/>
            </a:pPr>
            <a:endParaRPr lang="en-US" sz="2400" smtClean="0">
              <a:latin typeface="Times New Roman" pitchFamily="18" charset="0"/>
              <a:cs typeface="Times New Roman" pitchFamily="18" charset="0"/>
            </a:endParaRPr>
          </a:p>
          <a:p>
            <a:pPr marL="457200" indent="-457200">
              <a:buFontTx/>
              <a:buAutoNum type="arabicPeriod"/>
            </a:pPr>
            <a:endParaRPr lang="en-US" sz="2400" smtClean="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3"/>
            <a:ext cx="8229600" cy="639762"/>
          </a:xfrm>
        </p:spPr>
        <p:txBody>
          <a:bodyPr/>
          <a:lstStyle/>
          <a:p>
            <a:pPr>
              <a:defRPr/>
            </a:pPr>
            <a:r>
              <a:rPr lang="en-US" sz="2800" b="1" dirty="0" smtClean="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DISPLAY</a:t>
            </a:r>
            <a:endParaRPr lang="en-US" sz="2800" b="1"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1923" name="Content Placeholder 2"/>
          <p:cNvSpPr>
            <a:spLocks noGrp="1"/>
          </p:cNvSpPr>
          <p:nvPr>
            <p:ph idx="1"/>
          </p:nvPr>
        </p:nvSpPr>
        <p:spPr>
          <a:xfrm>
            <a:off x="174625" y="762000"/>
            <a:ext cx="8686800" cy="5867400"/>
          </a:xfrm>
        </p:spPr>
        <p:txBody>
          <a:bodyPr/>
          <a:lstStyle/>
          <a:p>
            <a:pPr marL="457200" indent="-457200" algn="just">
              <a:buFontTx/>
              <a:buAutoNum type="arabicPeriod"/>
            </a:pPr>
            <a:r>
              <a:rPr lang="en-US" sz="2400" smtClean="0">
                <a:latin typeface="Times New Roman" pitchFamily="18" charset="0"/>
                <a:cs typeface="Times New Roman" pitchFamily="18" charset="0"/>
              </a:rPr>
              <a:t>Is the biggest item in everyone’s energy budget is the display.</a:t>
            </a:r>
          </a:p>
          <a:p>
            <a:pPr marL="457200" indent="-457200" algn="just">
              <a:buFontTx/>
              <a:buAutoNum type="arabicPeriod"/>
            </a:pPr>
            <a:r>
              <a:rPr lang="en-US" sz="2400" smtClean="0">
                <a:latin typeface="Times New Roman" pitchFamily="18" charset="0"/>
                <a:cs typeface="Times New Roman" pitchFamily="18" charset="0"/>
              </a:rPr>
              <a:t>To get a bright sharp image, the screen must be backlit and that takes substantial energy.</a:t>
            </a:r>
          </a:p>
          <a:p>
            <a:pPr marL="457200" indent="-457200" algn="just">
              <a:buFontTx/>
              <a:buAutoNum type="arabicPeriod"/>
            </a:pPr>
            <a:r>
              <a:rPr lang="en-US" sz="2400" smtClean="0">
                <a:latin typeface="Times New Roman" pitchFamily="18" charset="0"/>
                <a:cs typeface="Times New Roman" pitchFamily="18" charset="0"/>
              </a:rPr>
              <a:t>Many OS attempt to save energy here by shutting down the display when there has been no activity for some number of minutes</a:t>
            </a:r>
          </a:p>
          <a:p>
            <a:pPr marL="457200" indent="-457200" algn="just">
              <a:buFontTx/>
              <a:buAutoNum type="arabicPeriod"/>
            </a:pPr>
            <a:r>
              <a:rPr lang="en-US" sz="2400" smtClean="0">
                <a:latin typeface="Times New Roman" pitchFamily="18" charset="0"/>
                <a:cs typeface="Times New Roman" pitchFamily="18" charset="0"/>
              </a:rPr>
              <a:t>Often the user can decide what the shutdown interval is, thus pushing the trade-off between frequent blanking of the screen and using the battery up quickly back to the user.</a:t>
            </a:r>
          </a:p>
          <a:p>
            <a:pPr marL="457200" indent="-457200" algn="just">
              <a:buFontTx/>
              <a:buAutoNum type="arabicPeriod"/>
            </a:pPr>
            <a:r>
              <a:rPr lang="en-US" sz="2400" smtClean="0">
                <a:latin typeface="Times New Roman" pitchFamily="18" charset="0"/>
                <a:cs typeface="Times New Roman" pitchFamily="18" charset="0"/>
              </a:rPr>
              <a:t>Turning off the display is a sleep state because it can be regenerated (from the video RAM) almost instantaneously when any key is struck or the pointing device is moved.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92088"/>
            <a:ext cx="8229600" cy="563562"/>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FILE STRUCTURE</a:t>
            </a:r>
          </a:p>
        </p:txBody>
      </p:sp>
      <p:sp>
        <p:nvSpPr>
          <p:cNvPr id="9219" name="Rectangle 3"/>
          <p:cNvSpPr>
            <a:spLocks noGrp="1" noChangeArrowheads="1"/>
          </p:cNvSpPr>
          <p:nvPr>
            <p:ph type="body" idx="1"/>
          </p:nvPr>
        </p:nvSpPr>
        <p:spPr>
          <a:xfrm>
            <a:off x="457200" y="762000"/>
            <a:ext cx="8229600" cy="5791200"/>
          </a:xfrm>
        </p:spPr>
        <p:txBody>
          <a:bodyPr/>
          <a:lstStyle/>
          <a:p>
            <a:pPr marL="609600" indent="-609600" algn="just" eaLnBrk="1" hangingPunct="1">
              <a:buFontTx/>
              <a:buAutoNum type="arabicPeriod"/>
            </a:pPr>
            <a:r>
              <a:rPr lang="en-US" sz="2400" smtClean="0">
                <a:latin typeface="Times New Roman" pitchFamily="18" charset="0"/>
              </a:rPr>
              <a:t>File structure uses the following four terms:</a:t>
            </a:r>
          </a:p>
          <a:p>
            <a:pPr marL="990600" lvl="1" indent="-533400" algn="just" eaLnBrk="1" hangingPunct="1">
              <a:buFontTx/>
              <a:buAutoNum type="arabicPeriod"/>
            </a:pPr>
            <a:r>
              <a:rPr lang="en-US" sz="2400" b="1" smtClean="0">
                <a:latin typeface="Times New Roman" pitchFamily="18" charset="0"/>
              </a:rPr>
              <a:t>Field: </a:t>
            </a:r>
          </a:p>
          <a:p>
            <a:pPr marL="1371600" lvl="2" indent="-457200" algn="just" eaLnBrk="1" hangingPunct="1">
              <a:buFontTx/>
              <a:buAutoNum type="arabicPeriod"/>
            </a:pPr>
            <a:r>
              <a:rPr lang="en-US" sz="2000" smtClean="0">
                <a:latin typeface="Times New Roman" pitchFamily="18" charset="0"/>
              </a:rPr>
              <a:t>Field is the basic element of data. </a:t>
            </a:r>
          </a:p>
          <a:p>
            <a:pPr marL="1371600" lvl="2" indent="-457200" algn="just" eaLnBrk="1" hangingPunct="1">
              <a:buFontTx/>
              <a:buAutoNum type="arabicPeriod"/>
            </a:pPr>
            <a:r>
              <a:rPr lang="en-US" sz="2000" smtClean="0">
                <a:latin typeface="Times New Roman" pitchFamily="18" charset="0"/>
              </a:rPr>
              <a:t>An individual field contains a single value. E.g. last name, date. Field is characterized by its length and data type. </a:t>
            </a:r>
          </a:p>
          <a:p>
            <a:pPr marL="1371600" lvl="2" indent="-457200" algn="just" eaLnBrk="1" hangingPunct="1">
              <a:buFontTx/>
              <a:buAutoNum type="arabicPeriod"/>
            </a:pPr>
            <a:r>
              <a:rPr lang="en-US" sz="2000" smtClean="0">
                <a:latin typeface="Times New Roman" pitchFamily="18" charset="0"/>
              </a:rPr>
              <a:t>Depending on the file design, fields may be fixed length or variable length.</a:t>
            </a:r>
            <a:endParaRPr lang="en-US" sz="2000" b="1" smtClean="0">
              <a:latin typeface="Times New Roman" pitchFamily="18" charset="0"/>
            </a:endParaRPr>
          </a:p>
          <a:p>
            <a:pPr marL="990600" lvl="1" indent="-533400" algn="just" eaLnBrk="1" hangingPunct="1">
              <a:buFontTx/>
              <a:buAutoNum type="arabicPeriod"/>
            </a:pPr>
            <a:r>
              <a:rPr lang="en-US" sz="2400" b="1" smtClean="0">
                <a:latin typeface="Times New Roman" pitchFamily="18" charset="0"/>
              </a:rPr>
              <a:t>Record:</a:t>
            </a:r>
          </a:p>
          <a:p>
            <a:pPr marL="1371600" lvl="2" indent="-457200" algn="just" eaLnBrk="1" hangingPunct="1">
              <a:buFontTx/>
              <a:buAutoNum type="arabicPeriod"/>
            </a:pPr>
            <a:r>
              <a:rPr lang="en-US" sz="2000" smtClean="0">
                <a:latin typeface="Times New Roman" pitchFamily="18" charset="0"/>
              </a:rPr>
              <a:t> A record is collection of related fields that can be treated as a unit by some application program. </a:t>
            </a:r>
          </a:p>
          <a:p>
            <a:pPr marL="1371600" lvl="2" indent="-457200" algn="just" eaLnBrk="1" hangingPunct="1">
              <a:buFontTx/>
              <a:buAutoNum type="arabicPeriod"/>
            </a:pPr>
            <a:r>
              <a:rPr lang="en-US" sz="2000" smtClean="0">
                <a:latin typeface="Times New Roman" pitchFamily="18" charset="0"/>
              </a:rPr>
              <a:t>Record may be variable length or fixed length.</a:t>
            </a:r>
          </a:p>
          <a:p>
            <a:pPr marL="1371600" lvl="2" indent="-457200" algn="just" eaLnBrk="1" hangingPunct="1">
              <a:buFontTx/>
              <a:buAutoNum type="arabicPeriod"/>
            </a:pPr>
            <a:r>
              <a:rPr lang="en-US" sz="2000" smtClean="0">
                <a:latin typeface="Times New Roman" pitchFamily="18" charset="0"/>
              </a:rPr>
              <a:t>E. g. student record Name ,PIN, Roll No.</a:t>
            </a:r>
            <a:endParaRPr lang="en-US" sz="2000" b="1" smtClean="0">
              <a:latin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8"/>
            <a:ext cx="8229600" cy="639763"/>
          </a:xfrm>
        </p:spPr>
        <p:txBody>
          <a:bodyPr/>
          <a:lstStyle/>
          <a:p>
            <a:pPr>
              <a:defRPr/>
            </a:pPr>
            <a:r>
              <a:rPr lang="en-US" sz="3200" b="1" dirty="0" smtClean="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DISPLAY</a:t>
            </a:r>
            <a:endParaRPr lang="en-US" sz="3200" dirty="0"/>
          </a:p>
        </p:txBody>
      </p:sp>
      <p:sp>
        <p:nvSpPr>
          <p:cNvPr id="82947" name="Content Placeholder 2"/>
          <p:cNvSpPr>
            <a:spLocks noGrp="1"/>
          </p:cNvSpPr>
          <p:nvPr>
            <p:ph idx="1"/>
          </p:nvPr>
        </p:nvSpPr>
        <p:spPr>
          <a:xfrm>
            <a:off x="214313" y="606425"/>
            <a:ext cx="8763000" cy="2825750"/>
          </a:xfrm>
        </p:spPr>
        <p:txBody>
          <a:bodyPr/>
          <a:lstStyle/>
          <a:p>
            <a:pPr marL="457200" indent="-457200" algn="just">
              <a:buFontTx/>
              <a:buAutoNum type="arabicPeriod" startAt="6"/>
            </a:pPr>
            <a:r>
              <a:rPr lang="en-US" sz="2400" smtClean="0">
                <a:latin typeface="Times New Roman" pitchFamily="18" charset="0"/>
                <a:cs typeface="Times New Roman" pitchFamily="18" charset="0"/>
              </a:rPr>
              <a:t>Flinn and Satyanarayanan (2004) suggested one possible improvement having a display consist of some number of zones that can be independently powered up or down.</a:t>
            </a:r>
          </a:p>
          <a:p>
            <a:pPr marL="457200" indent="-457200" algn="just">
              <a:buFontTx/>
              <a:buAutoNum type="arabicPeriod" startAt="6"/>
            </a:pPr>
            <a:r>
              <a:rPr lang="en-US" sz="2400" smtClean="0">
                <a:latin typeface="Times New Roman" pitchFamily="18" charset="0"/>
                <a:cs typeface="Times New Roman" pitchFamily="18" charset="0"/>
              </a:rPr>
              <a:t>E.g 16 zones are depicted using dashed line to separate them, when the cursor is in window 2 only the four zones in the lower right-hand corner have to be lit up. The other ¾  of the screen power.</a:t>
            </a:r>
          </a:p>
        </p:txBody>
      </p:sp>
      <p:sp>
        <p:nvSpPr>
          <p:cNvPr id="4" name="Rectangle 3"/>
          <p:cNvSpPr/>
          <p:nvPr/>
        </p:nvSpPr>
        <p:spPr>
          <a:xfrm>
            <a:off x="242888" y="3657600"/>
            <a:ext cx="3505200" cy="2819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8" name="Straight Connector 7"/>
          <p:cNvCxnSpPr/>
          <p:nvPr/>
        </p:nvCxnSpPr>
        <p:spPr>
          <a:xfrm rot="5400000">
            <a:off x="-330993" y="5068094"/>
            <a:ext cx="2817812" cy="0"/>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333500" y="5065713"/>
            <a:ext cx="2817813" cy="1587"/>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70707" y="5074444"/>
            <a:ext cx="2819400" cy="1587"/>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2888" y="4303713"/>
            <a:ext cx="3505200" cy="1587"/>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8600" y="5019675"/>
            <a:ext cx="3505200" cy="1588"/>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 y="5705475"/>
            <a:ext cx="3505200" cy="1588"/>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528888" y="53340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Window-2</a:t>
            </a:r>
            <a:endParaRPr lang="en-US" b="1" dirty="0">
              <a:solidFill>
                <a:schemeClr val="tx1"/>
              </a:solidFill>
            </a:endParaRPr>
          </a:p>
        </p:txBody>
      </p:sp>
      <p:sp>
        <p:nvSpPr>
          <p:cNvPr id="18" name="Rectangle 17"/>
          <p:cNvSpPr/>
          <p:nvPr/>
        </p:nvSpPr>
        <p:spPr>
          <a:xfrm>
            <a:off x="700088" y="41148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Window-1</a:t>
            </a:r>
            <a:endParaRPr lang="en-US" b="1" dirty="0">
              <a:solidFill>
                <a:schemeClr val="tx1"/>
              </a:solidFill>
            </a:endParaRPr>
          </a:p>
        </p:txBody>
      </p:sp>
      <p:sp>
        <p:nvSpPr>
          <p:cNvPr id="21" name="Down Arrow 20"/>
          <p:cNvSpPr/>
          <p:nvPr/>
        </p:nvSpPr>
        <p:spPr>
          <a:xfrm rot="7247611">
            <a:off x="3906838" y="5905500"/>
            <a:ext cx="501650" cy="119062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ight Brace 22"/>
          <p:cNvSpPr/>
          <p:nvPr/>
        </p:nvSpPr>
        <p:spPr>
          <a:xfrm>
            <a:off x="3824288" y="3657600"/>
            <a:ext cx="228600" cy="685800"/>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2959" name="TextBox 23"/>
          <p:cNvSpPr txBox="1">
            <a:spLocks noChangeArrowheads="1"/>
          </p:cNvSpPr>
          <p:nvPr/>
        </p:nvSpPr>
        <p:spPr bwMode="auto">
          <a:xfrm>
            <a:off x="3970338" y="3832225"/>
            <a:ext cx="684212" cy="368300"/>
          </a:xfrm>
          <a:prstGeom prst="rect">
            <a:avLst/>
          </a:prstGeom>
          <a:noFill/>
          <a:ln w="9525">
            <a:noFill/>
            <a:miter lim="800000"/>
            <a:headEnd/>
            <a:tailEnd/>
          </a:ln>
        </p:spPr>
        <p:txBody>
          <a:bodyPr wrap="none">
            <a:spAutoFit/>
          </a:bodyPr>
          <a:lstStyle/>
          <a:p>
            <a:r>
              <a:rPr lang="en-US" b="1"/>
              <a:t>Zone</a:t>
            </a:r>
          </a:p>
        </p:txBody>
      </p:sp>
      <p:sp>
        <p:nvSpPr>
          <p:cNvPr id="25" name="Rectangle 24"/>
          <p:cNvSpPr/>
          <p:nvPr/>
        </p:nvSpPr>
        <p:spPr>
          <a:xfrm>
            <a:off x="4894263" y="3646488"/>
            <a:ext cx="3505200" cy="2819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26" name="Straight Connector 25"/>
          <p:cNvCxnSpPr/>
          <p:nvPr/>
        </p:nvCxnSpPr>
        <p:spPr>
          <a:xfrm rot="5400000">
            <a:off x="4321175" y="5056188"/>
            <a:ext cx="2817813" cy="1587"/>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6137275" y="5064125"/>
            <a:ext cx="2819400" cy="0"/>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894263" y="4292600"/>
            <a:ext cx="3505200" cy="1588"/>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79975" y="5695950"/>
            <a:ext cx="3505200" cy="1588"/>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80263" y="5322888"/>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Window-2</a:t>
            </a:r>
            <a:endParaRPr lang="en-US" b="1" dirty="0">
              <a:solidFill>
                <a:schemeClr val="tx1"/>
              </a:solidFill>
            </a:endParaRPr>
          </a:p>
        </p:txBody>
      </p:sp>
      <p:sp>
        <p:nvSpPr>
          <p:cNvPr id="31" name="Rectangle 30"/>
          <p:cNvSpPr/>
          <p:nvPr/>
        </p:nvSpPr>
        <p:spPr>
          <a:xfrm>
            <a:off x="4919663" y="3654425"/>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Window-1</a:t>
            </a:r>
            <a:endParaRPr lang="en-US" b="1" dirty="0">
              <a:solidFill>
                <a:schemeClr val="tx1"/>
              </a:solidFill>
            </a:endParaRPr>
          </a:p>
        </p:txBody>
      </p:sp>
      <p:sp>
        <p:nvSpPr>
          <p:cNvPr id="32" name="Down Arrow 31"/>
          <p:cNvSpPr/>
          <p:nvPr/>
        </p:nvSpPr>
        <p:spPr>
          <a:xfrm rot="7247611">
            <a:off x="6607970" y="4783931"/>
            <a:ext cx="366712" cy="82232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ight Brace 32"/>
          <p:cNvSpPr/>
          <p:nvPr/>
        </p:nvSpPr>
        <p:spPr>
          <a:xfrm>
            <a:off x="8475663" y="3646488"/>
            <a:ext cx="228600" cy="685800"/>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2969" name="TextBox 33"/>
          <p:cNvSpPr txBox="1">
            <a:spLocks noChangeArrowheads="1"/>
          </p:cNvSpPr>
          <p:nvPr/>
        </p:nvSpPr>
        <p:spPr bwMode="auto">
          <a:xfrm>
            <a:off x="8621713" y="3821113"/>
            <a:ext cx="684212" cy="369887"/>
          </a:xfrm>
          <a:prstGeom prst="rect">
            <a:avLst/>
          </a:prstGeom>
          <a:noFill/>
          <a:ln w="9525">
            <a:noFill/>
            <a:miter lim="800000"/>
            <a:headEnd/>
            <a:tailEnd/>
          </a:ln>
        </p:spPr>
        <p:txBody>
          <a:bodyPr wrap="none">
            <a:spAutoFit/>
          </a:bodyPr>
          <a:lstStyle/>
          <a:p>
            <a:r>
              <a:rPr lang="en-US" b="1"/>
              <a:t>Zone</a:t>
            </a:r>
          </a:p>
        </p:txBody>
      </p:sp>
      <p:cxnSp>
        <p:nvCxnSpPr>
          <p:cNvPr id="35" name="Straight Connector 34"/>
          <p:cNvCxnSpPr/>
          <p:nvPr/>
        </p:nvCxnSpPr>
        <p:spPr>
          <a:xfrm rot="5400000">
            <a:off x="5219700" y="5065713"/>
            <a:ext cx="2817813" cy="1587"/>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938713" y="4999038"/>
            <a:ext cx="3505200" cy="1587"/>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175"/>
            <a:ext cx="8229600" cy="715963"/>
          </a:xfrm>
        </p:spPr>
        <p:txBody>
          <a:bodyPr/>
          <a:lstStyle/>
          <a:p>
            <a:pPr>
              <a:defRPr/>
            </a:pPr>
            <a:r>
              <a:rPr lang="en-US" sz="3600" b="1" dirty="0" smtClean="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DISPLAY</a:t>
            </a:r>
            <a:endParaRPr lang="en-US" sz="3600" dirty="0"/>
          </a:p>
        </p:txBody>
      </p:sp>
      <p:sp>
        <p:nvSpPr>
          <p:cNvPr id="83971" name="Content Placeholder 2"/>
          <p:cNvSpPr>
            <a:spLocks noGrp="1"/>
          </p:cNvSpPr>
          <p:nvPr>
            <p:ph idx="1"/>
          </p:nvPr>
        </p:nvSpPr>
        <p:spPr>
          <a:xfrm>
            <a:off x="304800" y="762000"/>
            <a:ext cx="8610600" cy="5791200"/>
          </a:xfrm>
        </p:spPr>
        <p:txBody>
          <a:bodyPr/>
          <a:lstStyle/>
          <a:p>
            <a:pPr marL="457200" indent="-457200" algn="just">
              <a:buFontTx/>
              <a:buAutoNum type="arabicPeriod" startAt="8"/>
            </a:pPr>
            <a:r>
              <a:rPr lang="en-US" sz="2400" smtClean="0">
                <a:latin typeface="Times New Roman" pitchFamily="18" charset="0"/>
                <a:cs typeface="Times New Roman" pitchFamily="18" charset="0"/>
              </a:rPr>
              <a:t>When the user moves the cursor to window 1, the zones for window 2 can be darkened and the zones behind window 1 can be turned on.</a:t>
            </a:r>
          </a:p>
          <a:p>
            <a:pPr marL="457200" indent="-457200" algn="just">
              <a:buFontTx/>
              <a:buAutoNum type="arabicPeriod" startAt="8"/>
            </a:pPr>
            <a:r>
              <a:rPr lang="en-US" sz="2400" smtClean="0">
                <a:latin typeface="Times New Roman" pitchFamily="18" charset="0"/>
                <a:cs typeface="Times New Roman" pitchFamily="18" charset="0"/>
              </a:rPr>
              <a:t>However because window 1 straddles 9 zones, more power is needed.</a:t>
            </a:r>
          </a:p>
          <a:p>
            <a:pPr marL="457200" indent="-457200" algn="just">
              <a:buFontTx/>
              <a:buAutoNum type="arabicPeriod" startAt="8"/>
            </a:pPr>
            <a:r>
              <a:rPr lang="en-US" sz="2400" smtClean="0">
                <a:latin typeface="Times New Roman" pitchFamily="18" charset="0"/>
                <a:cs typeface="Times New Roman" pitchFamily="18" charset="0"/>
              </a:rPr>
              <a:t>If the window manager can sense that , it can automatically move window 1 to fit into 4 zones, which is a snap-to-zone action.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604838"/>
          </a:xfrm>
        </p:spPr>
        <p:txBody>
          <a:bodyPr/>
          <a:lstStyle/>
          <a:p>
            <a:pPr>
              <a:defRPr/>
            </a:pPr>
            <a:r>
              <a:rPr lang="en-US" sz="3200" b="1" dirty="0" smtClean="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HARD DISK</a:t>
            </a:r>
            <a:endParaRPr lang="en-US" sz="3200" b="1"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4995" name="Content Placeholder 2"/>
          <p:cNvSpPr>
            <a:spLocks noGrp="1"/>
          </p:cNvSpPr>
          <p:nvPr>
            <p:ph idx="1"/>
          </p:nvPr>
        </p:nvSpPr>
        <p:spPr>
          <a:xfrm>
            <a:off x="228600" y="838200"/>
            <a:ext cx="8915400" cy="5715000"/>
          </a:xfrm>
        </p:spPr>
        <p:txBody>
          <a:bodyPr/>
          <a:lstStyle/>
          <a:p>
            <a:pPr marL="514350" indent="-514350">
              <a:buFontTx/>
              <a:buAutoNum type="arabicPeriod"/>
            </a:pPr>
            <a:r>
              <a:rPr lang="en-US" sz="2400" smtClean="0">
                <a:latin typeface="Times New Roman" pitchFamily="18" charset="0"/>
                <a:cs typeface="Times New Roman" pitchFamily="18" charset="0"/>
              </a:rPr>
              <a:t>Another major villain is the hard disk.</a:t>
            </a:r>
          </a:p>
          <a:p>
            <a:pPr marL="514350" indent="-514350">
              <a:buFontTx/>
              <a:buAutoNum type="arabicPeriod"/>
            </a:pPr>
            <a:r>
              <a:rPr lang="en-US" sz="2400" smtClean="0">
                <a:latin typeface="Times New Roman" pitchFamily="18" charset="0"/>
                <a:cs typeface="Times New Roman" pitchFamily="18" charset="0"/>
              </a:rPr>
              <a:t>It takes substantial energy to keep it spinning at high speed, even if there are no accesses .</a:t>
            </a:r>
          </a:p>
          <a:p>
            <a:pPr marL="514350" indent="-514350">
              <a:buFontTx/>
              <a:buAutoNum type="arabicPeriod"/>
            </a:pPr>
            <a:r>
              <a:rPr lang="en-US" sz="2400" smtClean="0">
                <a:latin typeface="Times New Roman" pitchFamily="18" charset="0"/>
                <a:cs typeface="Times New Roman" pitchFamily="18" charset="0"/>
              </a:rPr>
              <a:t>Many computers especially notebooks, spin the disk down after a certain number of seconds or minutes of inactivity and when it is next needed, it spin up again.</a:t>
            </a:r>
          </a:p>
          <a:p>
            <a:pPr marL="514350" indent="-514350">
              <a:buFontTx/>
              <a:buAutoNum type="arabicPeriod"/>
            </a:pPr>
            <a:endParaRPr lang="en-US" sz="2400" smtClean="0">
              <a:latin typeface="Times New Roman" pitchFamily="18" charset="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463"/>
            <a:ext cx="8229600" cy="639762"/>
          </a:xfrm>
        </p:spPr>
        <p:txBody>
          <a:bodyPr/>
          <a:lstStyle/>
          <a:p>
            <a:pPr>
              <a:defRPr/>
            </a:pPr>
            <a:r>
              <a:rPr lang="en-US" sz="3600" b="1" dirty="0" smtClean="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THE CPU</a:t>
            </a:r>
            <a:endParaRPr lang="en-US" sz="3600" b="1"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6019" name="Content Placeholder 2"/>
          <p:cNvSpPr>
            <a:spLocks noGrp="1"/>
          </p:cNvSpPr>
          <p:nvPr>
            <p:ph idx="1"/>
          </p:nvPr>
        </p:nvSpPr>
        <p:spPr>
          <a:xfrm>
            <a:off x="228600" y="736600"/>
            <a:ext cx="8686800" cy="5791200"/>
          </a:xfrm>
        </p:spPr>
        <p:txBody>
          <a:bodyPr/>
          <a:lstStyle/>
          <a:p>
            <a:pPr marL="514350" indent="-514350" algn="just">
              <a:buFontTx/>
              <a:buAutoNum type="arabicPeriod"/>
            </a:pPr>
            <a:r>
              <a:rPr lang="en-US" sz="2400" smtClean="0">
                <a:latin typeface="Times New Roman" pitchFamily="18" charset="0"/>
                <a:cs typeface="Times New Roman" pitchFamily="18" charset="0"/>
              </a:rPr>
              <a:t>The CPU can also be managed to save energy. </a:t>
            </a:r>
          </a:p>
          <a:p>
            <a:pPr marL="514350" indent="-514350" algn="just">
              <a:buFontTx/>
              <a:buAutoNum type="arabicPeriod"/>
            </a:pPr>
            <a:r>
              <a:rPr lang="en-US" sz="2400" smtClean="0">
                <a:latin typeface="Times New Roman" pitchFamily="18" charset="0"/>
                <a:cs typeface="Times New Roman" pitchFamily="18" charset="0"/>
              </a:rPr>
              <a:t>A notebook CPU can be put to sleep in software, reducing power usage to almost zero.</a:t>
            </a:r>
          </a:p>
          <a:p>
            <a:pPr marL="514350" indent="-514350" algn="just">
              <a:buFontTx/>
              <a:buAutoNum type="arabicPeriod"/>
            </a:pPr>
            <a:r>
              <a:rPr lang="en-US" sz="2400" smtClean="0">
                <a:latin typeface="Times New Roman" pitchFamily="18" charset="0"/>
                <a:cs typeface="Times New Roman" pitchFamily="18" charset="0"/>
              </a:rPr>
              <a:t>The only thing it can do in this state is wake up when an interrupt occurs.</a:t>
            </a:r>
          </a:p>
          <a:p>
            <a:pPr marL="514350" indent="-514350" algn="just">
              <a:buFontTx/>
              <a:buAutoNum type="arabicPeriod"/>
            </a:pPr>
            <a:r>
              <a:rPr lang="en-US" sz="2400" smtClean="0">
                <a:latin typeface="Times New Roman" pitchFamily="18" charset="0"/>
                <a:cs typeface="Times New Roman" pitchFamily="18" charset="0"/>
              </a:rPr>
              <a:t>Therefore , whenever the CPU goes idle, either waiting for I/O or because there is no work to do, it goes to sleep.</a:t>
            </a:r>
          </a:p>
          <a:p>
            <a:pPr marL="514350" indent="-514350" algn="just">
              <a:buFontTx/>
              <a:buAutoNum type="arabicPeriod"/>
            </a:pPr>
            <a:r>
              <a:rPr lang="en-US" sz="2400" smtClean="0">
                <a:latin typeface="Times New Roman" pitchFamily="18" charset="0"/>
                <a:cs typeface="Times New Roman" pitchFamily="18" charset="0"/>
              </a:rPr>
              <a:t>On many computers there is a relationship between CPU voltage, clock cycle, and power usage.</a:t>
            </a:r>
          </a:p>
          <a:p>
            <a:pPr marL="514350" indent="-514350" algn="just">
              <a:buFontTx/>
              <a:buAutoNum type="arabicPeriod"/>
            </a:pPr>
            <a:r>
              <a:rPr lang="en-US" sz="2400" smtClean="0">
                <a:latin typeface="Times New Roman" pitchFamily="18" charset="0"/>
                <a:cs typeface="Times New Roman" pitchFamily="18" charset="0"/>
              </a:rPr>
              <a:t>The CPU voltage can often be reduced in software, which saves energy but also reduces the clock cycle (Approximately linearly)</a:t>
            </a:r>
          </a:p>
          <a:p>
            <a:pPr marL="514350" indent="-514350" algn="just">
              <a:buFontTx/>
              <a:buAutoNum type="arabicPeriod"/>
            </a:pPr>
            <a:r>
              <a:rPr lang="en-US" sz="2400" smtClean="0">
                <a:latin typeface="Times New Roman" pitchFamily="18" charset="0"/>
                <a:cs typeface="Times New Roman" pitchFamily="18" charset="0"/>
              </a:rPr>
              <a:t>Since power consumed is proportional to the square of the voltage , cutting the voltage in half makes the CPU about half as fast but at ¼ the power.</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495300"/>
          </a:xfrm>
        </p:spPr>
        <p:txBody>
          <a:bodyPr/>
          <a:lstStyle/>
          <a:p>
            <a:pPr>
              <a:defRPr/>
            </a:pPr>
            <a:r>
              <a:rPr lang="en-US" sz="2800" b="1" dirty="0" smtClean="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THE THERMAL  MANAGEMENT</a:t>
            </a:r>
            <a:endParaRPr lang="en-US" sz="2800" b="1"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7043" name="Content Placeholder 2"/>
          <p:cNvSpPr>
            <a:spLocks noGrp="1"/>
          </p:cNvSpPr>
          <p:nvPr>
            <p:ph idx="1"/>
          </p:nvPr>
        </p:nvSpPr>
        <p:spPr>
          <a:xfrm>
            <a:off x="228600" y="609600"/>
            <a:ext cx="8686800" cy="6400800"/>
          </a:xfrm>
        </p:spPr>
        <p:txBody>
          <a:bodyPr/>
          <a:lstStyle/>
          <a:p>
            <a:pPr marL="514350" indent="-514350" algn="just">
              <a:buFontTx/>
              <a:buAutoNum type="arabicPeriod"/>
            </a:pPr>
            <a:r>
              <a:rPr lang="en-US" sz="2300" smtClean="0">
                <a:latin typeface="Times New Roman" pitchFamily="18" charset="0"/>
                <a:cs typeface="Times New Roman" pitchFamily="18" charset="0"/>
              </a:rPr>
              <a:t>Modern CPU gets extremely hot due to their high speed. Desktop machines normally have an internal electric fan to blow the hot air out of chassis.</a:t>
            </a:r>
          </a:p>
          <a:p>
            <a:pPr marL="514350" indent="-514350" algn="just">
              <a:buFontTx/>
              <a:buAutoNum type="arabicPeriod"/>
            </a:pPr>
            <a:r>
              <a:rPr lang="en-US" sz="2300" smtClean="0">
                <a:latin typeface="Times New Roman" pitchFamily="18" charset="0"/>
                <a:cs typeface="Times New Roman" pitchFamily="18" charset="0"/>
              </a:rPr>
              <a:t>Since reducing power consumption is usually not a driving issue with desktop machines, the fan is usually on all the time.</a:t>
            </a:r>
          </a:p>
          <a:p>
            <a:pPr marL="514350" indent="-514350" algn="just">
              <a:buFontTx/>
              <a:buAutoNum type="arabicPeriod"/>
            </a:pPr>
            <a:r>
              <a:rPr lang="en-US" sz="2300" smtClean="0">
                <a:latin typeface="Times New Roman" pitchFamily="18" charset="0"/>
                <a:cs typeface="Times New Roman" pitchFamily="18" charset="0"/>
              </a:rPr>
              <a:t>With Notebooks, the situation is different . The OS has to monitor the temp. continuously . </a:t>
            </a:r>
          </a:p>
          <a:p>
            <a:pPr marL="514350" indent="-514350" algn="just">
              <a:buFontTx/>
              <a:buAutoNum type="arabicPeriod"/>
            </a:pPr>
            <a:r>
              <a:rPr lang="en-US" sz="2300" smtClean="0">
                <a:latin typeface="Times New Roman" pitchFamily="18" charset="0"/>
                <a:cs typeface="Times New Roman" pitchFamily="18" charset="0"/>
              </a:rPr>
              <a:t>When it gets close to the maximum allowable temperature , the OS has a choice. It can switch on the fan, which makes noise and consumes power.</a:t>
            </a:r>
          </a:p>
          <a:p>
            <a:pPr marL="514350" indent="-514350" algn="just">
              <a:buFontTx/>
              <a:buAutoNum type="arabicPeriod"/>
            </a:pPr>
            <a:r>
              <a:rPr lang="en-US" sz="2300" smtClean="0">
                <a:latin typeface="Times New Roman" pitchFamily="18" charset="0"/>
                <a:cs typeface="Times New Roman" pitchFamily="18" charset="0"/>
              </a:rPr>
              <a:t>Alternatively, it can reduce power consumption by reducing the backlighting  of the screen, slowing down the CPU, being more aggressive about spinning down the disk and so on.</a:t>
            </a:r>
          </a:p>
          <a:p>
            <a:pPr marL="514350" indent="-514350" algn="just">
              <a:buFontTx/>
              <a:buAutoNum type="arabicPeriod"/>
            </a:pPr>
            <a:r>
              <a:rPr lang="en-US" sz="2300" smtClean="0">
                <a:latin typeface="Times New Roman" pitchFamily="18" charset="0"/>
                <a:cs typeface="Times New Roman" pitchFamily="18" charset="0"/>
              </a:rPr>
              <a:t>Some input from the user may be valuable as a guide. E.g. a user could specify in advance that the noise of the fan is objectionable so the OS would reduce power consumption instead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3"/>
            <a:ext cx="8229600" cy="490537"/>
          </a:xfrm>
        </p:spPr>
        <p:txBody>
          <a:bodyPr/>
          <a:lstStyle/>
          <a:p>
            <a:pPr>
              <a:defRPr/>
            </a:pPr>
            <a:r>
              <a:rPr lang="en-US" sz="2800" b="1" dirty="0" smtClean="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BATTERY MANAGEMENT</a:t>
            </a:r>
            <a:endParaRPr lang="en-US" sz="2800" b="1"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8067" name="Content Placeholder 2"/>
          <p:cNvSpPr>
            <a:spLocks noGrp="1"/>
          </p:cNvSpPr>
          <p:nvPr>
            <p:ph idx="1"/>
          </p:nvPr>
        </p:nvSpPr>
        <p:spPr>
          <a:xfrm>
            <a:off x="228600" y="490538"/>
            <a:ext cx="8686800" cy="6367462"/>
          </a:xfrm>
        </p:spPr>
        <p:txBody>
          <a:bodyPr/>
          <a:lstStyle/>
          <a:p>
            <a:pPr marL="514350" indent="-514350" algn="just">
              <a:buFontTx/>
              <a:buAutoNum type="arabicPeriod"/>
            </a:pPr>
            <a:r>
              <a:rPr lang="en-US" sz="2400" smtClean="0">
                <a:latin typeface="Times New Roman" pitchFamily="18" charset="0"/>
                <a:cs typeface="Times New Roman" pitchFamily="18" charset="0"/>
              </a:rPr>
              <a:t>In old days a battery just provides current until it was drained.</a:t>
            </a:r>
          </a:p>
          <a:p>
            <a:pPr marL="514350" indent="-514350" algn="just">
              <a:buFontTx/>
              <a:buAutoNum type="arabicPeriod"/>
            </a:pPr>
            <a:r>
              <a:rPr lang="en-US" sz="2400" smtClean="0">
                <a:latin typeface="Times New Roman" pitchFamily="18" charset="0"/>
                <a:cs typeface="Times New Roman" pitchFamily="18" charset="0"/>
              </a:rPr>
              <a:t>Laptops use smart batteries now, which can communicate with OS.</a:t>
            </a:r>
          </a:p>
          <a:p>
            <a:pPr marL="514350" indent="-514350" algn="just">
              <a:buFontTx/>
              <a:buAutoNum type="arabicPeriod"/>
            </a:pPr>
            <a:r>
              <a:rPr lang="en-US" sz="2400" smtClean="0">
                <a:latin typeface="Times New Roman" pitchFamily="18" charset="0"/>
                <a:cs typeface="Times New Roman" pitchFamily="18" charset="0"/>
              </a:rPr>
              <a:t>Upon request they can report on things like their maximum voltage, current voltage, maximum charge, current charge, maximum drain rate, current drain rate and more.</a:t>
            </a:r>
          </a:p>
          <a:p>
            <a:pPr marL="514350" indent="-514350" algn="just">
              <a:buFontTx/>
              <a:buAutoNum type="arabicPeriod"/>
            </a:pPr>
            <a:r>
              <a:rPr lang="en-US" sz="2400" smtClean="0">
                <a:latin typeface="Times New Roman" pitchFamily="18" charset="0"/>
                <a:cs typeface="Times New Roman" pitchFamily="18" charset="0"/>
              </a:rPr>
              <a:t>Most  notebook computers have programs that can be run to query and display all these parameters.</a:t>
            </a:r>
          </a:p>
          <a:p>
            <a:pPr marL="514350" indent="-514350" algn="just">
              <a:buFontTx/>
              <a:buAutoNum type="arabicPeriod"/>
            </a:pPr>
            <a:r>
              <a:rPr lang="en-US" sz="2400" smtClean="0">
                <a:latin typeface="Times New Roman" pitchFamily="18" charset="0"/>
                <a:cs typeface="Times New Roman" pitchFamily="18" charset="0"/>
              </a:rPr>
              <a:t>Smart batteries can also be instructed to change various operational parameters under control of the OS.</a:t>
            </a:r>
          </a:p>
          <a:p>
            <a:pPr marL="514350" indent="-514350" algn="just">
              <a:buFontTx/>
              <a:buAutoNum type="arabicPeriod"/>
            </a:pPr>
            <a:r>
              <a:rPr lang="en-US" sz="2400" smtClean="0">
                <a:latin typeface="Times New Roman" pitchFamily="18" charset="0"/>
                <a:cs typeface="Times New Roman" pitchFamily="18" charset="0"/>
              </a:rPr>
              <a:t>Some notebooks have multiple batteries. When the OS detects that one battery is about to go, it has to arrange for a graceful cutover to the next one without causing any glitches during the transition. </a:t>
            </a:r>
          </a:p>
          <a:p>
            <a:pPr marL="514350" indent="-514350" algn="just">
              <a:buFontTx/>
              <a:buAutoNum type="arabicPeriod"/>
            </a:pPr>
            <a:r>
              <a:rPr lang="en-US" sz="2400" smtClean="0">
                <a:latin typeface="Times New Roman" pitchFamily="18" charset="0"/>
                <a:cs typeface="Times New Roman" pitchFamily="18" charset="0"/>
              </a:rPr>
              <a:t>When the final battery is on its last legs, it is up to the OS to warn the user and then cause an orderly shutdown.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3"/>
          </a:xfrm>
        </p:spPr>
        <p:txBody>
          <a:bodyPr/>
          <a:lstStyle/>
          <a:p>
            <a:pPr>
              <a:defRPr/>
            </a:pPr>
            <a:r>
              <a:rPr lang="en-US" sz="28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THE MEMORY</a:t>
            </a:r>
            <a:endParaRPr lang="en-US" sz="28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9091" name="Content Placeholder 2"/>
          <p:cNvSpPr>
            <a:spLocks noGrp="1"/>
          </p:cNvSpPr>
          <p:nvPr>
            <p:ph idx="1"/>
          </p:nvPr>
        </p:nvSpPr>
        <p:spPr>
          <a:xfrm>
            <a:off x="271463" y="685800"/>
            <a:ext cx="8545512" cy="5867400"/>
          </a:xfrm>
        </p:spPr>
        <p:txBody>
          <a:bodyPr/>
          <a:lstStyle/>
          <a:p>
            <a:pPr marL="514350" indent="-514350" algn="just">
              <a:buFontTx/>
              <a:buAutoNum type="arabicPeriod"/>
            </a:pPr>
            <a:r>
              <a:rPr lang="en-US" sz="2800" smtClean="0">
                <a:latin typeface="Times New Roman" pitchFamily="18" charset="0"/>
                <a:cs typeface="Times New Roman" pitchFamily="18" charset="0"/>
              </a:rPr>
              <a:t>2 Options for saving energy with the memory</a:t>
            </a:r>
          </a:p>
          <a:p>
            <a:pPr marL="914400" lvl="1" indent="-514350" algn="just">
              <a:buFontTx/>
              <a:buAutoNum type="arabicPeriod"/>
            </a:pPr>
            <a:r>
              <a:rPr lang="en-US" sz="2400" smtClean="0">
                <a:latin typeface="Times New Roman" pitchFamily="18" charset="0"/>
                <a:cs typeface="Times New Roman" pitchFamily="18" charset="0"/>
              </a:rPr>
              <a:t>The cache can be flushed and then switched off.</a:t>
            </a:r>
          </a:p>
          <a:p>
            <a:pPr marL="1314450" lvl="2" indent="-514350" algn="just">
              <a:buFontTx/>
              <a:buAutoNum type="arabicPeriod"/>
            </a:pPr>
            <a:r>
              <a:rPr lang="en-US" sz="1800" smtClean="0">
                <a:latin typeface="Times New Roman" pitchFamily="18" charset="0"/>
                <a:cs typeface="Times New Roman" pitchFamily="18" charset="0"/>
              </a:rPr>
              <a:t>It can always be reloaded from main memory.</a:t>
            </a:r>
          </a:p>
          <a:p>
            <a:pPr marL="1314450" lvl="2" indent="-514350" algn="just">
              <a:buFontTx/>
              <a:buAutoNum type="arabicPeriod"/>
            </a:pPr>
            <a:r>
              <a:rPr lang="en-US" sz="1800" smtClean="0">
                <a:latin typeface="Times New Roman" pitchFamily="18" charset="0"/>
                <a:cs typeface="Times New Roman" pitchFamily="18" charset="0"/>
              </a:rPr>
              <a:t>The reload can be done dynamically and quickly so turning off the cache is entering a sleep mode.</a:t>
            </a:r>
          </a:p>
          <a:p>
            <a:pPr marL="914400" lvl="1" indent="-514350" algn="just">
              <a:buFontTx/>
              <a:buAutoNum type="arabicPeriod"/>
            </a:pPr>
            <a:r>
              <a:rPr lang="en-US" sz="2400" smtClean="0">
                <a:latin typeface="Times New Roman" pitchFamily="18" charset="0"/>
                <a:cs typeface="Times New Roman" pitchFamily="18" charset="0"/>
              </a:rPr>
              <a:t>To write the contents of main memory to the disk then switch off the main memory itself.</a:t>
            </a:r>
          </a:p>
          <a:p>
            <a:pPr marL="914400" lvl="1" indent="-514350" algn="just">
              <a:buFontTx/>
              <a:buAutoNum type="arabicPeriod"/>
            </a:pPr>
            <a:r>
              <a:rPr lang="en-US" sz="2400" smtClean="0">
                <a:latin typeface="Times New Roman" pitchFamily="18" charset="0"/>
                <a:cs typeface="Times New Roman" pitchFamily="18" charset="0"/>
              </a:rPr>
              <a:t>When the memory is cut off, the CPU either has to be shut off as well or has to cause it to jump to code in a ROM so the memory can be reloaded before being used.</a:t>
            </a:r>
          </a:p>
          <a:p>
            <a:pPr marL="914400" lvl="1" indent="-514350" algn="just">
              <a:buFontTx/>
              <a:buAutoNum type="arabicPeriod"/>
            </a:pPr>
            <a:r>
              <a:rPr lang="en-US" sz="2400" smtClean="0">
                <a:latin typeface="Times New Roman" pitchFamily="18" charset="0"/>
                <a:cs typeface="Times New Roman" pitchFamily="18" charset="0"/>
              </a:rPr>
              <a:t>Despite all the overhead, switching off the memory for long periods of time may be worth if it restarting in a few seconds is considered much more desirable than rebooting the OS from disk, which often takes a minute or more</a:t>
            </a:r>
          </a:p>
          <a:p>
            <a:pPr marL="914400" lvl="1" indent="-514350" algn="just">
              <a:buFontTx/>
              <a:buAutoNum type="arabicPeriod"/>
            </a:pPr>
            <a:endParaRPr lang="en-US" sz="2400" smtClean="0">
              <a:latin typeface="Times New Roman" pitchFamily="18" charset="0"/>
              <a:cs typeface="Times New Roman" pitchFamily="18" charset="0"/>
            </a:endParaRPr>
          </a:p>
          <a:p>
            <a:pPr marL="914400" lvl="1" indent="-514350" algn="just">
              <a:buFontTx/>
              <a:buAutoNum type="arabicPeriod"/>
            </a:pPr>
            <a:endParaRPr lang="en-US" sz="2400" smtClean="0">
              <a:latin typeface="Times New Roman" pitchFamily="18" charset="0"/>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038"/>
            <a:ext cx="8229600" cy="487362"/>
          </a:xfrm>
        </p:spPr>
        <p:txBody>
          <a:bodyPr/>
          <a:lstStyle/>
          <a:p>
            <a:pPr>
              <a:defRPr/>
            </a:pPr>
            <a:r>
              <a:rPr lang="en-US" sz="28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DRIVER INTERFACE</a:t>
            </a:r>
            <a:endParaRPr lang="en-US" sz="28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0115" name="Content Placeholder 2"/>
          <p:cNvSpPr>
            <a:spLocks noGrp="1"/>
          </p:cNvSpPr>
          <p:nvPr>
            <p:ph idx="1"/>
          </p:nvPr>
        </p:nvSpPr>
        <p:spPr>
          <a:xfrm>
            <a:off x="381000" y="762000"/>
            <a:ext cx="8534400" cy="5791200"/>
          </a:xfrm>
        </p:spPr>
        <p:txBody>
          <a:bodyPr/>
          <a:lstStyle/>
          <a:p>
            <a:pPr marL="514350" indent="-514350" algn="just">
              <a:buFontTx/>
              <a:buAutoNum type="arabicPeriod"/>
            </a:pPr>
            <a:r>
              <a:rPr lang="en-US" sz="2400" smtClean="0">
                <a:latin typeface="Times New Roman" pitchFamily="18" charset="0"/>
                <a:cs typeface="Times New Roman" pitchFamily="18" charset="0"/>
              </a:rPr>
              <a:t>The Windows system has an elaborate mechanism for doing power management called ACPI (Advanced Configuration and Power Interface)</a:t>
            </a:r>
          </a:p>
          <a:p>
            <a:pPr marL="514350" indent="-514350" algn="just">
              <a:buFontTx/>
              <a:buAutoNum type="arabicPeriod"/>
            </a:pPr>
            <a:r>
              <a:rPr lang="en-US" sz="2400" smtClean="0">
                <a:latin typeface="Times New Roman" pitchFamily="18" charset="0"/>
                <a:cs typeface="Times New Roman" pitchFamily="18" charset="0"/>
              </a:rPr>
              <a:t>The OS can send any conformant driver commands asking it report on the capabilities of its devices and their current states.</a:t>
            </a:r>
          </a:p>
          <a:p>
            <a:pPr marL="514350" indent="-514350" algn="just">
              <a:buFontTx/>
              <a:buAutoNum type="arabicPeriod"/>
            </a:pPr>
            <a:r>
              <a:rPr lang="en-US" sz="2400" smtClean="0">
                <a:latin typeface="Times New Roman" pitchFamily="18" charset="0"/>
                <a:cs typeface="Times New Roman" pitchFamily="18" charset="0"/>
              </a:rPr>
              <a:t>This feature is important when combined with plug and play because just after it is booted the OS does not even know what devices are present</a:t>
            </a:r>
          </a:p>
          <a:p>
            <a:pPr marL="514350" indent="-514350" algn="just">
              <a:buFontTx/>
              <a:buAutoNum type="arabicPeriod"/>
            </a:pPr>
            <a:r>
              <a:rPr lang="en-US" sz="2400" smtClean="0">
                <a:latin typeface="Times New Roman" pitchFamily="18" charset="0"/>
                <a:cs typeface="Times New Roman" pitchFamily="18" charset="0"/>
              </a:rPr>
              <a:t>It can also send commands to drivers instructing them to cut their power levels ( Based on capabilities that it learned earlier )</a:t>
            </a:r>
          </a:p>
          <a:p>
            <a:pPr marL="514350" indent="-514350" algn="just">
              <a:buFontTx/>
              <a:buAutoNum type="arabicPeriod"/>
            </a:pPr>
            <a:r>
              <a:rPr lang="en-US" sz="2400" smtClean="0">
                <a:latin typeface="Times New Roman" pitchFamily="18" charset="0"/>
                <a:cs typeface="Times New Roman" pitchFamily="18" charset="0"/>
              </a:rPr>
              <a:t>There is also some traffic the other way i.e. when a device such as a keyboard or a move detects activity after a period of idleness, this a signal to the system to go back to ( near ) normal position.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defRPr/>
            </a:pPr>
            <a:r>
              <a:rPr lang="en-US" b="1" u="sng"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Topic to be cover by students :-</a:t>
            </a:r>
          </a:p>
          <a:p>
            <a:pPr lvl="1">
              <a:defRPr/>
            </a:pPr>
            <a:r>
              <a:rPr lang="en-US" b="1" dirty="0" smtClean="0">
                <a:solidFill>
                  <a:srgbClr val="CC00FF"/>
                </a:solidFill>
                <a:effectLst>
                  <a:outerShdw blurRad="38100" dist="38100" dir="2700000" algn="tl">
                    <a:srgbClr val="000000">
                      <a:alpha val="43137"/>
                    </a:srgbClr>
                  </a:outerShdw>
                </a:effectLst>
                <a:latin typeface="Times New Roman" pitchFamily="18" charset="0"/>
                <a:cs typeface="Times New Roman" pitchFamily="18" charset="0"/>
              </a:rPr>
              <a:t>GUI (Graphical User Interface)</a:t>
            </a:r>
          </a:p>
          <a:p>
            <a:pPr lvl="1">
              <a:defRPr/>
            </a:pPr>
            <a:r>
              <a:rPr lang="en-US" b="1" dirty="0" smtClean="0">
                <a:solidFill>
                  <a:srgbClr val="CC00FF"/>
                </a:solidFill>
                <a:effectLst>
                  <a:outerShdw blurRad="38100" dist="38100" dir="2700000" algn="tl">
                    <a:srgbClr val="000000">
                      <a:alpha val="43137"/>
                    </a:srgbClr>
                  </a:outerShdw>
                </a:effectLst>
                <a:latin typeface="Times New Roman" pitchFamily="18" charset="0"/>
                <a:cs typeface="Times New Roman" pitchFamily="18" charset="0"/>
              </a:rPr>
              <a:t>Network Terminal</a:t>
            </a:r>
            <a:endParaRPr lang="en-US" b="1" dirty="0">
              <a:solidFill>
                <a:srgbClr val="CC00FF"/>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12725"/>
            <a:ext cx="8229600" cy="639763"/>
          </a:xfrm>
        </p:spPr>
        <p:txBody>
          <a:bodyPr/>
          <a:lstStyle/>
          <a:p>
            <a:pPr eaLnBrk="1" hangingPunct="1">
              <a:defRPr/>
            </a:pPr>
            <a:r>
              <a:rPr lang="en-US" sz="2400" b="1" smtClean="0">
                <a:solidFill>
                  <a:srgbClr val="0000FF"/>
                </a:solidFill>
                <a:effectLst>
                  <a:outerShdw blurRad="38100" dist="38100" dir="2700000" algn="tl">
                    <a:srgbClr val="C0C0C0"/>
                  </a:outerShdw>
                </a:effectLst>
                <a:latin typeface="Times New Roman" pitchFamily="18" charset="0"/>
              </a:rPr>
              <a:t>FILE STRUCTURE</a:t>
            </a:r>
          </a:p>
        </p:txBody>
      </p:sp>
      <p:sp>
        <p:nvSpPr>
          <p:cNvPr id="10243" name="Rectangle 3"/>
          <p:cNvSpPr>
            <a:spLocks noGrp="1" noChangeArrowheads="1"/>
          </p:cNvSpPr>
          <p:nvPr>
            <p:ph type="body" idx="1"/>
          </p:nvPr>
        </p:nvSpPr>
        <p:spPr>
          <a:xfrm>
            <a:off x="230188" y="1066800"/>
            <a:ext cx="8686800" cy="5334000"/>
          </a:xfrm>
        </p:spPr>
        <p:txBody>
          <a:bodyPr/>
          <a:lstStyle/>
          <a:p>
            <a:pPr marL="990600" lvl="1" indent="-533400" algn="just" eaLnBrk="1" hangingPunct="1">
              <a:buFontTx/>
              <a:buAutoNum type="arabicPeriod" startAt="3"/>
            </a:pPr>
            <a:r>
              <a:rPr lang="en-US" sz="2400" b="1" smtClean="0">
                <a:latin typeface="Times New Roman" pitchFamily="18" charset="0"/>
              </a:rPr>
              <a:t>File: </a:t>
            </a:r>
            <a:r>
              <a:rPr lang="en-US" sz="2400" smtClean="0">
                <a:latin typeface="Times New Roman" pitchFamily="18" charset="0"/>
              </a:rPr>
              <a:t> </a:t>
            </a:r>
          </a:p>
          <a:p>
            <a:pPr marL="1371600" lvl="2" indent="-457200" algn="just" eaLnBrk="1" hangingPunct="1">
              <a:buFontTx/>
              <a:buAutoNum type="arabicPeriod"/>
            </a:pPr>
            <a:r>
              <a:rPr lang="en-US" sz="2000" smtClean="0">
                <a:latin typeface="Times New Roman" pitchFamily="18" charset="0"/>
              </a:rPr>
              <a:t>A file is a collection of similar records. </a:t>
            </a:r>
          </a:p>
          <a:p>
            <a:pPr marL="1371600" lvl="2" indent="-457200" algn="just" eaLnBrk="1" hangingPunct="1">
              <a:buFontTx/>
              <a:buAutoNum type="arabicPeriod"/>
            </a:pPr>
            <a:r>
              <a:rPr lang="en-US" sz="2000" smtClean="0">
                <a:latin typeface="Times New Roman" pitchFamily="18" charset="0"/>
              </a:rPr>
              <a:t>The file  is treated as a single entity by users and applications and may be referenced by name.</a:t>
            </a:r>
            <a:endParaRPr lang="en-US" sz="2000" b="1" smtClean="0">
              <a:latin typeface="Times New Roman" pitchFamily="18" charset="0"/>
            </a:endParaRPr>
          </a:p>
          <a:p>
            <a:pPr marL="990600" lvl="1" indent="-533400" algn="just" eaLnBrk="1" hangingPunct="1">
              <a:buFontTx/>
              <a:buAutoNum type="arabicPeriod" startAt="3"/>
            </a:pPr>
            <a:r>
              <a:rPr lang="en-US" sz="2400" b="1" smtClean="0">
                <a:latin typeface="Times New Roman" pitchFamily="18" charset="0"/>
              </a:rPr>
              <a:t>Database:</a:t>
            </a:r>
          </a:p>
          <a:p>
            <a:pPr marL="1371600" lvl="2" indent="-457200" algn="just" eaLnBrk="1" hangingPunct="1">
              <a:buFontTx/>
              <a:buAutoNum type="arabicPeriod"/>
            </a:pPr>
            <a:r>
              <a:rPr lang="en-US" sz="2000" smtClean="0">
                <a:latin typeface="Times New Roman" pitchFamily="18" charset="0"/>
              </a:rPr>
              <a:t>A database is a collection of related data.</a:t>
            </a:r>
          </a:p>
          <a:p>
            <a:pPr marL="1371600" lvl="2" indent="-457200" algn="just" eaLnBrk="1" hangingPunct="1">
              <a:buFontTx/>
              <a:buAutoNum type="arabicPeriod"/>
            </a:pPr>
            <a:r>
              <a:rPr lang="en-US" sz="2000" smtClean="0">
                <a:latin typeface="Times New Roman" pitchFamily="18" charset="0"/>
              </a:rPr>
              <a:t>A database may contain all the information related to an organization or project.</a:t>
            </a:r>
          </a:p>
          <a:p>
            <a:pPr marL="1371600" lvl="2" indent="-457200" algn="just" eaLnBrk="1" hangingPunct="1">
              <a:buFontTx/>
              <a:buAutoNum type="arabicPeriod"/>
            </a:pPr>
            <a:r>
              <a:rPr lang="en-US" sz="2000" smtClean="0">
                <a:latin typeface="Times New Roman" pitchFamily="18" charset="0"/>
              </a:rPr>
              <a:t>The database itself consists of one or more types of files</a:t>
            </a:r>
          </a:p>
          <a:p>
            <a:pPr marL="609600" indent="-609600" eaLnBrk="1" hangingPunct="1">
              <a:buFontTx/>
              <a:buNone/>
            </a:pPr>
            <a:endParaRPr lang="en-US" sz="3600" b="1"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1455</TotalTime>
  <Words>7773</Words>
  <Application>Microsoft Office PowerPoint</Application>
  <PresentationFormat>On-screen Show (4:3)</PresentationFormat>
  <Paragraphs>1066</Paragraphs>
  <Slides>88</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Times New Roman</vt:lpstr>
      <vt:lpstr>Arial</vt:lpstr>
      <vt:lpstr>Wingdings</vt:lpstr>
      <vt:lpstr>Calibri</vt:lpstr>
      <vt:lpstr>Segoe UI</vt:lpstr>
      <vt:lpstr>Default Design</vt:lpstr>
      <vt:lpstr>UNIT-06 INPUT AND OUTPUT ,FILE SYSTEM</vt:lpstr>
      <vt:lpstr>Slide 2</vt:lpstr>
      <vt:lpstr>Slide 3</vt:lpstr>
      <vt:lpstr>Slide 4</vt:lpstr>
      <vt:lpstr>Slide 5</vt:lpstr>
      <vt:lpstr>Slide 6</vt:lpstr>
      <vt:lpstr>FILE TYPES</vt:lpstr>
      <vt:lpstr>FILE STRUCTURE</vt:lpstr>
      <vt:lpstr>FILE STRUCTURE</vt:lpstr>
      <vt:lpstr>FILE MANAGEMENT SYSTEM</vt:lpstr>
      <vt:lpstr>FILE SYSTEM ARCHITECTURE</vt:lpstr>
      <vt:lpstr>Slide 12</vt:lpstr>
      <vt:lpstr>Slide 13</vt:lpstr>
      <vt:lpstr>ACCESS METHODS( File Organization)</vt:lpstr>
      <vt:lpstr>COMMONLY USED FILE ORGANIZATION</vt:lpstr>
      <vt:lpstr>THE PILE</vt:lpstr>
      <vt:lpstr>Slide 17</vt:lpstr>
      <vt:lpstr>SEQUENTIAL FILE</vt:lpstr>
      <vt:lpstr> ADVANTAGES</vt:lpstr>
      <vt:lpstr>DISADVANTAGES</vt:lpstr>
      <vt:lpstr>INDEXED FILE</vt:lpstr>
      <vt:lpstr>Slide 22</vt:lpstr>
      <vt:lpstr>Slide 23</vt:lpstr>
      <vt:lpstr>ADVANTAGES</vt:lpstr>
      <vt:lpstr>Slide 25</vt:lpstr>
      <vt:lpstr>HASHED (DIRECT) FILE ORGANIZATION</vt:lpstr>
      <vt:lpstr>Slide 27</vt:lpstr>
      <vt:lpstr>Slide 28</vt:lpstr>
      <vt:lpstr>INDEXED SEQUENTIAL FILE</vt:lpstr>
      <vt:lpstr>INDEXED SEQUENTIAL FIEL</vt:lpstr>
      <vt:lpstr>FILE SYSTEM IMPLEMENTATION</vt:lpstr>
      <vt:lpstr>FILE SYSTEM IMPLEMENTATION</vt:lpstr>
      <vt:lpstr>CONTIGUOUS ALLOCATION</vt:lpstr>
      <vt:lpstr>Slide 34</vt:lpstr>
      <vt:lpstr>ADVANTAGES</vt:lpstr>
      <vt:lpstr>DISADVANTAGES</vt:lpstr>
      <vt:lpstr>LINKED ALLOCATION</vt:lpstr>
      <vt:lpstr>Slide 38</vt:lpstr>
      <vt:lpstr>LINKED ALLOCATION</vt:lpstr>
      <vt:lpstr>ADVANTAGES</vt:lpstr>
      <vt:lpstr>DISADVANTAGES</vt:lpstr>
      <vt:lpstr>INDEXED ALLOCATION</vt:lpstr>
      <vt:lpstr>Slide 43</vt:lpstr>
      <vt:lpstr>MULTI-LEVEL INDEXING</vt:lpstr>
      <vt:lpstr>ADVANTAGES</vt:lpstr>
      <vt:lpstr>TWO LEVEL INDEXING</vt:lpstr>
      <vt:lpstr>DISK SPACE MANAGEMENT</vt:lpstr>
      <vt:lpstr>IMPLEMENTING DIRECTORIES(FILE SYSTEM)</vt:lpstr>
      <vt:lpstr>Slide 49</vt:lpstr>
      <vt:lpstr>Technique for performing I/O </vt:lpstr>
      <vt:lpstr>Slide 51</vt:lpstr>
      <vt:lpstr>Slide 52</vt:lpstr>
      <vt:lpstr>Slide 53</vt:lpstr>
      <vt:lpstr>PROGRAMMED I/O</vt:lpstr>
      <vt:lpstr>Slide 55</vt:lpstr>
      <vt:lpstr>INPUT/OTPUT ADDRESSING</vt:lpstr>
      <vt:lpstr>MEMORY MAPPED I/O</vt:lpstr>
      <vt:lpstr>Slide 58</vt:lpstr>
      <vt:lpstr>I/O-mapped I/O</vt:lpstr>
      <vt:lpstr>Slide 60</vt:lpstr>
      <vt:lpstr>Slide 61</vt:lpstr>
      <vt:lpstr>INTERRUPT DRIVEN I/O</vt:lpstr>
      <vt:lpstr>Slide 63</vt:lpstr>
      <vt:lpstr>SUBROUTINE VS. INTERRUPT SERVICE ROUTINE</vt:lpstr>
      <vt:lpstr>INTERRUPT PROCESSING</vt:lpstr>
      <vt:lpstr>INTERRUPT TYPES</vt:lpstr>
      <vt:lpstr>DIRECT MEMORY ACCESS (DMA)</vt:lpstr>
      <vt:lpstr>Slide 68</vt:lpstr>
      <vt:lpstr>Slide 69</vt:lpstr>
      <vt:lpstr>Slide 70</vt:lpstr>
      <vt:lpstr>Slide 71</vt:lpstr>
      <vt:lpstr> POWER MANAGEMENT IN COMPUTER</vt:lpstr>
      <vt:lpstr>INTRODUCTION</vt:lpstr>
      <vt:lpstr>INTRODUCTION</vt:lpstr>
      <vt:lpstr>HARDWARE ISSUES</vt:lpstr>
      <vt:lpstr>HARDWARE ISSUES</vt:lpstr>
      <vt:lpstr>HARDWARE ISSUES</vt:lpstr>
      <vt:lpstr>OPERATING SYSTEM ISSUES</vt:lpstr>
      <vt:lpstr>DISPLAY</vt:lpstr>
      <vt:lpstr>DISPLAY</vt:lpstr>
      <vt:lpstr>DISPLAY</vt:lpstr>
      <vt:lpstr>HARD DISK</vt:lpstr>
      <vt:lpstr>THE CPU</vt:lpstr>
      <vt:lpstr>THE THERMAL  MANAGEMENT</vt:lpstr>
      <vt:lpstr>BATTERY MANAGEMENT</vt:lpstr>
      <vt:lpstr>THE MEMORY</vt:lpstr>
      <vt:lpstr>DRIVER INTERFACE</vt:lpstr>
      <vt:lpstr>Slide 88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UNIT-06 INPUT AND OUTPUT ,FILE SYSTEM</dc:title>
  <dc:creator>user</dc:creator>
  <cp:lastModifiedBy>AMIT</cp:lastModifiedBy>
  <cp:revision>559</cp:revision>
  <dcterms:created xsi:type="dcterms:W3CDTF">2012-03-29T06:08:17Z</dcterms:created>
  <dcterms:modified xsi:type="dcterms:W3CDTF">2013-03-20T05:06:20Z</dcterms:modified>
</cp:coreProperties>
</file>