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5"/>
  </p:notesMasterIdLst>
  <p:handoutMasterIdLst>
    <p:handoutMasterId r:id="rId66"/>
  </p:handoutMasterIdLst>
  <p:sldIdLst>
    <p:sldId id="415" r:id="rId2"/>
    <p:sldId id="546" r:id="rId3"/>
    <p:sldId id="547" r:id="rId4"/>
    <p:sldId id="549" r:id="rId5"/>
    <p:sldId id="550" r:id="rId6"/>
    <p:sldId id="548" r:id="rId7"/>
    <p:sldId id="460" r:id="rId8"/>
    <p:sldId id="461" r:id="rId9"/>
    <p:sldId id="462" r:id="rId10"/>
    <p:sldId id="463" r:id="rId11"/>
    <p:sldId id="464" r:id="rId12"/>
    <p:sldId id="552" r:id="rId13"/>
    <p:sldId id="553" r:id="rId14"/>
    <p:sldId id="554" r:id="rId15"/>
    <p:sldId id="555" r:id="rId16"/>
    <p:sldId id="465" r:id="rId17"/>
    <p:sldId id="528" r:id="rId18"/>
    <p:sldId id="530" r:id="rId19"/>
    <p:sldId id="529" r:id="rId20"/>
    <p:sldId id="559" r:id="rId21"/>
    <p:sldId id="466" r:id="rId22"/>
    <p:sldId id="558" r:id="rId23"/>
    <p:sldId id="467" r:id="rId24"/>
    <p:sldId id="468" r:id="rId25"/>
    <p:sldId id="469" r:id="rId26"/>
    <p:sldId id="470" r:id="rId27"/>
    <p:sldId id="471" r:id="rId28"/>
    <p:sldId id="567" r:id="rId29"/>
    <p:sldId id="568" r:id="rId30"/>
    <p:sldId id="565" r:id="rId31"/>
    <p:sldId id="566" r:id="rId32"/>
    <p:sldId id="569" r:id="rId33"/>
    <p:sldId id="570" r:id="rId34"/>
    <p:sldId id="571" r:id="rId35"/>
    <p:sldId id="572" r:id="rId36"/>
    <p:sldId id="573" r:id="rId37"/>
    <p:sldId id="575" r:id="rId38"/>
    <p:sldId id="475" r:id="rId39"/>
    <p:sldId id="477" r:id="rId40"/>
    <p:sldId id="478" r:id="rId41"/>
    <p:sldId id="533" r:id="rId42"/>
    <p:sldId id="534" r:id="rId43"/>
    <p:sldId id="535" r:id="rId44"/>
    <p:sldId id="536" r:id="rId45"/>
    <p:sldId id="537" r:id="rId46"/>
    <p:sldId id="538" r:id="rId47"/>
    <p:sldId id="540" r:id="rId48"/>
    <p:sldId id="541" r:id="rId49"/>
    <p:sldId id="545" r:id="rId50"/>
    <p:sldId id="502" r:id="rId51"/>
    <p:sldId id="503" r:id="rId52"/>
    <p:sldId id="504" r:id="rId53"/>
    <p:sldId id="505" r:id="rId54"/>
    <p:sldId id="506" r:id="rId55"/>
    <p:sldId id="507" r:id="rId56"/>
    <p:sldId id="508" r:id="rId57"/>
    <p:sldId id="509" r:id="rId58"/>
    <p:sldId id="516" r:id="rId59"/>
    <p:sldId id="518" r:id="rId60"/>
    <p:sldId id="519" r:id="rId61"/>
    <p:sldId id="520" r:id="rId62"/>
    <p:sldId id="523" r:id="rId63"/>
    <p:sldId id="527"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3671" autoAdjust="0"/>
  </p:normalViewPr>
  <p:slideViewPr>
    <p:cSldViewPr>
      <p:cViewPr varScale="1">
        <p:scale>
          <a:sx n="68" d="100"/>
          <a:sy n="68" d="100"/>
        </p:scale>
        <p:origin x="14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34C1D3-D345-4084-915C-13096CC487E7}" type="datetimeFigureOut">
              <a:rPr lang="en-US" smtClean="0"/>
              <a:pPr/>
              <a:t>9/13/2021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401C06-3EF5-4F2B-82F9-5D1DE35FD9BA}" type="slidenum">
              <a:rPr lang="en-US" smtClean="0"/>
              <a:pPr/>
              <a:t>‹#›</a:t>
            </a:fld>
            <a:endParaRPr lang="en-US"/>
          </a:p>
        </p:txBody>
      </p:sp>
    </p:spTree>
    <p:extLst>
      <p:ext uri="{BB962C8B-B14F-4D97-AF65-F5344CB8AC3E}">
        <p14:creationId xmlns:p14="http://schemas.microsoft.com/office/powerpoint/2010/main" val="825614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3A2E9E8-7A5B-4B0B-B52D-40F95F260040}" type="slidenum">
              <a:rPr lang="en-US"/>
              <a:pPr>
                <a:defRPr/>
              </a:pPr>
              <a:t>‹#›</a:t>
            </a:fld>
            <a:endParaRPr lang="en-US"/>
          </a:p>
        </p:txBody>
      </p:sp>
    </p:spTree>
    <p:extLst>
      <p:ext uri="{BB962C8B-B14F-4D97-AF65-F5344CB8AC3E}">
        <p14:creationId xmlns:p14="http://schemas.microsoft.com/office/powerpoint/2010/main" val="2056297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135E40FA-AD93-43CD-A4B9-709331675AF9}" type="slidenum">
              <a:rPr lang="en-US" smtClean="0"/>
              <a:pPr/>
              <a:t>9</a:t>
            </a:fld>
            <a:endParaRPr lang="en-US" smtClean="0"/>
          </a:p>
        </p:txBody>
      </p:sp>
    </p:spTree>
    <p:extLst>
      <p:ext uri="{BB962C8B-B14F-4D97-AF65-F5344CB8AC3E}">
        <p14:creationId xmlns:p14="http://schemas.microsoft.com/office/powerpoint/2010/main" val="41698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a:noFill/>
        </p:spPr>
        <p:txBody>
          <a:bodyPr/>
          <a:lstStyle/>
          <a:p>
            <a:fld id="{65BB27B5-04E5-427F-BD78-E230ADF96822}" type="slidenum">
              <a:rPr lang="en-US" smtClean="0"/>
              <a:pPr/>
              <a:t>39</a:t>
            </a:fld>
            <a:endParaRPr lang="en-US" smtClean="0"/>
          </a:p>
        </p:txBody>
      </p:sp>
    </p:spTree>
    <p:extLst>
      <p:ext uri="{BB962C8B-B14F-4D97-AF65-F5344CB8AC3E}">
        <p14:creationId xmlns:p14="http://schemas.microsoft.com/office/powerpoint/2010/main" val="300241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58372" name="Slide Number Placeholder 3"/>
          <p:cNvSpPr>
            <a:spLocks noGrp="1"/>
          </p:cNvSpPr>
          <p:nvPr>
            <p:ph type="sldNum" sz="quarter" idx="5"/>
          </p:nvPr>
        </p:nvSpPr>
        <p:spPr>
          <a:noFill/>
        </p:spPr>
        <p:txBody>
          <a:bodyPr/>
          <a:lstStyle/>
          <a:p>
            <a:fld id="{1EFB6682-EB3D-4DD4-A0DE-0AC2515F2D01}" type="slidenum">
              <a:rPr lang="en-US" smtClean="0"/>
              <a:pPr/>
              <a:t>40</a:t>
            </a:fld>
            <a:endParaRPr lang="en-US" smtClean="0"/>
          </a:p>
        </p:txBody>
      </p:sp>
    </p:spTree>
    <p:extLst>
      <p:ext uri="{BB962C8B-B14F-4D97-AF65-F5344CB8AC3E}">
        <p14:creationId xmlns:p14="http://schemas.microsoft.com/office/powerpoint/2010/main" val="17685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9FB9E7D3-A259-4DD3-A5B3-5AB028CCF3CE}" type="slidenum">
              <a:rPr lang="en-US" smtClean="0">
                <a:latin typeface="Arial" pitchFamily="34" charset="0"/>
              </a:rPr>
              <a:pPr/>
              <a:t>50</a:t>
            </a:fld>
            <a:endParaRPr lang="en-US" smtClean="0">
              <a:latin typeface="Arial" pitchFamily="34" charset="0"/>
            </a:endParaRPr>
          </a:p>
        </p:txBody>
      </p:sp>
    </p:spTree>
    <p:extLst>
      <p:ext uri="{BB962C8B-B14F-4D97-AF65-F5344CB8AC3E}">
        <p14:creationId xmlns:p14="http://schemas.microsoft.com/office/powerpoint/2010/main" val="227741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BE0A8F30-E58B-4378-93C9-D464E5D38E92}" type="slidenum">
              <a:rPr lang="en-US" smtClean="0">
                <a:latin typeface="Arial" pitchFamily="34" charset="0"/>
              </a:rPr>
              <a:pPr/>
              <a:t>51</a:t>
            </a:fld>
            <a:endParaRPr lang="en-US" smtClean="0">
              <a:latin typeface="Arial" pitchFamily="34" charset="0"/>
            </a:endParaRPr>
          </a:p>
        </p:txBody>
      </p:sp>
    </p:spTree>
    <p:extLst>
      <p:ext uri="{BB962C8B-B14F-4D97-AF65-F5344CB8AC3E}">
        <p14:creationId xmlns:p14="http://schemas.microsoft.com/office/powerpoint/2010/main" val="188867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F1EC282E-CCA5-40F9-8219-CC9BE19FC066}" type="slidenum">
              <a:rPr lang="en-US" smtClean="0">
                <a:latin typeface="Arial" pitchFamily="34" charset="0"/>
              </a:rPr>
              <a:pPr/>
              <a:t>52</a:t>
            </a:fld>
            <a:endParaRPr lang="en-US" smtClean="0">
              <a:latin typeface="Arial" pitchFamily="34" charset="0"/>
            </a:endParaRPr>
          </a:p>
        </p:txBody>
      </p:sp>
    </p:spTree>
    <p:extLst>
      <p:ext uri="{BB962C8B-B14F-4D97-AF65-F5344CB8AC3E}">
        <p14:creationId xmlns:p14="http://schemas.microsoft.com/office/powerpoint/2010/main" val="397830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6C06B105-F309-45A8-AB73-7CDEED38F48C}" type="slidenum">
              <a:rPr lang="en-US" smtClean="0">
                <a:latin typeface="Arial" pitchFamily="34" charset="0"/>
              </a:rPr>
              <a:pPr/>
              <a:t>53</a:t>
            </a:fld>
            <a:endParaRPr lang="en-US" smtClean="0">
              <a:latin typeface="Arial" pitchFamily="34" charset="0"/>
            </a:endParaRPr>
          </a:p>
        </p:txBody>
      </p:sp>
    </p:spTree>
    <p:extLst>
      <p:ext uri="{BB962C8B-B14F-4D97-AF65-F5344CB8AC3E}">
        <p14:creationId xmlns:p14="http://schemas.microsoft.com/office/powerpoint/2010/main" val="3983821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D1CE4329-85EF-434C-82BD-E072FFA6C640}" type="slidenum">
              <a:rPr lang="en-US" smtClean="0">
                <a:latin typeface="Arial" pitchFamily="34" charset="0"/>
              </a:rPr>
              <a:pPr/>
              <a:t>54</a:t>
            </a:fld>
            <a:endParaRPr lang="en-US" smtClean="0">
              <a:latin typeface="Arial" pitchFamily="34" charset="0"/>
            </a:endParaRPr>
          </a:p>
        </p:txBody>
      </p:sp>
    </p:spTree>
    <p:extLst>
      <p:ext uri="{BB962C8B-B14F-4D97-AF65-F5344CB8AC3E}">
        <p14:creationId xmlns:p14="http://schemas.microsoft.com/office/powerpoint/2010/main" val="3677882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551A7368-EA06-4470-892F-44CFE82EFF0B}" type="slidenum">
              <a:rPr lang="en-US" smtClean="0">
                <a:latin typeface="Arial" pitchFamily="34" charset="0"/>
              </a:rPr>
              <a:pPr/>
              <a:t>55</a:t>
            </a:fld>
            <a:endParaRPr lang="en-US" smtClean="0">
              <a:latin typeface="Arial" pitchFamily="34" charset="0"/>
            </a:endParaRPr>
          </a:p>
        </p:txBody>
      </p:sp>
    </p:spTree>
    <p:extLst>
      <p:ext uri="{BB962C8B-B14F-4D97-AF65-F5344CB8AC3E}">
        <p14:creationId xmlns:p14="http://schemas.microsoft.com/office/powerpoint/2010/main" val="1076708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E5E25526-025A-49A4-AE4D-ADD13575C7C6}" type="slidenum">
              <a:rPr lang="en-US" smtClean="0">
                <a:latin typeface="Arial" pitchFamily="34" charset="0"/>
              </a:rPr>
              <a:pPr/>
              <a:t>56</a:t>
            </a:fld>
            <a:endParaRPr lang="en-US" smtClean="0">
              <a:latin typeface="Arial" pitchFamily="34" charset="0"/>
            </a:endParaRPr>
          </a:p>
        </p:txBody>
      </p:sp>
    </p:spTree>
    <p:extLst>
      <p:ext uri="{BB962C8B-B14F-4D97-AF65-F5344CB8AC3E}">
        <p14:creationId xmlns:p14="http://schemas.microsoft.com/office/powerpoint/2010/main" val="237087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DBE23D57-07D5-475D-9FD0-48B55E9D131C}" type="slidenum">
              <a:rPr lang="en-US" smtClean="0">
                <a:latin typeface="Arial" pitchFamily="34" charset="0"/>
              </a:rPr>
              <a:pPr/>
              <a:t>58</a:t>
            </a:fld>
            <a:endParaRPr lang="en-US" smtClean="0">
              <a:latin typeface="Arial" pitchFamily="34" charset="0"/>
            </a:endParaRPr>
          </a:p>
        </p:txBody>
      </p:sp>
    </p:spTree>
    <p:extLst>
      <p:ext uri="{BB962C8B-B14F-4D97-AF65-F5344CB8AC3E}">
        <p14:creationId xmlns:p14="http://schemas.microsoft.com/office/powerpoint/2010/main" val="41220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135E40FA-AD93-43CD-A4B9-709331675AF9}" type="slidenum">
              <a:rPr lang="en-US" smtClean="0"/>
              <a:pPr/>
              <a:t>10</a:t>
            </a:fld>
            <a:endParaRPr lang="en-US" smtClean="0"/>
          </a:p>
        </p:txBody>
      </p:sp>
    </p:spTree>
    <p:extLst>
      <p:ext uri="{BB962C8B-B14F-4D97-AF65-F5344CB8AC3E}">
        <p14:creationId xmlns:p14="http://schemas.microsoft.com/office/powerpoint/2010/main" val="3038356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139359E6-681C-4C96-89F4-FCB203AA4E27}" type="slidenum">
              <a:rPr lang="en-US" smtClean="0">
                <a:latin typeface="Arial" pitchFamily="34" charset="0"/>
              </a:rPr>
              <a:pPr/>
              <a:t>59</a:t>
            </a:fld>
            <a:endParaRPr lang="en-US" smtClean="0">
              <a:latin typeface="Arial" pitchFamily="34" charset="0"/>
            </a:endParaRPr>
          </a:p>
        </p:txBody>
      </p:sp>
    </p:spTree>
    <p:extLst>
      <p:ext uri="{BB962C8B-B14F-4D97-AF65-F5344CB8AC3E}">
        <p14:creationId xmlns:p14="http://schemas.microsoft.com/office/powerpoint/2010/main" val="832824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A0FF8441-0D70-4B38-A422-8EE85EC8E4BF}" type="slidenum">
              <a:rPr lang="en-US" smtClean="0">
                <a:latin typeface="Arial" pitchFamily="34" charset="0"/>
              </a:rPr>
              <a:pPr/>
              <a:t>60</a:t>
            </a:fld>
            <a:endParaRPr lang="en-US" smtClean="0">
              <a:latin typeface="Arial" pitchFamily="34" charset="0"/>
            </a:endParaRPr>
          </a:p>
        </p:txBody>
      </p:sp>
    </p:spTree>
    <p:extLst>
      <p:ext uri="{BB962C8B-B14F-4D97-AF65-F5344CB8AC3E}">
        <p14:creationId xmlns:p14="http://schemas.microsoft.com/office/powerpoint/2010/main" val="78823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15B94F6C-CC0B-492A-8291-E201D6402C63}" type="slidenum">
              <a:rPr lang="en-US" smtClean="0">
                <a:latin typeface="Arial" pitchFamily="34" charset="0"/>
              </a:rPr>
              <a:pPr/>
              <a:t>61</a:t>
            </a:fld>
            <a:endParaRPr lang="en-US" smtClean="0">
              <a:latin typeface="Arial" pitchFamily="34" charset="0"/>
            </a:endParaRPr>
          </a:p>
        </p:txBody>
      </p:sp>
    </p:spTree>
    <p:extLst>
      <p:ext uri="{BB962C8B-B14F-4D97-AF65-F5344CB8AC3E}">
        <p14:creationId xmlns:p14="http://schemas.microsoft.com/office/powerpoint/2010/main" val="1749597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478BC4E1-59C6-44E4-AF81-61DCE6AA74B3}" type="slidenum">
              <a:rPr lang="en-US" smtClean="0">
                <a:latin typeface="Arial" pitchFamily="34" charset="0"/>
              </a:rPr>
              <a:pPr/>
              <a:t>62</a:t>
            </a:fld>
            <a:endParaRPr lang="en-US" smtClean="0">
              <a:latin typeface="Arial" pitchFamily="34" charset="0"/>
            </a:endParaRPr>
          </a:p>
        </p:txBody>
      </p:sp>
    </p:spTree>
    <p:extLst>
      <p:ext uri="{BB962C8B-B14F-4D97-AF65-F5344CB8AC3E}">
        <p14:creationId xmlns:p14="http://schemas.microsoft.com/office/powerpoint/2010/main" val="4289711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pitchFamily="34" charset="0"/>
            </a:endParaRPr>
          </a:p>
        </p:txBody>
      </p:sp>
      <p:sp>
        <p:nvSpPr>
          <p:cNvPr id="37892" name="Slide Number Placeholder 3"/>
          <p:cNvSpPr>
            <a:spLocks noGrp="1"/>
          </p:cNvSpPr>
          <p:nvPr>
            <p:ph type="sldNum" sz="quarter" idx="5"/>
          </p:nvPr>
        </p:nvSpPr>
        <p:spPr>
          <a:noFill/>
        </p:spPr>
        <p:txBody>
          <a:bodyPr/>
          <a:lstStyle/>
          <a:p>
            <a:fld id="{EF3F4BC7-7FDC-4C03-8784-AB31A10519B1}" type="slidenum">
              <a:rPr lang="en-US" smtClean="0">
                <a:latin typeface="Arial" pitchFamily="34" charset="0"/>
              </a:rPr>
              <a:pPr/>
              <a:t>63</a:t>
            </a:fld>
            <a:endParaRPr lang="en-US" smtClean="0">
              <a:latin typeface="Arial" pitchFamily="34" charset="0"/>
            </a:endParaRPr>
          </a:p>
        </p:txBody>
      </p:sp>
    </p:spTree>
    <p:extLst>
      <p:ext uri="{BB962C8B-B14F-4D97-AF65-F5344CB8AC3E}">
        <p14:creationId xmlns:p14="http://schemas.microsoft.com/office/powerpoint/2010/main" val="348770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B31E60A7-4408-46D7-AAC0-D277487C3A6E}" type="slidenum">
              <a:rPr lang="en-US" smtClean="0"/>
              <a:pPr/>
              <a:t>11</a:t>
            </a:fld>
            <a:endParaRPr lang="en-US" smtClean="0"/>
          </a:p>
        </p:txBody>
      </p:sp>
    </p:spTree>
    <p:extLst>
      <p:ext uri="{BB962C8B-B14F-4D97-AF65-F5344CB8AC3E}">
        <p14:creationId xmlns:p14="http://schemas.microsoft.com/office/powerpoint/2010/main" val="86581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8FFDA566-89D2-4428-B0F7-44987D7CA963}" type="slidenum">
              <a:rPr lang="en-US" smtClean="0"/>
              <a:pPr/>
              <a:t>21</a:t>
            </a:fld>
            <a:endParaRPr lang="en-US" smtClean="0"/>
          </a:p>
        </p:txBody>
      </p:sp>
    </p:spTree>
    <p:extLst>
      <p:ext uri="{BB962C8B-B14F-4D97-AF65-F5344CB8AC3E}">
        <p14:creationId xmlns:p14="http://schemas.microsoft.com/office/powerpoint/2010/main" val="155557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67191B0B-14F9-49C3-8D0F-DB73B64504FE}" type="slidenum">
              <a:rPr lang="en-US" smtClean="0"/>
              <a:pPr/>
              <a:t>25</a:t>
            </a:fld>
            <a:endParaRPr lang="en-US" smtClean="0"/>
          </a:p>
        </p:txBody>
      </p:sp>
    </p:spTree>
    <p:extLst>
      <p:ext uri="{BB962C8B-B14F-4D97-AF65-F5344CB8AC3E}">
        <p14:creationId xmlns:p14="http://schemas.microsoft.com/office/powerpoint/2010/main" val="103792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ED2B19D0-E44B-42AC-9F35-C1C9F3156F81}" type="slidenum">
              <a:rPr lang="en-US" smtClean="0"/>
              <a:pPr/>
              <a:t>26</a:t>
            </a:fld>
            <a:endParaRPr lang="en-US" smtClean="0"/>
          </a:p>
        </p:txBody>
      </p:sp>
    </p:spTree>
    <p:extLst>
      <p:ext uri="{BB962C8B-B14F-4D97-AF65-F5344CB8AC3E}">
        <p14:creationId xmlns:p14="http://schemas.microsoft.com/office/powerpoint/2010/main" val="158487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057DCC76-A1F7-4CDD-9CF8-05A0B151D87B}" type="slidenum">
              <a:rPr lang="en-US" smtClean="0">
                <a:latin typeface="Arial" pitchFamily="34" charset="0"/>
              </a:rPr>
              <a:pPr/>
              <a:t>27</a:t>
            </a:fld>
            <a:endParaRPr lang="en-US" smtClean="0">
              <a:latin typeface="Arial" pitchFamily="34" charset="0"/>
            </a:endParaRPr>
          </a:p>
        </p:txBody>
      </p:sp>
    </p:spTree>
    <p:extLst>
      <p:ext uri="{BB962C8B-B14F-4D97-AF65-F5344CB8AC3E}">
        <p14:creationId xmlns:p14="http://schemas.microsoft.com/office/powerpoint/2010/main" val="3802404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3B4B04F6-D2CB-4637-9180-26B361F8835C}" type="slidenum">
              <a:rPr lang="en-US" smtClean="0">
                <a:latin typeface="Arial" pitchFamily="34" charset="0"/>
              </a:rPr>
              <a:pPr/>
              <a:t>37</a:t>
            </a:fld>
            <a:endParaRPr lang="en-US" smtClean="0">
              <a:latin typeface="Arial" pitchFamily="34" charset="0"/>
            </a:endParaRPr>
          </a:p>
        </p:txBody>
      </p:sp>
    </p:spTree>
    <p:extLst>
      <p:ext uri="{BB962C8B-B14F-4D97-AF65-F5344CB8AC3E}">
        <p14:creationId xmlns:p14="http://schemas.microsoft.com/office/powerpoint/2010/main" val="2169485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005588E1-7315-45B0-8865-A6BEF5308B41}" type="slidenum">
              <a:rPr lang="en-US" smtClean="0">
                <a:latin typeface="Arial" pitchFamily="34" charset="0"/>
              </a:rPr>
              <a:pPr/>
              <a:t>38</a:t>
            </a:fld>
            <a:endParaRPr lang="en-US" smtClean="0">
              <a:latin typeface="Arial" pitchFamily="34" charset="0"/>
            </a:endParaRPr>
          </a:p>
        </p:txBody>
      </p:sp>
    </p:spTree>
    <p:extLst>
      <p:ext uri="{BB962C8B-B14F-4D97-AF65-F5344CB8AC3E}">
        <p14:creationId xmlns:p14="http://schemas.microsoft.com/office/powerpoint/2010/main" val="392684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3381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3381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2F70DDBE-0AA6-4522-B7BF-2633D8C2B778}" type="datetime1">
              <a:rPr lang="en-US" smtClean="0"/>
              <a:pPr>
                <a:defRPr/>
              </a:pPr>
              <a:t>9/13/2021</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smtClean="0"/>
              <a:t>Opearating systems                  Chittaranjan mahajan</a:t>
            </a: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B25EA153-694D-410F-B771-C2AA6369F28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ADEFC79-CA6D-4CAF-96A4-77EC321F0DC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C228850E-2B20-4C02-99C5-EB3677A559CB}" type="datetime1">
              <a:rPr lang="en-US" smtClean="0"/>
              <a:pPr>
                <a:defRPr/>
              </a:pPr>
              <a:t>9/13/2021</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64B2888-B336-4A71-B722-E477197C8A9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94DA5C85-D6DF-4070-AE75-23146E979DCB}" type="datetime1">
              <a:rPr lang="en-US" smtClean="0"/>
              <a:pPr>
                <a:defRPr/>
              </a:pPr>
              <a:t>9/13/2021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C8A5AFA-FD86-4F73-984A-CC1762009FC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07643263-7C5C-4A43-8955-F9AE797814FA}" type="datetime1">
              <a:rPr lang="en-US" smtClean="0"/>
              <a:pPr>
                <a:defRPr/>
              </a:pPr>
              <a:t>9/13/2021</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533400" y="1727200"/>
            <a:ext cx="8204200" cy="4445000"/>
          </a:xfrm>
        </p:spPr>
        <p:txBody>
          <a:bodyPr/>
          <a:lstStyle>
            <a:lvl1pPr algn="l">
              <a:buFont typeface="Arial" pitchFamily="34" charset="0"/>
              <a:buNone/>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6"/>
          <p:cNvSpPr>
            <a:spLocks noGrp="1"/>
          </p:cNvSpPr>
          <p:nvPr>
            <p:ph type="ftr" sz="quarter" idx="10"/>
          </p:nvPr>
        </p:nvSpPr>
        <p:spPr/>
        <p:txBody>
          <a:bodyPr/>
          <a:lstStyle>
            <a:lvl1pPr>
              <a:defRPr/>
            </a:lvl1pPr>
          </a:lstStyle>
          <a:p>
            <a:pPr>
              <a:defRPr/>
            </a:pPr>
            <a:r>
              <a:rPr lang="en-US" smtClean="0"/>
              <a:t>Opearating systems                  Chittaranjan mahajan</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1B28AC7-4482-4522-9FA1-0A6430CAA46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FD822C24-B9D8-439B-8485-43FADCC84AB4}" type="datetime1">
              <a:rPr lang="en-US" smtClean="0"/>
              <a:pPr>
                <a:defRPr/>
              </a:pPr>
              <a:t>9/13/2021</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CADD3FE-7038-4382-A905-C7AA8CC736C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6FA6E7FE-E32E-4C88-99AF-4E3507F42AA1}" type="datetime1">
              <a:rPr lang="en-US" smtClean="0"/>
              <a:pPr>
                <a:defRPr/>
              </a:pPr>
              <a:t>9/13/2021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C83D85C-F402-4A7D-971C-63DCF097B6D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A3C081AD-B135-417E-9A3F-AE362163B5CD}" type="datetime1">
              <a:rPr lang="en-US" smtClean="0"/>
              <a:pPr>
                <a:defRPr/>
              </a:pPr>
              <a:t>9/13/2021</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57EF986E-7AE7-45D4-BB10-4126DB941F43}"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fld id="{F1C8DD81-720C-4418-9F5E-51D9AFF4AEA7}" type="datetime1">
              <a:rPr lang="en-US" smtClean="0"/>
              <a:pPr>
                <a:defRPr/>
              </a:pPr>
              <a:t>9/13/2021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0026E14-D60B-44AE-A83F-654E7BD47C5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575F1F5B-D699-494A-9EA7-1F8F492F7BF5}" type="datetime1">
              <a:rPr lang="en-US" smtClean="0"/>
              <a:pPr>
                <a:defRPr/>
              </a:pPr>
              <a:t>9/13/2021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7F24CA0A-881D-4665-ADF1-223AEDE2967D}"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fld id="{71AF0EA2-F039-42CD-98FF-0A7284A65F4A}" type="datetime1">
              <a:rPr lang="en-US" smtClean="0"/>
              <a:pPr>
                <a:defRPr/>
              </a:pPr>
              <a:t>9/13/2021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93B0C5B-D156-4E32-8A4D-7BA848C231F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57A04888-6D70-4C8E-A489-27E3BDC6800E}" type="datetime1">
              <a:rPr lang="en-US" smtClean="0"/>
              <a:pPr>
                <a:defRPr/>
              </a:pPr>
              <a:t>9/13/2021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CB42C36-12B9-4BFA-82C8-2BF0A9D083E2}"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F2D44AE2-698C-4BB4-A8A1-B823D6C3BF40}" type="datetime1">
              <a:rPr lang="en-US" smtClean="0"/>
              <a:pPr>
                <a:defRPr/>
              </a:pPr>
              <a:t>9/13/2021</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r>
              <a:rPr lang="en-US" smtClean="0"/>
              <a:t>Opearating systems                  Chittaranjan mahajan</a:t>
            </a:r>
            <a:endParaRPr lang="en-US"/>
          </a:p>
        </p:txBody>
      </p:sp>
      <p:sp>
        <p:nvSpPr>
          <p:cNvPr id="3277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DD38A059-2569-4F72-9D3E-CDE7F9F41E07}" type="slidenum">
              <a:rPr lang="en-US"/>
              <a:pPr>
                <a:defRPr/>
              </a:pPr>
              <a:t>‹#›</a:t>
            </a:fld>
            <a:endParaRPr lang="en-US"/>
          </a:p>
        </p:txBody>
      </p:sp>
      <p:grpSp>
        <p:nvGrpSpPr>
          <p:cNvPr id="3076" name="Group 4"/>
          <p:cNvGrpSpPr>
            <a:grpSpLocks/>
          </p:cNvGrpSpPr>
          <p:nvPr/>
        </p:nvGrpSpPr>
        <p:grpSpPr bwMode="auto">
          <a:xfrm>
            <a:off x="0" y="0"/>
            <a:ext cx="9144000" cy="546100"/>
            <a:chOff x="0" y="0"/>
            <a:chExt cx="5760" cy="344"/>
          </a:xfrm>
        </p:grpSpPr>
        <p:sp>
          <p:nvSpPr>
            <p:cNvPr id="3277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3277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3277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277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277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3277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277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3278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3278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3077"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8"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8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5D3EF0D4-BDE0-40D3-94F9-374C15932E29}" type="datetime1">
              <a:rPr lang="en-US" smtClean="0"/>
              <a:pPr>
                <a:defRPr/>
              </a:pPr>
              <a:t>9/13/2021</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4" r:id="rId13"/>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endParaRPr lang="en-US" dirty="0"/>
          </a:p>
        </p:txBody>
      </p:sp>
      <p:sp>
        <p:nvSpPr>
          <p:cNvPr id="5" name="Slide Number Placeholder 4"/>
          <p:cNvSpPr>
            <a:spLocks noGrp="1"/>
          </p:cNvSpPr>
          <p:nvPr>
            <p:ph type="sldNum" sz="quarter" idx="12"/>
          </p:nvPr>
        </p:nvSpPr>
        <p:spPr/>
        <p:txBody>
          <a:bodyPr/>
          <a:lstStyle/>
          <a:p>
            <a:pPr>
              <a:defRPr/>
            </a:pPr>
            <a:fld id="{B25EA153-694D-410F-B771-C2AA6369F283}"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To avoid RACE condition</a:t>
            </a:r>
          </a:p>
        </p:txBody>
      </p:sp>
      <p:sp>
        <p:nvSpPr>
          <p:cNvPr id="34819" name="Content Placeholder 2"/>
          <p:cNvSpPr>
            <a:spLocks noGrp="1"/>
          </p:cNvSpPr>
          <p:nvPr>
            <p:ph idx="1"/>
          </p:nvPr>
        </p:nvSpPr>
        <p:spPr/>
        <p:txBody>
          <a:bodyPr/>
          <a:lstStyle/>
          <a:p>
            <a:pPr>
              <a:buFontTx/>
              <a:buAutoNum type="arabicPeriod"/>
            </a:pPr>
            <a:r>
              <a:rPr lang="en-US" sz="2400" dirty="0" smtClean="0"/>
              <a:t>No two processes may be simultaneously inside their critical regions.</a:t>
            </a:r>
          </a:p>
          <a:p>
            <a:pPr>
              <a:buFontTx/>
              <a:buAutoNum type="arabicPeriod"/>
            </a:pPr>
            <a:r>
              <a:rPr lang="en-US" sz="2400" dirty="0" smtClean="0"/>
              <a:t>No assumptions may be made about speeds or the number of CPUs.</a:t>
            </a:r>
          </a:p>
          <a:p>
            <a:pPr>
              <a:buFontTx/>
              <a:buAutoNum type="arabicPeriod"/>
            </a:pPr>
            <a:r>
              <a:rPr lang="en-US" sz="2400" dirty="0" smtClean="0"/>
              <a:t>No process running outside its critical region may block other processes.</a:t>
            </a:r>
          </a:p>
          <a:p>
            <a:pPr>
              <a:buFontTx/>
              <a:buAutoNum type="arabicPeriod"/>
            </a:pPr>
            <a:r>
              <a:rPr lang="en-US" sz="2400" dirty="0" smtClean="0"/>
              <a:t>No process should have to wait forever to enter its critical region</a:t>
            </a: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r>
              <a:rPr lang="en-US" smtClean="0"/>
              <a:t>Figure 2-22. Mutual exclusion using critical regions.</a:t>
            </a:r>
          </a:p>
        </p:txBody>
      </p:sp>
      <p:sp>
        <p:nvSpPr>
          <p:cNvPr id="36867" name="Title 2"/>
          <p:cNvSpPr>
            <a:spLocks noGrp="1"/>
          </p:cNvSpPr>
          <p:nvPr>
            <p:ph type="title"/>
          </p:nvPr>
        </p:nvSpPr>
        <p:spPr/>
        <p:txBody>
          <a:bodyPr/>
          <a:lstStyle/>
          <a:p>
            <a:r>
              <a:rPr lang="en-US" dirty="0" smtClean="0"/>
              <a:t>Critical Regions </a:t>
            </a:r>
          </a:p>
        </p:txBody>
      </p:sp>
      <p:pic>
        <p:nvPicPr>
          <p:cNvPr id="36869" name="Picture 2"/>
          <p:cNvPicPr>
            <a:picLocks noChangeAspect="1" noChangeArrowheads="1"/>
          </p:cNvPicPr>
          <p:nvPr/>
        </p:nvPicPr>
        <p:blipFill>
          <a:blip r:embed="rId3"/>
          <a:srcRect/>
          <a:stretch>
            <a:fillRect/>
          </a:stretch>
        </p:blipFill>
        <p:spPr bwMode="auto">
          <a:xfrm>
            <a:off x="266700" y="1443038"/>
            <a:ext cx="8610600" cy="3971925"/>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A52637A0-42F2-4CFB-8188-3ED4A7F56DEA}"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118786" name="Rectangle 2"/>
          <p:cNvSpPr>
            <a:spLocks noGrp="1" noChangeArrowheads="1"/>
          </p:cNvSpPr>
          <p:nvPr>
            <p:ph type="title"/>
          </p:nvPr>
        </p:nvSpPr>
        <p:spPr/>
        <p:txBody>
          <a:bodyPr/>
          <a:lstStyle/>
          <a:p>
            <a:r>
              <a:rPr lang="en-US"/>
              <a:t>Race Condition</a:t>
            </a:r>
          </a:p>
        </p:txBody>
      </p:sp>
      <p:sp>
        <p:nvSpPr>
          <p:cNvPr id="118787" name="Rectangle 3"/>
          <p:cNvSpPr>
            <a:spLocks noGrp="1" noChangeArrowheads="1"/>
          </p:cNvSpPr>
          <p:nvPr>
            <p:ph type="body" idx="1"/>
          </p:nvPr>
        </p:nvSpPr>
        <p:spPr/>
        <p:txBody>
          <a:bodyPr/>
          <a:lstStyle/>
          <a:p>
            <a:r>
              <a:rPr lang="en-US" b="1" dirty="0"/>
              <a:t>Race condition</a:t>
            </a:r>
            <a:r>
              <a:rPr lang="en-US" dirty="0"/>
              <a:t>: The situation where several processes access – and manipulate shared data concurrently. The final value of the shared data depends upon which process finishes last.</a:t>
            </a:r>
          </a:p>
          <a:p>
            <a:endParaRPr lang="en-US" dirty="0"/>
          </a:p>
          <a:p>
            <a:r>
              <a:rPr lang="en-US" dirty="0"/>
              <a:t>To prevent race conditions, concurrent processes must be </a:t>
            </a:r>
            <a:r>
              <a:rPr lang="en-US" b="1" dirty="0"/>
              <a:t>synchronized</a:t>
            </a:r>
            <a:r>
              <a:rPr lang="en-US" dirty="0"/>
              <a:t>.</a:t>
            </a:r>
          </a:p>
        </p:txBody>
      </p:sp>
    </p:spTree>
    <p:extLst>
      <p:ext uri="{BB962C8B-B14F-4D97-AF65-F5344CB8AC3E}">
        <p14:creationId xmlns:p14="http://schemas.microsoft.com/office/powerpoint/2010/main" val="187023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4818" name="Rectangle 2"/>
          <p:cNvSpPr>
            <a:spLocks noGrp="1" noChangeArrowheads="1"/>
          </p:cNvSpPr>
          <p:nvPr>
            <p:ph type="title"/>
          </p:nvPr>
        </p:nvSpPr>
        <p:spPr/>
        <p:txBody>
          <a:bodyPr/>
          <a:lstStyle/>
          <a:p>
            <a:r>
              <a:rPr lang="en-US"/>
              <a:t>The Critical-Section Problem</a:t>
            </a:r>
          </a:p>
        </p:txBody>
      </p:sp>
      <p:sp>
        <p:nvSpPr>
          <p:cNvPr id="34819" name="Rectangle 3"/>
          <p:cNvSpPr>
            <a:spLocks noGrp="1" noChangeArrowheads="1"/>
          </p:cNvSpPr>
          <p:nvPr>
            <p:ph type="body" idx="1"/>
          </p:nvPr>
        </p:nvSpPr>
        <p:spPr>
          <a:xfrm>
            <a:off x="1047750" y="1600200"/>
            <a:ext cx="7029450" cy="4114800"/>
          </a:xfrm>
        </p:spPr>
        <p:txBody>
          <a:bodyPr/>
          <a:lstStyle/>
          <a:p>
            <a:r>
              <a:rPr lang="en-US" i="1" dirty="0"/>
              <a:t>n</a:t>
            </a:r>
            <a:r>
              <a:rPr lang="en-US" dirty="0"/>
              <a:t> processes all competing to use some shared data</a:t>
            </a:r>
          </a:p>
          <a:p>
            <a:r>
              <a:rPr lang="en-US" dirty="0"/>
              <a:t>Each process has a code segment, called </a:t>
            </a:r>
            <a:r>
              <a:rPr lang="en-US" i="1" dirty="0"/>
              <a:t>critical section</a:t>
            </a:r>
            <a:r>
              <a:rPr lang="en-US" dirty="0"/>
              <a:t>, in which the shared data is accessed.</a:t>
            </a:r>
          </a:p>
          <a:p>
            <a:r>
              <a:rPr lang="en-US" dirty="0"/>
              <a:t>Problem – ensure that when one process is executing in its critical section, no other process is allowed to execute in its critical section.</a:t>
            </a:r>
          </a:p>
        </p:txBody>
      </p:sp>
    </p:spTree>
    <p:extLst>
      <p:ext uri="{BB962C8B-B14F-4D97-AF65-F5344CB8AC3E}">
        <p14:creationId xmlns:p14="http://schemas.microsoft.com/office/powerpoint/2010/main" val="186249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5842" name="Rectangle 2"/>
          <p:cNvSpPr>
            <a:spLocks noGrp="1" noChangeArrowheads="1"/>
          </p:cNvSpPr>
          <p:nvPr>
            <p:ph type="title"/>
          </p:nvPr>
        </p:nvSpPr>
        <p:spPr>
          <a:xfrm>
            <a:off x="914400" y="0"/>
            <a:ext cx="8229600" cy="1371600"/>
          </a:xfrm>
        </p:spPr>
        <p:txBody>
          <a:bodyPr/>
          <a:lstStyle/>
          <a:p>
            <a:r>
              <a:rPr lang="en-US" sz="3200" dirty="0"/>
              <a:t>Solution to Critical-Section Problem</a:t>
            </a:r>
          </a:p>
        </p:txBody>
      </p:sp>
      <p:sp>
        <p:nvSpPr>
          <p:cNvPr id="35843" name="Rectangle 3"/>
          <p:cNvSpPr>
            <a:spLocks noGrp="1" noChangeArrowheads="1"/>
          </p:cNvSpPr>
          <p:nvPr>
            <p:ph type="body" idx="1"/>
          </p:nvPr>
        </p:nvSpPr>
        <p:spPr>
          <a:xfrm>
            <a:off x="1409700" y="1000125"/>
            <a:ext cx="7029450" cy="4114800"/>
          </a:xfrm>
        </p:spPr>
        <p:txBody>
          <a:bodyPr/>
          <a:lstStyle/>
          <a:p>
            <a:pPr>
              <a:buFont typeface="Monotype Sorts" pitchFamily="2" charset="2"/>
              <a:buNone/>
            </a:pPr>
            <a:r>
              <a:rPr lang="en-US" sz="2000" b="1" dirty="0"/>
              <a:t>1.	Mutual Exclusion.  If process </a:t>
            </a:r>
            <a:r>
              <a:rPr lang="en-US" sz="2000" b="1" i="1" dirty="0"/>
              <a:t>P</a:t>
            </a:r>
            <a:r>
              <a:rPr lang="en-US" sz="2000" b="1" i="1" baseline="-25000" dirty="0"/>
              <a:t>i</a:t>
            </a:r>
            <a:r>
              <a:rPr lang="en-US" sz="2000" b="1" dirty="0"/>
              <a:t> is executing in its critical section, then no other processes can be executing in their critical sections.</a:t>
            </a:r>
          </a:p>
          <a:p>
            <a:pPr>
              <a:buFont typeface="Monotype Sorts" pitchFamily="2" charset="2"/>
              <a:buNone/>
            </a:pPr>
            <a:r>
              <a:rPr lang="en-US" sz="2000" b="1" dirty="0"/>
              <a:t>2.	Progress.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2" charset="2"/>
              <a:buNone/>
            </a:pPr>
            <a:r>
              <a:rPr lang="en-US" sz="2000" b="1" dirty="0"/>
              <a:t>3.	Bounded Waiting.  A bound must exist on the number of times that other processes are allowed to enter their critical sections after a process has made a request to enter its critical section and before that request is granted.</a:t>
            </a:r>
          </a:p>
          <a:p>
            <a:pPr lvl="1">
              <a:buClr>
                <a:schemeClr val="tx1"/>
              </a:buClr>
              <a:buSzPct val="125000"/>
              <a:buFont typeface="Wingdings 2" pitchFamily="18" charset="2"/>
              <a:buChar char=""/>
            </a:pPr>
            <a:r>
              <a:rPr lang="en-US" sz="2000" b="1" dirty="0"/>
              <a:t>Assume that each process executes at a nonzero speed </a:t>
            </a:r>
          </a:p>
          <a:p>
            <a:pPr lvl="1">
              <a:buClr>
                <a:schemeClr val="tx1"/>
              </a:buClr>
              <a:buSzPct val="125000"/>
              <a:buFont typeface="Wingdings 2" pitchFamily="18" charset="2"/>
              <a:buChar char=""/>
            </a:pPr>
            <a:r>
              <a:rPr lang="en-US" sz="2000" b="1" dirty="0"/>
              <a:t>No assumption concerning relative speed of the </a:t>
            </a:r>
            <a:r>
              <a:rPr lang="en-US" sz="2000" b="1" i="1" dirty="0"/>
              <a:t>n</a:t>
            </a:r>
            <a:r>
              <a:rPr lang="en-US" sz="2000" b="1" dirty="0"/>
              <a:t> processes.</a:t>
            </a:r>
          </a:p>
        </p:txBody>
      </p:sp>
    </p:spTree>
    <p:extLst>
      <p:ext uri="{BB962C8B-B14F-4D97-AF65-F5344CB8AC3E}">
        <p14:creationId xmlns:p14="http://schemas.microsoft.com/office/powerpoint/2010/main" val="140706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Operating System Concepts</a:t>
            </a:r>
          </a:p>
        </p:txBody>
      </p:sp>
      <p:sp>
        <p:nvSpPr>
          <p:cNvPr id="49154" name="Rectangle 2"/>
          <p:cNvSpPr>
            <a:spLocks noGrp="1" noChangeArrowheads="1"/>
          </p:cNvSpPr>
          <p:nvPr>
            <p:ph type="title"/>
          </p:nvPr>
        </p:nvSpPr>
        <p:spPr/>
        <p:txBody>
          <a:bodyPr/>
          <a:lstStyle/>
          <a:p>
            <a:r>
              <a:rPr lang="en-US"/>
              <a:t>Initial Attempts to Solve Problem</a:t>
            </a:r>
          </a:p>
        </p:txBody>
      </p:sp>
      <p:sp>
        <p:nvSpPr>
          <p:cNvPr id="49155" name="Rectangle 3"/>
          <p:cNvSpPr>
            <a:spLocks noGrp="1" noChangeArrowheads="1"/>
          </p:cNvSpPr>
          <p:nvPr>
            <p:ph type="body" idx="1"/>
          </p:nvPr>
        </p:nvSpPr>
        <p:spPr/>
        <p:txBody>
          <a:bodyPr/>
          <a:lstStyle/>
          <a:p>
            <a:pPr>
              <a:tabLst>
                <a:tab pos="2286000" algn="l"/>
                <a:tab pos="2630488" algn="l"/>
                <a:tab pos="2911475" algn="l"/>
              </a:tabLst>
            </a:pPr>
            <a:r>
              <a:rPr lang="en-US" sz="2400" b="1" dirty="0"/>
              <a:t>Only 2  processes, </a:t>
            </a:r>
            <a:r>
              <a:rPr lang="en-US" sz="2400" b="1" i="1" dirty="0"/>
              <a:t>P</a:t>
            </a:r>
            <a:r>
              <a:rPr lang="en-US" sz="2400" b="1" baseline="-25000" dirty="0"/>
              <a:t>0</a:t>
            </a:r>
            <a:r>
              <a:rPr lang="en-US" sz="2400" b="1" dirty="0"/>
              <a:t> and </a:t>
            </a:r>
            <a:r>
              <a:rPr lang="en-US" sz="2400" b="1" i="1" dirty="0"/>
              <a:t>P</a:t>
            </a:r>
            <a:r>
              <a:rPr lang="en-US" sz="2400" b="1" baseline="-25000" dirty="0"/>
              <a:t>1</a:t>
            </a:r>
          </a:p>
          <a:p>
            <a:pPr>
              <a:tabLst>
                <a:tab pos="2286000" algn="l"/>
                <a:tab pos="2630488" algn="l"/>
                <a:tab pos="2911475" algn="l"/>
              </a:tabLst>
            </a:pPr>
            <a:r>
              <a:rPr lang="en-US" sz="2400" b="1" dirty="0"/>
              <a:t>General structure of process </a:t>
            </a:r>
            <a:r>
              <a:rPr lang="en-US" sz="2400" b="1" i="1" dirty="0"/>
              <a:t>P</a:t>
            </a:r>
            <a:r>
              <a:rPr lang="en-US" sz="2400" b="1" i="1" baseline="-25000" dirty="0"/>
              <a:t>i</a:t>
            </a:r>
            <a:r>
              <a:rPr lang="en-US" sz="2400" b="1" i="1" dirty="0"/>
              <a:t> </a:t>
            </a:r>
            <a:r>
              <a:rPr lang="en-US" sz="2400" b="1" dirty="0"/>
              <a:t>(other process </a:t>
            </a:r>
            <a:r>
              <a:rPr lang="en-US" sz="2400" b="1" i="1" dirty="0" err="1"/>
              <a:t>P</a:t>
            </a:r>
            <a:r>
              <a:rPr lang="en-US" sz="2400" b="1" i="1" baseline="-25000" dirty="0" err="1"/>
              <a:t>j</a:t>
            </a:r>
            <a:r>
              <a:rPr lang="en-US" sz="2400" b="1" dirty="0"/>
              <a:t>)</a:t>
            </a:r>
          </a:p>
          <a:p>
            <a:pPr>
              <a:buFont typeface="Monotype Sorts" pitchFamily="2" charset="2"/>
              <a:buNone/>
              <a:tabLst>
                <a:tab pos="2286000" algn="l"/>
                <a:tab pos="2630488" algn="l"/>
                <a:tab pos="2911475" algn="l"/>
              </a:tabLst>
            </a:pPr>
            <a:r>
              <a:rPr lang="en-US" sz="2400" b="1" dirty="0"/>
              <a:t>		do {</a:t>
            </a:r>
          </a:p>
          <a:p>
            <a:pPr>
              <a:buFont typeface="Monotype Sorts" pitchFamily="2" charset="2"/>
              <a:buNone/>
              <a:tabLst>
                <a:tab pos="2286000" algn="l"/>
                <a:tab pos="2630488" algn="l"/>
                <a:tab pos="2911475" algn="l"/>
              </a:tabLst>
            </a:pPr>
            <a:r>
              <a:rPr lang="en-US" sz="2400" b="1" dirty="0"/>
              <a:t>			</a:t>
            </a:r>
            <a:r>
              <a:rPr lang="en-US" sz="2400" b="1" i="1" dirty="0"/>
              <a:t>entry section</a:t>
            </a:r>
          </a:p>
          <a:p>
            <a:pPr>
              <a:buFont typeface="Monotype Sorts" pitchFamily="2" charset="2"/>
              <a:buNone/>
              <a:tabLst>
                <a:tab pos="2286000" algn="l"/>
                <a:tab pos="2630488" algn="l"/>
                <a:tab pos="2911475" algn="l"/>
              </a:tabLst>
            </a:pPr>
            <a:r>
              <a:rPr lang="en-US" sz="2400" b="1" dirty="0"/>
              <a:t>				critical section</a:t>
            </a:r>
          </a:p>
          <a:p>
            <a:pPr>
              <a:buFont typeface="Monotype Sorts" pitchFamily="2" charset="2"/>
              <a:buNone/>
              <a:tabLst>
                <a:tab pos="2286000" algn="l"/>
                <a:tab pos="2630488" algn="l"/>
                <a:tab pos="2911475" algn="l"/>
              </a:tabLst>
            </a:pPr>
            <a:r>
              <a:rPr lang="en-US" sz="2400" b="1" dirty="0"/>
              <a:t>			</a:t>
            </a:r>
            <a:r>
              <a:rPr lang="en-US" sz="2400" b="1" i="1" dirty="0"/>
              <a:t>exit section</a:t>
            </a:r>
            <a:endParaRPr lang="en-US" sz="2400" b="1" dirty="0"/>
          </a:p>
          <a:p>
            <a:pPr>
              <a:buFont typeface="Monotype Sorts" pitchFamily="2" charset="2"/>
              <a:buNone/>
              <a:tabLst>
                <a:tab pos="2286000" algn="l"/>
                <a:tab pos="2630488" algn="l"/>
                <a:tab pos="2911475" algn="l"/>
              </a:tabLst>
            </a:pPr>
            <a:r>
              <a:rPr lang="en-US" sz="2400" b="1" dirty="0"/>
              <a:t>				reminder section</a:t>
            </a:r>
          </a:p>
          <a:p>
            <a:pPr>
              <a:buFont typeface="Monotype Sorts" pitchFamily="2" charset="2"/>
              <a:buNone/>
              <a:tabLst>
                <a:tab pos="2286000" algn="l"/>
                <a:tab pos="2630488" algn="l"/>
                <a:tab pos="2911475" algn="l"/>
              </a:tabLst>
            </a:pPr>
            <a:r>
              <a:rPr lang="en-US" sz="2400" b="1" dirty="0"/>
              <a:t>		} while (1);</a:t>
            </a:r>
          </a:p>
          <a:p>
            <a:pPr>
              <a:tabLst>
                <a:tab pos="2286000" algn="l"/>
                <a:tab pos="2630488" algn="l"/>
                <a:tab pos="2911475" algn="l"/>
              </a:tabLst>
            </a:pPr>
            <a:r>
              <a:rPr lang="en-US" sz="2400" b="1" dirty="0"/>
              <a:t>Processes may share some common variables to synchronize their actions.</a:t>
            </a:r>
          </a:p>
        </p:txBody>
      </p:sp>
      <p:grpSp>
        <p:nvGrpSpPr>
          <p:cNvPr id="49160" name="Group 8"/>
          <p:cNvGrpSpPr>
            <a:grpSpLocks/>
          </p:cNvGrpSpPr>
          <p:nvPr/>
        </p:nvGrpSpPr>
        <p:grpSpPr bwMode="auto">
          <a:xfrm>
            <a:off x="4067175" y="2438400"/>
            <a:ext cx="1533525" cy="1095375"/>
            <a:chOff x="2562" y="1536"/>
            <a:chExt cx="966" cy="690"/>
          </a:xfrm>
        </p:grpSpPr>
        <p:sp>
          <p:nvSpPr>
            <p:cNvPr id="49156" name="Rectangle 4"/>
            <p:cNvSpPr>
              <a:spLocks noChangeArrowheads="1"/>
            </p:cNvSpPr>
            <p:nvPr/>
          </p:nvSpPr>
          <p:spPr bwMode="auto">
            <a:xfrm>
              <a:off x="2568" y="1536"/>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7" name="Rectangle 5"/>
            <p:cNvSpPr>
              <a:spLocks noChangeArrowheads="1"/>
            </p:cNvSpPr>
            <p:nvPr/>
          </p:nvSpPr>
          <p:spPr bwMode="auto">
            <a:xfrm>
              <a:off x="2562" y="1986"/>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2514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Mutual exclusion</a:t>
            </a:r>
            <a:endParaRPr lang="en-US" b="1" dirty="0"/>
          </a:p>
        </p:txBody>
      </p:sp>
      <p:sp>
        <p:nvSpPr>
          <p:cNvPr id="3" name="Content Placeholder 2"/>
          <p:cNvSpPr>
            <a:spLocks noGrp="1"/>
          </p:cNvSpPr>
          <p:nvPr>
            <p:ph idx="1"/>
          </p:nvPr>
        </p:nvSpPr>
        <p:spPr/>
        <p:txBody>
          <a:bodyPr/>
          <a:lstStyle/>
          <a:p>
            <a:r>
              <a:rPr lang="en-US" sz="3600" b="1" dirty="0" smtClean="0"/>
              <a:t>	It is a way of a making sure that if one process  is using a shared variable or  file , the other process will be excluded from doing the same thing.</a:t>
            </a:r>
            <a:endParaRPr lang="en-US" sz="36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04200" cy="5257800"/>
          </a:xfrm>
        </p:spPr>
        <p:txBody>
          <a:bodyPr/>
          <a:lstStyle/>
          <a:p>
            <a:r>
              <a:rPr lang="en-US" b="1" dirty="0" smtClean="0"/>
              <a:t>It is a program object that prevents  simultaneous access to a shared resource.</a:t>
            </a:r>
          </a:p>
          <a:p>
            <a:r>
              <a:rPr lang="en-US" b="1" dirty="0" smtClean="0"/>
              <a:t>Concept used in concurrent programming by taking care of CRITICAL  SECTION  ( it is a piece of code in which processes or threads access a shared resource)</a:t>
            </a:r>
          </a:p>
          <a:p>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8204200" cy="4445000"/>
          </a:xfrm>
        </p:spPr>
        <p:txBody>
          <a:bodyPr/>
          <a:lstStyle/>
          <a:p>
            <a:pPr algn="ctr"/>
            <a:r>
              <a:rPr lang="en-US" sz="4000" b="1" dirty="0" smtClean="0"/>
              <a:t>Arrange   resources such that NO TWO PROCESSES EVER ENTER IN THEIR CRITICAL SECTION / REGION</a:t>
            </a:r>
          </a:p>
          <a:p>
            <a:pPr algn="ctr"/>
            <a:r>
              <a:rPr lang="en-US" sz="4000" b="1" dirty="0" smtClean="0"/>
              <a:t>(at the same time)</a:t>
            </a:r>
            <a:endParaRPr lang="en-US" sz="4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pPr algn="ctr"/>
            <a:r>
              <a:rPr lang="en-US" dirty="0" smtClean="0"/>
              <a:t>Mutual Exclusion Conditions</a:t>
            </a:r>
            <a:endParaRPr lang="en-US" dirty="0"/>
          </a:p>
        </p:txBody>
      </p:sp>
      <p:sp>
        <p:nvSpPr>
          <p:cNvPr id="3" name="Content Placeholder 2"/>
          <p:cNvSpPr>
            <a:spLocks noGrp="1"/>
          </p:cNvSpPr>
          <p:nvPr>
            <p:ph idx="1"/>
          </p:nvPr>
        </p:nvSpPr>
        <p:spPr>
          <a:xfrm>
            <a:off x="533400" y="1295400"/>
            <a:ext cx="8229600" cy="5181600"/>
          </a:xfrm>
        </p:spPr>
        <p:txBody>
          <a:bodyPr/>
          <a:lstStyle/>
          <a:p>
            <a:pPr marL="514350" indent="-514350">
              <a:buAutoNum type="arabicPeriod"/>
            </a:pPr>
            <a:r>
              <a:rPr lang="en-US" dirty="0" smtClean="0"/>
              <a:t>No two processes may at the same moment inside their critical section</a:t>
            </a:r>
          </a:p>
          <a:p>
            <a:pPr marL="514350" indent="-514350">
              <a:buAutoNum type="arabicPeriod"/>
            </a:pPr>
            <a:r>
              <a:rPr lang="en-US" dirty="0" smtClean="0"/>
              <a:t>No assumptions are made about relative speeds of processes or no of CPUs</a:t>
            </a:r>
          </a:p>
          <a:p>
            <a:pPr marL="514350" indent="-514350">
              <a:buAutoNum type="arabicPeriod"/>
            </a:pPr>
            <a:r>
              <a:rPr lang="en-US" dirty="0" smtClean="0"/>
              <a:t>No processes outside its critical region should block / occupy other resources/processes</a:t>
            </a:r>
          </a:p>
          <a:p>
            <a:pPr marL="514350" indent="-514350">
              <a:buAutoNum type="arabicPeriod"/>
            </a:pPr>
            <a:r>
              <a:rPr lang="en-US" dirty="0" smtClean="0"/>
              <a:t>No processes should wait long time to enter its critical section (discard)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371600"/>
          </a:xfrm>
        </p:spPr>
        <p:txBody>
          <a:bodyPr/>
          <a:lstStyle/>
          <a:p>
            <a:pPr algn="ctr"/>
            <a:r>
              <a:rPr lang="en-US" sz="5400" b="1" dirty="0" smtClean="0"/>
              <a:t>UNIT 3</a:t>
            </a:r>
            <a:br>
              <a:rPr lang="en-US" sz="5400" b="1" dirty="0" smtClean="0"/>
            </a:br>
            <a:endParaRPr lang="en-US" sz="5400" b="1" dirty="0"/>
          </a:p>
        </p:txBody>
      </p:sp>
      <p:sp>
        <p:nvSpPr>
          <p:cNvPr id="3" name="Content Placeholder 2"/>
          <p:cNvSpPr>
            <a:spLocks noGrp="1"/>
          </p:cNvSpPr>
          <p:nvPr>
            <p:ph idx="1"/>
          </p:nvPr>
        </p:nvSpPr>
        <p:spPr/>
        <p:txBody>
          <a:bodyPr/>
          <a:lstStyle/>
          <a:p>
            <a:pPr marL="0" indent="0" algn="ctr">
              <a:buNone/>
            </a:pPr>
            <a:endParaRPr lang="en-US" sz="6000" b="1" dirty="0" smtClean="0"/>
          </a:p>
          <a:p>
            <a:pPr marL="0" indent="0" algn="ctr">
              <a:buNone/>
            </a:pPr>
            <a:r>
              <a:rPr lang="en-US" sz="6000" b="1" dirty="0" smtClean="0"/>
              <a:t>Process </a:t>
            </a:r>
            <a:r>
              <a:rPr lang="en-US" sz="6000" b="1" dirty="0"/>
              <a:t>Coordination</a:t>
            </a:r>
            <a:endParaRPr lang="en-US" sz="6000"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a:t>
            </a:fld>
            <a:endParaRPr lang="en-US"/>
          </a:p>
        </p:txBody>
      </p:sp>
    </p:spTree>
    <p:extLst>
      <p:ext uri="{BB962C8B-B14F-4D97-AF65-F5344CB8AC3E}">
        <p14:creationId xmlns:p14="http://schemas.microsoft.com/office/powerpoint/2010/main" val="5253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pPr algn="ctr"/>
            <a:r>
              <a:rPr lang="en-US" b="1" dirty="0" smtClean="0">
                <a:solidFill>
                  <a:srgbClr val="FF0000"/>
                </a:solidFill>
              </a:rPr>
              <a:t>Solutions </a:t>
            </a:r>
            <a:endParaRPr lang="en-US" b="1" dirty="0">
              <a:solidFill>
                <a:srgbClr val="FF0000"/>
              </a:solidFill>
            </a:endParaRPr>
          </a:p>
        </p:txBody>
      </p:sp>
      <p:sp>
        <p:nvSpPr>
          <p:cNvPr id="3" name="Content Placeholder 2"/>
          <p:cNvSpPr>
            <a:spLocks noGrp="1"/>
          </p:cNvSpPr>
          <p:nvPr>
            <p:ph idx="1"/>
          </p:nvPr>
        </p:nvSpPr>
        <p:spPr/>
        <p:txBody>
          <a:bodyPr/>
          <a:lstStyle/>
          <a:p>
            <a:pPr marL="514350" indent="-514350">
              <a:buAutoNum type="arabicPeriod"/>
            </a:pPr>
            <a:r>
              <a:rPr lang="en-US" b="1" dirty="0" smtClean="0"/>
              <a:t>HARDWARE Support</a:t>
            </a:r>
          </a:p>
          <a:p>
            <a:pPr marL="514350" indent="-514350">
              <a:buAutoNum type="arabicPeriod"/>
            </a:pPr>
            <a:r>
              <a:rPr lang="en-US" b="1" dirty="0" smtClean="0"/>
              <a:t>OS Support (Semaphores and MUTEX)</a:t>
            </a:r>
            <a:endParaRPr lang="en-US" b="1" dirty="0"/>
          </a:p>
        </p:txBody>
      </p:sp>
    </p:spTree>
    <p:extLst>
      <p:ext uri="{BB962C8B-B14F-4D97-AF65-F5344CB8AC3E}">
        <p14:creationId xmlns:p14="http://schemas.microsoft.com/office/powerpoint/2010/main" val="2274845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414110" y="1008517"/>
            <a:ext cx="7902575" cy="5065712"/>
          </a:xfrm>
        </p:spPr>
        <p:txBody>
          <a:bodyPr/>
          <a:lstStyle/>
          <a:p>
            <a:pPr algn="l"/>
            <a:r>
              <a:rPr lang="en-US" sz="2800" dirty="0" smtClean="0"/>
              <a:t>Proposals for achieving mutual exclusion</a:t>
            </a:r>
          </a:p>
          <a:p>
            <a:pPr algn="l"/>
            <a:endParaRPr lang="en-US" sz="2800" dirty="0" smtClean="0"/>
          </a:p>
          <a:p>
            <a:pPr algn="l">
              <a:buFontTx/>
              <a:buAutoNum type="arabicPeriod"/>
            </a:pPr>
            <a:r>
              <a:rPr lang="en-US" sz="2800" dirty="0" smtClean="0"/>
              <a:t>Disabling interrupts</a:t>
            </a:r>
          </a:p>
          <a:p>
            <a:pPr algn="l">
              <a:buFontTx/>
              <a:buAutoNum type="arabicPeriod"/>
            </a:pPr>
            <a:r>
              <a:rPr lang="en-US" sz="2800" dirty="0" smtClean="0"/>
              <a:t>Lock variables</a:t>
            </a:r>
          </a:p>
          <a:p>
            <a:pPr algn="l">
              <a:buFontTx/>
              <a:buAutoNum type="arabicPeriod"/>
            </a:pPr>
            <a:r>
              <a:rPr lang="en-US" sz="2800" dirty="0" smtClean="0"/>
              <a:t>Strict alternation</a:t>
            </a:r>
          </a:p>
          <a:p>
            <a:pPr algn="l">
              <a:buFontTx/>
              <a:buAutoNum type="arabicPeriod"/>
            </a:pPr>
            <a:r>
              <a:rPr lang="en-US" sz="2800" dirty="0" smtClean="0"/>
              <a:t>Peterson's solution</a:t>
            </a:r>
          </a:p>
          <a:p>
            <a:pPr algn="l">
              <a:buFontTx/>
              <a:buAutoNum type="arabicPeriod"/>
            </a:pPr>
            <a:r>
              <a:rPr lang="en-US" sz="2800" dirty="0" smtClean="0"/>
              <a:t>The TSL instruction</a:t>
            </a:r>
          </a:p>
        </p:txBody>
      </p:sp>
      <p:sp>
        <p:nvSpPr>
          <p:cNvPr id="6" name="Slide Number Placeholder 5"/>
          <p:cNvSpPr>
            <a:spLocks noGrp="1"/>
          </p:cNvSpPr>
          <p:nvPr>
            <p:ph type="sldNum" sz="quarter" idx="11"/>
          </p:nvPr>
        </p:nvSpPr>
        <p:spPr/>
        <p:txBody>
          <a:bodyPr/>
          <a:lstStyle/>
          <a:p>
            <a:pPr>
              <a:defRPr/>
            </a:pPr>
            <a:fld id="{A52637A0-42F2-4CFB-8188-3ED4A7F56DE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58370" name="Rectangle 2"/>
          <p:cNvSpPr>
            <a:spLocks noGrp="1" noChangeArrowheads="1"/>
          </p:cNvSpPr>
          <p:nvPr>
            <p:ph type="title"/>
          </p:nvPr>
        </p:nvSpPr>
        <p:spPr>
          <a:xfrm>
            <a:off x="1152525" y="685800"/>
            <a:ext cx="7248525" cy="457200"/>
          </a:xfrm>
        </p:spPr>
        <p:txBody>
          <a:bodyPr/>
          <a:lstStyle/>
          <a:p>
            <a:r>
              <a:rPr lang="en-US" sz="2800" dirty="0"/>
              <a:t>Critical Section of </a:t>
            </a:r>
            <a:r>
              <a:rPr lang="en-US" sz="2800" i="1" dirty="0"/>
              <a:t>n</a:t>
            </a:r>
            <a:r>
              <a:rPr lang="en-US" sz="2800" dirty="0"/>
              <a:t> Processes</a:t>
            </a:r>
          </a:p>
        </p:txBody>
      </p:sp>
      <p:sp>
        <p:nvSpPr>
          <p:cNvPr id="58371" name="Rectangle 3"/>
          <p:cNvSpPr>
            <a:spLocks noGrp="1" noChangeArrowheads="1"/>
          </p:cNvSpPr>
          <p:nvPr>
            <p:ph type="body" idx="1"/>
          </p:nvPr>
        </p:nvSpPr>
        <p:spPr/>
        <p:txBody>
          <a:bodyPr/>
          <a:lstStyle/>
          <a:p>
            <a:pPr>
              <a:lnSpc>
                <a:spcPct val="90000"/>
              </a:lnSpc>
              <a:tabLst>
                <a:tab pos="2513013" algn="l"/>
                <a:tab pos="2857500" algn="l"/>
                <a:tab pos="3148013" algn="l"/>
              </a:tabLst>
            </a:pPr>
            <a:r>
              <a:rPr lang="en-US" sz="1800" dirty="0"/>
              <a:t>Shared data:</a:t>
            </a:r>
          </a:p>
          <a:p>
            <a:pPr>
              <a:lnSpc>
                <a:spcPct val="90000"/>
              </a:lnSpc>
              <a:buFont typeface="Monotype Sorts" pitchFamily="2" charset="2"/>
              <a:buNone/>
              <a:tabLst>
                <a:tab pos="2513013" algn="l"/>
                <a:tab pos="2857500" algn="l"/>
                <a:tab pos="3148013" algn="l"/>
              </a:tabLst>
            </a:pPr>
            <a:r>
              <a:rPr lang="en-US" sz="1800" b="1" dirty="0"/>
              <a:t>	   semaphore </a:t>
            </a:r>
            <a:r>
              <a:rPr lang="en-US" sz="1800" b="1" dirty="0" err="1"/>
              <a:t>mutex</a:t>
            </a:r>
            <a:r>
              <a:rPr lang="en-US" sz="1800" b="1" dirty="0"/>
              <a:t>; //</a:t>
            </a:r>
            <a:r>
              <a:rPr lang="en-US" sz="1800" dirty="0"/>
              <a:t>initially </a:t>
            </a:r>
            <a:r>
              <a:rPr lang="en-US" sz="1800" i="1" dirty="0" err="1"/>
              <a:t>mutex</a:t>
            </a:r>
            <a:r>
              <a:rPr lang="en-US" sz="1800" dirty="0"/>
              <a:t> = 1</a:t>
            </a:r>
            <a:br>
              <a:rPr lang="en-US" sz="1800" dirty="0"/>
            </a:br>
            <a:endParaRPr lang="en-US" sz="1800" dirty="0"/>
          </a:p>
          <a:p>
            <a:pPr>
              <a:lnSpc>
                <a:spcPct val="90000"/>
              </a:lnSpc>
              <a:tabLst>
                <a:tab pos="2513013" algn="l"/>
                <a:tab pos="2857500" algn="l"/>
                <a:tab pos="3148013" algn="l"/>
              </a:tabLst>
            </a:pPr>
            <a:r>
              <a:rPr lang="en-US" sz="1800" dirty="0"/>
              <a:t>Process </a:t>
            </a:r>
            <a:r>
              <a:rPr lang="en-US" sz="1800" i="1" dirty="0"/>
              <a:t>Pi: </a:t>
            </a:r>
            <a:r>
              <a:rPr lang="en-US" sz="1800" dirty="0"/>
              <a:t/>
            </a:r>
            <a:br>
              <a:rPr lang="en-US" sz="1800" dirty="0"/>
            </a:br>
            <a:r>
              <a:rPr lang="en-US" sz="1800" dirty="0"/>
              <a:t/>
            </a:r>
            <a:br>
              <a:rPr lang="en-US" sz="1800" dirty="0"/>
            </a:br>
            <a:r>
              <a:rPr lang="en-US" sz="1800" b="1" dirty="0"/>
              <a:t>do {</a:t>
            </a:r>
            <a:br>
              <a:rPr lang="en-US" sz="1800" b="1" dirty="0"/>
            </a:br>
            <a:r>
              <a:rPr lang="en-US" sz="1800" b="1" dirty="0"/>
              <a:t>    wait(</a:t>
            </a:r>
            <a:r>
              <a:rPr lang="en-US" sz="1800" b="1" dirty="0" err="1"/>
              <a:t>mutex</a:t>
            </a:r>
            <a:r>
              <a:rPr lang="en-US" sz="1800" b="1" dirty="0"/>
              <a:t>);</a:t>
            </a:r>
            <a:br>
              <a:rPr lang="en-US" sz="1800" b="1" dirty="0"/>
            </a:br>
            <a:r>
              <a:rPr lang="en-US" sz="1800" b="1" dirty="0"/>
              <a:t>        </a:t>
            </a:r>
            <a:r>
              <a:rPr lang="en-US" sz="1800" dirty="0"/>
              <a:t>critical section</a:t>
            </a:r>
          </a:p>
          <a:p>
            <a:pPr>
              <a:lnSpc>
                <a:spcPct val="90000"/>
              </a:lnSpc>
              <a:buFont typeface="Monotype Sorts" pitchFamily="2" charset="2"/>
              <a:buNone/>
              <a:tabLst>
                <a:tab pos="2513013" algn="l"/>
                <a:tab pos="2857500" algn="l"/>
                <a:tab pos="3148013" algn="l"/>
              </a:tabLst>
            </a:pPr>
            <a:r>
              <a:rPr lang="en-US" sz="1800" b="1" dirty="0"/>
              <a:t> 	    signal(</a:t>
            </a:r>
            <a:r>
              <a:rPr lang="en-US" sz="1800" b="1" dirty="0" err="1"/>
              <a:t>mutex</a:t>
            </a:r>
            <a:r>
              <a:rPr lang="en-US" sz="1800" b="1" dirty="0"/>
              <a:t>);</a:t>
            </a:r>
            <a:br>
              <a:rPr lang="en-US" sz="1800" b="1" dirty="0"/>
            </a:br>
            <a:r>
              <a:rPr lang="en-US" sz="1800" b="1" dirty="0"/>
              <a:t>       </a:t>
            </a:r>
            <a:r>
              <a:rPr lang="en-US" sz="1800" dirty="0"/>
              <a:t> remainder section</a:t>
            </a:r>
            <a:br>
              <a:rPr lang="en-US" sz="1800" dirty="0"/>
            </a:br>
            <a:r>
              <a:rPr lang="en-US" sz="1800" b="1" dirty="0"/>
              <a:t>} while (1);</a:t>
            </a:r>
          </a:p>
          <a:p>
            <a:pPr>
              <a:lnSpc>
                <a:spcPct val="90000"/>
              </a:lnSpc>
              <a:buFont typeface="Monotype Sorts" pitchFamily="2" charset="2"/>
              <a:buNone/>
              <a:tabLst>
                <a:tab pos="2513013" algn="l"/>
                <a:tab pos="2857500" algn="l"/>
                <a:tab pos="3148013" algn="l"/>
              </a:tabLst>
            </a:pPr>
            <a:r>
              <a:rPr lang="en-US" sz="1800" b="1" i="1" baseline="-25000" dirty="0"/>
              <a:t>	</a:t>
            </a:r>
            <a:r>
              <a:rPr lang="en-US" sz="1800" i="1" baseline="-25000" dirty="0"/>
              <a:t>       </a:t>
            </a:r>
            <a:r>
              <a:rPr lang="en-US" sz="1800" baseline="-25000" dirty="0"/>
              <a:t>   </a:t>
            </a:r>
            <a:r>
              <a:rPr lang="en-US" sz="1800" i="1" baseline="-25000" dirty="0"/>
              <a:t/>
            </a:r>
            <a:br>
              <a:rPr lang="en-US" sz="1800" i="1" baseline="-25000" dirty="0"/>
            </a:br>
            <a:r>
              <a:rPr lang="en-US" sz="1800" i="1" baseline="-25000" dirty="0"/>
              <a:t/>
            </a:r>
            <a:br>
              <a:rPr lang="en-US" sz="1800" i="1" baseline="-25000" dirty="0"/>
            </a:br>
            <a:endParaRPr lang="en-US" sz="1800" baseline="-25000" dirty="0"/>
          </a:p>
          <a:p>
            <a:pPr>
              <a:lnSpc>
                <a:spcPct val="90000"/>
              </a:lnSpc>
              <a:buFont typeface="Monotype Sorts" pitchFamily="2" charset="2"/>
              <a:buNone/>
              <a:tabLst>
                <a:tab pos="2513013" algn="l"/>
                <a:tab pos="2857500" algn="l"/>
                <a:tab pos="3148013" algn="l"/>
              </a:tabLst>
            </a:pPr>
            <a:r>
              <a:rPr lang="en-US" sz="1800" dirty="0"/>
              <a:t>	</a:t>
            </a:r>
          </a:p>
        </p:txBody>
      </p:sp>
    </p:spTree>
    <p:extLst>
      <p:ext uri="{BB962C8B-B14F-4D97-AF65-F5344CB8AC3E}">
        <p14:creationId xmlns:p14="http://schemas.microsoft.com/office/powerpoint/2010/main" val="419669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Disabling interrupts</a:t>
            </a:r>
            <a:br>
              <a:rPr lang="en-US" dirty="0" smtClean="0"/>
            </a:br>
            <a:endParaRPr lang="en-US" dirty="0"/>
          </a:p>
        </p:txBody>
      </p:sp>
      <p:sp>
        <p:nvSpPr>
          <p:cNvPr id="5" name="Slide Number Placeholder 4"/>
          <p:cNvSpPr>
            <a:spLocks noGrp="1"/>
          </p:cNvSpPr>
          <p:nvPr>
            <p:ph type="sldNum" sz="quarter" idx="11"/>
          </p:nvPr>
        </p:nvSpPr>
        <p:spPr/>
        <p:txBody>
          <a:bodyPr/>
          <a:lstStyle/>
          <a:p>
            <a:pPr>
              <a:defRPr/>
            </a:pPr>
            <a:fld id="{A52637A0-42F2-4CFB-8188-3ED4A7F56DEA}" type="slidenum">
              <a:rPr lang="en-US" smtClean="0"/>
              <a:pPr>
                <a:defRPr/>
              </a:pPr>
              <a:t>23</a:t>
            </a:fld>
            <a:endParaRPr lang="en-US"/>
          </a:p>
        </p:txBody>
      </p:sp>
      <p:sp>
        <p:nvSpPr>
          <p:cNvPr id="6" name="TextBox 5"/>
          <p:cNvSpPr txBox="1"/>
          <p:nvPr/>
        </p:nvSpPr>
        <p:spPr>
          <a:xfrm>
            <a:off x="1066800" y="1649895"/>
            <a:ext cx="6477000" cy="2308324"/>
          </a:xfrm>
          <a:prstGeom prst="rect">
            <a:avLst/>
          </a:prstGeom>
          <a:noFill/>
        </p:spPr>
        <p:txBody>
          <a:bodyPr wrap="square" rtlCol="0">
            <a:spAutoFit/>
          </a:bodyPr>
          <a:lstStyle/>
          <a:p>
            <a:r>
              <a:rPr lang="en-US" dirty="0" smtClean="0"/>
              <a:t>Disable interrupt before entering in critical region</a:t>
            </a:r>
          </a:p>
          <a:p>
            <a:endParaRPr lang="en-US" dirty="0" smtClean="0"/>
          </a:p>
          <a:p>
            <a:endParaRPr lang="en-US" dirty="0" smtClean="0"/>
          </a:p>
          <a:p>
            <a:r>
              <a:rPr lang="en-US" dirty="0" smtClean="0"/>
              <a:t> What will happen if process forget to enable interrupt?</a:t>
            </a:r>
          </a:p>
          <a:p>
            <a:endParaRPr lang="en-US" dirty="0" smtClean="0"/>
          </a:p>
          <a:p>
            <a:endParaRPr lang="en-US" dirty="0" smtClean="0"/>
          </a:p>
          <a:p>
            <a:endParaRPr lang="en-US" dirty="0" smtClean="0"/>
          </a:p>
          <a:p>
            <a:endParaRPr lang="en-US" dirty="0"/>
          </a:p>
        </p:txBody>
      </p:sp>
      <p:sp>
        <p:nvSpPr>
          <p:cNvPr id="8" name="Rectangle 7"/>
          <p:cNvSpPr/>
          <p:nvPr/>
        </p:nvSpPr>
        <p:spPr>
          <a:xfrm>
            <a:off x="0" y="4342341"/>
            <a:ext cx="5867400" cy="369332"/>
          </a:xfrm>
          <a:prstGeom prst="rect">
            <a:avLst/>
          </a:prstGeom>
        </p:spPr>
        <p:txBody>
          <a:bodyPr wrap="square">
            <a:spAutoFit/>
          </a:bodyPr>
          <a:lstStyle/>
          <a:p>
            <a:r>
              <a:rPr lang="en-US" dirty="0" smtClean="0"/>
              <a:t>	What will happen in multicore environment?.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58417"/>
            <a:ext cx="9144000" cy="1143000"/>
          </a:xfrm>
        </p:spPr>
        <p:txBody>
          <a:bodyPr/>
          <a:lstStyle/>
          <a:p>
            <a:r>
              <a:rPr lang="en-US" dirty="0" smtClean="0"/>
              <a:t>Lock variables</a:t>
            </a:r>
            <a:br>
              <a:rPr lang="en-US" dirty="0" smtClean="0"/>
            </a:br>
            <a:endParaRPr lang="en-US" dirty="0"/>
          </a:p>
        </p:txBody>
      </p:sp>
      <p:sp>
        <p:nvSpPr>
          <p:cNvPr id="5" name="Slide Number Placeholder 4"/>
          <p:cNvSpPr>
            <a:spLocks noGrp="1"/>
          </p:cNvSpPr>
          <p:nvPr>
            <p:ph type="sldNum" sz="quarter" idx="11"/>
          </p:nvPr>
        </p:nvSpPr>
        <p:spPr/>
        <p:txBody>
          <a:bodyPr/>
          <a:lstStyle/>
          <a:p>
            <a:pPr>
              <a:defRPr/>
            </a:pPr>
            <a:fld id="{A52637A0-42F2-4CFB-8188-3ED4A7F56DEA}" type="slidenum">
              <a:rPr lang="en-US" smtClean="0"/>
              <a:pPr>
                <a:defRPr/>
              </a:pPr>
              <a:t>24</a:t>
            </a:fld>
            <a:endParaRPr lang="en-US"/>
          </a:p>
        </p:txBody>
      </p:sp>
      <p:sp>
        <p:nvSpPr>
          <p:cNvPr id="8" name="TextBox 7"/>
          <p:cNvSpPr txBox="1"/>
          <p:nvPr/>
        </p:nvSpPr>
        <p:spPr>
          <a:xfrm>
            <a:off x="125462" y="1536442"/>
            <a:ext cx="9018538" cy="4616648"/>
          </a:xfrm>
          <a:prstGeom prst="rect">
            <a:avLst/>
          </a:prstGeom>
          <a:noFill/>
        </p:spPr>
        <p:txBody>
          <a:bodyPr wrap="square" rtlCol="0">
            <a:spAutoFit/>
          </a:bodyPr>
          <a:lstStyle/>
          <a:p>
            <a:pPr marL="514350" indent="-514350" algn="l">
              <a:buFont typeface="+mj-lt"/>
              <a:buAutoNum type="arabicPeriod"/>
            </a:pPr>
            <a:r>
              <a:rPr lang="en-US" dirty="0" smtClean="0"/>
              <a:t>Use single , shared  Lock variable.</a:t>
            </a:r>
          </a:p>
          <a:p>
            <a:pPr marL="514350" indent="-514350" algn="l">
              <a:buFont typeface="+mj-lt"/>
              <a:buAutoNum type="arabicPeriod"/>
            </a:pPr>
            <a:r>
              <a:rPr lang="en-US" dirty="0" smtClean="0"/>
              <a:t>Lock variable will be initially 0.</a:t>
            </a:r>
          </a:p>
          <a:p>
            <a:pPr marL="514350" indent="-514350" algn="l">
              <a:buFont typeface="+mj-lt"/>
              <a:buAutoNum type="arabicPeriod"/>
            </a:pPr>
            <a:r>
              <a:rPr lang="en-US" dirty="0" smtClean="0"/>
              <a:t>When process want to enter in critical region </a:t>
            </a:r>
          </a:p>
          <a:p>
            <a:pPr marL="514350" indent="-514350" algn="l">
              <a:buFont typeface="+mj-lt"/>
              <a:buAutoNum type="arabicPeriod"/>
            </a:pPr>
            <a:r>
              <a:rPr lang="en-US" dirty="0" smtClean="0"/>
              <a:t>It first test the lock.</a:t>
            </a:r>
          </a:p>
          <a:p>
            <a:pPr marL="514350" indent="-514350" algn="l">
              <a:buFont typeface="+mj-lt"/>
              <a:buAutoNum type="arabicPeriod"/>
            </a:pPr>
            <a:r>
              <a:rPr lang="en-US" dirty="0" smtClean="0"/>
              <a:t>If lock is 0,process set it to 1 and enters in </a:t>
            </a:r>
          </a:p>
          <a:p>
            <a:pPr algn="l"/>
            <a:r>
              <a:rPr lang="en-US" dirty="0" smtClean="0"/>
              <a:t>       Critical region.</a:t>
            </a:r>
          </a:p>
          <a:p>
            <a:pPr marL="514350" indent="-514350" algn="l">
              <a:buFont typeface="+mj-lt"/>
              <a:buAutoNum type="arabicPeriod"/>
            </a:pPr>
            <a:r>
              <a:rPr lang="en-US" dirty="0" smtClean="0"/>
              <a:t>If lock is 1, process wait until it becomes 0.</a:t>
            </a:r>
          </a:p>
          <a:p>
            <a:pPr marL="514350" indent="-514350" algn="l">
              <a:buFont typeface="+mj-lt"/>
              <a:buAutoNum type="arabicPeriod"/>
            </a:pPr>
            <a:endParaRPr lang="en-US" dirty="0" smtClean="0"/>
          </a:p>
          <a:p>
            <a:pPr marL="514350" indent="-514350" algn="l"/>
            <a:r>
              <a:rPr lang="en-US" dirty="0" smtClean="0"/>
              <a:t>Race around.</a:t>
            </a:r>
          </a:p>
          <a:p>
            <a:pPr marL="514350" indent="-514350" algn="l"/>
            <a:endParaRPr lang="en-US" sz="3200" b="1" dirty="0"/>
          </a:p>
          <a:p>
            <a:pPr marL="514350" indent="-514350" algn="l"/>
            <a:r>
              <a:rPr lang="en-US" sz="3200" b="1" dirty="0" smtClean="0"/>
              <a:t>LOCK = 0 no process in critical region</a:t>
            </a:r>
          </a:p>
          <a:p>
            <a:pPr marL="514350" indent="-514350"/>
            <a:r>
              <a:rPr lang="en-US" sz="3200" b="1" dirty="0"/>
              <a:t>LOCK = </a:t>
            </a:r>
            <a:r>
              <a:rPr lang="en-US" sz="3200" b="1" dirty="0" smtClean="0"/>
              <a:t>1  </a:t>
            </a:r>
            <a:r>
              <a:rPr lang="en-US" sz="3200" b="1" dirty="0"/>
              <a:t>process in critical region</a:t>
            </a:r>
          </a:p>
          <a:p>
            <a:pPr marL="514350" indent="-514350" algn="l"/>
            <a:endParaRPr lang="en-US" dirty="0" smtClean="0"/>
          </a:p>
          <a:p>
            <a:pPr marL="514350" indent="-514350" algn="l"/>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r>
              <a:rPr lang="en-US" smtClean="0"/>
              <a:t>Strict Alternation</a:t>
            </a:r>
          </a:p>
        </p:txBody>
      </p:sp>
      <p:pic>
        <p:nvPicPr>
          <p:cNvPr id="38917" name="Picture 2"/>
          <p:cNvPicPr>
            <a:picLocks noChangeAspect="1" noChangeArrowheads="1"/>
          </p:cNvPicPr>
          <p:nvPr/>
        </p:nvPicPr>
        <p:blipFill>
          <a:blip r:embed="rId3"/>
          <a:srcRect/>
          <a:stretch>
            <a:fillRect/>
          </a:stretch>
        </p:blipFill>
        <p:spPr bwMode="auto">
          <a:xfrm>
            <a:off x="0" y="1524000"/>
            <a:ext cx="8448675" cy="2949349"/>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A52637A0-42F2-4CFB-8188-3ED4A7F56DEA}" type="slidenum">
              <a:rPr lang="en-US" smtClean="0"/>
              <a:pPr>
                <a:defRPr/>
              </a:pPr>
              <a:t>25</a:t>
            </a:fld>
            <a:endParaRPr lang="en-US" dirty="0"/>
          </a:p>
        </p:txBody>
      </p:sp>
      <p:sp>
        <p:nvSpPr>
          <p:cNvPr id="9" name="TextBox 8"/>
          <p:cNvSpPr txBox="1"/>
          <p:nvPr/>
        </p:nvSpPr>
        <p:spPr>
          <a:xfrm>
            <a:off x="348343" y="4397829"/>
            <a:ext cx="8512628" cy="1785104"/>
          </a:xfrm>
          <a:prstGeom prst="rect">
            <a:avLst/>
          </a:prstGeom>
          <a:noFill/>
        </p:spPr>
        <p:txBody>
          <a:bodyPr wrap="square" rtlCol="0">
            <a:spAutoFit/>
          </a:bodyPr>
          <a:lstStyle/>
          <a:p>
            <a:r>
              <a:rPr lang="en-US" dirty="0" smtClean="0"/>
              <a:t>Spin lock problem ,wastage of CPU cycles.</a:t>
            </a:r>
          </a:p>
          <a:p>
            <a:endParaRPr lang="en-US" dirty="0"/>
          </a:p>
          <a:p>
            <a:r>
              <a:rPr lang="en-US" sz="2800" b="1" dirty="0" smtClean="0"/>
              <a:t>A lock that is uses busy waiting is called a spin lock</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dirty="0" smtClean="0"/>
              <a:t> </a:t>
            </a:r>
          </a:p>
        </p:txBody>
      </p:sp>
      <p:sp>
        <p:nvSpPr>
          <p:cNvPr id="39939" name="Title 2"/>
          <p:cNvSpPr>
            <a:spLocks noGrp="1"/>
          </p:cNvSpPr>
          <p:nvPr>
            <p:ph type="title"/>
          </p:nvPr>
        </p:nvSpPr>
        <p:spPr>
          <a:xfrm>
            <a:off x="152400" y="708025"/>
            <a:ext cx="9144000" cy="968375"/>
          </a:xfrm>
        </p:spPr>
        <p:txBody>
          <a:bodyPr/>
          <a:lstStyle/>
          <a:p>
            <a:r>
              <a:rPr lang="en-US" sz="3600" dirty="0" smtClean="0"/>
              <a:t>Peterson's </a:t>
            </a:r>
            <a:r>
              <a:rPr lang="en-US" sz="3600" dirty="0"/>
              <a:t>Solution Peterson’s solution for achieving mutual </a:t>
            </a:r>
            <a:r>
              <a:rPr lang="en-US" sz="3600" dirty="0" smtClean="0"/>
              <a:t>exclusion : Multiple keys</a:t>
            </a:r>
          </a:p>
        </p:txBody>
      </p:sp>
      <p:pic>
        <p:nvPicPr>
          <p:cNvPr id="39941" name="Picture 2"/>
          <p:cNvPicPr>
            <a:picLocks noChangeAspect="1" noChangeArrowheads="1"/>
          </p:cNvPicPr>
          <p:nvPr/>
        </p:nvPicPr>
        <p:blipFill>
          <a:blip r:embed="rId3"/>
          <a:srcRect/>
          <a:stretch>
            <a:fillRect/>
          </a:stretch>
        </p:blipFill>
        <p:spPr bwMode="auto">
          <a:xfrm>
            <a:off x="1066800" y="1865313"/>
            <a:ext cx="7164388" cy="4840287"/>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A52637A0-42F2-4CFB-8188-3ED4A7F56DE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2"/>
          <p:cNvSpPr>
            <a:spLocks noGrp="1"/>
          </p:cNvSpPr>
          <p:nvPr>
            <p:ph type="title"/>
          </p:nvPr>
        </p:nvSpPr>
        <p:spPr>
          <a:xfrm>
            <a:off x="0" y="337930"/>
            <a:ext cx="9144000" cy="1143000"/>
          </a:xfrm>
        </p:spPr>
        <p:txBody>
          <a:bodyPr/>
          <a:lstStyle/>
          <a:p>
            <a:r>
              <a:rPr lang="en-US" dirty="0" smtClean="0"/>
              <a:t>The TSL Instruction </a:t>
            </a:r>
            <a:br>
              <a:rPr lang="en-US" dirty="0" smtClean="0"/>
            </a:br>
            <a:r>
              <a:rPr lang="en-US" dirty="0" smtClean="0"/>
              <a:t>test and set lock</a:t>
            </a:r>
          </a:p>
        </p:txBody>
      </p:sp>
      <p:pic>
        <p:nvPicPr>
          <p:cNvPr id="28677" name="Picture 2"/>
          <p:cNvPicPr>
            <a:picLocks noChangeAspect="1" noChangeArrowheads="1"/>
          </p:cNvPicPr>
          <p:nvPr/>
        </p:nvPicPr>
        <p:blipFill>
          <a:blip r:embed="rId3"/>
          <a:srcRect/>
          <a:stretch>
            <a:fillRect/>
          </a:stretch>
        </p:blipFill>
        <p:spPr bwMode="auto">
          <a:xfrm>
            <a:off x="0" y="1885724"/>
            <a:ext cx="8963024" cy="2533876"/>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5A2DB064-0A0C-4D09-9628-787CBD24F5BE}" type="slidenum">
              <a:rPr lang="en-US" smtClean="0"/>
              <a:pPr>
                <a:defRPr/>
              </a:pPr>
              <a:t>27</a:t>
            </a:fld>
            <a:endParaRPr lang="en-US"/>
          </a:p>
        </p:txBody>
      </p:sp>
      <p:sp>
        <p:nvSpPr>
          <p:cNvPr id="9" name="TextBox 8"/>
          <p:cNvSpPr txBox="1"/>
          <p:nvPr/>
        </p:nvSpPr>
        <p:spPr>
          <a:xfrm>
            <a:off x="609601" y="4550229"/>
            <a:ext cx="8207828" cy="1569660"/>
          </a:xfrm>
          <a:prstGeom prst="rect">
            <a:avLst/>
          </a:prstGeom>
          <a:noFill/>
        </p:spPr>
        <p:txBody>
          <a:bodyPr wrap="square" rtlCol="0">
            <a:spAutoFit/>
          </a:bodyPr>
          <a:lstStyle/>
          <a:p>
            <a:r>
              <a:rPr lang="en-US" dirty="0" smtClean="0"/>
              <a:t>It reads a contents of memory word lock into register RX and store s a nonzero value at the memory address lock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57346" name="Rectangle 2"/>
          <p:cNvSpPr>
            <a:spLocks noGrp="1" noChangeArrowheads="1"/>
          </p:cNvSpPr>
          <p:nvPr>
            <p:ph type="title"/>
          </p:nvPr>
        </p:nvSpPr>
        <p:spPr>
          <a:xfrm>
            <a:off x="457200" y="76200"/>
            <a:ext cx="8229600" cy="1371600"/>
          </a:xfrm>
        </p:spPr>
        <p:txBody>
          <a:bodyPr/>
          <a:lstStyle/>
          <a:p>
            <a:r>
              <a:rPr lang="en-US" dirty="0"/>
              <a:t>Semaphores</a:t>
            </a:r>
          </a:p>
        </p:txBody>
      </p:sp>
      <p:sp>
        <p:nvSpPr>
          <p:cNvPr id="57347" name="Rectangle 3"/>
          <p:cNvSpPr>
            <a:spLocks noGrp="1" noChangeArrowheads="1"/>
          </p:cNvSpPr>
          <p:nvPr>
            <p:ph type="body" idx="1"/>
          </p:nvPr>
        </p:nvSpPr>
        <p:spPr>
          <a:xfrm>
            <a:off x="457200" y="1295400"/>
            <a:ext cx="8229600" cy="3886200"/>
          </a:xfrm>
        </p:spPr>
        <p:txBody>
          <a:bodyPr/>
          <a:lstStyle/>
          <a:p>
            <a:pPr>
              <a:tabLst>
                <a:tab pos="1597025" algn="l"/>
                <a:tab pos="2576513" algn="l"/>
              </a:tabLst>
            </a:pPr>
            <a:r>
              <a:rPr lang="en-US" sz="2800" dirty="0"/>
              <a:t>Synchronization tool that does not require busy waiting.</a:t>
            </a:r>
          </a:p>
          <a:p>
            <a:pPr>
              <a:tabLst>
                <a:tab pos="1597025" algn="l"/>
                <a:tab pos="2576513" algn="l"/>
              </a:tabLst>
            </a:pPr>
            <a:r>
              <a:rPr lang="en-US" sz="2800" dirty="0"/>
              <a:t>Semaphore </a:t>
            </a:r>
            <a:r>
              <a:rPr lang="en-US" sz="2800" i="1" dirty="0"/>
              <a:t>S</a:t>
            </a:r>
            <a:r>
              <a:rPr lang="en-US" sz="2800" dirty="0"/>
              <a:t> – integer variable</a:t>
            </a:r>
          </a:p>
          <a:p>
            <a:pPr>
              <a:tabLst>
                <a:tab pos="1597025" algn="l"/>
                <a:tab pos="2576513" algn="l"/>
              </a:tabLst>
            </a:pPr>
            <a:r>
              <a:rPr lang="en-US" sz="2800" dirty="0"/>
              <a:t>can only be accessed via two indivisible (atomic) operations</a:t>
            </a:r>
          </a:p>
          <a:p>
            <a:pPr>
              <a:buFont typeface="Monotype Sorts" pitchFamily="2" charset="2"/>
              <a:buNone/>
              <a:tabLst>
                <a:tab pos="1597025" algn="l"/>
                <a:tab pos="2576513" algn="l"/>
              </a:tabLst>
            </a:pPr>
            <a:r>
              <a:rPr lang="en-US" sz="2800" dirty="0"/>
              <a:t>		</a:t>
            </a:r>
            <a:r>
              <a:rPr lang="en-US" sz="2800" i="1" dirty="0"/>
              <a:t>wait</a:t>
            </a:r>
            <a:r>
              <a:rPr lang="en-US" sz="2800" dirty="0"/>
              <a:t> (</a:t>
            </a:r>
            <a:r>
              <a:rPr lang="en-US" sz="2800" i="1" dirty="0"/>
              <a:t>S</a:t>
            </a:r>
            <a:r>
              <a:rPr lang="en-US" sz="2800" dirty="0"/>
              <a:t>):  </a:t>
            </a:r>
          </a:p>
          <a:p>
            <a:pPr>
              <a:buFont typeface="Monotype Sorts" pitchFamily="2" charset="2"/>
              <a:buNone/>
              <a:tabLst>
                <a:tab pos="1597025" algn="l"/>
                <a:tab pos="2576513" algn="l"/>
              </a:tabLst>
            </a:pPr>
            <a:r>
              <a:rPr lang="en-US" sz="2800" dirty="0"/>
              <a:t>			</a:t>
            </a:r>
            <a:r>
              <a:rPr lang="en-US" sz="2800" b="1" dirty="0"/>
              <a:t>while </a:t>
            </a:r>
            <a:r>
              <a:rPr lang="en-US" sz="2800" b="1" i="1" dirty="0"/>
              <a:t>S</a:t>
            </a:r>
            <a:r>
              <a:rPr lang="en-US" sz="2800" b="1" dirty="0">
                <a:sym typeface="Symbol" pitchFamily="18" charset="2"/>
              </a:rPr>
              <a:t> 0 do </a:t>
            </a:r>
            <a:r>
              <a:rPr lang="en-US" sz="2800" b="1" i="1" dirty="0">
                <a:sym typeface="Symbol" pitchFamily="18" charset="2"/>
              </a:rPr>
              <a:t>no-op</a:t>
            </a:r>
            <a:r>
              <a:rPr lang="en-US" sz="2800" b="1" dirty="0">
                <a:sym typeface="Symbol" pitchFamily="18" charset="2"/>
              </a:rPr>
              <a:t>;</a:t>
            </a:r>
            <a:br>
              <a:rPr lang="en-US" sz="2800" b="1" dirty="0">
                <a:sym typeface="Symbol" pitchFamily="18" charset="2"/>
              </a:rPr>
            </a:br>
            <a:r>
              <a:rPr lang="en-US" sz="2800" b="1" dirty="0">
                <a:sym typeface="Symbol" pitchFamily="18" charset="2"/>
              </a:rPr>
              <a:t>			</a:t>
            </a:r>
            <a:r>
              <a:rPr lang="en-US" sz="2800" b="1" i="1" dirty="0"/>
              <a:t>S</a:t>
            </a:r>
            <a:r>
              <a:rPr lang="en-US" sz="2800" b="1" dirty="0"/>
              <a:t>--;</a:t>
            </a:r>
            <a:r>
              <a:rPr lang="en-US" sz="2800" b="1" dirty="0">
                <a:sym typeface="Symbol" pitchFamily="18" charset="2"/>
              </a:rPr>
              <a:t/>
            </a:r>
            <a:br>
              <a:rPr lang="en-US" sz="2800" b="1" dirty="0">
                <a:sym typeface="Symbol" pitchFamily="18" charset="2"/>
              </a:rPr>
            </a:br>
            <a:endParaRPr lang="en-US" sz="2800" b="1" dirty="0" smtClean="0">
              <a:sym typeface="Symbol" pitchFamily="18" charset="2"/>
            </a:endParaRPr>
          </a:p>
          <a:p>
            <a:pPr>
              <a:buFont typeface="Monotype Sorts" pitchFamily="2" charset="2"/>
              <a:buNone/>
              <a:tabLst>
                <a:tab pos="1597025" algn="l"/>
                <a:tab pos="2576513" algn="l"/>
              </a:tabLst>
            </a:pPr>
            <a:r>
              <a:rPr lang="en-US" sz="2800" dirty="0">
                <a:sym typeface="Symbol" pitchFamily="18" charset="2"/>
              </a:rPr>
              <a:t>		</a:t>
            </a:r>
            <a:r>
              <a:rPr lang="en-US" sz="2800" i="1" dirty="0">
                <a:sym typeface="Symbol" pitchFamily="18" charset="2"/>
              </a:rPr>
              <a:t>signal</a:t>
            </a:r>
            <a:r>
              <a:rPr lang="en-US" sz="2800" dirty="0">
                <a:sym typeface="Symbol" pitchFamily="18" charset="2"/>
              </a:rPr>
              <a:t> (</a:t>
            </a:r>
            <a:r>
              <a:rPr lang="en-US" sz="2800" i="1" dirty="0">
                <a:sym typeface="Symbol" pitchFamily="18" charset="2"/>
              </a:rPr>
              <a:t>S</a:t>
            </a:r>
            <a:r>
              <a:rPr lang="en-US" sz="2800" dirty="0">
                <a:sym typeface="Symbol" pitchFamily="18" charset="2"/>
              </a:rPr>
              <a:t>): </a:t>
            </a:r>
          </a:p>
          <a:p>
            <a:pPr>
              <a:buFont typeface="Monotype Sorts" pitchFamily="2" charset="2"/>
              <a:buNone/>
              <a:tabLst>
                <a:tab pos="1597025" algn="l"/>
                <a:tab pos="2576513" algn="l"/>
              </a:tabLst>
            </a:pPr>
            <a:r>
              <a:rPr lang="en-US" sz="2800" dirty="0">
                <a:sym typeface="Symbol" pitchFamily="18" charset="2"/>
              </a:rPr>
              <a:t>			</a:t>
            </a:r>
            <a:r>
              <a:rPr lang="en-US" sz="2800" b="1" i="1" dirty="0">
                <a:sym typeface="Symbol" pitchFamily="18" charset="2"/>
              </a:rPr>
              <a:t>S++;</a:t>
            </a:r>
            <a:endParaRPr lang="en-US" sz="2800" b="1" dirty="0">
              <a:sym typeface="Symbol" pitchFamily="18" charset="2"/>
            </a:endParaRPr>
          </a:p>
        </p:txBody>
      </p:sp>
    </p:spTree>
    <p:extLst>
      <p:ext uri="{BB962C8B-B14F-4D97-AF65-F5344CB8AC3E}">
        <p14:creationId xmlns:p14="http://schemas.microsoft.com/office/powerpoint/2010/main" val="227192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Wait : Decrement the value of its argument S as soon as it would become non-negative</a:t>
            </a:r>
          </a:p>
          <a:p>
            <a:r>
              <a:rPr lang="en-US" dirty="0" smtClean="0"/>
              <a:t>Signal : Increment the value of its argument , S as an individual operation</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29</a:t>
            </a:fld>
            <a:endParaRPr lang="en-US"/>
          </a:p>
        </p:txBody>
      </p:sp>
    </p:spTree>
    <p:extLst>
      <p:ext uri="{BB962C8B-B14F-4D97-AF65-F5344CB8AC3E}">
        <p14:creationId xmlns:p14="http://schemas.microsoft.com/office/powerpoint/2010/main" val="311168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Principle of Concurrency</a:t>
            </a:r>
            <a:endParaRPr lang="en-US" b="1" dirty="0"/>
          </a:p>
        </p:txBody>
      </p:sp>
      <p:sp>
        <p:nvSpPr>
          <p:cNvPr id="3" name="Content Placeholder 2"/>
          <p:cNvSpPr>
            <a:spLocks noGrp="1"/>
          </p:cNvSpPr>
          <p:nvPr>
            <p:ph idx="1"/>
          </p:nvPr>
        </p:nvSpPr>
        <p:spPr/>
        <p:txBody>
          <a:bodyPr/>
          <a:lstStyle/>
          <a:p>
            <a:r>
              <a:rPr lang="en-US" dirty="0" smtClean="0"/>
              <a:t>Ability to run multiple tasks or processes concurrently or simultaneously</a:t>
            </a:r>
          </a:p>
          <a:p>
            <a:r>
              <a:rPr lang="en-US" dirty="0" smtClean="0"/>
              <a:t>Concurrency require multi-processor machine</a:t>
            </a:r>
          </a:p>
          <a:p>
            <a:r>
              <a:rPr lang="en-US" dirty="0" smtClean="0"/>
              <a:t>It is different than parallelism wherein tasks are running in parallel but use of </a:t>
            </a:r>
            <a:r>
              <a:rPr lang="en-US" dirty="0"/>
              <a:t>multi-processor </a:t>
            </a:r>
            <a:r>
              <a:rPr lang="en-US" dirty="0" smtClean="0"/>
              <a:t>machine is must</a:t>
            </a:r>
          </a:p>
          <a:p>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a:t>
            </a:fld>
            <a:endParaRPr lang="en-US"/>
          </a:p>
        </p:txBody>
      </p:sp>
    </p:spTree>
    <p:extLst>
      <p:ext uri="{BB962C8B-B14F-4D97-AF65-F5344CB8AC3E}">
        <p14:creationId xmlns:p14="http://schemas.microsoft.com/office/powerpoint/2010/main" val="1182038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534400" cy="5334000"/>
          </a:xfrm>
        </p:spPr>
        <p:txBody>
          <a:bodyPr/>
          <a:lstStyle/>
          <a:p>
            <a:r>
              <a:rPr lang="en-US" sz="3600" dirty="0" smtClean="0"/>
              <a:t>New and significant technique for managing concurrent processes using VARIABLS called as SEMAPHORE</a:t>
            </a:r>
          </a:p>
          <a:p>
            <a:r>
              <a:rPr lang="en-US" sz="3600" dirty="0" smtClean="0"/>
              <a:t>It is used to solve critical region problem &amp; to achieve process synchronization in multi processing environment</a:t>
            </a:r>
          </a:p>
          <a:p>
            <a:r>
              <a:rPr lang="en-US" sz="3600" dirty="0" smtClean="0"/>
              <a:t>Semaphore is an object that consists of counter , waiting list of processes ( and two methods WAIT and SIGNAL)</a:t>
            </a:r>
          </a:p>
          <a:p>
            <a:endParaRPr lang="en-US" sz="3600" dirty="0"/>
          </a:p>
        </p:txBody>
      </p:sp>
      <p:sp>
        <p:nvSpPr>
          <p:cNvPr id="3" name="Title 2"/>
          <p:cNvSpPr>
            <a:spLocks noGrp="1"/>
          </p:cNvSpPr>
          <p:nvPr>
            <p:ph type="title"/>
          </p:nvPr>
        </p:nvSpPr>
        <p:spPr>
          <a:xfrm>
            <a:off x="457200" y="-76200"/>
            <a:ext cx="8229600" cy="1371600"/>
          </a:xfrm>
        </p:spPr>
        <p:txBody>
          <a:bodyPr/>
          <a:lstStyle/>
          <a:p>
            <a:pPr algn="ctr"/>
            <a:r>
              <a:rPr lang="en-US" dirty="0" smtClean="0"/>
              <a:t>Semaphore</a:t>
            </a:r>
            <a:endParaRPr lang="en-US" dirty="0"/>
          </a:p>
        </p:txBody>
      </p:sp>
      <p:sp>
        <p:nvSpPr>
          <p:cNvPr id="5" name="Slide Number Placeholder 4"/>
          <p:cNvSpPr>
            <a:spLocks noGrp="1"/>
          </p:cNvSpPr>
          <p:nvPr>
            <p:ph type="sldNum" sz="quarter" idx="11"/>
          </p:nvPr>
        </p:nvSpPr>
        <p:spPr/>
        <p:txBody>
          <a:bodyPr/>
          <a:lstStyle/>
          <a:p>
            <a:pPr>
              <a:defRPr/>
            </a:pPr>
            <a:fld id="{A52637A0-42F2-4CFB-8188-3ED4A7F56DEA}" type="slidenum">
              <a:rPr lang="en-US" smtClean="0"/>
              <a:pPr>
                <a:defRPr/>
              </a:pPr>
              <a:t>30</a:t>
            </a:fld>
            <a:endParaRPr lang="en-US"/>
          </a:p>
        </p:txBody>
      </p:sp>
    </p:spTree>
    <p:extLst>
      <p:ext uri="{BB962C8B-B14F-4D97-AF65-F5344CB8AC3E}">
        <p14:creationId xmlns:p14="http://schemas.microsoft.com/office/powerpoint/2010/main" val="2447399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Semaphore </a:t>
            </a:r>
            <a:endParaRPr lang="en-US" dirty="0"/>
          </a:p>
        </p:txBody>
      </p:sp>
      <p:sp>
        <p:nvSpPr>
          <p:cNvPr id="3" name="Content Placeholder 2"/>
          <p:cNvSpPr>
            <a:spLocks noGrp="1"/>
          </p:cNvSpPr>
          <p:nvPr>
            <p:ph idx="1"/>
          </p:nvPr>
        </p:nvSpPr>
        <p:spPr/>
        <p:txBody>
          <a:bodyPr/>
          <a:lstStyle/>
          <a:p>
            <a:r>
              <a:rPr lang="en-US" dirty="0" smtClean="0"/>
              <a:t>Binary Semaphore (MUTEX)</a:t>
            </a:r>
          </a:p>
          <a:p>
            <a:r>
              <a:rPr lang="en-US" dirty="0" smtClean="0"/>
              <a:t>Counting Semaphore</a:t>
            </a:r>
          </a:p>
          <a:p>
            <a:endParaRPr lang="en-US" dirty="0" smtClean="0"/>
          </a:p>
          <a:p>
            <a:pPr algn="ctr">
              <a:buNone/>
            </a:pPr>
            <a:endParaRPr lang="en-US" dirty="0" smtClean="0"/>
          </a:p>
          <a:p>
            <a:pPr marL="514350" indent="-514350">
              <a:buAutoNum type="arabicPeriod"/>
            </a:pP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31</a:t>
            </a:fld>
            <a:endParaRPr lang="en-US"/>
          </a:p>
        </p:txBody>
      </p:sp>
    </p:spTree>
    <p:extLst>
      <p:ext uri="{BB962C8B-B14F-4D97-AF65-F5344CB8AC3E}">
        <p14:creationId xmlns:p14="http://schemas.microsoft.com/office/powerpoint/2010/main" val="2923424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Properties of SEMAPHORE</a:t>
            </a:r>
            <a:endParaRPr lang="en-IN" dirty="0"/>
          </a:p>
        </p:txBody>
      </p:sp>
      <p:sp>
        <p:nvSpPr>
          <p:cNvPr id="3" name="Content Placeholder 2"/>
          <p:cNvSpPr>
            <a:spLocks noGrp="1"/>
          </p:cNvSpPr>
          <p:nvPr>
            <p:ph idx="1"/>
          </p:nvPr>
        </p:nvSpPr>
        <p:spPr>
          <a:xfrm>
            <a:off x="457200" y="1600200"/>
            <a:ext cx="8229600" cy="3886200"/>
          </a:xfrm>
        </p:spPr>
        <p:txBody>
          <a:bodyPr/>
          <a:lstStyle/>
          <a:p>
            <a:pPr marL="514350" indent="-514350">
              <a:buAutoNum type="arabicPeriod"/>
            </a:pPr>
            <a:r>
              <a:rPr lang="en-US" dirty="0" smtClean="0"/>
              <a:t>Simple</a:t>
            </a:r>
            <a:endParaRPr lang="en-US" dirty="0"/>
          </a:p>
          <a:p>
            <a:pPr marL="514350" indent="-514350">
              <a:buAutoNum type="arabicPeriod"/>
            </a:pPr>
            <a:r>
              <a:rPr lang="en-US" dirty="0"/>
              <a:t>Works with many processes</a:t>
            </a:r>
          </a:p>
          <a:p>
            <a:pPr marL="514350" indent="-514350">
              <a:buAutoNum type="arabicPeriod"/>
            </a:pPr>
            <a:r>
              <a:rPr lang="en-US" dirty="0"/>
              <a:t>Can have many critical sections with diff </a:t>
            </a:r>
            <a:r>
              <a:rPr lang="en-US" dirty="0" smtClean="0"/>
              <a:t>semaphores</a:t>
            </a:r>
          </a:p>
          <a:p>
            <a:pPr marL="514350" indent="-514350">
              <a:buAutoNum type="arabicPeriod"/>
            </a:pPr>
            <a:r>
              <a:rPr lang="en-US" dirty="0" smtClean="0"/>
              <a:t>Each critical section has unique access semaphores</a:t>
            </a:r>
          </a:p>
          <a:p>
            <a:pPr marL="514350" indent="-514350">
              <a:buAutoNum type="arabicPeriod"/>
            </a:pPr>
            <a:r>
              <a:rPr lang="en-US" dirty="0" smtClean="0"/>
              <a:t>Can permit multiple processes into critical section at once if desirable (exceptional)</a:t>
            </a:r>
          </a:p>
          <a:p>
            <a:pPr marL="514350" indent="-514350">
              <a:buAutoNum type="arabicPeriod"/>
            </a:pPr>
            <a:endParaRPr lang="en-IN"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32</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9/13/2021</a:t>
            </a:fld>
            <a:endParaRPr lang="en-US"/>
          </a:p>
        </p:txBody>
      </p:sp>
    </p:spTree>
    <p:extLst>
      <p:ext uri="{BB962C8B-B14F-4D97-AF65-F5344CB8AC3E}">
        <p14:creationId xmlns:p14="http://schemas.microsoft.com/office/powerpoint/2010/main" val="3589724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in 2 ways</a:t>
            </a:r>
            <a:endParaRPr lang="en-IN" dirty="0"/>
          </a:p>
        </p:txBody>
      </p:sp>
      <p:sp>
        <p:nvSpPr>
          <p:cNvPr id="3" name="Content Placeholder 2"/>
          <p:cNvSpPr>
            <a:spLocks noGrp="1"/>
          </p:cNvSpPr>
          <p:nvPr>
            <p:ph idx="1"/>
          </p:nvPr>
        </p:nvSpPr>
        <p:spPr/>
        <p:txBody>
          <a:bodyPr/>
          <a:lstStyle/>
          <a:p>
            <a:r>
              <a:rPr lang="en-IN" dirty="0" smtClean="0"/>
              <a:t>Mutual exclusion </a:t>
            </a:r>
          </a:p>
          <a:p>
            <a:r>
              <a:rPr lang="en-IN" dirty="0" smtClean="0"/>
              <a:t>condition synchronization</a:t>
            </a:r>
            <a:endParaRPr lang="en-IN"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33</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9/13/2021</a:t>
            </a:fld>
            <a:endParaRPr lang="en-US"/>
          </a:p>
        </p:txBody>
      </p:sp>
    </p:spTree>
    <p:extLst>
      <p:ext uri="{BB962C8B-B14F-4D97-AF65-F5344CB8AC3E}">
        <p14:creationId xmlns:p14="http://schemas.microsoft.com/office/powerpoint/2010/main" val="2225508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 drawbacks</a:t>
            </a:r>
            <a:endParaRPr lang="en-IN" dirty="0"/>
          </a:p>
        </p:txBody>
      </p:sp>
      <p:sp>
        <p:nvSpPr>
          <p:cNvPr id="3" name="Content Placeholder 2"/>
          <p:cNvSpPr>
            <a:spLocks noGrp="1"/>
          </p:cNvSpPr>
          <p:nvPr>
            <p:ph idx="1"/>
          </p:nvPr>
        </p:nvSpPr>
        <p:spPr>
          <a:xfrm>
            <a:off x="457200" y="1524000"/>
            <a:ext cx="8229600" cy="3886200"/>
          </a:xfrm>
        </p:spPr>
        <p:txBody>
          <a:bodyPr/>
          <a:lstStyle/>
          <a:p>
            <a:r>
              <a:rPr lang="en-IN" sz="2800" dirty="0" smtClean="0"/>
              <a:t>Priority inversion is big limitation</a:t>
            </a:r>
          </a:p>
          <a:p>
            <a:r>
              <a:rPr lang="en-IN" sz="2800" dirty="0" smtClean="0"/>
              <a:t>Its use is not enforced but is by convention only</a:t>
            </a:r>
          </a:p>
          <a:p>
            <a:r>
              <a:rPr lang="en-IN" sz="2800" dirty="0" smtClean="0"/>
              <a:t>With improper use a process may block indefinitely</a:t>
            </a:r>
          </a:p>
          <a:p>
            <a:r>
              <a:rPr lang="en-IN" sz="2800" dirty="0" smtClean="0"/>
              <a:t>Access to semaphore can come from anywhere in a program</a:t>
            </a:r>
          </a:p>
          <a:p>
            <a:r>
              <a:rPr lang="en-IN" sz="2800" dirty="0" smtClean="0"/>
              <a:t>No control or guarantee of proper usage</a:t>
            </a:r>
          </a:p>
          <a:p>
            <a:r>
              <a:rPr lang="en-IN" sz="2800" dirty="0" smtClean="0"/>
              <a:t>No linguistic connection between semaphore and data to which semaphore controls some access</a:t>
            </a:r>
          </a:p>
          <a:p>
            <a:endParaRPr lang="en-IN" sz="2800"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34</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9/13/2021</a:t>
            </a:fld>
            <a:endParaRPr lang="en-US"/>
          </a:p>
        </p:txBody>
      </p:sp>
    </p:spTree>
    <p:extLst>
      <p:ext uri="{BB962C8B-B14F-4D97-AF65-F5344CB8AC3E}">
        <p14:creationId xmlns:p14="http://schemas.microsoft.com/office/powerpoint/2010/main" val="3713644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MUTEX</a:t>
            </a:r>
            <a:endParaRPr lang="en-IN" dirty="0"/>
          </a:p>
        </p:txBody>
      </p:sp>
      <p:sp>
        <p:nvSpPr>
          <p:cNvPr id="3" name="Content Placeholder 2"/>
          <p:cNvSpPr>
            <a:spLocks noGrp="1"/>
          </p:cNvSpPr>
          <p:nvPr>
            <p:ph idx="1"/>
          </p:nvPr>
        </p:nvSpPr>
        <p:spPr/>
        <p:txBody>
          <a:bodyPr/>
          <a:lstStyle/>
          <a:p>
            <a:r>
              <a:rPr lang="en-IN" dirty="0" smtClean="0"/>
              <a:t>Used to ensure only one thread at a time can access resource protected by </a:t>
            </a:r>
            <a:r>
              <a:rPr lang="en-IN" dirty="0" err="1" smtClean="0"/>
              <a:t>mutex</a:t>
            </a:r>
            <a:endParaRPr lang="en-IN" dirty="0" smtClean="0"/>
          </a:p>
          <a:p>
            <a:r>
              <a:rPr lang="en-IN" dirty="0" smtClean="0"/>
              <a:t>Easy and efficient for implementation</a:t>
            </a:r>
          </a:p>
          <a:p>
            <a:r>
              <a:rPr lang="en-IN" dirty="0" smtClean="0"/>
              <a:t>Can be one of two states : Locked or Unlocked</a:t>
            </a:r>
          </a:p>
          <a:p>
            <a:r>
              <a:rPr lang="en-IN" dirty="0" smtClean="0"/>
              <a:t>Represented by one bit : zero (0) means unlock and any other value means </a:t>
            </a:r>
            <a:endParaRPr lang="en-IN"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35</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9/13/2021</a:t>
            </a:fld>
            <a:endParaRPr lang="en-US"/>
          </a:p>
        </p:txBody>
      </p:sp>
    </p:spTree>
    <p:extLst>
      <p:ext uri="{BB962C8B-B14F-4D97-AF65-F5344CB8AC3E}">
        <p14:creationId xmlns:p14="http://schemas.microsoft.com/office/powerpoint/2010/main" val="1696109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When a process needs access to critical section it checks condition of MUTEX_LOCKS</a:t>
            </a:r>
          </a:p>
          <a:p>
            <a:r>
              <a:rPr lang="en-IN" dirty="0" smtClean="0"/>
              <a:t>If it is currently UNLOCKED </a:t>
            </a:r>
            <a:r>
              <a:rPr lang="en-IN" dirty="0" smtClean="0"/>
              <a:t>then </a:t>
            </a:r>
            <a:r>
              <a:rPr lang="en-IN" dirty="0" smtClean="0"/>
              <a:t>calling process enters in critical section</a:t>
            </a:r>
            <a:endParaRPr lang="en-IN"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36</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9/13/2021</a:t>
            </a:fld>
            <a:endParaRPr lang="en-US"/>
          </a:p>
        </p:txBody>
      </p:sp>
    </p:spTree>
    <p:extLst>
      <p:ext uri="{BB962C8B-B14F-4D97-AF65-F5344CB8AC3E}">
        <p14:creationId xmlns:p14="http://schemas.microsoft.com/office/powerpoint/2010/main" val="1606591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r>
              <a:rPr lang="en-US" dirty="0" smtClean="0"/>
              <a:t>Read ADC and Display Routine problem.</a:t>
            </a:r>
          </a:p>
        </p:txBody>
      </p:sp>
      <p:sp>
        <p:nvSpPr>
          <p:cNvPr id="30723" name="Title 2"/>
          <p:cNvSpPr>
            <a:spLocks noGrp="1"/>
          </p:cNvSpPr>
          <p:nvPr>
            <p:ph type="title"/>
          </p:nvPr>
        </p:nvSpPr>
        <p:spPr/>
        <p:txBody>
          <a:bodyPr/>
          <a:lstStyle/>
          <a:p>
            <a:r>
              <a:rPr lang="en-US" sz="4000" smtClean="0"/>
              <a:t>The Producer-Consumer Problem (1)</a:t>
            </a:r>
          </a:p>
        </p:txBody>
      </p:sp>
      <p:pic>
        <p:nvPicPr>
          <p:cNvPr id="30725" name="Picture 2"/>
          <p:cNvPicPr>
            <a:picLocks noChangeAspect="1" noChangeArrowheads="1"/>
          </p:cNvPicPr>
          <p:nvPr/>
        </p:nvPicPr>
        <p:blipFill>
          <a:blip r:embed="rId3"/>
          <a:srcRect/>
          <a:stretch>
            <a:fillRect/>
          </a:stretch>
        </p:blipFill>
        <p:spPr bwMode="auto">
          <a:xfrm>
            <a:off x="547687" y="1617889"/>
            <a:ext cx="8048625" cy="4249511"/>
          </a:xfrm>
          <a:prstGeom prst="rect">
            <a:avLst/>
          </a:prstGeom>
          <a:noFill/>
          <a:ln w="9525">
            <a:noFill/>
            <a:miter lim="800000"/>
            <a:headEnd/>
            <a:tailEnd/>
          </a:ln>
        </p:spPr>
      </p:pic>
      <p:sp>
        <p:nvSpPr>
          <p:cNvPr id="30726" name="TextBox 5"/>
          <p:cNvSpPr txBox="1">
            <a:spLocks noChangeArrowheads="1"/>
          </p:cNvSpPr>
          <p:nvPr/>
        </p:nvSpPr>
        <p:spPr bwMode="auto">
          <a:xfrm>
            <a:off x="1173163" y="4899025"/>
            <a:ext cx="1133475" cy="585788"/>
          </a:xfrm>
          <a:prstGeom prst="rect">
            <a:avLst/>
          </a:prstGeom>
          <a:noFill/>
          <a:ln w="9525">
            <a:noFill/>
            <a:miter lim="800000"/>
            <a:headEnd/>
            <a:tailEnd/>
          </a:ln>
        </p:spPr>
        <p:txBody>
          <a:bodyPr>
            <a:spAutoFit/>
          </a:bodyPr>
          <a:lstStyle/>
          <a:p>
            <a:r>
              <a:rPr lang="en-US"/>
              <a:t>. . .</a:t>
            </a:r>
          </a:p>
        </p:txBody>
      </p:sp>
      <p:sp>
        <p:nvSpPr>
          <p:cNvPr id="8" name="Slide Number Placeholder 7"/>
          <p:cNvSpPr>
            <a:spLocks noGrp="1"/>
          </p:cNvSpPr>
          <p:nvPr>
            <p:ph type="sldNum" sz="quarter" idx="11"/>
          </p:nvPr>
        </p:nvSpPr>
        <p:spPr/>
        <p:txBody>
          <a:bodyPr/>
          <a:lstStyle/>
          <a:p>
            <a:pPr>
              <a:defRPr/>
            </a:pPr>
            <a:fld id="{5A2DB064-0A0C-4D09-9628-787CBD24F5BE}" type="slidenum">
              <a:rPr lang="en-US" smtClean="0"/>
              <a:pPr>
                <a:defRPr/>
              </a:pPr>
              <a:t>37</a:t>
            </a:fld>
            <a:endParaRPr lang="en-US"/>
          </a:p>
        </p:txBody>
      </p:sp>
    </p:spTree>
    <p:extLst>
      <p:ext uri="{BB962C8B-B14F-4D97-AF65-F5344CB8AC3E}">
        <p14:creationId xmlns:p14="http://schemas.microsoft.com/office/powerpoint/2010/main" val="2369837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r>
              <a:rPr lang="en-US" smtClean="0"/>
              <a:t>Figure 2-27. The producer-consumer problem </a:t>
            </a:r>
            <a:br>
              <a:rPr lang="en-US" smtClean="0"/>
            </a:br>
            <a:r>
              <a:rPr lang="en-US" smtClean="0"/>
              <a:t>with a fatal race condition.</a:t>
            </a:r>
          </a:p>
        </p:txBody>
      </p:sp>
      <p:sp>
        <p:nvSpPr>
          <p:cNvPr id="31747" name="Title 2"/>
          <p:cNvSpPr>
            <a:spLocks noGrp="1"/>
          </p:cNvSpPr>
          <p:nvPr>
            <p:ph type="title"/>
          </p:nvPr>
        </p:nvSpPr>
        <p:spPr/>
        <p:txBody>
          <a:bodyPr/>
          <a:lstStyle/>
          <a:p>
            <a:r>
              <a:rPr lang="en-US" sz="4000" smtClean="0"/>
              <a:t>The Producer-Consumer Problem (2)</a:t>
            </a:r>
          </a:p>
        </p:txBody>
      </p:sp>
      <p:pic>
        <p:nvPicPr>
          <p:cNvPr id="31749" name="Picture 2"/>
          <p:cNvPicPr>
            <a:picLocks noChangeAspect="1" noChangeArrowheads="1"/>
          </p:cNvPicPr>
          <p:nvPr/>
        </p:nvPicPr>
        <p:blipFill>
          <a:blip r:embed="rId3"/>
          <a:srcRect/>
          <a:stretch>
            <a:fillRect/>
          </a:stretch>
        </p:blipFill>
        <p:spPr bwMode="auto">
          <a:xfrm>
            <a:off x="238125" y="1914525"/>
            <a:ext cx="8713788" cy="3148013"/>
          </a:xfrm>
          <a:prstGeom prst="rect">
            <a:avLst/>
          </a:prstGeom>
          <a:noFill/>
          <a:ln w="9525">
            <a:noFill/>
            <a:miter lim="800000"/>
            <a:headEnd/>
            <a:tailEnd/>
          </a:ln>
        </p:spPr>
      </p:pic>
      <p:sp>
        <p:nvSpPr>
          <p:cNvPr id="31750" name="TextBox 7"/>
          <p:cNvSpPr txBox="1">
            <a:spLocks noChangeArrowheads="1"/>
          </p:cNvSpPr>
          <p:nvPr/>
        </p:nvSpPr>
        <p:spPr bwMode="auto">
          <a:xfrm>
            <a:off x="409575" y="1446213"/>
            <a:ext cx="1131888" cy="585787"/>
          </a:xfrm>
          <a:prstGeom prst="rect">
            <a:avLst/>
          </a:prstGeom>
          <a:noFill/>
          <a:ln w="9525">
            <a:noFill/>
            <a:miter lim="800000"/>
            <a:headEnd/>
            <a:tailEnd/>
          </a:ln>
        </p:spPr>
        <p:txBody>
          <a:bodyPr>
            <a:spAutoFit/>
          </a:bodyPr>
          <a:lstStyle/>
          <a:p>
            <a:r>
              <a:rPr lang="en-US"/>
              <a:t>. . .</a:t>
            </a:r>
          </a:p>
        </p:txBody>
      </p:sp>
      <p:sp>
        <p:nvSpPr>
          <p:cNvPr id="8" name="Slide Number Placeholder 7"/>
          <p:cNvSpPr>
            <a:spLocks noGrp="1"/>
          </p:cNvSpPr>
          <p:nvPr>
            <p:ph type="sldNum" sz="quarter" idx="11"/>
          </p:nvPr>
        </p:nvSpPr>
        <p:spPr/>
        <p:txBody>
          <a:bodyPr/>
          <a:lstStyle/>
          <a:p>
            <a:pPr>
              <a:defRPr/>
            </a:pPr>
            <a:fld id="{5A2DB064-0A0C-4D09-9628-787CBD24F5BE}"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r>
              <a:rPr lang="en-US" smtClean="0"/>
              <a:t>Semaphores (1)</a:t>
            </a:r>
          </a:p>
        </p:txBody>
      </p:sp>
      <p:pic>
        <p:nvPicPr>
          <p:cNvPr id="38917" name="Picture 2"/>
          <p:cNvPicPr>
            <a:picLocks noChangeAspect="1" noChangeArrowheads="1"/>
          </p:cNvPicPr>
          <p:nvPr/>
        </p:nvPicPr>
        <p:blipFill>
          <a:blip r:embed="rId3"/>
          <a:srcRect/>
          <a:stretch>
            <a:fillRect/>
          </a:stretch>
        </p:blipFill>
        <p:spPr bwMode="auto">
          <a:xfrm>
            <a:off x="258763" y="833437"/>
            <a:ext cx="8558212" cy="5872163"/>
          </a:xfrm>
          <a:prstGeom prst="rect">
            <a:avLst/>
          </a:prstGeom>
          <a:noFill/>
          <a:ln w="9525">
            <a:noFill/>
            <a:miter lim="800000"/>
            <a:headEnd/>
            <a:tailEnd/>
          </a:ln>
        </p:spPr>
      </p:pic>
      <p:sp>
        <p:nvSpPr>
          <p:cNvPr id="38918" name="TextBox 5"/>
          <p:cNvSpPr txBox="1">
            <a:spLocks noChangeArrowheads="1"/>
          </p:cNvSpPr>
          <p:nvPr/>
        </p:nvSpPr>
        <p:spPr bwMode="auto">
          <a:xfrm>
            <a:off x="1365250" y="5322888"/>
            <a:ext cx="1131888" cy="584200"/>
          </a:xfrm>
          <a:prstGeom prst="rect">
            <a:avLst/>
          </a:prstGeom>
          <a:noFill/>
          <a:ln w="9525">
            <a:noFill/>
            <a:miter lim="800000"/>
            <a:headEnd/>
            <a:tailEnd/>
          </a:ln>
        </p:spPr>
        <p:txBody>
          <a:bodyPr>
            <a:spAutoFit/>
          </a:bodyPr>
          <a:lstStyle/>
          <a:p>
            <a:r>
              <a:rPr lang="en-US"/>
              <a:t>. . .</a:t>
            </a:r>
          </a:p>
        </p:txBody>
      </p:sp>
      <p:sp>
        <p:nvSpPr>
          <p:cNvPr id="8" name="Slide Number Placeholder 7"/>
          <p:cNvSpPr>
            <a:spLocks noGrp="1"/>
          </p:cNvSpPr>
          <p:nvPr>
            <p:ph type="sldNum" sz="quarter" idx="11"/>
          </p:nvPr>
        </p:nvSpPr>
        <p:spPr/>
        <p:txBody>
          <a:bodyPr/>
          <a:lstStyle/>
          <a:p>
            <a:pPr>
              <a:defRPr/>
            </a:pPr>
            <a:fld id="{A52637A0-42F2-4CFB-8188-3ED4A7F56DEA}" type="slidenum">
              <a:rPr lang="en-US" smtClean="0"/>
              <a:pPr>
                <a:defRPr/>
              </a:pPr>
              <a:t>39</a:t>
            </a:fld>
            <a:endParaRPr lang="en-US"/>
          </a:p>
        </p:txBody>
      </p:sp>
      <p:sp>
        <p:nvSpPr>
          <p:cNvPr id="2" name="Content Placeholder 1"/>
          <p:cNvSpPr>
            <a:spLocks noGrp="1"/>
          </p:cNvSpPr>
          <p:nvPr>
            <p:ph idx="1"/>
          </p:nvPr>
        </p:nvSpPr>
        <p:spPr>
          <a:xfrm>
            <a:off x="762000" y="2514600"/>
            <a:ext cx="8229600" cy="3886200"/>
          </a:xfrm>
        </p:spPr>
        <p:txBody>
          <a:bodyPr/>
          <a:lstStyle/>
          <a:p>
            <a:endParaRPr lang="en-US" dirty="0"/>
          </a:p>
        </p:txBody>
      </p:sp>
      <p:pic>
        <p:nvPicPr>
          <p:cNvPr id="7" name="Picture 2"/>
          <p:cNvPicPr>
            <a:picLocks noChangeAspect="1" noChangeArrowheads="1"/>
          </p:cNvPicPr>
          <p:nvPr/>
        </p:nvPicPr>
        <p:blipFill>
          <a:blip r:embed="rId3"/>
          <a:srcRect/>
          <a:stretch>
            <a:fillRect/>
          </a:stretch>
        </p:blipFill>
        <p:spPr bwMode="auto">
          <a:xfrm>
            <a:off x="163757" y="833437"/>
            <a:ext cx="8558212" cy="5872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 synchronization purpose :- task or process must communicate with each other through IPC mechanism</a:t>
            </a:r>
          </a:p>
          <a:p>
            <a:r>
              <a:rPr lang="en-US" dirty="0" smtClean="0"/>
              <a:t>Successful use of concurrency among processes requires the ability to define critical section/region and enforce mutual exclusion</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a:t>
            </a:fld>
            <a:endParaRPr lang="en-US"/>
          </a:p>
        </p:txBody>
      </p:sp>
    </p:spTree>
    <p:extLst>
      <p:ext uri="{BB962C8B-B14F-4D97-AF65-F5344CB8AC3E}">
        <p14:creationId xmlns:p14="http://schemas.microsoft.com/office/powerpoint/2010/main" val="2577879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smtClean="0"/>
              <a:t>Figure 2-28. The producer-consumer problem using semaphores.</a:t>
            </a:r>
          </a:p>
        </p:txBody>
      </p:sp>
      <p:sp>
        <p:nvSpPr>
          <p:cNvPr id="39939" name="Title 2"/>
          <p:cNvSpPr>
            <a:spLocks noGrp="1"/>
          </p:cNvSpPr>
          <p:nvPr>
            <p:ph type="title"/>
          </p:nvPr>
        </p:nvSpPr>
        <p:spPr/>
        <p:txBody>
          <a:bodyPr/>
          <a:lstStyle/>
          <a:p>
            <a:r>
              <a:rPr lang="en-US" smtClean="0"/>
              <a:t>Semaphores (2)</a:t>
            </a:r>
          </a:p>
        </p:txBody>
      </p:sp>
      <p:pic>
        <p:nvPicPr>
          <p:cNvPr id="39941" name="Picture 2"/>
          <p:cNvPicPr>
            <a:picLocks noChangeAspect="1" noChangeArrowheads="1"/>
          </p:cNvPicPr>
          <p:nvPr/>
        </p:nvPicPr>
        <p:blipFill>
          <a:blip r:embed="rId3"/>
          <a:srcRect/>
          <a:stretch>
            <a:fillRect/>
          </a:stretch>
        </p:blipFill>
        <p:spPr bwMode="auto">
          <a:xfrm>
            <a:off x="142875" y="1501775"/>
            <a:ext cx="8582025" cy="3522663"/>
          </a:xfrm>
          <a:prstGeom prst="rect">
            <a:avLst/>
          </a:prstGeom>
          <a:noFill/>
          <a:ln w="9525">
            <a:noFill/>
            <a:miter lim="800000"/>
            <a:headEnd/>
            <a:tailEnd/>
          </a:ln>
        </p:spPr>
      </p:pic>
      <p:sp>
        <p:nvSpPr>
          <p:cNvPr id="39942" name="TextBox 6"/>
          <p:cNvSpPr txBox="1">
            <a:spLocks noChangeArrowheads="1"/>
          </p:cNvSpPr>
          <p:nvPr/>
        </p:nvSpPr>
        <p:spPr bwMode="auto">
          <a:xfrm>
            <a:off x="600075" y="1009650"/>
            <a:ext cx="1133475" cy="585788"/>
          </a:xfrm>
          <a:prstGeom prst="rect">
            <a:avLst/>
          </a:prstGeom>
          <a:noFill/>
          <a:ln w="9525">
            <a:noFill/>
            <a:miter lim="800000"/>
            <a:headEnd/>
            <a:tailEnd/>
          </a:ln>
        </p:spPr>
        <p:txBody>
          <a:bodyPr>
            <a:spAutoFit/>
          </a:bodyPr>
          <a:lstStyle/>
          <a:p>
            <a:r>
              <a:rPr lang="en-US"/>
              <a:t>. . .</a:t>
            </a:r>
          </a:p>
        </p:txBody>
      </p:sp>
      <p:sp>
        <p:nvSpPr>
          <p:cNvPr id="8" name="Slide Number Placeholder 7"/>
          <p:cNvSpPr>
            <a:spLocks noGrp="1"/>
          </p:cNvSpPr>
          <p:nvPr>
            <p:ph type="sldNum" sz="quarter" idx="11"/>
          </p:nvPr>
        </p:nvSpPr>
        <p:spPr/>
        <p:txBody>
          <a:bodyPr/>
          <a:lstStyle/>
          <a:p>
            <a:pPr>
              <a:defRPr/>
            </a:pPr>
            <a:fld id="{A52637A0-42F2-4CFB-8188-3ED4A7F56DE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525000" cy="1371600"/>
          </a:xfrm>
        </p:spPr>
        <p:txBody>
          <a:bodyPr/>
          <a:lstStyle/>
          <a:p>
            <a:pPr algn="ctr"/>
            <a:r>
              <a:rPr lang="en-US" sz="4000" dirty="0" smtClean="0"/>
              <a:t>Classical Problems of Synchronization</a:t>
            </a:r>
            <a:endParaRPr lang="en-US" sz="4000" dirty="0"/>
          </a:p>
        </p:txBody>
      </p:sp>
      <p:sp>
        <p:nvSpPr>
          <p:cNvPr id="3" name="Content Placeholder 2"/>
          <p:cNvSpPr>
            <a:spLocks noGrp="1"/>
          </p:cNvSpPr>
          <p:nvPr>
            <p:ph idx="1"/>
          </p:nvPr>
        </p:nvSpPr>
        <p:spPr/>
        <p:txBody>
          <a:bodyPr/>
          <a:lstStyle/>
          <a:p>
            <a:r>
              <a:rPr lang="en-US" dirty="0" smtClean="0"/>
              <a:t>Synchronization problems are present as example of a large class of concurrency-control problems.</a:t>
            </a:r>
          </a:p>
          <a:p>
            <a:r>
              <a:rPr lang="en-US" dirty="0" smtClean="0"/>
              <a:t>These are used for testing newly proposed synchronization scheme. We use semaphores for synchronization.</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Readers – Writers</a:t>
            </a:r>
          </a:p>
          <a:p>
            <a:r>
              <a:rPr lang="en-US" dirty="0" smtClean="0"/>
              <a:t>2.  Producer Consumer Problem </a:t>
            </a:r>
          </a:p>
          <a:p>
            <a:r>
              <a:rPr lang="en-US" dirty="0" smtClean="0"/>
              <a:t>3.  Dining Philosopher Problem</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Readers writers problem</a:t>
            </a:r>
            <a:endParaRPr lang="en-US" dirty="0"/>
          </a:p>
        </p:txBody>
      </p:sp>
      <p:sp>
        <p:nvSpPr>
          <p:cNvPr id="3" name="Content Placeholder 2"/>
          <p:cNvSpPr>
            <a:spLocks noGrp="1"/>
          </p:cNvSpPr>
          <p:nvPr>
            <p:ph idx="1"/>
          </p:nvPr>
        </p:nvSpPr>
        <p:spPr/>
        <p:txBody>
          <a:bodyPr/>
          <a:lstStyle/>
          <a:p>
            <a:r>
              <a:rPr lang="en-US" dirty="0" smtClean="0"/>
              <a:t>Database is shared among several concurrent processes</a:t>
            </a:r>
          </a:p>
          <a:p>
            <a:r>
              <a:rPr lang="en-US" dirty="0" smtClean="0"/>
              <a:t>Some pro may want only to read the database while others may need to update the same</a:t>
            </a:r>
          </a:p>
          <a:p>
            <a:r>
              <a:rPr lang="en-US" dirty="0" smtClean="0"/>
              <a:t>Former : Reader </a:t>
            </a:r>
          </a:p>
          <a:p>
            <a:r>
              <a:rPr lang="en-US" dirty="0" smtClean="0"/>
              <a:t>Latter : Writer</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two readers access the shared data simultaneously , no effect but if one or two writers access the database , it may create problem</a:t>
            </a:r>
          </a:p>
          <a:p>
            <a:r>
              <a:rPr lang="en-US" dirty="0" smtClean="0"/>
              <a:t>Many readers may access the object concurrently , but if a writer is accessing the object no other process may access the object</a:t>
            </a:r>
          </a:p>
          <a:p>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First Readers Writers Problem</a:t>
            </a:r>
            <a:endParaRPr lang="en-US" dirty="0"/>
          </a:p>
        </p:txBody>
      </p:sp>
      <p:sp>
        <p:nvSpPr>
          <p:cNvPr id="3" name="Content Placeholder 2"/>
          <p:cNvSpPr>
            <a:spLocks noGrp="1"/>
          </p:cNvSpPr>
          <p:nvPr>
            <p:ph idx="1"/>
          </p:nvPr>
        </p:nvSpPr>
        <p:spPr/>
        <p:txBody>
          <a:bodyPr/>
          <a:lstStyle/>
          <a:p>
            <a:r>
              <a:rPr lang="en-US" dirty="0" smtClean="0"/>
              <a:t>Readers have priority over writers</a:t>
            </a:r>
          </a:p>
          <a:p>
            <a:r>
              <a:rPr lang="en-US" dirty="0" smtClean="0"/>
              <a:t>Here writer may need to wait for a long time also</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371600"/>
          </a:xfrm>
        </p:spPr>
        <p:txBody>
          <a:bodyPr/>
          <a:lstStyle/>
          <a:p>
            <a:pPr algn="ctr"/>
            <a:r>
              <a:rPr lang="en-US" dirty="0" smtClean="0"/>
              <a:t>Second Readers Writers Problem</a:t>
            </a:r>
            <a:endParaRPr lang="en-US" dirty="0"/>
          </a:p>
        </p:txBody>
      </p:sp>
      <p:sp>
        <p:nvSpPr>
          <p:cNvPr id="3" name="Content Placeholder 2"/>
          <p:cNvSpPr>
            <a:spLocks noGrp="1"/>
          </p:cNvSpPr>
          <p:nvPr>
            <p:ph idx="1"/>
          </p:nvPr>
        </p:nvSpPr>
        <p:spPr>
          <a:xfrm>
            <a:off x="457200" y="1981200"/>
            <a:ext cx="8229600" cy="4191000"/>
          </a:xfrm>
        </p:spPr>
        <p:txBody>
          <a:bodyPr/>
          <a:lstStyle/>
          <a:p>
            <a:r>
              <a:rPr lang="en-US" dirty="0" smtClean="0"/>
              <a:t>Writers have priority over readers </a:t>
            </a:r>
          </a:p>
          <a:p>
            <a:r>
              <a:rPr lang="en-US" dirty="0" smtClean="0"/>
              <a:t>When a writer wants to access the object , only readers which have already obtained permission to access the object are allowed to complete their access. Any reader requesting access after writer must wait until writer is finishing the task</a:t>
            </a:r>
          </a:p>
          <a:p>
            <a:r>
              <a:rPr lang="en-US" dirty="0" smtClean="0"/>
              <a:t>Reader may need to wait</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Producer Consumer Problem</a:t>
            </a:r>
            <a:endParaRPr lang="en-US" b="1" dirty="0"/>
          </a:p>
        </p:txBody>
      </p:sp>
      <p:sp>
        <p:nvSpPr>
          <p:cNvPr id="3" name="Content Placeholder 2"/>
          <p:cNvSpPr>
            <a:spLocks noGrp="1"/>
          </p:cNvSpPr>
          <p:nvPr>
            <p:ph idx="1"/>
          </p:nvPr>
        </p:nvSpPr>
        <p:spPr/>
        <p:txBody>
          <a:bodyPr/>
          <a:lstStyle/>
          <a:p>
            <a:r>
              <a:rPr lang="en-US" dirty="0" smtClean="0"/>
              <a:t>Two processors :</a:t>
            </a:r>
          </a:p>
          <a:p>
            <a:pPr lvl="2"/>
            <a:r>
              <a:rPr lang="en-US" dirty="0" smtClean="0"/>
              <a:t>ONE is PRODUCER</a:t>
            </a:r>
          </a:p>
          <a:p>
            <a:pPr lvl="2"/>
            <a:r>
              <a:rPr lang="en-US" dirty="0" smtClean="0"/>
              <a:t>OTHER is CONSUMER</a:t>
            </a:r>
          </a:p>
          <a:p>
            <a:r>
              <a:rPr lang="en-US" dirty="0" smtClean="0"/>
              <a:t>Both run concurrently and share a common buffer</a:t>
            </a:r>
          </a:p>
          <a:p>
            <a:r>
              <a:rPr lang="en-US" dirty="0" smtClean="0"/>
              <a:t>Producer generated items are consumed by customer</a:t>
            </a:r>
          </a:p>
          <a:p>
            <a:endParaRPr lang="en-US" dirty="0" smtClean="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Dining Philosopher Problem</a:t>
            </a:r>
            <a:endParaRPr lang="en-US" b="1" dirty="0"/>
          </a:p>
        </p:txBody>
      </p:sp>
      <p:sp>
        <p:nvSpPr>
          <p:cNvPr id="3" name="Content Placeholder 2"/>
          <p:cNvSpPr>
            <a:spLocks noGrp="1"/>
          </p:cNvSpPr>
          <p:nvPr>
            <p:ph idx="1"/>
          </p:nvPr>
        </p:nvSpPr>
        <p:spPr/>
        <p:txBody>
          <a:bodyPr/>
          <a:lstStyle/>
          <a:p>
            <a:r>
              <a:rPr lang="en-US" dirty="0" smtClean="0"/>
              <a:t>They share a circular table surrounded by 5 chairs</a:t>
            </a:r>
          </a:p>
          <a:p>
            <a:r>
              <a:rPr lang="en-US" dirty="0" smtClean="0"/>
              <a:t>At the centre 5 resources </a:t>
            </a:r>
          </a:p>
          <a:p>
            <a:r>
              <a:rPr lang="en-US" dirty="0" smtClean="0"/>
              <a:t>If resources are being used by another process , other process becomes helpless to use </a:t>
            </a:r>
            <a:r>
              <a:rPr lang="en-US" smtClean="0"/>
              <a:t>required resource</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5</a:t>
            </a:fld>
            <a:endParaRPr lang="en-US"/>
          </a:p>
        </p:txBody>
      </p:sp>
      <p:sp>
        <p:nvSpPr>
          <p:cNvPr id="7" name="Rectangle 3"/>
          <p:cNvSpPr>
            <a:spLocks noGrp="1" noChangeArrowheads="1"/>
          </p:cNvSpPr>
          <p:nvPr>
            <p:ph idx="1"/>
          </p:nvPr>
        </p:nvSpPr>
        <p:spPr>
          <a:xfrm>
            <a:off x="457200" y="609600"/>
            <a:ext cx="8229600" cy="5029200"/>
          </a:xfrm>
        </p:spPr>
        <p:txBody>
          <a:bodyPr/>
          <a:lstStyle/>
          <a:p>
            <a:r>
              <a:rPr lang="en-US" dirty="0"/>
              <a:t>Concurrent access to shared data may result in data inconsistency.</a:t>
            </a:r>
          </a:p>
          <a:p>
            <a:r>
              <a:rPr lang="en-US" dirty="0"/>
              <a:t>Maintaining data consistency requires mechanisms to ensure the orderly execution of cooperating processes.</a:t>
            </a:r>
          </a:p>
          <a:p>
            <a:r>
              <a:rPr lang="en-US" dirty="0"/>
              <a:t>Shared-memory solution to bounded-buffer problem </a:t>
            </a:r>
            <a:r>
              <a:rPr lang="en-US" dirty="0" smtClean="0"/>
              <a:t>allows </a:t>
            </a:r>
            <a:r>
              <a:rPr lang="en-US" dirty="0"/>
              <a:t>at most </a:t>
            </a:r>
            <a:r>
              <a:rPr lang="en-US" i="1" dirty="0"/>
              <a:t>n </a:t>
            </a:r>
            <a:r>
              <a:rPr lang="en-US" dirty="0"/>
              <a:t>– 1 items in buffer at the same time.  A solution, where all </a:t>
            </a:r>
            <a:r>
              <a:rPr lang="en-US" i="1" dirty="0"/>
              <a:t>N </a:t>
            </a:r>
            <a:r>
              <a:rPr lang="en-US" dirty="0"/>
              <a:t>buffers are used is not simple</a:t>
            </a:r>
            <a:r>
              <a:rPr lang="en-US" dirty="0" smtClean="0"/>
              <a:t>.</a:t>
            </a:r>
            <a:endParaRPr lang="en-US" dirty="0"/>
          </a:p>
        </p:txBody>
      </p:sp>
    </p:spTree>
    <p:extLst>
      <p:ext uri="{BB962C8B-B14F-4D97-AF65-F5344CB8AC3E}">
        <p14:creationId xmlns:p14="http://schemas.microsoft.com/office/powerpoint/2010/main" val="3541529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pPr eaLnBrk="1" hangingPunct="1"/>
            <a:r>
              <a:rPr lang="en-US" sz="4000" smtClean="0"/>
              <a:t>Preemptable and Nonpreemptable Resources</a:t>
            </a:r>
          </a:p>
        </p:txBody>
      </p:sp>
      <p:sp>
        <p:nvSpPr>
          <p:cNvPr id="14339" name="Content Placeholder 6"/>
          <p:cNvSpPr>
            <a:spLocks noGrp="1"/>
          </p:cNvSpPr>
          <p:nvPr>
            <p:ph idx="1"/>
          </p:nvPr>
        </p:nvSpPr>
        <p:spPr/>
        <p:txBody>
          <a:bodyPr/>
          <a:lstStyle/>
          <a:p>
            <a:pPr eaLnBrk="1" hangingPunct="1">
              <a:buFontTx/>
              <a:buNone/>
            </a:pPr>
            <a:r>
              <a:rPr lang="en-US" sz="3200" smtClean="0"/>
              <a:t>Sequence of events required to use a resource:</a:t>
            </a:r>
          </a:p>
          <a:p>
            <a:pPr eaLnBrk="1" hangingPunct="1">
              <a:buFontTx/>
              <a:buAutoNum type="arabicPeriod"/>
            </a:pPr>
            <a:r>
              <a:rPr lang="en-US" sz="3200" smtClean="0"/>
              <a:t>Request the resource.</a:t>
            </a:r>
          </a:p>
          <a:p>
            <a:pPr eaLnBrk="1" hangingPunct="1">
              <a:buFontTx/>
              <a:buAutoNum type="arabicPeriod"/>
            </a:pPr>
            <a:r>
              <a:rPr lang="en-US" sz="3200" smtClean="0"/>
              <a:t>Use the resource.</a:t>
            </a:r>
          </a:p>
          <a:p>
            <a:pPr eaLnBrk="1" hangingPunct="1">
              <a:buFontTx/>
              <a:buAutoNum type="arabicPeriod"/>
            </a:pPr>
            <a:r>
              <a:rPr lang="en-US" sz="3200" smtClean="0"/>
              <a:t>Release the resource.</a:t>
            </a:r>
          </a:p>
          <a:p>
            <a:pPr eaLnBrk="1" hangingPunct="1">
              <a:buFontTx/>
              <a:buNone/>
            </a:pPr>
            <a:endParaRPr lang="en-US" sz="32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smtClean="0"/>
              <a:t>Conditions for Resource Deadlocks</a:t>
            </a:r>
          </a:p>
        </p:txBody>
      </p:sp>
      <p:sp>
        <p:nvSpPr>
          <p:cNvPr id="19459" name="Content Placeholder 2"/>
          <p:cNvSpPr>
            <a:spLocks noGrp="1"/>
          </p:cNvSpPr>
          <p:nvPr>
            <p:ph idx="1"/>
          </p:nvPr>
        </p:nvSpPr>
        <p:spPr>
          <a:xfrm>
            <a:off x="457200" y="1447800"/>
            <a:ext cx="8379791" cy="5039139"/>
          </a:xfrm>
        </p:spPr>
        <p:txBody>
          <a:bodyPr/>
          <a:lstStyle/>
          <a:p>
            <a:pPr eaLnBrk="1" hangingPunct="1">
              <a:buFontTx/>
              <a:buAutoNum type="arabicPeriod"/>
            </a:pPr>
            <a:r>
              <a:rPr lang="en-US" sz="2400" dirty="0" smtClean="0"/>
              <a:t>Mutual exclusion condition</a:t>
            </a:r>
          </a:p>
          <a:p>
            <a:pPr eaLnBrk="1" hangingPunct="1">
              <a:buNone/>
            </a:pPr>
            <a:r>
              <a:rPr lang="en-US" sz="2400" dirty="0" smtClean="0"/>
              <a:t>	Each resource is either currently assigned to exactly one process or is available.</a:t>
            </a:r>
          </a:p>
          <a:p>
            <a:pPr eaLnBrk="1" hangingPunct="1">
              <a:buNone/>
            </a:pPr>
            <a:r>
              <a:rPr lang="en-US" sz="2400" dirty="0" smtClean="0"/>
              <a:t>2.	Hold and wait condition.</a:t>
            </a:r>
          </a:p>
          <a:p>
            <a:pPr eaLnBrk="1" hangingPunct="1">
              <a:buFontTx/>
              <a:buChar char="-"/>
            </a:pPr>
            <a:r>
              <a:rPr lang="en-US" sz="2400" dirty="0" smtClean="0"/>
              <a:t>Process currently holding resources that were granted earlier can request new resources.</a:t>
            </a:r>
          </a:p>
          <a:p>
            <a:pPr eaLnBrk="1" hangingPunct="1">
              <a:buAutoNum type="arabicPeriod" startAt="3"/>
            </a:pPr>
            <a:r>
              <a:rPr lang="en-US" sz="2400" dirty="0" smtClean="0"/>
              <a:t>No preemption condition.</a:t>
            </a:r>
          </a:p>
          <a:p>
            <a:pPr eaLnBrk="1" hangingPunct="1">
              <a:buNone/>
            </a:pPr>
            <a:r>
              <a:rPr lang="en-US" sz="2400" dirty="0" smtClean="0"/>
              <a:t>	Resources previously granted cannot be forcibly taken away from the process.</a:t>
            </a:r>
          </a:p>
          <a:p>
            <a:pPr eaLnBrk="1" hangingPunct="1">
              <a:buAutoNum type="arabicPeriod" startAt="4"/>
            </a:pPr>
            <a:r>
              <a:rPr lang="en-US" sz="2400" dirty="0" smtClean="0"/>
              <a:t>Circular wait condition. </a:t>
            </a:r>
          </a:p>
          <a:p>
            <a:pPr eaLnBrk="1" hangingPunct="1">
              <a:buNone/>
            </a:pPr>
            <a:r>
              <a:rPr lang="en-US" sz="2400" dirty="0" smtClean="0"/>
              <a:t>	each one is waiting for a resource held by the next member.</a:t>
            </a:r>
          </a:p>
          <a:p>
            <a:pPr eaLnBrk="1" hangingPunct="1">
              <a:buAutoNum type="arabicPeriod" startAt="3"/>
            </a:pPr>
            <a:endParaRPr 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4"/>
          <p:cNvSpPr>
            <a:spLocks noGrp="1"/>
          </p:cNvSpPr>
          <p:nvPr>
            <p:ph idx="1"/>
          </p:nvPr>
        </p:nvSpPr>
        <p:spPr/>
        <p:txBody>
          <a:bodyPr/>
          <a:lstStyle/>
          <a:p>
            <a:pPr eaLnBrk="1" hangingPunct="1"/>
            <a:r>
              <a:rPr lang="en-US" smtClean="0"/>
              <a:t>Figure 6-3. Resource allocation graphs. (a) Holding a resource. (b) Requesting a resource. (c) Deadlock.</a:t>
            </a:r>
          </a:p>
        </p:txBody>
      </p:sp>
      <p:sp>
        <p:nvSpPr>
          <p:cNvPr id="20483" name="Title 1"/>
          <p:cNvSpPr>
            <a:spLocks noGrp="1"/>
          </p:cNvSpPr>
          <p:nvPr>
            <p:ph type="title"/>
          </p:nvPr>
        </p:nvSpPr>
        <p:spPr/>
        <p:txBody>
          <a:bodyPr/>
          <a:lstStyle/>
          <a:p>
            <a:pPr eaLnBrk="1" hangingPunct="1"/>
            <a:r>
              <a:rPr lang="en-US" smtClean="0"/>
              <a:t>Deadlock Modeling (1)</a:t>
            </a:r>
          </a:p>
        </p:txBody>
      </p:sp>
      <p:pic>
        <p:nvPicPr>
          <p:cNvPr id="20485" name="Picture 2"/>
          <p:cNvPicPr>
            <a:picLocks noChangeAspect="1" noChangeArrowheads="1"/>
          </p:cNvPicPr>
          <p:nvPr/>
        </p:nvPicPr>
        <p:blipFill>
          <a:blip r:embed="rId3"/>
          <a:srcRect/>
          <a:stretch>
            <a:fillRect/>
          </a:stretch>
        </p:blipFill>
        <p:spPr bwMode="auto">
          <a:xfrm>
            <a:off x="608013" y="1677988"/>
            <a:ext cx="7634287" cy="3371850"/>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pPr eaLnBrk="1" hangingPunct="1"/>
            <a:r>
              <a:rPr lang="en-US" smtClean="0"/>
              <a:t>Figure 6-4. An example of how deadlock occurs </a:t>
            </a:r>
            <a:br>
              <a:rPr lang="en-US" smtClean="0"/>
            </a:br>
            <a:r>
              <a:rPr lang="en-US" smtClean="0"/>
              <a:t>and how it can be avoided.</a:t>
            </a:r>
          </a:p>
        </p:txBody>
      </p:sp>
      <p:sp>
        <p:nvSpPr>
          <p:cNvPr id="21507" name="Title 2"/>
          <p:cNvSpPr>
            <a:spLocks noGrp="1"/>
          </p:cNvSpPr>
          <p:nvPr>
            <p:ph type="title"/>
          </p:nvPr>
        </p:nvSpPr>
        <p:spPr/>
        <p:txBody>
          <a:bodyPr/>
          <a:lstStyle/>
          <a:p>
            <a:pPr eaLnBrk="1" hangingPunct="1"/>
            <a:r>
              <a:rPr lang="en-US" smtClean="0"/>
              <a:t>Deadlock Modeling (2)</a:t>
            </a:r>
          </a:p>
        </p:txBody>
      </p:sp>
      <p:pic>
        <p:nvPicPr>
          <p:cNvPr id="21509" name="Picture 2"/>
          <p:cNvPicPr>
            <a:picLocks noChangeAspect="1" noChangeArrowheads="1"/>
          </p:cNvPicPr>
          <p:nvPr/>
        </p:nvPicPr>
        <p:blipFill>
          <a:blip r:embed="rId3"/>
          <a:srcRect/>
          <a:stretch>
            <a:fillRect/>
          </a:stretch>
        </p:blipFill>
        <p:spPr bwMode="auto">
          <a:xfrm>
            <a:off x="96838" y="1419225"/>
            <a:ext cx="8875712" cy="3984625"/>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hangingPunct="1"/>
            <a:r>
              <a:rPr lang="en-US" smtClean="0"/>
              <a:t>Figure 6-4. An example of how deadlock occurs </a:t>
            </a:r>
            <a:br>
              <a:rPr lang="en-US" smtClean="0"/>
            </a:br>
            <a:r>
              <a:rPr lang="en-US" smtClean="0"/>
              <a:t>and how it can be avoided.</a:t>
            </a:r>
          </a:p>
          <a:p>
            <a:pPr eaLnBrk="1" hangingPunct="1"/>
            <a:endParaRPr lang="en-US" smtClean="0"/>
          </a:p>
        </p:txBody>
      </p:sp>
      <p:sp>
        <p:nvSpPr>
          <p:cNvPr id="22531" name="Title 2"/>
          <p:cNvSpPr>
            <a:spLocks noGrp="1"/>
          </p:cNvSpPr>
          <p:nvPr>
            <p:ph type="title"/>
          </p:nvPr>
        </p:nvSpPr>
        <p:spPr/>
        <p:txBody>
          <a:bodyPr/>
          <a:lstStyle/>
          <a:p>
            <a:pPr eaLnBrk="1" hangingPunct="1"/>
            <a:r>
              <a:rPr lang="en-US" smtClean="0"/>
              <a:t>Deadlock Modeling (3)</a:t>
            </a:r>
          </a:p>
        </p:txBody>
      </p:sp>
      <p:pic>
        <p:nvPicPr>
          <p:cNvPr id="22533" name="Picture 3"/>
          <p:cNvPicPr>
            <a:picLocks noChangeAspect="1" noChangeArrowheads="1"/>
          </p:cNvPicPr>
          <p:nvPr/>
        </p:nvPicPr>
        <p:blipFill>
          <a:blip r:embed="rId3"/>
          <a:srcRect/>
          <a:stretch>
            <a:fillRect/>
          </a:stretch>
        </p:blipFill>
        <p:spPr bwMode="auto">
          <a:xfrm>
            <a:off x="700088" y="1905000"/>
            <a:ext cx="7743825" cy="3862388"/>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hangingPunct="1"/>
            <a:r>
              <a:rPr lang="en-US" smtClean="0"/>
              <a:t>Figure 6-4. An example of how deadlock occurs </a:t>
            </a:r>
            <a:br>
              <a:rPr lang="en-US" smtClean="0"/>
            </a:br>
            <a:r>
              <a:rPr lang="en-US" smtClean="0"/>
              <a:t>and how it can be avoided.</a:t>
            </a:r>
          </a:p>
          <a:p>
            <a:pPr eaLnBrk="1" hangingPunct="1"/>
            <a:endParaRPr lang="en-US" smtClean="0"/>
          </a:p>
        </p:txBody>
      </p:sp>
      <p:sp>
        <p:nvSpPr>
          <p:cNvPr id="23555" name="Title 2"/>
          <p:cNvSpPr>
            <a:spLocks noGrp="1"/>
          </p:cNvSpPr>
          <p:nvPr>
            <p:ph type="title"/>
          </p:nvPr>
        </p:nvSpPr>
        <p:spPr/>
        <p:txBody>
          <a:bodyPr/>
          <a:lstStyle/>
          <a:p>
            <a:pPr eaLnBrk="1" hangingPunct="1"/>
            <a:r>
              <a:rPr lang="en-US" smtClean="0"/>
              <a:t>Deadlock Modeling (4)</a:t>
            </a:r>
          </a:p>
        </p:txBody>
      </p:sp>
      <p:pic>
        <p:nvPicPr>
          <p:cNvPr id="23557" name="Picture 2"/>
          <p:cNvPicPr>
            <a:picLocks noChangeAspect="1" noChangeArrowheads="1"/>
          </p:cNvPicPr>
          <p:nvPr/>
        </p:nvPicPr>
        <p:blipFill>
          <a:blip r:embed="rId3"/>
          <a:srcRect/>
          <a:stretch>
            <a:fillRect/>
          </a:stretch>
        </p:blipFill>
        <p:spPr bwMode="auto">
          <a:xfrm>
            <a:off x="538163" y="1676400"/>
            <a:ext cx="8067675" cy="4148138"/>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pPr eaLnBrk="1" hangingPunct="1"/>
            <a:r>
              <a:rPr lang="en-US" smtClean="0"/>
              <a:t>Deadlock Modeling (5)</a:t>
            </a:r>
          </a:p>
        </p:txBody>
      </p:sp>
      <p:sp>
        <p:nvSpPr>
          <p:cNvPr id="24579" name="Content Placeholder 4"/>
          <p:cNvSpPr>
            <a:spLocks noGrp="1"/>
          </p:cNvSpPr>
          <p:nvPr>
            <p:ph idx="1"/>
          </p:nvPr>
        </p:nvSpPr>
        <p:spPr>
          <a:xfrm>
            <a:off x="533400" y="1404938"/>
            <a:ext cx="8204200" cy="4767262"/>
          </a:xfrm>
        </p:spPr>
        <p:txBody>
          <a:bodyPr/>
          <a:lstStyle/>
          <a:p>
            <a:pPr eaLnBrk="1" hangingPunct="1">
              <a:buFontTx/>
              <a:buNone/>
            </a:pPr>
            <a:r>
              <a:rPr lang="en-US" sz="3200" smtClean="0"/>
              <a:t>Strategies for dealing with deadlocks:</a:t>
            </a:r>
          </a:p>
          <a:p>
            <a:pPr eaLnBrk="1" hangingPunct="1">
              <a:buFontTx/>
              <a:buAutoNum type="arabicPeriod"/>
            </a:pPr>
            <a:r>
              <a:rPr lang="en-US" sz="3200" smtClean="0"/>
              <a:t>Just ignore the problem. </a:t>
            </a:r>
          </a:p>
          <a:p>
            <a:pPr eaLnBrk="1" hangingPunct="1">
              <a:buFontTx/>
              <a:buAutoNum type="arabicPeriod"/>
            </a:pPr>
            <a:r>
              <a:rPr lang="en-US" sz="3200" smtClean="0"/>
              <a:t>Detection and recovery. Let deadlocks occur, detect them, take action.</a:t>
            </a:r>
          </a:p>
          <a:p>
            <a:pPr eaLnBrk="1" hangingPunct="1">
              <a:buFontTx/>
              <a:buAutoNum type="arabicPeriod"/>
            </a:pPr>
            <a:r>
              <a:rPr lang="en-US" sz="3200" smtClean="0"/>
              <a:t>Dynamic avoidance by careful resource allocation.</a:t>
            </a:r>
          </a:p>
          <a:p>
            <a:pPr eaLnBrk="1" hangingPunct="1">
              <a:buFontTx/>
              <a:buAutoNum type="arabicPeriod"/>
            </a:pPr>
            <a:r>
              <a:rPr lang="en-US" sz="3200" smtClean="0"/>
              <a:t>Prevention, by structurally negating one of the four required conditions.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Ostrich algorithm</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p:txBody>
          <a:bodyPr/>
          <a:lstStyle/>
          <a:p>
            <a:pPr eaLnBrk="1" hangingPunct="1"/>
            <a:r>
              <a:rPr lang="en-US" smtClean="0"/>
              <a:t>Recovery from Deadlock</a:t>
            </a:r>
          </a:p>
        </p:txBody>
      </p:sp>
      <p:sp>
        <p:nvSpPr>
          <p:cNvPr id="31747" name="Content Placeholder 4"/>
          <p:cNvSpPr>
            <a:spLocks noGrp="1"/>
          </p:cNvSpPr>
          <p:nvPr>
            <p:ph idx="1"/>
          </p:nvPr>
        </p:nvSpPr>
        <p:spPr/>
        <p:txBody>
          <a:bodyPr/>
          <a:lstStyle/>
          <a:p>
            <a:pPr eaLnBrk="1" hangingPunct="1">
              <a:buFontTx/>
              <a:buChar char="•"/>
            </a:pPr>
            <a:r>
              <a:rPr lang="en-US" sz="3600" dirty="0" smtClean="0"/>
              <a:t>Recovery through preemption</a:t>
            </a:r>
          </a:p>
          <a:p>
            <a:pPr eaLnBrk="1" hangingPunct="1">
              <a:buFontTx/>
              <a:buChar char="•"/>
            </a:pPr>
            <a:r>
              <a:rPr lang="en-US" sz="3600" dirty="0" smtClean="0"/>
              <a:t>Recovery through rollback (check point)</a:t>
            </a:r>
          </a:p>
          <a:p>
            <a:pPr eaLnBrk="1" hangingPunct="1">
              <a:buFontTx/>
              <a:buChar char="•"/>
            </a:pPr>
            <a:r>
              <a:rPr lang="en-US" sz="3600" dirty="0" smtClean="0"/>
              <a:t>Recovery through killing processes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srcRect l="58864"/>
          <a:stretch>
            <a:fillRect/>
          </a:stretch>
        </p:blipFill>
        <p:spPr bwMode="auto">
          <a:xfrm>
            <a:off x="2362200" y="4587875"/>
            <a:ext cx="3657600" cy="2270125"/>
          </a:xfrm>
          <a:prstGeom prst="rect">
            <a:avLst/>
          </a:prstGeom>
          <a:noFill/>
          <a:ln w="9525">
            <a:noFill/>
            <a:miter lim="800000"/>
            <a:headEnd/>
            <a:tailEnd/>
          </a:ln>
        </p:spPr>
      </p:pic>
      <p:sp>
        <p:nvSpPr>
          <p:cNvPr id="33795" name="Content Placeholder 1"/>
          <p:cNvSpPr>
            <a:spLocks noGrp="1"/>
          </p:cNvSpPr>
          <p:nvPr>
            <p:ph idx="1"/>
          </p:nvPr>
        </p:nvSpPr>
        <p:spPr/>
        <p:txBody>
          <a:bodyPr/>
          <a:lstStyle/>
          <a:p>
            <a:pPr eaLnBrk="1" hangingPunct="1"/>
            <a:r>
              <a:rPr lang="en-US" smtClean="0"/>
              <a:t>Figure 6-9. Demonstration that the state in (a) is safe.</a:t>
            </a:r>
          </a:p>
        </p:txBody>
      </p:sp>
      <p:sp>
        <p:nvSpPr>
          <p:cNvPr id="33796" name="Title 2"/>
          <p:cNvSpPr>
            <a:spLocks noGrp="1"/>
          </p:cNvSpPr>
          <p:nvPr>
            <p:ph type="title"/>
          </p:nvPr>
        </p:nvSpPr>
        <p:spPr/>
        <p:txBody>
          <a:bodyPr/>
          <a:lstStyle/>
          <a:p>
            <a:pPr eaLnBrk="1" hangingPunct="1"/>
            <a:r>
              <a:rPr lang="en-US" smtClean="0"/>
              <a:t>Safe and Unsafe States (1)</a:t>
            </a:r>
          </a:p>
        </p:txBody>
      </p:sp>
      <p:pic>
        <p:nvPicPr>
          <p:cNvPr id="33798" name="Picture 2"/>
          <p:cNvPicPr>
            <a:picLocks noChangeAspect="1" noChangeArrowheads="1"/>
          </p:cNvPicPr>
          <p:nvPr/>
        </p:nvPicPr>
        <p:blipFill>
          <a:blip r:embed="rId3"/>
          <a:srcRect r="40437"/>
          <a:stretch>
            <a:fillRect/>
          </a:stretch>
        </p:blipFill>
        <p:spPr bwMode="auto">
          <a:xfrm>
            <a:off x="2133600" y="2667000"/>
            <a:ext cx="5407025" cy="2317750"/>
          </a:xfrm>
          <a:prstGeom prst="rect">
            <a:avLst/>
          </a:prstGeom>
          <a:noFill/>
          <a:ln w="9525">
            <a:noFill/>
            <a:miter lim="800000"/>
            <a:headEnd/>
            <a:tailEnd/>
          </a:ln>
        </p:spPr>
      </p:pic>
      <p:sp>
        <p:nvSpPr>
          <p:cNvPr id="8" name="Slide Number Placeholder 7"/>
          <p:cNvSpPr>
            <a:spLocks noGrp="1"/>
          </p:cNvSpPr>
          <p:nvPr>
            <p:ph type="sldNum" sz="quarter" idx="11"/>
          </p:nvPr>
        </p:nvSpPr>
        <p:spPr/>
        <p:txBody>
          <a:bodyPr/>
          <a:lstStyle/>
          <a:p>
            <a:pPr>
              <a:defRPr/>
            </a:pPr>
            <a:fld id="{97A6CFE3-C735-4B49-8DBC-BBACAD27262A}"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pPr algn="ctr"/>
            <a:r>
              <a:rPr lang="en-US" b="1" dirty="0" smtClean="0"/>
              <a:t>Synchronization problems</a:t>
            </a:r>
            <a:endParaRPr lang="en-US" b="1" dirty="0"/>
          </a:p>
        </p:txBody>
      </p:sp>
      <p:sp>
        <p:nvSpPr>
          <p:cNvPr id="3" name="Content Placeholder 2"/>
          <p:cNvSpPr>
            <a:spLocks noGrp="1"/>
          </p:cNvSpPr>
          <p:nvPr>
            <p:ph idx="1"/>
          </p:nvPr>
        </p:nvSpPr>
        <p:spPr/>
        <p:txBody>
          <a:bodyPr/>
          <a:lstStyle/>
          <a:p>
            <a:pPr marL="0" indent="0">
              <a:buNone/>
            </a:pPr>
            <a:r>
              <a:rPr lang="en-US" dirty="0" smtClean="0"/>
              <a:t>1. Readers-writer problem</a:t>
            </a:r>
          </a:p>
          <a:p>
            <a:pPr marL="0" indent="0">
              <a:buNone/>
            </a:pPr>
            <a:r>
              <a:rPr lang="en-US" dirty="0" smtClean="0"/>
              <a:t>2. Producer Consumer problem</a:t>
            </a:r>
          </a:p>
          <a:p>
            <a:pPr marL="0" indent="0">
              <a:buNone/>
            </a:pPr>
            <a:r>
              <a:rPr lang="en-US" dirty="0" smtClean="0"/>
              <a:t>3. Dining philosopher problem</a:t>
            </a:r>
            <a:endParaRPr lang="en-US" dirty="0"/>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6</a:t>
            </a:fld>
            <a:endParaRPr lang="en-US"/>
          </a:p>
        </p:txBody>
      </p:sp>
    </p:spTree>
    <p:extLst>
      <p:ext uri="{BB962C8B-B14F-4D97-AF65-F5344CB8AC3E}">
        <p14:creationId xmlns:p14="http://schemas.microsoft.com/office/powerpoint/2010/main" val="1550752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eaLnBrk="1" hangingPunct="1"/>
            <a:r>
              <a:rPr lang="en-US" smtClean="0"/>
              <a:t>Figure 6-10. Demonstration that the state in (b) is not safe.</a:t>
            </a:r>
          </a:p>
        </p:txBody>
      </p:sp>
      <p:sp>
        <p:nvSpPr>
          <p:cNvPr id="34819" name="Title 2"/>
          <p:cNvSpPr>
            <a:spLocks noGrp="1"/>
          </p:cNvSpPr>
          <p:nvPr>
            <p:ph type="title"/>
          </p:nvPr>
        </p:nvSpPr>
        <p:spPr/>
        <p:txBody>
          <a:bodyPr/>
          <a:lstStyle/>
          <a:p>
            <a:pPr eaLnBrk="1" hangingPunct="1"/>
            <a:r>
              <a:rPr lang="en-US" smtClean="0"/>
              <a:t>Safe and Unsafe States (2)</a:t>
            </a:r>
          </a:p>
        </p:txBody>
      </p:sp>
      <p:pic>
        <p:nvPicPr>
          <p:cNvPr id="34821" name="Picture 2"/>
          <p:cNvPicPr>
            <a:picLocks noChangeAspect="1" noChangeArrowheads="1"/>
          </p:cNvPicPr>
          <p:nvPr/>
        </p:nvPicPr>
        <p:blipFill>
          <a:blip r:embed="rId3"/>
          <a:srcRect/>
          <a:stretch>
            <a:fillRect/>
          </a:stretch>
        </p:blipFill>
        <p:spPr bwMode="auto">
          <a:xfrm>
            <a:off x="101600" y="2292350"/>
            <a:ext cx="8953500" cy="2084388"/>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pPr eaLnBrk="1" hangingPunct="1"/>
            <a:r>
              <a:rPr lang="en-US" dirty="0" smtClean="0"/>
              <a:t>Figure 6-11. Three resource allocation states: </a:t>
            </a:r>
            <a:br>
              <a:rPr lang="en-US" dirty="0" smtClean="0"/>
            </a:br>
            <a:r>
              <a:rPr lang="en-US" dirty="0" smtClean="0"/>
              <a:t>(a) Safe. (b) Safe. (c) Unsafe.</a:t>
            </a:r>
          </a:p>
        </p:txBody>
      </p:sp>
      <p:sp>
        <p:nvSpPr>
          <p:cNvPr id="35843" name="Title 2"/>
          <p:cNvSpPr>
            <a:spLocks noGrp="1"/>
          </p:cNvSpPr>
          <p:nvPr>
            <p:ph type="title"/>
          </p:nvPr>
        </p:nvSpPr>
        <p:spPr/>
        <p:txBody>
          <a:bodyPr/>
          <a:lstStyle/>
          <a:p>
            <a:pPr eaLnBrk="1" hangingPunct="1"/>
            <a:r>
              <a:rPr lang="en-US" sz="4000" smtClean="0"/>
              <a:t>The Banker’s Algorithm </a:t>
            </a:r>
            <a:br>
              <a:rPr lang="en-US" sz="4000" smtClean="0"/>
            </a:br>
            <a:r>
              <a:rPr lang="en-US" sz="4000" smtClean="0"/>
              <a:t>for a Single Resource</a:t>
            </a:r>
          </a:p>
        </p:txBody>
      </p:sp>
      <p:pic>
        <p:nvPicPr>
          <p:cNvPr id="35845" name="Picture 2"/>
          <p:cNvPicPr>
            <a:picLocks noChangeAspect="1" noChangeArrowheads="1"/>
          </p:cNvPicPr>
          <p:nvPr/>
        </p:nvPicPr>
        <p:blipFill>
          <a:blip r:embed="rId3"/>
          <a:srcRect/>
          <a:stretch>
            <a:fillRect/>
          </a:stretch>
        </p:blipFill>
        <p:spPr bwMode="auto">
          <a:xfrm>
            <a:off x="479425" y="1801813"/>
            <a:ext cx="8259763" cy="2974975"/>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Deadlock Prevention</a:t>
            </a:r>
          </a:p>
        </p:txBody>
      </p:sp>
      <p:sp>
        <p:nvSpPr>
          <p:cNvPr id="38915" name="Content Placeholder 2"/>
          <p:cNvSpPr>
            <a:spLocks noGrp="1"/>
          </p:cNvSpPr>
          <p:nvPr>
            <p:ph idx="1"/>
          </p:nvPr>
        </p:nvSpPr>
        <p:spPr>
          <a:xfrm>
            <a:off x="533400" y="1487488"/>
            <a:ext cx="8204200" cy="4684712"/>
          </a:xfrm>
        </p:spPr>
        <p:txBody>
          <a:bodyPr/>
          <a:lstStyle/>
          <a:p>
            <a:pPr eaLnBrk="1" hangingPunct="1">
              <a:buFontTx/>
              <a:buChar char="•"/>
            </a:pPr>
            <a:r>
              <a:rPr lang="en-US" sz="3200" smtClean="0"/>
              <a:t>Attacking the mutual exclusion condition</a:t>
            </a:r>
          </a:p>
          <a:p>
            <a:pPr eaLnBrk="1" hangingPunct="1">
              <a:buFontTx/>
              <a:buChar char="•"/>
            </a:pPr>
            <a:r>
              <a:rPr lang="en-US" sz="3200" smtClean="0"/>
              <a:t>Attacking the hold and wait condition</a:t>
            </a:r>
          </a:p>
          <a:p>
            <a:pPr eaLnBrk="1" hangingPunct="1">
              <a:buFontTx/>
              <a:buChar char="•"/>
            </a:pPr>
            <a:r>
              <a:rPr lang="en-US" sz="3200" smtClean="0"/>
              <a:t>Attacking the no preemption condition</a:t>
            </a:r>
          </a:p>
          <a:p>
            <a:pPr eaLnBrk="1" hangingPunct="1">
              <a:buFontTx/>
              <a:buChar char="•"/>
            </a:pPr>
            <a:r>
              <a:rPr lang="en-US" sz="3200" smtClean="0"/>
              <a:t>Attacking the circular wait condition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r>
              <a:rPr lang="en-US" smtClean="0"/>
              <a:t>Figure 2-44. Lunch time in the Philosophy Department.</a:t>
            </a:r>
          </a:p>
        </p:txBody>
      </p:sp>
      <p:sp>
        <p:nvSpPr>
          <p:cNvPr id="27651" name="Title 2"/>
          <p:cNvSpPr>
            <a:spLocks noGrp="1"/>
          </p:cNvSpPr>
          <p:nvPr>
            <p:ph type="title"/>
          </p:nvPr>
        </p:nvSpPr>
        <p:spPr/>
        <p:txBody>
          <a:bodyPr/>
          <a:lstStyle/>
          <a:p>
            <a:r>
              <a:rPr lang="en-US" smtClean="0"/>
              <a:t>Dining Philosophers Problem (1)</a:t>
            </a:r>
          </a:p>
        </p:txBody>
      </p:sp>
      <p:pic>
        <p:nvPicPr>
          <p:cNvPr id="27653" name="Picture 2"/>
          <p:cNvPicPr>
            <a:picLocks noChangeAspect="1" noChangeArrowheads="1"/>
          </p:cNvPicPr>
          <p:nvPr/>
        </p:nvPicPr>
        <p:blipFill>
          <a:blip r:embed="rId3"/>
          <a:srcRect/>
          <a:stretch>
            <a:fillRect/>
          </a:stretch>
        </p:blipFill>
        <p:spPr bwMode="auto">
          <a:xfrm>
            <a:off x="2057400" y="3048000"/>
            <a:ext cx="4838700" cy="3562350"/>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0FAACCC5-93F9-4339-8C46-31C9A4C9806B}"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Inter-process Communication</a:t>
            </a:r>
            <a:br>
              <a:rPr lang="en-US" dirty="0" smtClean="0"/>
            </a:br>
            <a:endParaRPr lang="en-US" dirty="0"/>
          </a:p>
        </p:txBody>
      </p:sp>
      <p:sp>
        <p:nvSpPr>
          <p:cNvPr id="3" name="Content Placeholder 2"/>
          <p:cNvSpPr>
            <a:spLocks noGrp="1"/>
          </p:cNvSpPr>
          <p:nvPr>
            <p:ph idx="1"/>
          </p:nvPr>
        </p:nvSpPr>
        <p:spPr/>
        <p:txBody>
          <a:bodyPr/>
          <a:lstStyle/>
          <a:p>
            <a:r>
              <a:rPr lang="en-US" sz="2800" dirty="0" smtClean="0"/>
              <a:t>Process frequently need to communicate.</a:t>
            </a:r>
          </a:p>
          <a:p>
            <a:r>
              <a:rPr lang="en-US" sz="2800" dirty="0" smtClean="0"/>
              <a:t>Ex. The output of first process must be passed to the second process.</a:t>
            </a:r>
          </a:p>
          <a:p>
            <a:r>
              <a:rPr lang="en-US" sz="2800" dirty="0" smtClean="0"/>
              <a:t>No  two or more processes should get in each others way.</a:t>
            </a:r>
          </a:p>
          <a:p>
            <a:r>
              <a:rPr lang="en-US" sz="2800" dirty="0" smtClean="0"/>
              <a:t>Ex. Airline Reservation system.</a:t>
            </a:r>
          </a:p>
          <a:p>
            <a:r>
              <a:rPr lang="en-US" sz="2800" dirty="0" smtClean="0"/>
              <a:t>Proper  sequencing when dependencies are present.</a:t>
            </a:r>
          </a:p>
          <a:p>
            <a:r>
              <a:rPr lang="en-US" dirty="0" smtClean="0"/>
              <a:t> Ex. Read from ADC then write to Display.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90600"/>
          </a:xfrm>
        </p:spPr>
        <p:txBody>
          <a:bodyPr/>
          <a:lstStyle/>
          <a:p>
            <a:r>
              <a:rPr lang="en-US" dirty="0" smtClean="0"/>
              <a:t>Race Condition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94884" y="2984615"/>
            <a:ext cx="5592725" cy="3202608"/>
          </a:xfrm>
          <a:prstGeom prst="rect">
            <a:avLst/>
          </a:prstGeom>
          <a:noFill/>
          <a:ln w="9525">
            <a:noFill/>
            <a:miter lim="800000"/>
            <a:headEnd/>
            <a:tailEnd/>
          </a:ln>
          <a:effectLst/>
        </p:spPr>
      </p:pic>
      <p:sp>
        <p:nvSpPr>
          <p:cNvPr id="5" name="TextBox 4"/>
          <p:cNvSpPr txBox="1"/>
          <p:nvPr/>
        </p:nvSpPr>
        <p:spPr>
          <a:xfrm>
            <a:off x="0" y="1114107"/>
            <a:ext cx="9145452" cy="1569660"/>
          </a:xfrm>
          <a:prstGeom prst="rect">
            <a:avLst/>
          </a:prstGeom>
          <a:noFill/>
        </p:spPr>
        <p:txBody>
          <a:bodyPr wrap="none" rtlCol="0">
            <a:spAutoFit/>
          </a:bodyPr>
          <a:lstStyle/>
          <a:p>
            <a:r>
              <a:rPr lang="en-US" dirty="0" smtClean="0"/>
              <a:t>Situation where two or more processes are reading  or </a:t>
            </a:r>
          </a:p>
          <a:p>
            <a:r>
              <a:rPr lang="en-US" dirty="0" smtClean="0"/>
              <a:t>writing some shared data and the final result depends </a:t>
            </a:r>
          </a:p>
          <a:p>
            <a:r>
              <a:rPr lang="en-US" dirty="0" smtClean="0"/>
              <a:t>on who  runs precisely when are called race condition.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Critical Regions</a:t>
            </a:r>
          </a:p>
        </p:txBody>
      </p:sp>
      <p:sp>
        <p:nvSpPr>
          <p:cNvPr id="34819" name="Content Placeholder 2"/>
          <p:cNvSpPr>
            <a:spLocks noGrp="1"/>
          </p:cNvSpPr>
          <p:nvPr>
            <p:ph idx="1"/>
          </p:nvPr>
        </p:nvSpPr>
        <p:spPr/>
        <p:txBody>
          <a:bodyPr/>
          <a:lstStyle/>
          <a:p>
            <a:pPr>
              <a:buFontTx/>
              <a:buNone/>
            </a:pPr>
            <a:r>
              <a:rPr lang="en-US" dirty="0" smtClean="0"/>
              <a:t>	The part of the program where the shared memory is accessed is called the critical region or critical section.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949</TotalTime>
  <Words>1688</Words>
  <Application>Microsoft Office PowerPoint</Application>
  <PresentationFormat>On-screen Show (4:3)</PresentationFormat>
  <Paragraphs>323</Paragraphs>
  <Slides>63</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Arial Black</vt:lpstr>
      <vt:lpstr>Monotype Sorts</vt:lpstr>
      <vt:lpstr>Symbol</vt:lpstr>
      <vt:lpstr>Times New Roman</vt:lpstr>
      <vt:lpstr>Wingdings</vt:lpstr>
      <vt:lpstr>Wingdings 2</vt:lpstr>
      <vt:lpstr>Pixel</vt:lpstr>
      <vt:lpstr>Operating Systems</vt:lpstr>
      <vt:lpstr>UNIT 3 </vt:lpstr>
      <vt:lpstr>Principle of Concurrency</vt:lpstr>
      <vt:lpstr>PowerPoint Presentation</vt:lpstr>
      <vt:lpstr>PowerPoint Presentation</vt:lpstr>
      <vt:lpstr>Synchronization problems</vt:lpstr>
      <vt:lpstr> Inter-process Communication </vt:lpstr>
      <vt:lpstr>Race Condition</vt:lpstr>
      <vt:lpstr>Critical Regions</vt:lpstr>
      <vt:lpstr>To avoid RACE condition</vt:lpstr>
      <vt:lpstr>Critical Regions </vt:lpstr>
      <vt:lpstr>Race Condition</vt:lpstr>
      <vt:lpstr>The Critical-Section Problem</vt:lpstr>
      <vt:lpstr>Solution to Critical-Section Problem</vt:lpstr>
      <vt:lpstr>Initial Attempts to Solve Problem</vt:lpstr>
      <vt:lpstr>Mutual exclusion</vt:lpstr>
      <vt:lpstr>PowerPoint Presentation</vt:lpstr>
      <vt:lpstr>PowerPoint Presentation</vt:lpstr>
      <vt:lpstr>Mutual Exclusion Conditions</vt:lpstr>
      <vt:lpstr>Solutions </vt:lpstr>
      <vt:lpstr>PowerPoint Presentation</vt:lpstr>
      <vt:lpstr>Critical Section of n Processes</vt:lpstr>
      <vt:lpstr>Disabling interrupts </vt:lpstr>
      <vt:lpstr>Lock variables </vt:lpstr>
      <vt:lpstr>Strict Alternation</vt:lpstr>
      <vt:lpstr>Peterson's Solution Peterson’s solution for achieving mutual exclusion : Multiple keys</vt:lpstr>
      <vt:lpstr>The TSL Instruction  test and set lock</vt:lpstr>
      <vt:lpstr>Semaphores</vt:lpstr>
      <vt:lpstr>PowerPoint Presentation</vt:lpstr>
      <vt:lpstr>Semaphore</vt:lpstr>
      <vt:lpstr>Types of Semaphore </vt:lpstr>
      <vt:lpstr>Properties of SEMAPHORE</vt:lpstr>
      <vt:lpstr>Used in 2 ways</vt:lpstr>
      <vt:lpstr>Limitations / drawbacks</vt:lpstr>
      <vt:lpstr>MUTEX</vt:lpstr>
      <vt:lpstr>PowerPoint Presentation</vt:lpstr>
      <vt:lpstr>The Producer-Consumer Problem (1)</vt:lpstr>
      <vt:lpstr>The Producer-Consumer Problem (2)</vt:lpstr>
      <vt:lpstr>Semaphores (1)</vt:lpstr>
      <vt:lpstr>Semaphores (2)</vt:lpstr>
      <vt:lpstr>Classical Problems of Synchronization</vt:lpstr>
      <vt:lpstr>PowerPoint Presentation</vt:lpstr>
      <vt:lpstr>Readers writers problem</vt:lpstr>
      <vt:lpstr>PowerPoint Presentation</vt:lpstr>
      <vt:lpstr>First Readers Writers Problem</vt:lpstr>
      <vt:lpstr>Second Readers Writers Problem</vt:lpstr>
      <vt:lpstr>Producer Consumer Problem</vt:lpstr>
      <vt:lpstr>Dining Philosopher Problem</vt:lpstr>
      <vt:lpstr>PowerPoint Presentation</vt:lpstr>
      <vt:lpstr>Preemptable and Nonpreemptable Resources</vt:lpstr>
      <vt:lpstr>Conditions for Resource Deadlocks</vt:lpstr>
      <vt:lpstr>Deadlock Modeling (1)</vt:lpstr>
      <vt:lpstr>Deadlock Modeling (2)</vt:lpstr>
      <vt:lpstr>Deadlock Modeling (3)</vt:lpstr>
      <vt:lpstr>Deadlock Modeling (4)</vt:lpstr>
      <vt:lpstr>Deadlock Modeling (5)</vt:lpstr>
      <vt:lpstr>Ostrich algorithm</vt:lpstr>
      <vt:lpstr>Recovery from Deadlock</vt:lpstr>
      <vt:lpstr>Safe and Unsafe States (1)</vt:lpstr>
      <vt:lpstr>Safe and Unsafe States (2)</vt:lpstr>
      <vt:lpstr>The Banker’s Algorithm  for a Single Resource</vt:lpstr>
      <vt:lpstr>Deadlock Prevention</vt:lpstr>
      <vt:lpstr>Dining Philosophers Problem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rhc</dc:creator>
  <cp:lastModifiedBy>NANAJKAR</cp:lastModifiedBy>
  <cp:revision>148</cp:revision>
  <cp:lastPrinted>1601-01-01T00:00:00Z</cp:lastPrinted>
  <dcterms:created xsi:type="dcterms:W3CDTF">1601-01-01T00:00:00Z</dcterms:created>
  <dcterms:modified xsi:type="dcterms:W3CDTF">2021-09-13T16:11:22Z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