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7" r:id="rId3"/>
    <p:sldId id="258" r:id="rId4"/>
    <p:sldId id="288" r:id="rId5"/>
    <p:sldId id="293" r:id="rId6"/>
    <p:sldId id="294" r:id="rId7"/>
    <p:sldId id="292" r:id="rId8"/>
    <p:sldId id="259" r:id="rId9"/>
    <p:sldId id="260" r:id="rId10"/>
    <p:sldId id="261" r:id="rId11"/>
    <p:sldId id="262" r:id="rId12"/>
    <p:sldId id="285" r:id="rId13"/>
    <p:sldId id="286" r:id="rId14"/>
    <p:sldId id="287" r:id="rId15"/>
    <p:sldId id="272" r:id="rId16"/>
    <p:sldId id="280" r:id="rId17"/>
    <p:sldId id="263" r:id="rId18"/>
    <p:sldId id="264" r:id="rId19"/>
    <p:sldId id="265" r:id="rId20"/>
    <p:sldId id="266" r:id="rId21"/>
    <p:sldId id="289" r:id="rId22"/>
    <p:sldId id="290" r:id="rId23"/>
    <p:sldId id="267" r:id="rId24"/>
    <p:sldId id="268" r:id="rId25"/>
    <p:sldId id="270" r:id="rId26"/>
    <p:sldId id="273" r:id="rId27"/>
    <p:sldId id="274" r:id="rId28"/>
    <p:sldId id="275" r:id="rId29"/>
    <p:sldId id="276" r:id="rId30"/>
    <p:sldId id="279" r:id="rId31"/>
    <p:sldId id="281" r:id="rId32"/>
    <p:sldId id="282" r:id="rId33"/>
    <p:sldId id="284" r:id="rId34"/>
    <p:sldId id="291"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71" autoAdjust="0"/>
  </p:normalViewPr>
  <p:slideViewPr>
    <p:cSldViewPr>
      <p:cViewPr>
        <p:scale>
          <a:sx n="93" d="100"/>
          <a:sy n="93" d="100"/>
        </p:scale>
        <p:origin x="-714" y="42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2D8EC-ED43-48E3-AECE-3E60D32B36F2}" type="doc">
      <dgm:prSet loTypeId="urn:microsoft.com/office/officeart/2005/8/layout/default#1" loCatId="list" qsTypeId="urn:microsoft.com/office/officeart/2005/8/quickstyle/simple1" qsCatId="simple" csTypeId="urn:microsoft.com/office/officeart/2005/8/colors/accent1_2" csCatId="accent1" phldr="0"/>
      <dgm:spPr/>
      <dgm:t>
        <a:bodyPr/>
        <a:lstStyle/>
        <a:p>
          <a:endParaRPr lang="en-IN"/>
        </a:p>
      </dgm:t>
    </dgm:pt>
    <dgm:pt modelId="{B8B1CAB6-8C4D-468F-AE0B-81CD818B8641}" type="pres">
      <dgm:prSet presAssocID="{3F72D8EC-ED43-48E3-AECE-3E60D32B36F2}" presName="diagram" presStyleCnt="0">
        <dgm:presLayoutVars>
          <dgm:dir/>
          <dgm:resizeHandles val="exact"/>
        </dgm:presLayoutVars>
      </dgm:prSet>
      <dgm:spPr/>
      <dgm:t>
        <a:bodyPr/>
        <a:lstStyle/>
        <a:p>
          <a:endParaRPr lang="en-IN"/>
        </a:p>
      </dgm:t>
    </dgm:pt>
  </dgm:ptLst>
  <dgm:cxnLst>
    <dgm:cxn modelId="{B4BCC0E0-B4D0-4046-84A8-1041AD8D7869}" type="presOf" srcId="{3F72D8EC-ED43-48E3-AECE-3E60D32B36F2}" destId="{B8B1CAB6-8C4D-468F-AE0B-81CD818B8641}" srcOrd="0"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CCB584F3-6FAF-4A01-8255-C4F35C42CBD7}" type="datetimeFigureOut">
              <a:rPr lang="en-US" smtClean="0"/>
              <a:pPr>
                <a:defRPr/>
              </a:pPr>
              <a:t>12/10/2017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AC1EA9-54D0-4326-8867-0366A8D03503}"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8282E242-2CEE-4097-80BA-45B45442F415}" type="datetimeFigureOut">
              <a:rPr lang="en-US" smtClean="0"/>
              <a:pPr>
                <a:defRPr/>
              </a:pPr>
              <a:t>12/10/2017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B0186D0-8CA7-46D3-9636-F03E6B7F76C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32B8906E-7422-4C44-8B01-1E402183E8A6}" type="datetimeFigureOut">
              <a:rPr lang="en-US" smtClean="0"/>
              <a:pPr>
                <a:defRPr/>
              </a:pPr>
              <a:t>12/10/2017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43E7166-8325-40E5-A145-B7B43AE62FED}"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6CE5C366-6967-4A41-84FC-F23CCD37917E}" type="datetimeFigureOut">
              <a:rPr lang="en-US" smtClean="0"/>
              <a:pPr>
                <a:defRPr/>
              </a:pPr>
              <a:t>12/10/2017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F5D12B6-52D5-4FC9-A744-0D1173775F0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0B6398-CE8E-441E-9CF8-DD9457529C24}" type="datetimeFigureOut">
              <a:rPr lang="en-US" smtClean="0"/>
              <a:pPr>
                <a:defRPr/>
              </a:pPr>
              <a:t>12/10/2017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95286B1-317D-4F8E-93A4-DF77E4961B2B}"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DA26DF64-E458-451F-9C92-04F926D90BBE}" type="datetimeFigureOut">
              <a:rPr lang="en-US" smtClean="0"/>
              <a:pPr>
                <a:defRPr/>
              </a:pPr>
              <a:t>12/10/2017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306E99B-B92F-4CAA-8EDB-891D1EDEE6D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F0D73F89-6F50-4168-8D61-C1468D0C8EFA}" type="datetimeFigureOut">
              <a:rPr lang="en-US" smtClean="0"/>
              <a:pPr>
                <a:defRPr/>
              </a:pPr>
              <a:t>12/10/2017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E448F3D9-C1E3-43C3-8677-B6B80BD8012F}"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458BF4A7-FF14-46CD-AF43-6F6FA5D0FF32}" type="datetimeFigureOut">
              <a:rPr lang="en-US" smtClean="0"/>
              <a:pPr>
                <a:defRPr/>
              </a:pPr>
              <a:t>12/10/2017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6DA8267E-E257-4345-ADAC-FE262A608A4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2EE5136-13D2-4845-8BA1-E71A471C85F0}" type="datetimeFigureOut">
              <a:rPr lang="en-US" smtClean="0"/>
              <a:pPr>
                <a:defRPr/>
              </a:pPr>
              <a:t>12/10/2017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C90E65EC-2793-47DE-BEE1-841F0E38C6F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357AEBB-072F-4769-B5F8-87B32C4D02DC}" type="datetimeFigureOut">
              <a:rPr lang="en-US" smtClean="0"/>
              <a:pPr>
                <a:defRPr/>
              </a:pPr>
              <a:t>12/10/2017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AD6BDBC0-668A-420E-97DF-6530D36E67BA}"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0BF6F72-7DBD-4065-BEED-F2A1AEBBE14F}" type="datetimeFigureOut">
              <a:rPr lang="en-US" smtClean="0"/>
              <a:pPr>
                <a:defRPr/>
              </a:pPr>
              <a:t>12/10/2017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8AA76E9-635D-4FF9-A3FA-65DA1E924986}"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1685204-76DA-4B1C-9AB5-B1B4E5A1CAA3}" type="datetimeFigureOut">
              <a:rPr lang="en-US" smtClean="0"/>
              <a:pPr>
                <a:defRPr/>
              </a:pPr>
              <a:t>12/10/2017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D8FBAC-0861-4485-9856-30B1A7BCEB7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071546"/>
            <a:ext cx="7239000" cy="4857784"/>
          </a:xfrm>
        </p:spPr>
        <p:txBody>
          <a:bodyPr rtlCol="0">
            <a:normAutofit/>
          </a:bodyPr>
          <a:lstStyle/>
          <a:p>
            <a:pPr fontAlgn="auto">
              <a:spcAft>
                <a:spcPts val="0"/>
              </a:spcAft>
              <a:defRPr/>
            </a:pPr>
            <a:r>
              <a:rPr lang="en-US" sz="2400" b="1" dirty="0" smtClean="0">
                <a:solidFill>
                  <a:schemeClr val="tx1">
                    <a:lumMod val="85000"/>
                    <a:lumOff val="15000"/>
                  </a:schemeClr>
                </a:solidFill>
              </a:rPr>
              <a:t/>
            </a:r>
            <a:br>
              <a:rPr lang="en-US" sz="2400" b="1" dirty="0" smtClean="0">
                <a:solidFill>
                  <a:schemeClr val="tx1">
                    <a:lumMod val="85000"/>
                    <a:lumOff val="15000"/>
                  </a:schemeClr>
                </a:solidFill>
              </a:rPr>
            </a:br>
            <a:r>
              <a:rPr lang="en-US" sz="3600" b="1" dirty="0" smtClean="0">
                <a:solidFill>
                  <a:schemeClr val="tx1">
                    <a:lumMod val="95000"/>
                    <a:lumOff val="5000"/>
                  </a:schemeClr>
                </a:solidFill>
                <a:latin typeface="Andalus" pitchFamily="2" charset="-78"/>
                <a:cs typeface="Andalus" pitchFamily="2" charset="-78"/>
              </a:rPr>
              <a:t>Loaders, </a:t>
            </a:r>
            <a:br>
              <a:rPr lang="en-US" sz="3600" b="1" dirty="0" smtClean="0">
                <a:solidFill>
                  <a:schemeClr val="tx1">
                    <a:lumMod val="95000"/>
                    <a:lumOff val="5000"/>
                  </a:schemeClr>
                </a:solidFill>
                <a:latin typeface="Andalus" pitchFamily="2" charset="-78"/>
                <a:cs typeface="Andalus" pitchFamily="2" charset="-78"/>
              </a:rPr>
            </a:br>
            <a:r>
              <a:rPr lang="en-US" sz="3600" b="1" dirty="0" smtClean="0">
                <a:solidFill>
                  <a:schemeClr val="tx1">
                    <a:lumMod val="95000"/>
                    <a:lumOff val="5000"/>
                  </a:schemeClr>
                </a:solidFill>
                <a:latin typeface="Andalus" pitchFamily="2" charset="-78"/>
                <a:cs typeface="Andalus" pitchFamily="2" charset="-78"/>
              </a:rPr>
              <a:t>Linkers </a:t>
            </a:r>
            <a:br>
              <a:rPr lang="en-US" sz="3600" b="1" dirty="0" smtClean="0">
                <a:solidFill>
                  <a:schemeClr val="tx1">
                    <a:lumMod val="95000"/>
                    <a:lumOff val="5000"/>
                  </a:schemeClr>
                </a:solidFill>
                <a:latin typeface="Andalus" pitchFamily="2" charset="-78"/>
                <a:cs typeface="Andalus" pitchFamily="2" charset="-78"/>
              </a:rPr>
            </a:br>
            <a:r>
              <a:rPr lang="en-US" sz="3600" b="1" dirty="0" smtClean="0">
                <a:solidFill>
                  <a:schemeClr val="tx1">
                    <a:lumMod val="95000"/>
                    <a:lumOff val="5000"/>
                  </a:schemeClr>
                </a:solidFill>
                <a:latin typeface="Bodoni MT Condensed" pitchFamily="18" charset="0"/>
              </a:rPr>
              <a:t/>
            </a:r>
            <a:br>
              <a:rPr lang="en-US" sz="3600" b="1" dirty="0" smtClean="0">
                <a:solidFill>
                  <a:schemeClr val="tx1">
                    <a:lumMod val="95000"/>
                    <a:lumOff val="5000"/>
                  </a:schemeClr>
                </a:solidFill>
                <a:latin typeface="Bodoni MT Condensed" pitchFamily="18" charset="0"/>
              </a:rPr>
            </a:br>
            <a:endParaRPr lang="en-US" sz="3600" b="1" dirty="0">
              <a:solidFill>
                <a:schemeClr val="tx1">
                  <a:lumMod val="95000"/>
                  <a:lumOff val="5000"/>
                </a:schemeClr>
              </a:solidFill>
              <a:latin typeface="Bodoni MT Condense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00042"/>
            <a:ext cx="7543800" cy="5595958"/>
          </a:xfrm>
        </p:spPr>
        <p:txBody>
          <a:bodyPr rtlCol="0">
            <a:normAutofit/>
          </a:bodyPr>
          <a:lstStyle/>
          <a:p>
            <a:pPr marL="0" indent="0" fontAlgn="auto">
              <a:spcAft>
                <a:spcPts val="0"/>
              </a:spcAft>
              <a:buFont typeface="Arial" pitchFamily="34" charset="0"/>
              <a:buNone/>
              <a:defRPr/>
            </a:pPr>
            <a:r>
              <a:rPr lang="en-US" sz="2400" b="1" dirty="0" smtClean="0"/>
              <a:t>Absolute Loader: </a:t>
            </a:r>
          </a:p>
          <a:p>
            <a:pPr marL="274320" indent="-274320" algn="just" fontAlgn="auto">
              <a:spcAft>
                <a:spcPts val="0"/>
              </a:spcAft>
              <a:buFont typeface="Arial" pitchFamily="34" charset="0"/>
              <a:buChar char="•"/>
              <a:defRPr/>
            </a:pPr>
            <a:r>
              <a:rPr lang="en-US" sz="2800" dirty="0" smtClean="0"/>
              <a:t>The Task of the Absolute loader is it simply accepts the machine language code produced by an assembler and place it into main memory at the location specified by the assembler.</a:t>
            </a:r>
          </a:p>
          <a:p>
            <a:pPr marL="0" indent="0" fontAlgn="auto">
              <a:spcAft>
                <a:spcPts val="0"/>
              </a:spcAft>
              <a:buFont typeface="Arial" pitchFamily="34" charset="0"/>
              <a:buNone/>
              <a:defRPr/>
            </a:pPr>
            <a:r>
              <a:rPr lang="en-US" sz="2400" b="1" dirty="0" smtClean="0"/>
              <a:t>The four Loading Functions are :</a:t>
            </a:r>
          </a:p>
          <a:p>
            <a:pPr marL="274320" indent="-274320" fontAlgn="auto">
              <a:spcAft>
                <a:spcPts val="0"/>
              </a:spcAft>
              <a:buFont typeface="Arial" pitchFamily="34" charset="0"/>
              <a:buChar char="•"/>
              <a:defRPr/>
            </a:pPr>
            <a:r>
              <a:rPr lang="en-US" sz="2400" dirty="0" smtClean="0"/>
              <a:t>Allocation –By Programmer</a:t>
            </a:r>
          </a:p>
          <a:p>
            <a:pPr marL="274320" indent="-274320" fontAlgn="auto">
              <a:spcAft>
                <a:spcPts val="0"/>
              </a:spcAft>
              <a:buFont typeface="Arial" pitchFamily="34" charset="0"/>
              <a:buChar char="•"/>
              <a:defRPr/>
            </a:pPr>
            <a:r>
              <a:rPr lang="en-US" sz="2400" dirty="0" smtClean="0"/>
              <a:t>Linking-</a:t>
            </a:r>
            <a:r>
              <a:rPr lang="en-US" sz="2400" dirty="0"/>
              <a:t>By </a:t>
            </a:r>
            <a:r>
              <a:rPr lang="en-US" sz="2400" dirty="0" smtClean="0"/>
              <a:t>Programmer</a:t>
            </a:r>
          </a:p>
          <a:p>
            <a:pPr marL="274320" indent="-274320" fontAlgn="auto">
              <a:spcAft>
                <a:spcPts val="0"/>
              </a:spcAft>
              <a:buFont typeface="Arial" pitchFamily="34" charset="0"/>
              <a:buChar char="•"/>
              <a:defRPr/>
            </a:pPr>
            <a:r>
              <a:rPr lang="en-US" sz="2400" dirty="0" smtClean="0"/>
              <a:t>Relocation –By assembler</a:t>
            </a:r>
          </a:p>
          <a:p>
            <a:pPr marL="274320" indent="-274320" fontAlgn="auto">
              <a:spcAft>
                <a:spcPts val="0"/>
              </a:spcAft>
              <a:buFont typeface="Arial" pitchFamily="34" charset="0"/>
              <a:buChar char="•"/>
              <a:defRPr/>
            </a:pPr>
            <a:r>
              <a:rPr lang="en-US" sz="2400" dirty="0" smtClean="0"/>
              <a:t>Loading –By loader</a:t>
            </a:r>
            <a:endParaRPr lang="en-US" sz="2400" dirty="0"/>
          </a:p>
          <a:p>
            <a:pPr marL="274320" indent="-274320" fontAlgn="auto">
              <a:spcAft>
                <a:spcPts val="0"/>
              </a:spcAft>
              <a:buFont typeface="Arial" pitchFamily="34" charset="0"/>
              <a:buChar char="•"/>
              <a:defRPr/>
            </a:pPr>
            <a:endParaRPr lang="en-US" sz="2800" b="1" dirty="0"/>
          </a:p>
          <a:p>
            <a:pPr marL="274320" indent="-274320" fontAlgn="auto">
              <a:spcAft>
                <a:spcPts val="0"/>
              </a:spcAft>
              <a:buFont typeface="Arial" pitchFamily="34" charset="0"/>
              <a:buChar char="•"/>
              <a:defRPr/>
            </a:pPr>
            <a:endParaRPr lang="en-US" sz="2800" b="1" dirty="0" smtClean="0"/>
          </a:p>
          <a:p>
            <a:pPr marL="274320" indent="-274320" fontAlgn="auto">
              <a:spcAft>
                <a:spcPts val="0"/>
              </a:spcAft>
              <a:buFont typeface="Arial" pitchFamily="34" charset="0"/>
              <a:buChar char="•"/>
              <a:defRPr/>
            </a:pPr>
            <a:endParaRPr lang="en-US" sz="2800" b="1" dirty="0"/>
          </a:p>
          <a:p>
            <a:pPr marL="274320" indent="-274320" fontAlgn="auto">
              <a:spcAft>
                <a:spcPts val="0"/>
              </a:spcAft>
              <a:buFont typeface="Arial" pitchFamily="34" charset="0"/>
              <a:buChar char="•"/>
              <a:defRPr/>
            </a:pPr>
            <a:endParaRPr lang="en-US" sz="2800" b="1" dirty="0" smtClean="0"/>
          </a:p>
          <a:p>
            <a:pPr marL="274320" indent="-274320" fontAlgn="auto">
              <a:spcAft>
                <a:spcPts val="0"/>
              </a:spcAft>
              <a:buFont typeface="Arial" pitchFamily="34" charset="0"/>
              <a:buChar char="•"/>
              <a:defRPr/>
            </a:pPr>
            <a:endParaRPr lang="en-US" sz="2800" b="1" dirty="0"/>
          </a:p>
          <a:p>
            <a:pPr marL="274320" indent="-274320" fontAlgn="auto">
              <a:spcAft>
                <a:spcPts val="0"/>
              </a:spcAft>
              <a:buFont typeface="Arial" pitchFamily="34" charset="0"/>
              <a:buChar char="•"/>
              <a:defRPr/>
            </a:pPr>
            <a:endParaRPr lang="en-US" sz="2800" b="1" dirty="0"/>
          </a:p>
        </p:txBody>
      </p:sp>
      <p:pic>
        <p:nvPicPr>
          <p:cNvPr id="1030" name="Picture 6" descr="http://crackgtu.com/wp-content/uploads/2013/08/absoluteloader-300x120.png"/>
          <p:cNvPicPr>
            <a:picLocks noChangeAspect="1" noChangeArrowheads="1"/>
          </p:cNvPicPr>
          <p:nvPr/>
        </p:nvPicPr>
        <p:blipFill>
          <a:blip r:embed="rId2"/>
          <a:srcRect/>
          <a:stretch>
            <a:fillRect/>
          </a:stretch>
        </p:blipFill>
        <p:spPr bwMode="auto">
          <a:xfrm>
            <a:off x="4500562" y="3286124"/>
            <a:ext cx="4429156" cy="3328990"/>
          </a:xfrm>
          <a:prstGeom prst="rect">
            <a:avLst/>
          </a:prstGeom>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14290"/>
            <a:ext cx="7543800" cy="6796110"/>
          </a:xfrm>
        </p:spPr>
        <p:txBody>
          <a:bodyPr rtlCol="0">
            <a:normAutofit fontScale="85000" lnSpcReduction="20000"/>
          </a:bodyPr>
          <a:lstStyle/>
          <a:p>
            <a:pPr marL="274320" indent="-274320" fontAlgn="auto">
              <a:spcAft>
                <a:spcPts val="0"/>
              </a:spcAft>
              <a:buFont typeface="Arial" pitchFamily="34" charset="0"/>
              <a:buChar char="•"/>
              <a:defRPr/>
            </a:pPr>
            <a:endParaRPr lang="en-US" b="1" dirty="0" smtClean="0"/>
          </a:p>
          <a:p>
            <a:pPr marL="0" indent="0" fontAlgn="auto">
              <a:spcAft>
                <a:spcPts val="0"/>
              </a:spcAft>
              <a:buFont typeface="Arial" pitchFamily="34" charset="0"/>
              <a:buNone/>
              <a:defRPr/>
            </a:pPr>
            <a:r>
              <a:rPr lang="en-US" b="1" dirty="0" smtClean="0"/>
              <a:t>Advantage of Absolute Loader:</a:t>
            </a:r>
          </a:p>
          <a:p>
            <a:pPr marL="274320" indent="-274320" algn="just" fontAlgn="auto">
              <a:spcAft>
                <a:spcPts val="0"/>
              </a:spcAft>
              <a:buFont typeface="Arial" pitchFamily="34" charset="0"/>
              <a:buChar char="•"/>
              <a:defRPr/>
            </a:pPr>
            <a:r>
              <a:rPr lang="en-US" dirty="0" smtClean="0"/>
              <a:t>Simple to implement.</a:t>
            </a:r>
          </a:p>
          <a:p>
            <a:pPr marL="274320" indent="-274320" algn="just" fontAlgn="auto">
              <a:spcAft>
                <a:spcPts val="0"/>
              </a:spcAft>
              <a:buFont typeface="Arial" pitchFamily="34" charset="0"/>
              <a:buChar char="•"/>
              <a:defRPr/>
            </a:pPr>
            <a:r>
              <a:rPr lang="en-US" dirty="0" smtClean="0"/>
              <a:t>This scheme support multiple object to reside in memory.</a:t>
            </a:r>
          </a:p>
          <a:p>
            <a:pPr marL="274320" indent="-274320" algn="just" fontAlgn="auto">
              <a:spcAft>
                <a:spcPts val="0"/>
              </a:spcAft>
              <a:buFont typeface="Arial" pitchFamily="34" charset="0"/>
              <a:buChar char="•"/>
              <a:defRPr/>
            </a:pPr>
            <a:r>
              <a:rPr lang="en-US" dirty="0" smtClean="0"/>
              <a:t>The scheme makes more available memory for loading since the assembler is not </a:t>
            </a:r>
            <a:r>
              <a:rPr lang="en-US" smtClean="0"/>
              <a:t>in picture </a:t>
            </a:r>
            <a:r>
              <a:rPr lang="en-US" dirty="0" smtClean="0"/>
              <a:t>at the time of loading.</a:t>
            </a:r>
          </a:p>
          <a:p>
            <a:pPr marL="0" indent="0" algn="just" fontAlgn="auto">
              <a:spcAft>
                <a:spcPts val="0"/>
              </a:spcAft>
              <a:buFont typeface="Arial" pitchFamily="34" charset="0"/>
              <a:buNone/>
              <a:defRPr/>
            </a:pPr>
            <a:r>
              <a:rPr lang="en-US" b="1" dirty="0" smtClean="0"/>
              <a:t>Disadvantage </a:t>
            </a:r>
            <a:r>
              <a:rPr lang="en-US" b="1" dirty="0"/>
              <a:t>of Absolute Loader</a:t>
            </a:r>
            <a:r>
              <a:rPr lang="en-US" b="1" dirty="0" smtClean="0"/>
              <a:t>:</a:t>
            </a:r>
          </a:p>
          <a:p>
            <a:pPr marL="274320" indent="-274320" algn="just" fontAlgn="auto">
              <a:spcAft>
                <a:spcPts val="0"/>
              </a:spcAft>
              <a:buFont typeface="Arial" pitchFamily="34" charset="0"/>
              <a:buChar char="•"/>
              <a:defRPr/>
            </a:pPr>
            <a:r>
              <a:rPr lang="en-US" dirty="0" smtClean="0"/>
              <a:t>Since the linking is handled by the programmer, programmer has to remember the address of each module and use that absolute address explicitly for linking.</a:t>
            </a:r>
          </a:p>
          <a:p>
            <a:pPr marL="274320" indent="-274320" algn="just" fontAlgn="auto">
              <a:spcAft>
                <a:spcPts val="0"/>
              </a:spcAft>
              <a:buFont typeface="Arial" pitchFamily="34" charset="0"/>
              <a:buChar char="•"/>
              <a:defRPr/>
            </a:pPr>
            <a:r>
              <a:rPr lang="en-US" dirty="0" smtClean="0"/>
              <a:t>Lot of memory lying between modules will be wasted.</a:t>
            </a:r>
          </a:p>
          <a:p>
            <a:pPr marL="274320" indent="-274320" algn="just" fontAlgn="auto">
              <a:spcAft>
                <a:spcPts val="0"/>
              </a:spcAft>
              <a:buFont typeface="Arial" pitchFamily="34" charset="0"/>
              <a:buChar char="•"/>
              <a:defRPr/>
            </a:pPr>
            <a:r>
              <a:rPr lang="en-US" dirty="0" smtClean="0"/>
              <a:t>The programmer has to be careful not to assign overlapping location to modules to be linked.</a:t>
            </a:r>
            <a:endParaRPr lang="en-US" dirty="0"/>
          </a:p>
          <a:p>
            <a:pPr marL="0" indent="0" algn="just"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486400"/>
          </a:xfrm>
        </p:spPr>
        <p:txBody>
          <a:bodyPr>
            <a:normAutofit fontScale="77500" lnSpcReduction="20000"/>
          </a:bodyPr>
          <a:lstStyle/>
          <a:p>
            <a:r>
              <a:rPr lang="en-US" altLang="zh-TW" b="1" dirty="0" smtClean="0">
                <a:solidFill>
                  <a:schemeClr val="accent1"/>
                </a:solidFill>
              </a:rPr>
              <a:t> </a:t>
            </a:r>
            <a:r>
              <a:rPr lang="en-US" altLang="zh-TW" b="1" dirty="0" smtClean="0">
                <a:solidFill>
                  <a:schemeClr val="tx1"/>
                </a:solidFill>
              </a:rPr>
              <a:t>Example of an  </a:t>
            </a:r>
            <a:r>
              <a:rPr lang="en-US" altLang="zh-TW" b="1" dirty="0">
                <a:solidFill>
                  <a:schemeClr val="tx1"/>
                </a:solidFill>
              </a:rPr>
              <a:t>absolute </a:t>
            </a:r>
            <a:r>
              <a:rPr lang="en-US" altLang="zh-TW" b="1" dirty="0" smtClean="0">
                <a:solidFill>
                  <a:schemeClr val="tx1"/>
                </a:solidFill>
              </a:rPr>
              <a:t>loader </a:t>
            </a:r>
          </a:p>
          <a:p>
            <a:pPr marL="0" indent="0">
              <a:buNone/>
            </a:pPr>
            <a:r>
              <a:rPr lang="en-US" b="1" dirty="0" smtClean="0">
                <a:solidFill>
                  <a:srgbClr val="FF0000"/>
                </a:solidFill>
              </a:rPr>
              <a:t>1</a:t>
            </a:r>
            <a:r>
              <a:rPr lang="en-US" b="1" dirty="0" smtClean="0"/>
              <a:t>         MAIN       START   1000</a:t>
            </a:r>
          </a:p>
          <a:p>
            <a:pPr marL="0" indent="0">
              <a:buNone/>
            </a:pPr>
            <a:r>
              <a:rPr lang="en-US" b="1" dirty="0" smtClean="0"/>
              <a:t>              :                        :</a:t>
            </a:r>
          </a:p>
          <a:p>
            <a:pPr marL="0" indent="0">
              <a:buNone/>
            </a:pPr>
            <a:r>
              <a:rPr lang="en-US" b="1" dirty="0" smtClean="0"/>
              <a:t>	  :                        :</a:t>
            </a:r>
          </a:p>
          <a:p>
            <a:pPr marL="457200" indent="-457200">
              <a:buAutoNum type="arabicPlain" startAt="15"/>
            </a:pPr>
            <a:r>
              <a:rPr lang="en-US" b="1" dirty="0" smtClean="0"/>
              <a:t>                        JUMP     5000</a:t>
            </a:r>
          </a:p>
          <a:p>
            <a:pPr marL="457200" indent="-457200">
              <a:buAutoNum type="arabicPlain" startAt="15"/>
            </a:pPr>
            <a:r>
              <a:rPr lang="en-US" b="1" dirty="0"/>
              <a:t> </a:t>
            </a:r>
            <a:r>
              <a:rPr lang="en-US" b="1" dirty="0" smtClean="0"/>
              <a:t>                       STORE              ; Instruction at location 2000</a:t>
            </a:r>
          </a:p>
          <a:p>
            <a:pPr marL="0" indent="0">
              <a:buNone/>
            </a:pPr>
            <a:endParaRPr lang="en-US" b="1" dirty="0"/>
          </a:p>
          <a:p>
            <a:pPr marL="457200" indent="-457200">
              <a:buAutoNum type="arabicPlain"/>
            </a:pPr>
            <a:r>
              <a:rPr lang="en-US" b="1" dirty="0" smtClean="0"/>
              <a:t>       SUM         START    5000</a:t>
            </a:r>
          </a:p>
          <a:p>
            <a:pPr marL="457200" indent="-457200">
              <a:buAutoNum type="arabicPlain"/>
            </a:pPr>
            <a:r>
              <a:rPr lang="en-US" b="1" dirty="0" smtClean="0"/>
              <a:t>           :</a:t>
            </a:r>
          </a:p>
          <a:p>
            <a:pPr marL="457200" indent="-457200">
              <a:buAutoNum type="arabicPlain"/>
            </a:pPr>
            <a:r>
              <a:rPr lang="en-US" b="1" dirty="0" smtClean="0"/>
              <a:t>            :</a:t>
            </a:r>
          </a:p>
          <a:p>
            <a:pPr marL="0" indent="0">
              <a:buNone/>
            </a:pPr>
            <a:r>
              <a:rPr lang="en-US" b="1" dirty="0" smtClean="0">
                <a:solidFill>
                  <a:srgbClr val="FF0000"/>
                </a:solidFill>
              </a:rPr>
              <a:t>20</a:t>
            </a:r>
            <a:r>
              <a:rPr lang="en-US" b="1" dirty="0" smtClean="0"/>
              <a:t>                         JUMP    2000</a:t>
            </a:r>
          </a:p>
          <a:p>
            <a:pPr marL="0" indent="0">
              <a:buNone/>
            </a:pPr>
            <a:endParaRPr lang="en-US" b="1" dirty="0" smtClean="0"/>
          </a:p>
          <a:p>
            <a:pPr marL="0" indent="0">
              <a:buNone/>
            </a:pPr>
            <a:endParaRPr lang="en-US" b="1" dirty="0" smtClean="0"/>
          </a:p>
          <a:p>
            <a:pPr marL="0" indent="0">
              <a:buNone/>
            </a:pPr>
            <a:r>
              <a:rPr lang="en-US" b="1" dirty="0" smtClean="0">
                <a:solidFill>
                  <a:srgbClr val="FF0000"/>
                </a:solidFill>
              </a:rPr>
              <a:t>21 </a:t>
            </a:r>
            <a:r>
              <a:rPr lang="en-US" b="1" dirty="0" smtClean="0"/>
              <a:t>                         END     </a:t>
            </a:r>
          </a:p>
          <a:p>
            <a:pPr marL="457200" indent="-457200">
              <a:buAutoNum type="arabicPlain"/>
            </a:pPr>
            <a:endParaRPr lang="en-IN" b="1" dirty="0"/>
          </a:p>
        </p:txBody>
      </p:sp>
    </p:spTree>
    <p:extLst>
      <p:ext uri="{BB962C8B-B14F-4D97-AF65-F5344CB8AC3E}">
        <p14:creationId xmlns:p14="http://schemas.microsoft.com/office/powerpoint/2010/main" xmlns="" val="2506959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9604"/>
            <a:ext cx="9144000" cy="6448396"/>
          </a:xfrm>
        </p:spPr>
        <p:txBody>
          <a:bodyPr>
            <a:normAutofit/>
          </a:bodyPr>
          <a:lstStyle/>
          <a:p>
            <a:pPr marL="0" indent="0" algn="just">
              <a:buNone/>
            </a:pPr>
            <a:r>
              <a:rPr lang="en-US" altLang="zh-TW" sz="2600" b="1" dirty="0" smtClean="0">
                <a:solidFill>
                  <a:schemeClr val="accent1"/>
                </a:solidFill>
              </a:rPr>
              <a:t>Design of an </a:t>
            </a:r>
            <a:r>
              <a:rPr lang="en-US" altLang="zh-TW" sz="2600" b="1" dirty="0">
                <a:solidFill>
                  <a:schemeClr val="accent1"/>
                </a:solidFill>
              </a:rPr>
              <a:t>absolute </a:t>
            </a:r>
            <a:r>
              <a:rPr lang="en-US" altLang="zh-TW" sz="2600" b="1" dirty="0" smtClean="0">
                <a:solidFill>
                  <a:schemeClr val="accent1"/>
                </a:solidFill>
              </a:rPr>
              <a:t>loader</a:t>
            </a:r>
          </a:p>
          <a:p>
            <a:pPr algn="just"/>
            <a:r>
              <a:rPr lang="en-US" sz="2600" dirty="0" smtClean="0">
                <a:solidFill>
                  <a:schemeClr val="tx1"/>
                </a:solidFill>
              </a:rPr>
              <a:t>In the Absolute loading scheme the programmer and assembler perform the task of allocation, linking and relocation. Hence the task of </a:t>
            </a:r>
            <a:r>
              <a:rPr lang="en-US" sz="2600" b="1" dirty="0" smtClean="0">
                <a:solidFill>
                  <a:schemeClr val="tx1"/>
                </a:solidFill>
              </a:rPr>
              <a:t>the absolute loader is simply to read object program from assembler and</a:t>
            </a:r>
            <a:r>
              <a:rPr lang="en-US" sz="2600" dirty="0" smtClean="0">
                <a:solidFill>
                  <a:schemeClr val="tx1"/>
                </a:solidFill>
              </a:rPr>
              <a:t> </a:t>
            </a:r>
            <a:r>
              <a:rPr lang="en-US" sz="2600" b="1" dirty="0" smtClean="0">
                <a:solidFill>
                  <a:schemeClr val="tx1"/>
                </a:solidFill>
              </a:rPr>
              <a:t>place the translated code at the absolute location specified by the assembler.</a:t>
            </a:r>
          </a:p>
          <a:p>
            <a:pPr algn="just"/>
            <a:r>
              <a:rPr lang="en-US" sz="2600" dirty="0" smtClean="0">
                <a:solidFill>
                  <a:schemeClr val="tx1"/>
                </a:solidFill>
              </a:rPr>
              <a:t>These object code has two type of information, this information is present in two type of card: first type is </a:t>
            </a:r>
            <a:r>
              <a:rPr lang="en-US" sz="2600" b="1" dirty="0" smtClean="0">
                <a:solidFill>
                  <a:schemeClr val="tx1"/>
                </a:solidFill>
              </a:rPr>
              <a:t>text card </a:t>
            </a:r>
            <a:r>
              <a:rPr lang="en-US" sz="2600" dirty="0" smtClean="0">
                <a:solidFill>
                  <a:schemeClr val="tx1"/>
                </a:solidFill>
              </a:rPr>
              <a:t>and second is </a:t>
            </a:r>
            <a:r>
              <a:rPr lang="en-US" sz="2600" b="1" dirty="0" smtClean="0">
                <a:solidFill>
                  <a:schemeClr val="tx1"/>
                </a:solidFill>
              </a:rPr>
              <a:t>transfer card.</a:t>
            </a:r>
          </a:p>
          <a:p>
            <a:pPr algn="just"/>
            <a:r>
              <a:rPr lang="en-US" sz="2600" b="1" dirty="0" smtClean="0">
                <a:solidFill>
                  <a:schemeClr val="tx1"/>
                </a:solidFill>
              </a:rPr>
              <a:t>1. Text Card: </a:t>
            </a:r>
            <a:r>
              <a:rPr lang="en-US" sz="2600" dirty="0" smtClean="0">
                <a:solidFill>
                  <a:schemeClr val="tx1"/>
                </a:solidFill>
              </a:rPr>
              <a:t>on the text card there are machine instruction created by the assembler along with the absolute addresses. Loader simply places these instruction in the memory at specified absolute address.</a:t>
            </a:r>
          </a:p>
          <a:p>
            <a:pPr algn="just"/>
            <a:r>
              <a:rPr lang="en-US" sz="2600" dirty="0" smtClean="0">
                <a:solidFill>
                  <a:schemeClr val="tx1"/>
                </a:solidFill>
              </a:rPr>
              <a:t>2. </a:t>
            </a:r>
            <a:r>
              <a:rPr lang="en-US" sz="2600" b="1" dirty="0" smtClean="0">
                <a:solidFill>
                  <a:schemeClr val="tx1"/>
                </a:solidFill>
              </a:rPr>
              <a:t>Transfer card </a:t>
            </a:r>
            <a:r>
              <a:rPr lang="en-US" sz="2600" dirty="0" smtClean="0">
                <a:solidFill>
                  <a:schemeClr val="tx1"/>
                </a:solidFill>
              </a:rPr>
              <a:t>– the entry point of the program is mentioned.</a:t>
            </a:r>
            <a:endParaRPr lang="en-US" dirty="0" smtClean="0">
              <a:solidFill>
                <a:schemeClr val="tx1"/>
              </a:solidFill>
            </a:endParaRPr>
          </a:p>
          <a:p>
            <a:pPr algn="just"/>
            <a:endParaRPr lang="en-US" dirty="0" smtClean="0">
              <a:solidFill>
                <a:schemeClr val="tx1"/>
              </a:solidFill>
            </a:endParaRPr>
          </a:p>
          <a:p>
            <a:pPr algn="just"/>
            <a:endParaRPr lang="en-IN" sz="3200" dirty="0">
              <a:solidFill>
                <a:schemeClr val="tx1"/>
              </a:solidFill>
            </a:endParaRPr>
          </a:p>
        </p:txBody>
      </p:sp>
    </p:spTree>
    <p:extLst>
      <p:ext uri="{BB962C8B-B14F-4D97-AF65-F5344CB8AC3E}">
        <p14:creationId xmlns:p14="http://schemas.microsoft.com/office/powerpoint/2010/main" xmlns="" val="91126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571612"/>
            <a:ext cx="7543800" cy="3886200"/>
          </a:xfrm>
        </p:spPr>
        <p:txBody>
          <a:bodyPr/>
          <a:lstStyle/>
          <a:p>
            <a:pPr algn="just"/>
            <a:r>
              <a:rPr lang="en-US" dirty="0" smtClean="0"/>
              <a:t>The instruction on text card are placed in memory at specification location when the loader reads the transfer card, it transfer the control to the entry specified by this card.</a:t>
            </a:r>
            <a:endParaRPr lang="en-IN" dirty="0"/>
          </a:p>
        </p:txBody>
      </p:sp>
    </p:spTree>
    <p:extLst>
      <p:ext uri="{BB962C8B-B14F-4D97-AF65-F5344CB8AC3E}">
        <p14:creationId xmlns:p14="http://schemas.microsoft.com/office/powerpoint/2010/main" xmlns="" val="931593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b="1" dirty="0" smtClean="0">
                <a:solidFill>
                  <a:schemeClr val="accent1"/>
                </a:solidFill>
                <a:latin typeface="+mn-lt"/>
              </a:rPr>
              <a:t> </a:t>
            </a:r>
            <a:r>
              <a:rPr lang="en-US" altLang="zh-TW" sz="3200" b="1" dirty="0" smtClean="0">
                <a:solidFill>
                  <a:schemeClr val="accent1"/>
                </a:solidFill>
                <a:latin typeface="+mn-lt"/>
              </a:rPr>
              <a:t>Algorithm for an absolute loader</a:t>
            </a:r>
            <a:endParaRPr lang="en-US" altLang="zh-TW" b="1" dirty="0" smtClean="0">
              <a:solidFill>
                <a:schemeClr val="accent1"/>
              </a:solidFill>
              <a:latin typeface="+mn-lt"/>
            </a:endParaRPr>
          </a:p>
        </p:txBody>
      </p:sp>
      <p:sp>
        <p:nvSpPr>
          <p:cNvPr id="11267" name="Rectangle 3"/>
          <p:cNvSpPr>
            <a:spLocks noGrp="1" noChangeArrowheads="1"/>
          </p:cNvSpPr>
          <p:nvPr>
            <p:ph idx="1"/>
          </p:nvPr>
        </p:nvSpPr>
        <p:spPr>
          <a:xfrm>
            <a:off x="762000" y="762000"/>
            <a:ext cx="7543800" cy="5310206"/>
          </a:xfrm>
        </p:spPr>
        <p:txBody>
          <a:bodyPr>
            <a:normAutofit fontScale="77500" lnSpcReduction="20000"/>
          </a:bodyPr>
          <a:lstStyle/>
          <a:p>
            <a:pPr>
              <a:spcBef>
                <a:spcPct val="5000"/>
              </a:spcBef>
              <a:spcAft>
                <a:spcPct val="5000"/>
              </a:spcAft>
              <a:buFont typeface="Monotype Sorts" pitchFamily="2" charset="2"/>
              <a:buNone/>
            </a:pPr>
            <a:endParaRPr lang="en-US" altLang="zh-TW" b="1" dirty="0" smtClean="0"/>
          </a:p>
          <a:p>
            <a:pPr>
              <a:spcBef>
                <a:spcPct val="5000"/>
              </a:spcBef>
              <a:spcAft>
                <a:spcPct val="5000"/>
              </a:spcAft>
              <a:buFont typeface="Monotype Sorts" pitchFamily="2" charset="2"/>
              <a:buNone/>
            </a:pPr>
            <a:endParaRPr lang="en-US" altLang="zh-TW" b="1" dirty="0"/>
          </a:p>
          <a:p>
            <a:pPr>
              <a:spcBef>
                <a:spcPct val="5000"/>
              </a:spcBef>
              <a:spcAft>
                <a:spcPct val="5000"/>
              </a:spcAft>
              <a:buFont typeface="Monotype Sorts" pitchFamily="2" charset="2"/>
              <a:buNone/>
            </a:pPr>
            <a:r>
              <a:rPr lang="en-US" altLang="zh-TW" b="1" dirty="0" smtClean="0"/>
              <a:t>Begin</a:t>
            </a:r>
          </a:p>
          <a:p>
            <a:pPr>
              <a:spcBef>
                <a:spcPct val="5000"/>
              </a:spcBef>
              <a:spcAft>
                <a:spcPct val="5000"/>
              </a:spcAft>
              <a:buFont typeface="Monotype Sorts" pitchFamily="2" charset="2"/>
              <a:buNone/>
            </a:pPr>
            <a:r>
              <a:rPr lang="en-US" altLang="zh-TW" dirty="0" smtClean="0"/>
              <a:t>read Header record</a:t>
            </a:r>
          </a:p>
          <a:p>
            <a:pPr>
              <a:spcBef>
                <a:spcPct val="5000"/>
              </a:spcBef>
              <a:spcAft>
                <a:spcPct val="5000"/>
              </a:spcAft>
              <a:buFont typeface="Monotype Sorts" pitchFamily="2" charset="2"/>
              <a:buNone/>
            </a:pPr>
            <a:r>
              <a:rPr lang="en-US" altLang="zh-TW" dirty="0" smtClean="0"/>
              <a:t>verify program name and length</a:t>
            </a:r>
          </a:p>
          <a:p>
            <a:pPr>
              <a:spcBef>
                <a:spcPct val="5000"/>
              </a:spcBef>
              <a:spcAft>
                <a:spcPct val="5000"/>
              </a:spcAft>
              <a:buFont typeface="Monotype Sorts" pitchFamily="2" charset="2"/>
              <a:buNone/>
            </a:pPr>
            <a:r>
              <a:rPr lang="en-US" altLang="zh-TW" dirty="0" smtClean="0"/>
              <a:t>read first Text record</a:t>
            </a:r>
          </a:p>
          <a:p>
            <a:pPr>
              <a:spcBef>
                <a:spcPct val="5000"/>
              </a:spcBef>
              <a:spcAft>
                <a:spcPct val="5000"/>
              </a:spcAft>
              <a:buFont typeface="Monotype Sorts" pitchFamily="2" charset="2"/>
              <a:buNone/>
            </a:pPr>
            <a:r>
              <a:rPr lang="en-US" altLang="zh-TW" b="1" dirty="0" smtClean="0"/>
              <a:t>while</a:t>
            </a:r>
            <a:r>
              <a:rPr lang="en-US" altLang="zh-TW" dirty="0" smtClean="0"/>
              <a:t> record type is not ‘E’ </a:t>
            </a:r>
            <a:r>
              <a:rPr lang="en-US" altLang="zh-TW" b="1" dirty="0" smtClean="0"/>
              <a:t>do</a:t>
            </a:r>
          </a:p>
          <a:p>
            <a:pPr>
              <a:spcBef>
                <a:spcPct val="5000"/>
              </a:spcBef>
              <a:spcAft>
                <a:spcPct val="5000"/>
              </a:spcAft>
              <a:buFont typeface="Monotype Sorts" pitchFamily="2" charset="2"/>
              <a:buNone/>
            </a:pPr>
            <a:r>
              <a:rPr lang="en-US" altLang="zh-TW" dirty="0" smtClean="0"/>
              <a:t>	</a:t>
            </a:r>
            <a:r>
              <a:rPr lang="en-US" altLang="zh-TW" b="1" dirty="0" smtClean="0"/>
              <a:t>begin</a:t>
            </a:r>
          </a:p>
          <a:p>
            <a:pPr>
              <a:spcBef>
                <a:spcPct val="5000"/>
              </a:spcBef>
              <a:spcAft>
                <a:spcPct val="5000"/>
              </a:spcAft>
              <a:buFont typeface="Monotype Sorts" pitchFamily="2" charset="2"/>
              <a:buNone/>
            </a:pPr>
            <a:r>
              <a:rPr lang="en-US" altLang="zh-TW" dirty="0" smtClean="0"/>
              <a:t>	{if object code is in character form, convert into internal representation}</a:t>
            </a:r>
          </a:p>
          <a:p>
            <a:pPr>
              <a:spcBef>
                <a:spcPct val="5000"/>
              </a:spcBef>
              <a:spcAft>
                <a:spcPct val="5000"/>
              </a:spcAft>
              <a:buFont typeface="Monotype Sorts" pitchFamily="2" charset="2"/>
              <a:buNone/>
            </a:pPr>
            <a:r>
              <a:rPr lang="en-US" altLang="zh-TW" dirty="0" smtClean="0"/>
              <a:t>	move object code to specified location in memory</a:t>
            </a:r>
          </a:p>
          <a:p>
            <a:pPr>
              <a:spcBef>
                <a:spcPct val="5000"/>
              </a:spcBef>
              <a:spcAft>
                <a:spcPct val="5000"/>
              </a:spcAft>
              <a:buFont typeface="Monotype Sorts" pitchFamily="2" charset="2"/>
              <a:buNone/>
            </a:pPr>
            <a:r>
              <a:rPr lang="en-US" altLang="zh-TW" dirty="0" smtClean="0"/>
              <a:t>	read next object program record</a:t>
            </a:r>
          </a:p>
          <a:p>
            <a:pPr>
              <a:spcBef>
                <a:spcPct val="5000"/>
              </a:spcBef>
              <a:spcAft>
                <a:spcPct val="5000"/>
              </a:spcAft>
              <a:buFont typeface="Monotype Sorts" pitchFamily="2" charset="2"/>
              <a:buNone/>
            </a:pPr>
            <a:r>
              <a:rPr lang="en-US" altLang="zh-TW" b="1" dirty="0" smtClean="0"/>
              <a:t>	end</a:t>
            </a:r>
          </a:p>
          <a:p>
            <a:pPr>
              <a:spcBef>
                <a:spcPct val="5000"/>
              </a:spcBef>
              <a:spcAft>
                <a:spcPct val="5000"/>
              </a:spcAft>
              <a:buFont typeface="Monotype Sorts" pitchFamily="2" charset="2"/>
              <a:buNone/>
            </a:pPr>
            <a:r>
              <a:rPr lang="en-US" altLang="zh-TW" dirty="0" smtClean="0"/>
              <a:t>jump to address specified in End record</a:t>
            </a:r>
          </a:p>
          <a:p>
            <a:pPr>
              <a:spcBef>
                <a:spcPct val="5000"/>
              </a:spcBef>
              <a:spcAft>
                <a:spcPct val="5000"/>
              </a:spcAft>
              <a:buFont typeface="Monotype Sorts" pitchFamily="2" charset="2"/>
              <a:buNone/>
            </a:pPr>
            <a:r>
              <a:rPr lang="en-US" altLang="zh-TW" dirty="0" smtClean="0"/>
              <a:t>end</a:t>
            </a:r>
          </a:p>
        </p:txBody>
      </p:sp>
    </p:spTree>
    <p:extLst>
      <p:ext uri="{BB962C8B-B14F-4D97-AF65-F5344CB8AC3E}">
        <p14:creationId xmlns:p14="http://schemas.microsoft.com/office/powerpoint/2010/main" xmlns="" val="622140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14348" y="1142984"/>
            <a:ext cx="7467601" cy="5410200"/>
            <a:chOff x="685799" y="762000"/>
            <a:chExt cx="7467601" cy="5410200"/>
          </a:xfrm>
        </p:grpSpPr>
        <p:sp>
          <p:nvSpPr>
            <p:cNvPr id="4" name="Rectangle 3"/>
            <p:cNvSpPr/>
            <p:nvPr/>
          </p:nvSpPr>
          <p:spPr>
            <a:xfrm>
              <a:off x="3581400" y="762000"/>
              <a:ext cx="1905000" cy="533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Initialize</a:t>
              </a:r>
              <a:endParaRPr lang="en-IN" b="1" dirty="0"/>
            </a:p>
          </p:txBody>
        </p:sp>
        <p:sp>
          <p:nvSpPr>
            <p:cNvPr id="5" name="Rectangle 4"/>
            <p:cNvSpPr/>
            <p:nvPr/>
          </p:nvSpPr>
          <p:spPr>
            <a:xfrm>
              <a:off x="3048000" y="1905000"/>
              <a:ext cx="31242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Read a Record</a:t>
              </a:r>
              <a:endParaRPr lang="en-IN" b="1" dirty="0"/>
            </a:p>
          </p:txBody>
        </p:sp>
        <p:sp>
          <p:nvSpPr>
            <p:cNvPr id="6" name="Flowchart: Decision 5"/>
            <p:cNvSpPr/>
            <p:nvPr/>
          </p:nvSpPr>
          <p:spPr>
            <a:xfrm>
              <a:off x="3352800" y="3429000"/>
              <a:ext cx="2743200" cy="838200"/>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Card Type?</a:t>
              </a:r>
              <a:endParaRPr lang="en-IN" b="1" dirty="0"/>
            </a:p>
          </p:txBody>
        </p:sp>
        <p:sp>
          <p:nvSpPr>
            <p:cNvPr id="7" name="Flowchart: Process 6"/>
            <p:cNvSpPr/>
            <p:nvPr/>
          </p:nvSpPr>
          <p:spPr>
            <a:xfrm>
              <a:off x="1447800" y="4876800"/>
              <a:ext cx="2362200" cy="1295400"/>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Move the Binary Image at the address specified by the record</a:t>
              </a:r>
              <a:endParaRPr lang="en-IN" b="1" dirty="0"/>
            </a:p>
          </p:txBody>
        </p:sp>
        <p:sp>
          <p:nvSpPr>
            <p:cNvPr id="8" name="Flowchart: Process 7"/>
            <p:cNvSpPr/>
            <p:nvPr/>
          </p:nvSpPr>
          <p:spPr>
            <a:xfrm>
              <a:off x="6096000" y="4953000"/>
              <a:ext cx="2057400" cy="990600"/>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Transfer the control to entry point</a:t>
              </a:r>
              <a:endParaRPr lang="en-IN" b="1" dirty="0"/>
            </a:p>
          </p:txBody>
        </p:sp>
        <p:cxnSp>
          <p:nvCxnSpPr>
            <p:cNvPr id="10" name="Elbow Connector 9"/>
            <p:cNvCxnSpPr>
              <a:stCxn id="6" idx="3"/>
              <a:endCxn id="8" idx="0"/>
            </p:cNvCxnSpPr>
            <p:nvPr/>
          </p:nvCxnSpPr>
          <p:spPr>
            <a:xfrm>
              <a:off x="6096000" y="3848100"/>
              <a:ext cx="1028700" cy="1104900"/>
            </a:xfrm>
            <a:prstGeom prst="bentConnector2">
              <a:avLst/>
            </a:prstGeom>
            <a:ln/>
          </p:spPr>
          <p:style>
            <a:lnRef idx="2">
              <a:schemeClr val="dk1"/>
            </a:lnRef>
            <a:fillRef idx="1">
              <a:schemeClr val="lt1"/>
            </a:fillRef>
            <a:effectRef idx="0">
              <a:schemeClr val="dk1"/>
            </a:effectRef>
            <a:fontRef idx="minor">
              <a:schemeClr val="dk1"/>
            </a:fontRef>
          </p:style>
        </p:cxnSp>
        <p:cxnSp>
          <p:nvCxnSpPr>
            <p:cNvPr id="20" name="Elbow Connector 19"/>
            <p:cNvCxnSpPr>
              <a:stCxn id="6" idx="1"/>
            </p:cNvCxnSpPr>
            <p:nvPr/>
          </p:nvCxnSpPr>
          <p:spPr>
            <a:xfrm rot="10800000" flipV="1">
              <a:off x="2895600" y="3848100"/>
              <a:ext cx="457200" cy="1028700"/>
            </a:xfrm>
            <a:prstGeom prst="bentConnector2">
              <a:avLst/>
            </a:prstGeom>
            <a:ln>
              <a:tailEnd type="arrow"/>
            </a:ln>
          </p:spPr>
          <p:style>
            <a:lnRef idx="2">
              <a:schemeClr val="dk1"/>
            </a:lnRef>
            <a:fillRef idx="1">
              <a:schemeClr val="lt1"/>
            </a:fillRef>
            <a:effectRef idx="0">
              <a:schemeClr val="dk1"/>
            </a:effectRef>
            <a:fontRef idx="minor">
              <a:schemeClr val="dk1"/>
            </a:fontRef>
          </p:style>
        </p:cxnSp>
        <p:cxnSp>
          <p:nvCxnSpPr>
            <p:cNvPr id="24" name="Straight Arrow Connector 23"/>
            <p:cNvCxnSpPr>
              <a:endCxn id="5" idx="0"/>
            </p:cNvCxnSpPr>
            <p:nvPr/>
          </p:nvCxnSpPr>
          <p:spPr>
            <a:xfrm>
              <a:off x="4610100" y="1295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Connector 25"/>
            <p:cNvCxnSpPr>
              <a:stCxn id="5" idx="2"/>
            </p:cNvCxnSpPr>
            <p:nvPr/>
          </p:nvCxnSpPr>
          <p:spPr>
            <a:xfrm>
              <a:off x="4610100" y="2514600"/>
              <a:ext cx="0" cy="914400"/>
            </a:xfrm>
            <a:prstGeom prst="line">
              <a:avLst/>
            </a:prstGeom>
            <a:ln/>
          </p:spPr>
          <p:style>
            <a:lnRef idx="2">
              <a:schemeClr val="dk1"/>
            </a:lnRef>
            <a:fillRef idx="1">
              <a:schemeClr val="lt1"/>
            </a:fillRef>
            <a:effectRef idx="0">
              <a:schemeClr val="dk1"/>
            </a:effectRef>
            <a:fontRef idx="minor">
              <a:schemeClr val="dk1"/>
            </a:fontRef>
          </p:style>
        </p:cxnSp>
        <p:cxnSp>
          <p:nvCxnSpPr>
            <p:cNvPr id="34" name="Elbow Connector 33"/>
            <p:cNvCxnSpPr>
              <a:stCxn id="7" idx="1"/>
            </p:cNvCxnSpPr>
            <p:nvPr/>
          </p:nvCxnSpPr>
          <p:spPr>
            <a:xfrm rot="10800000">
              <a:off x="685800" y="1028700"/>
              <a:ext cx="762000" cy="4495800"/>
            </a:xfrm>
            <a:prstGeom prst="bentConnector2">
              <a:avLst/>
            </a:prstGeom>
            <a:ln>
              <a:tailEnd type="arrow"/>
            </a:ln>
          </p:spPr>
          <p:style>
            <a:lnRef idx="2">
              <a:schemeClr val="dk1"/>
            </a:lnRef>
            <a:fillRef idx="1">
              <a:schemeClr val="lt1"/>
            </a:fillRef>
            <a:effectRef idx="0">
              <a:schemeClr val="dk1"/>
            </a:effectRef>
            <a:fontRef idx="minor">
              <a:schemeClr val="dk1"/>
            </a:fontRef>
          </p:style>
        </p:cxnSp>
        <p:cxnSp>
          <p:nvCxnSpPr>
            <p:cNvPr id="36" name="Straight Arrow Connector 35"/>
            <p:cNvCxnSpPr/>
            <p:nvPr/>
          </p:nvCxnSpPr>
          <p:spPr>
            <a:xfrm>
              <a:off x="685799" y="1028700"/>
              <a:ext cx="2895601"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xmlns="" val="1194896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36"/>
            <a:ext cx="9001156" cy="6810364"/>
          </a:xfrm>
        </p:spPr>
        <p:txBody>
          <a:bodyPr rtlCol="0">
            <a:normAutofit/>
          </a:bodyPr>
          <a:lstStyle/>
          <a:p>
            <a:pPr marL="0" indent="0" fontAlgn="auto">
              <a:spcAft>
                <a:spcPts val="0"/>
              </a:spcAft>
              <a:buFont typeface="Arial" pitchFamily="34" charset="0"/>
              <a:buNone/>
              <a:defRPr/>
            </a:pPr>
            <a:endParaRPr lang="en-US" sz="2400" b="1" dirty="0" smtClean="0"/>
          </a:p>
          <a:p>
            <a:pPr marL="0" indent="0" fontAlgn="auto">
              <a:spcAft>
                <a:spcPts val="0"/>
              </a:spcAft>
              <a:buFont typeface="Arial" pitchFamily="34" charset="0"/>
              <a:buNone/>
              <a:defRPr/>
            </a:pPr>
            <a:endParaRPr lang="en-US" sz="2400" b="1" dirty="0"/>
          </a:p>
          <a:p>
            <a:pPr marL="0" indent="0" fontAlgn="auto">
              <a:spcAft>
                <a:spcPts val="0"/>
              </a:spcAft>
              <a:buFont typeface="Arial" pitchFamily="34" charset="0"/>
              <a:buNone/>
              <a:defRPr/>
            </a:pPr>
            <a:endParaRPr lang="en-US" sz="2400" b="1" dirty="0" smtClean="0"/>
          </a:p>
          <a:p>
            <a:pPr marL="0" indent="0" fontAlgn="auto">
              <a:spcAft>
                <a:spcPts val="0"/>
              </a:spcAft>
              <a:buFont typeface="Arial" pitchFamily="34" charset="0"/>
              <a:buNone/>
              <a:defRPr/>
            </a:pPr>
            <a:r>
              <a:rPr lang="en-US" sz="2400" b="1" dirty="0" smtClean="0"/>
              <a:t>Subroutine Linkage:</a:t>
            </a:r>
          </a:p>
          <a:p>
            <a:pPr marL="274320" indent="-274320" algn="just" fontAlgn="auto">
              <a:spcAft>
                <a:spcPts val="0"/>
              </a:spcAft>
              <a:buFont typeface="Arial" pitchFamily="34" charset="0"/>
              <a:buChar char="•"/>
              <a:defRPr/>
            </a:pPr>
            <a:r>
              <a:rPr lang="en-US" sz="2400" b="1" dirty="0" smtClean="0"/>
              <a:t> </a:t>
            </a:r>
            <a:r>
              <a:rPr lang="en-US" sz="2400" dirty="0" smtClean="0"/>
              <a:t>A Program consist of main program and the set of a function( subroutines) could reside in several files. These program units are assembled separately.</a:t>
            </a:r>
          </a:p>
          <a:p>
            <a:pPr marL="274320" indent="-274320" algn="just" fontAlgn="auto">
              <a:spcAft>
                <a:spcPts val="0"/>
              </a:spcAft>
              <a:buFont typeface="Arial" pitchFamily="34" charset="0"/>
              <a:buChar char="•"/>
              <a:defRPr/>
            </a:pPr>
            <a:endParaRPr lang="en-US" sz="2400" dirty="0" smtClean="0"/>
          </a:p>
          <a:p>
            <a:pPr marL="274320" indent="-274320" algn="just" fontAlgn="auto">
              <a:spcAft>
                <a:spcPts val="0"/>
              </a:spcAft>
              <a:buFont typeface="Arial" pitchFamily="34" charset="0"/>
              <a:buChar char="•"/>
              <a:defRPr/>
            </a:pPr>
            <a:r>
              <a:rPr lang="en-US" sz="2400" b="1" dirty="0" smtClean="0"/>
              <a:t>The problem of subroutine linking is that: </a:t>
            </a:r>
            <a:r>
              <a:rPr lang="en-US" sz="2400" dirty="0" smtClean="0"/>
              <a:t>a main program A wishes to call subroutine B and if the subroutine B resides in another file then the assembler will not know the address of B and declare it as an undefined symbol.</a:t>
            </a:r>
          </a:p>
          <a:p>
            <a:pPr marL="274320" indent="-274320" algn="just" fontAlgn="auto">
              <a:spcAft>
                <a:spcPts val="0"/>
              </a:spcAft>
              <a:buFont typeface="Arial" pitchFamily="34" charset="0"/>
              <a:buChar char="•"/>
              <a:defRPr/>
            </a:pPr>
            <a:endParaRPr lang="en-US" sz="2400" dirty="0" smtClean="0"/>
          </a:p>
          <a:p>
            <a:pPr marL="274320" indent="-274320" algn="just" fontAlgn="auto">
              <a:spcAft>
                <a:spcPts val="0"/>
              </a:spcAft>
              <a:buFont typeface="Arial" pitchFamily="34" charset="0"/>
              <a:buChar char="•"/>
              <a:defRPr/>
            </a:pPr>
            <a:r>
              <a:rPr lang="en-US" sz="2400" dirty="0" smtClean="0"/>
              <a:t>To realize such interaction , A and B must contain </a:t>
            </a:r>
          </a:p>
          <a:p>
            <a:pPr marL="0" indent="0" algn="just" fontAlgn="auto">
              <a:spcAft>
                <a:spcPts val="0"/>
              </a:spcAft>
              <a:buNone/>
              <a:defRPr/>
            </a:pPr>
            <a:r>
              <a:rPr lang="en-US" sz="2400" b="1" dirty="0"/>
              <a:t> </a:t>
            </a:r>
            <a:r>
              <a:rPr lang="en-US" sz="2400" b="1" dirty="0" smtClean="0"/>
              <a:t>  Public definitions and external Reference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28604"/>
            <a:ext cx="8567766" cy="6429396"/>
          </a:xfrm>
        </p:spPr>
        <p:txBody>
          <a:bodyPr rtlCol="0">
            <a:normAutofit fontScale="70000" lnSpcReduction="20000"/>
          </a:bodyPr>
          <a:lstStyle/>
          <a:p>
            <a:pPr marL="274320" indent="-274320" algn="just" fontAlgn="auto">
              <a:spcAft>
                <a:spcPts val="0"/>
              </a:spcAft>
              <a:buFont typeface="Arial" pitchFamily="34" charset="0"/>
              <a:buChar char="•"/>
              <a:defRPr/>
            </a:pPr>
            <a:endParaRPr lang="en-US" b="1" dirty="0" smtClean="0"/>
          </a:p>
          <a:p>
            <a:pPr marL="274320" indent="-274320" algn="just" fontAlgn="auto">
              <a:spcAft>
                <a:spcPts val="0"/>
              </a:spcAft>
              <a:buFont typeface="Arial" pitchFamily="34" charset="0"/>
              <a:buChar char="•"/>
              <a:defRPr/>
            </a:pPr>
            <a:r>
              <a:rPr lang="en-US" b="1" dirty="0" smtClean="0"/>
              <a:t>ENTRN Statements: </a:t>
            </a:r>
            <a:r>
              <a:rPr lang="en-US" dirty="0" smtClean="0"/>
              <a:t>links to external reference are made in the current program unit. These symbols are defined in other program units.</a:t>
            </a:r>
          </a:p>
          <a:p>
            <a:pPr marL="274320" indent="-274320" algn="just" fontAlgn="auto">
              <a:spcAft>
                <a:spcPts val="0"/>
              </a:spcAft>
              <a:buFont typeface="Arial" pitchFamily="34" charset="0"/>
              <a:buChar char="•"/>
              <a:defRPr/>
            </a:pPr>
            <a:endParaRPr lang="en-US" dirty="0" smtClean="0"/>
          </a:p>
          <a:p>
            <a:pPr marL="0" indent="0" algn="just" fontAlgn="auto">
              <a:spcAft>
                <a:spcPts val="0"/>
              </a:spcAft>
              <a:buNone/>
              <a:defRPr/>
            </a:pPr>
            <a:endParaRPr lang="en-US" b="1" dirty="0" smtClean="0"/>
          </a:p>
          <a:p>
            <a:pPr marL="0" indent="0" algn="just" fontAlgn="auto">
              <a:spcAft>
                <a:spcPts val="0"/>
              </a:spcAft>
              <a:buNone/>
              <a:defRPr/>
            </a:pPr>
            <a:r>
              <a:rPr lang="en-US" sz="2600" b="1" dirty="0" smtClean="0"/>
              <a:t>Example:</a:t>
            </a:r>
          </a:p>
          <a:p>
            <a:pPr marL="0" indent="0" algn="just" fontAlgn="auto">
              <a:spcAft>
                <a:spcPts val="0"/>
              </a:spcAft>
              <a:buNone/>
              <a:defRPr/>
            </a:pPr>
            <a:r>
              <a:rPr lang="en-US" b="1" dirty="0" smtClean="0"/>
              <a:t>                      </a:t>
            </a:r>
            <a:endParaRPr lang="en-US" sz="4100" b="1" dirty="0" smtClean="0"/>
          </a:p>
          <a:p>
            <a:pPr marL="0" indent="0" algn="just" fontAlgn="auto">
              <a:spcAft>
                <a:spcPts val="0"/>
              </a:spcAft>
              <a:buNone/>
              <a:defRPr/>
            </a:pPr>
            <a:r>
              <a:rPr lang="en-US" sz="2100" b="1" dirty="0"/>
              <a:t>	</a:t>
            </a:r>
            <a:r>
              <a:rPr lang="en-US" sz="2100" b="1" dirty="0" smtClean="0"/>
              <a:t>	           A      MAIN   START</a:t>
            </a:r>
          </a:p>
          <a:p>
            <a:pPr marL="0" indent="0" algn="just" fontAlgn="auto">
              <a:spcAft>
                <a:spcPts val="0"/>
              </a:spcAft>
              <a:buNone/>
              <a:defRPr/>
            </a:pPr>
            <a:r>
              <a:rPr lang="en-US" sz="2100" b="1" dirty="0"/>
              <a:t> </a:t>
            </a:r>
            <a:r>
              <a:rPr lang="en-US" sz="2100" b="1" dirty="0" smtClean="0"/>
              <a:t>                                             	EXT    B</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 </a:t>
            </a:r>
          </a:p>
          <a:p>
            <a:pPr marL="0" indent="0" algn="just" fontAlgn="auto">
              <a:spcAft>
                <a:spcPts val="0"/>
              </a:spcAft>
              <a:buNone/>
              <a:defRPr/>
            </a:pPr>
            <a:r>
              <a:rPr lang="en-US" sz="2100" b="1" dirty="0" smtClean="0"/>
              <a:t>                                             	CALL    B</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END </a:t>
            </a:r>
          </a:p>
          <a:p>
            <a:pPr marL="0" indent="0" algn="just" fontAlgn="auto">
              <a:spcAft>
                <a:spcPts val="0"/>
              </a:spcAft>
              <a:buNone/>
              <a:defRPr/>
            </a:pPr>
            <a:r>
              <a:rPr lang="en-US" sz="2100" b="1" dirty="0" smtClean="0"/>
              <a:t>		B 		START</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a:t>
            </a:r>
          </a:p>
          <a:p>
            <a:pPr marL="0" indent="0" algn="just" fontAlgn="auto">
              <a:spcAft>
                <a:spcPts val="0"/>
              </a:spcAft>
              <a:buNone/>
              <a:defRPr/>
            </a:pPr>
            <a:r>
              <a:rPr lang="en-US" sz="2100" b="1" dirty="0" smtClean="0"/>
              <a:t>				RET </a:t>
            </a:r>
          </a:p>
          <a:p>
            <a:pPr marL="0" indent="0" algn="just" fontAlgn="auto">
              <a:spcAft>
                <a:spcPts val="0"/>
              </a:spcAft>
              <a:buNone/>
              <a:defRPr/>
            </a:pPr>
            <a:r>
              <a:rPr lang="en-US" sz="2100" b="1" dirty="0" smtClean="0"/>
              <a:t>				END</a:t>
            </a:r>
          </a:p>
          <a:p>
            <a:pPr marL="0" indent="0" algn="just" fontAlgn="auto">
              <a:spcAft>
                <a:spcPts val="0"/>
              </a:spcAft>
              <a:buNone/>
              <a:defRPr/>
            </a:pPr>
            <a:endParaRPr lang="en-US" b="1" dirty="0" smtClean="0"/>
          </a:p>
          <a:p>
            <a:pPr marL="274320" indent="-274320" algn="just" fontAlgn="auto">
              <a:spcAft>
                <a:spcPts val="0"/>
              </a:spcAft>
              <a:buFont typeface="Arial" pitchFamily="34" charset="0"/>
              <a:buChar char="•"/>
              <a:defRPr/>
            </a:pPr>
            <a:endParaRPr lang="en-US" b="1" dirty="0" smtClean="0"/>
          </a:p>
          <a:p>
            <a:pPr marL="0" indent="0" fontAlgn="auto">
              <a:spcAft>
                <a:spcPts val="0"/>
              </a:spcAft>
              <a:buFont typeface="Arial" pitchFamily="34" charset="0"/>
              <a:buNone/>
              <a:defRPr/>
            </a:pP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285720" y="857232"/>
            <a:ext cx="8610600" cy="5791200"/>
          </a:xfrm>
        </p:spPr>
        <p:txBody>
          <a:bodyPr>
            <a:normAutofit fontScale="70000" lnSpcReduction="20000"/>
          </a:bodyPr>
          <a:lstStyle/>
          <a:p>
            <a:pPr marL="0" indent="0">
              <a:buNone/>
            </a:pPr>
            <a:endParaRPr lang="en-US" sz="3200" b="1" dirty="0" smtClean="0"/>
          </a:p>
          <a:p>
            <a:pPr marL="0" indent="0">
              <a:buNone/>
            </a:pPr>
            <a:endParaRPr lang="en-US" b="1" dirty="0"/>
          </a:p>
          <a:p>
            <a:pPr marL="0" indent="0">
              <a:buNone/>
            </a:pPr>
            <a:endParaRPr lang="en-US" sz="3200" b="1" dirty="0" smtClean="0"/>
          </a:p>
          <a:p>
            <a:pPr marL="0" indent="0">
              <a:buNone/>
            </a:pPr>
            <a:r>
              <a:rPr lang="en-US" sz="3200" b="1" dirty="0" smtClean="0"/>
              <a:t>Relocating Loader: </a:t>
            </a:r>
          </a:p>
          <a:p>
            <a:pPr algn="just"/>
            <a:r>
              <a:rPr lang="en-US" b="1" dirty="0" smtClean="0"/>
              <a:t>To avoid possible assembling of all subroutine when a single subroutine is changed and to perform the task of allocation and linking for the programmer , the general class of relocating loader was introduced.</a:t>
            </a:r>
          </a:p>
          <a:p>
            <a:pPr marL="0" indent="0" algn="just">
              <a:buNone/>
            </a:pPr>
            <a:endParaRPr lang="en-US" b="1" dirty="0" smtClean="0"/>
          </a:p>
          <a:p>
            <a:pPr algn="just"/>
            <a:r>
              <a:rPr lang="en-US" b="1" dirty="0" smtClean="0">
                <a:solidFill>
                  <a:srgbClr val="C00000"/>
                </a:solidFill>
              </a:rPr>
              <a:t>The o/p of the Relocating loader is the program and information about all other program It references.     </a:t>
            </a:r>
          </a:p>
          <a:p>
            <a:pPr marL="0" indent="0" algn="just">
              <a:buNone/>
            </a:pPr>
            <a:r>
              <a:rPr lang="en-US" b="1" dirty="0" smtClean="0">
                <a:solidFill>
                  <a:srgbClr val="C00000"/>
                </a:solidFill>
              </a:rPr>
              <a:t>  </a:t>
            </a:r>
          </a:p>
          <a:p>
            <a:pPr algn="just"/>
            <a:r>
              <a:rPr lang="en-US" b="1" dirty="0" smtClean="0">
                <a:solidFill>
                  <a:srgbClr val="C00000"/>
                </a:solidFill>
              </a:rPr>
              <a:t>The requirements of the Relocating programs are the addressing structure of the computer system. Many computer system provide the hardware support for the relocation.</a:t>
            </a:r>
          </a:p>
          <a:p>
            <a:pPr algn="just"/>
            <a:endParaRPr lang="en-US" b="1" dirty="0">
              <a:solidFill>
                <a:srgbClr val="C00000"/>
              </a:solidFill>
            </a:endParaRPr>
          </a:p>
          <a:p>
            <a:pPr algn="just">
              <a:buNone/>
            </a:pPr>
            <a:r>
              <a:rPr lang="en-US" b="1" dirty="0" smtClean="0">
                <a:solidFill>
                  <a:srgbClr val="C00000"/>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4648200"/>
          </a:xfrm>
        </p:spPr>
        <p:txBody>
          <a:bodyPr rtlCol="0">
            <a:normAutofit/>
          </a:bodyPr>
          <a:lstStyle/>
          <a:p>
            <a:pPr marL="0" indent="0" fontAlgn="auto">
              <a:spcAft>
                <a:spcPts val="0"/>
              </a:spcAft>
              <a:buFont typeface="Arial" pitchFamily="34" charset="0"/>
              <a:buNone/>
              <a:defRPr/>
            </a:pPr>
            <a:r>
              <a:rPr lang="en-US" b="1" dirty="0" smtClean="0">
                <a:solidFill>
                  <a:schemeClr val="tx1">
                    <a:lumMod val="95000"/>
                    <a:lumOff val="5000"/>
                  </a:schemeClr>
                </a:solidFill>
              </a:rPr>
              <a:t>Syllabus:</a:t>
            </a:r>
          </a:p>
          <a:p>
            <a:pPr marL="274320" indent="-274320" algn="just" fontAlgn="auto">
              <a:spcAft>
                <a:spcPts val="0"/>
              </a:spcAft>
              <a:buFont typeface="Arial" pitchFamily="34" charset="0"/>
              <a:buChar char="•"/>
              <a:defRPr/>
            </a:pPr>
            <a:r>
              <a:rPr lang="en-US" dirty="0" smtClean="0"/>
              <a:t>Basic Loaders function.</a:t>
            </a:r>
          </a:p>
          <a:p>
            <a:pPr marL="274320" indent="-274320" algn="just" fontAlgn="auto">
              <a:spcAft>
                <a:spcPts val="0"/>
              </a:spcAft>
              <a:buFont typeface="Arial" pitchFamily="34" charset="0"/>
              <a:buChar char="•"/>
              <a:defRPr/>
            </a:pPr>
            <a:r>
              <a:rPr lang="en-US" dirty="0" smtClean="0"/>
              <a:t>Types of Loaders: Central Loaders Scheme, Absolute Loaders, Subroutine linkers, Relocation loaders.</a:t>
            </a:r>
          </a:p>
          <a:p>
            <a:pPr marL="274320" indent="-274320" algn="just" fontAlgn="auto">
              <a:spcAft>
                <a:spcPts val="0"/>
              </a:spcAft>
              <a:buFont typeface="Arial" pitchFamily="34" charset="0"/>
              <a:buChar char="•"/>
              <a:defRPr/>
            </a:pPr>
            <a:r>
              <a:rPr lang="en-US" dirty="0" smtClean="0"/>
              <a:t>Design of absolute loaders</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86200"/>
            <a:ext cx="8686800" cy="2667000"/>
          </a:xfrm>
        </p:spPr>
        <p:txBody>
          <a:bodyPr/>
          <a:lstStyle/>
          <a:p>
            <a:pPr algn="ctr"/>
            <a:r>
              <a:rPr lang="en-US" sz="1800" b="1" dirty="0" smtClean="0">
                <a:solidFill>
                  <a:srgbClr val="C00000"/>
                </a:solidFill>
                <a:latin typeface="+mn-lt"/>
              </a:rPr>
              <a:t>                                      loading of program                                                                        </a:t>
            </a:r>
            <a:r>
              <a:rPr lang="en-US" sz="2800" b="1" dirty="0" smtClean="0">
                <a:solidFill>
                  <a:srgbClr val="C00000"/>
                </a:solidFill>
                <a:latin typeface="+mn-lt"/>
              </a:rPr>
              <a:t>						</a:t>
            </a:r>
            <a:r>
              <a:rPr lang="en-US" sz="1600" b="1" dirty="0" smtClean="0">
                <a:solidFill>
                  <a:srgbClr val="C00000"/>
                </a:solidFill>
                <a:latin typeface="+mn-lt"/>
              </a:rPr>
              <a:t>Main Memory</a:t>
            </a:r>
            <a:r>
              <a:rPr lang="en-US" sz="2800" b="1" dirty="0" smtClean="0">
                <a:solidFill>
                  <a:srgbClr val="C00000"/>
                </a:solidFill>
                <a:latin typeface="+mn-lt"/>
              </a:rPr>
              <a:t/>
            </a:r>
            <a:br>
              <a:rPr lang="en-US" sz="2800" b="1" dirty="0" smtClean="0">
                <a:solidFill>
                  <a:srgbClr val="C00000"/>
                </a:solidFill>
                <a:latin typeface="+mn-lt"/>
              </a:rPr>
            </a:br>
            <a:r>
              <a:rPr lang="en-US" sz="2800" b="1" dirty="0" smtClean="0">
                <a:solidFill>
                  <a:srgbClr val="C00000"/>
                </a:solidFill>
                <a:latin typeface="+mn-lt"/>
              </a:rPr>
              <a:t> Relocation of a Program</a:t>
            </a:r>
            <a:r>
              <a:rPr lang="en-US" sz="2400" dirty="0" smtClean="0">
                <a:latin typeface="+mn-lt"/>
              </a:rPr>
              <a:t/>
            </a:r>
            <a:br>
              <a:rPr lang="en-US" sz="2400" dirty="0" smtClean="0">
                <a:latin typeface="+mn-lt"/>
              </a:rPr>
            </a:br>
            <a:r>
              <a:rPr lang="en-US" sz="2400" dirty="0" smtClean="0">
                <a:latin typeface="+mn-lt"/>
              </a:rPr>
              <a:t>Program Segment the address of the variable X is 30 , if the program is loaded on the memory location 500 for execution then the address of X in the instruction  is 530.</a:t>
            </a:r>
            <a:endParaRPr lang="en-IN" sz="2400" dirty="0">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177574926"/>
              </p:ext>
            </p:extLst>
          </p:nvPr>
        </p:nvGraphicFramePr>
        <p:xfrm>
          <a:off x="762000" y="685800"/>
          <a:ext cx="685800" cy="744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0" y="1371600"/>
            <a:ext cx="2057400" cy="236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C00000"/>
                </a:solidFill>
              </a:rPr>
              <a:t>0       </a:t>
            </a:r>
            <a:r>
              <a:rPr lang="en-US" dirty="0" smtClean="0"/>
              <a:t>---------------</a:t>
            </a:r>
          </a:p>
          <a:p>
            <a:pPr algn="ctr"/>
            <a:r>
              <a:rPr lang="en-US" dirty="0"/>
              <a:t> </a:t>
            </a:r>
            <a:r>
              <a:rPr lang="en-US" dirty="0" smtClean="0"/>
              <a:t>   --------</a:t>
            </a:r>
          </a:p>
          <a:p>
            <a:pPr algn="ctr"/>
            <a:r>
              <a:rPr lang="en-US" dirty="0"/>
              <a:t> </a:t>
            </a:r>
            <a:r>
              <a:rPr lang="en-US" dirty="0" smtClean="0"/>
              <a:t>-------</a:t>
            </a:r>
          </a:p>
          <a:p>
            <a:pPr algn="ctr"/>
            <a:r>
              <a:rPr lang="en-US" b="1" dirty="0" smtClean="0">
                <a:solidFill>
                  <a:srgbClr val="C00000"/>
                </a:solidFill>
              </a:rPr>
              <a:t>10</a:t>
            </a:r>
            <a:r>
              <a:rPr lang="en-US" dirty="0" smtClean="0"/>
              <a:t>  ADD AREG, X</a:t>
            </a:r>
          </a:p>
          <a:p>
            <a:pPr algn="ctr"/>
            <a:r>
              <a:rPr lang="en-US" dirty="0" smtClean="0"/>
              <a:t>____</a:t>
            </a:r>
          </a:p>
          <a:p>
            <a:pPr algn="ctr"/>
            <a:r>
              <a:rPr lang="en-US" dirty="0" smtClean="0"/>
              <a:t>______</a:t>
            </a:r>
          </a:p>
          <a:p>
            <a:pPr algn="ctr"/>
            <a:r>
              <a:rPr lang="en-US" dirty="0" smtClean="0"/>
              <a:t>----------</a:t>
            </a:r>
          </a:p>
          <a:p>
            <a:pPr algn="ctr"/>
            <a:r>
              <a:rPr lang="en-US" b="1" dirty="0" smtClean="0">
                <a:solidFill>
                  <a:srgbClr val="C00000"/>
                </a:solidFill>
              </a:rPr>
              <a:t>30 </a:t>
            </a:r>
            <a:r>
              <a:rPr lang="en-US" dirty="0" smtClean="0"/>
              <a:t>     X DS ‘1’</a:t>
            </a:r>
            <a:endParaRPr lang="en-IN"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019800" y="914400"/>
            <a:ext cx="2514600"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5181601" y="1430593"/>
            <a:ext cx="2895600" cy="2308324"/>
          </a:xfrm>
          <a:prstGeom prst="rect">
            <a:avLst/>
          </a:prstGeom>
        </p:spPr>
        <p:txBody>
          <a:bodyPr wrap="square">
            <a:spAutoFit/>
          </a:bodyPr>
          <a:lstStyle/>
          <a:p>
            <a:pPr algn="ctr"/>
            <a:r>
              <a:rPr lang="en-US" b="1" dirty="0" smtClean="0">
                <a:solidFill>
                  <a:srgbClr val="C00000"/>
                </a:solidFill>
              </a:rPr>
              <a:t>500                  </a:t>
            </a:r>
            <a:r>
              <a:rPr lang="en-US" dirty="0" smtClean="0"/>
              <a:t>---------------</a:t>
            </a:r>
            <a:endParaRPr lang="en-US" dirty="0"/>
          </a:p>
          <a:p>
            <a:pPr algn="ctr"/>
            <a:r>
              <a:rPr lang="en-US" dirty="0"/>
              <a:t>  </a:t>
            </a:r>
            <a:r>
              <a:rPr lang="en-US" dirty="0" smtClean="0"/>
              <a:t>                     </a:t>
            </a:r>
            <a:r>
              <a:rPr lang="en-US" dirty="0"/>
              <a:t>--------</a:t>
            </a:r>
          </a:p>
          <a:p>
            <a:pPr algn="ctr"/>
            <a:r>
              <a:rPr lang="en-US" dirty="0" smtClean="0"/>
              <a:t>                      </a:t>
            </a:r>
            <a:r>
              <a:rPr lang="en-US" dirty="0"/>
              <a:t>-------</a:t>
            </a:r>
          </a:p>
          <a:p>
            <a:pPr algn="ctr"/>
            <a:r>
              <a:rPr lang="en-US" b="1" dirty="0" smtClean="0">
                <a:solidFill>
                  <a:srgbClr val="C00000"/>
                </a:solidFill>
              </a:rPr>
              <a:t>510 </a:t>
            </a:r>
            <a:r>
              <a:rPr lang="en-US" dirty="0" smtClean="0"/>
              <a:t>            ADD </a:t>
            </a:r>
            <a:r>
              <a:rPr lang="en-US" dirty="0"/>
              <a:t>AREG, X</a:t>
            </a:r>
          </a:p>
          <a:p>
            <a:pPr algn="ctr"/>
            <a:r>
              <a:rPr lang="en-US" dirty="0" smtClean="0"/>
              <a:t>                          ____</a:t>
            </a:r>
            <a:endParaRPr lang="en-US" dirty="0"/>
          </a:p>
          <a:p>
            <a:pPr algn="ctr"/>
            <a:r>
              <a:rPr lang="en-US" dirty="0" smtClean="0"/>
              <a:t>                       ______</a:t>
            </a:r>
            <a:endParaRPr lang="en-US" dirty="0"/>
          </a:p>
          <a:p>
            <a:pPr algn="ctr"/>
            <a:r>
              <a:rPr lang="en-US" dirty="0" smtClean="0"/>
              <a:t>                      ----------</a:t>
            </a:r>
            <a:endParaRPr lang="en-US" dirty="0"/>
          </a:p>
          <a:p>
            <a:pPr algn="ctr"/>
            <a:r>
              <a:rPr lang="en-US" b="1" dirty="0" smtClean="0">
                <a:solidFill>
                  <a:srgbClr val="C00000"/>
                </a:solidFill>
              </a:rPr>
              <a:t>530 </a:t>
            </a:r>
            <a:r>
              <a:rPr lang="en-US" dirty="0" smtClean="0"/>
              <a:t>             </a:t>
            </a:r>
            <a:r>
              <a:rPr lang="en-US" dirty="0"/>
              <a:t>X DS ‘1’</a:t>
            </a:r>
            <a:endParaRPr lang="en-IN" dirty="0"/>
          </a:p>
        </p:txBody>
      </p:sp>
      <p:cxnSp>
        <p:nvCxnSpPr>
          <p:cNvPr id="13" name="Straight Arrow Connector 12"/>
          <p:cNvCxnSpPr/>
          <p:nvPr/>
        </p:nvCxnSpPr>
        <p:spPr>
          <a:xfrm>
            <a:off x="4343400" y="1371600"/>
            <a:ext cx="1676400" cy="533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a:off x="4343400" y="3733800"/>
            <a:ext cx="1676400" cy="152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3732452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Compile-and GO Loader</a:t>
            </a:r>
            <a:endParaRPr lang="en-IN" b="1" dirty="0">
              <a:solidFill>
                <a:srgbClr val="FF0000"/>
              </a:solidFill>
            </a:endParaRPr>
          </a:p>
        </p:txBody>
      </p:sp>
      <p:sp>
        <p:nvSpPr>
          <p:cNvPr id="3" name="Content Placeholder 2"/>
          <p:cNvSpPr>
            <a:spLocks noGrp="1"/>
          </p:cNvSpPr>
          <p:nvPr>
            <p:ph idx="1"/>
          </p:nvPr>
        </p:nvSpPr>
        <p:spPr>
          <a:xfrm>
            <a:off x="214282" y="1600200"/>
            <a:ext cx="8715436" cy="4525963"/>
          </a:xfrm>
        </p:spPr>
        <p:txBody>
          <a:bodyPr/>
          <a:lstStyle/>
          <a:p>
            <a:r>
              <a:rPr lang="en-US" b="1" i="1" dirty="0" smtClean="0">
                <a:solidFill>
                  <a:srgbClr val="002060"/>
                </a:solidFill>
                <a:latin typeface="Bell MT" pitchFamily="18" charset="0"/>
              </a:rPr>
              <a:t>Ex. WATFOR FORTRAN Compiler use it.</a:t>
            </a:r>
          </a:p>
          <a:p>
            <a:pPr>
              <a:buNone/>
            </a:pPr>
            <a:endParaRPr lang="en-US" b="1" i="1" dirty="0" smtClean="0">
              <a:solidFill>
                <a:srgbClr val="002060"/>
              </a:solidFill>
              <a:latin typeface="Bell MT" pitchFamily="18" charset="0"/>
            </a:endParaRPr>
          </a:p>
          <a:p>
            <a:pPr algn="just"/>
            <a:r>
              <a:rPr lang="en-US" b="1" i="1" dirty="0" smtClean="0">
                <a:solidFill>
                  <a:srgbClr val="7030A0"/>
                </a:solidFill>
              </a:rPr>
              <a:t>Assembler run in one part of memory</a:t>
            </a:r>
          </a:p>
          <a:p>
            <a:pPr algn="just"/>
            <a:r>
              <a:rPr lang="en-US" b="1" i="1" dirty="0" smtClean="0">
                <a:solidFill>
                  <a:srgbClr val="7030A0"/>
                </a:solidFill>
              </a:rPr>
              <a:t>Place the assembled machine instructions and data directly into their assigned memory locations </a:t>
            </a:r>
            <a:endParaRPr lang="en-IN" b="1" i="1" dirty="0">
              <a:solidFill>
                <a:srgbClr val="7030A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Disadvantage</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A portion memory is wasted because the core occupied by assembler is unavailable.</a:t>
            </a:r>
          </a:p>
          <a:p>
            <a:pPr algn="just"/>
            <a:endParaRPr lang="en-US" dirty="0" smtClean="0"/>
          </a:p>
          <a:p>
            <a:pPr algn="just"/>
            <a:r>
              <a:rPr lang="en-US" dirty="0" smtClean="0"/>
              <a:t>It is necessary to retranslate the users program deck every time it is run.</a:t>
            </a:r>
          </a:p>
          <a:p>
            <a:pPr algn="just"/>
            <a:endParaRPr lang="en-US" dirty="0" smtClean="0"/>
          </a:p>
          <a:p>
            <a:pPr algn="just"/>
            <a:r>
              <a:rPr lang="en-US" dirty="0" smtClean="0"/>
              <a:t>It is difficult to handle multiple segments thus it becomes very difficult </a:t>
            </a:r>
            <a:r>
              <a:rPr lang="en-US" smtClean="0"/>
              <a:t>to develop </a:t>
            </a:r>
            <a:r>
              <a:rPr lang="en-US" dirty="0" smtClean="0"/>
              <a:t>a modular program under this scheme.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4" y="142852"/>
            <a:ext cx="8991600" cy="6629400"/>
          </a:xfrm>
        </p:spPr>
        <p:txBody>
          <a:bodyPr>
            <a:normAutofit lnSpcReduction="10000"/>
          </a:bodyPr>
          <a:lstStyle/>
          <a:p>
            <a:pPr marL="0" indent="0" algn="just">
              <a:buNone/>
            </a:pPr>
            <a:endParaRPr lang="en-US" sz="2400" b="1" dirty="0" smtClean="0">
              <a:solidFill>
                <a:srgbClr val="00B050"/>
              </a:solidFill>
            </a:endParaRPr>
          </a:p>
          <a:p>
            <a:pPr marL="0" indent="0" algn="just">
              <a:buNone/>
            </a:pPr>
            <a:r>
              <a:rPr lang="en-US" b="1" dirty="0" smtClean="0">
                <a:solidFill>
                  <a:srgbClr val="FF0000"/>
                </a:solidFill>
              </a:rPr>
              <a:t>Direct Linking Loader:</a:t>
            </a:r>
          </a:p>
          <a:p>
            <a:pPr algn="just"/>
            <a:endParaRPr lang="en-US" sz="2400" dirty="0" smtClean="0">
              <a:solidFill>
                <a:schemeClr val="tx1">
                  <a:lumMod val="95000"/>
                  <a:lumOff val="5000"/>
                </a:schemeClr>
              </a:solidFill>
            </a:endParaRPr>
          </a:p>
          <a:p>
            <a:pPr algn="just">
              <a:lnSpc>
                <a:spcPct val="150000"/>
              </a:lnSpc>
            </a:pPr>
            <a:r>
              <a:rPr lang="en-US" sz="2400" dirty="0" smtClean="0">
                <a:solidFill>
                  <a:schemeClr val="tx1">
                    <a:lumMod val="95000"/>
                    <a:lumOff val="5000"/>
                  </a:schemeClr>
                </a:solidFill>
              </a:rPr>
              <a:t>It is the Reloadable loader</a:t>
            </a:r>
          </a:p>
          <a:p>
            <a:pPr algn="just">
              <a:lnSpc>
                <a:spcPct val="150000"/>
              </a:lnSpc>
            </a:pPr>
            <a:r>
              <a:rPr lang="en-US" sz="2400" b="1" dirty="0" smtClean="0">
                <a:solidFill>
                  <a:schemeClr val="tx1">
                    <a:lumMod val="95000"/>
                    <a:lumOff val="5000"/>
                  </a:schemeClr>
                </a:solidFill>
              </a:rPr>
              <a:t>The assembler must give the loader the following info with each procedure or data segment:</a:t>
            </a:r>
          </a:p>
          <a:p>
            <a:pPr marL="571500" indent="-571500" algn="just">
              <a:lnSpc>
                <a:spcPct val="150000"/>
              </a:lnSpc>
              <a:buFont typeface="+mj-lt"/>
              <a:buAutoNum type="romanLcPeriod"/>
            </a:pPr>
            <a:r>
              <a:rPr lang="en-US" sz="2400" dirty="0" smtClean="0">
                <a:solidFill>
                  <a:schemeClr val="tx1">
                    <a:lumMod val="95000"/>
                    <a:lumOff val="5000"/>
                  </a:schemeClr>
                </a:solidFill>
              </a:rPr>
              <a:t>The length of the segment.</a:t>
            </a:r>
          </a:p>
          <a:p>
            <a:pPr marL="571500" indent="-571500" algn="just">
              <a:lnSpc>
                <a:spcPct val="150000"/>
              </a:lnSpc>
              <a:buFont typeface="+mj-lt"/>
              <a:buAutoNum type="romanLcPeriod"/>
            </a:pPr>
            <a:r>
              <a:rPr lang="en-US" sz="2400" dirty="0" smtClean="0">
                <a:solidFill>
                  <a:schemeClr val="tx1">
                    <a:lumMod val="95000"/>
                    <a:lumOff val="5000"/>
                  </a:schemeClr>
                </a:solidFill>
              </a:rPr>
              <a:t>List of the symbols defined in the current segment that may be referred by other segments- public declaration.</a:t>
            </a:r>
          </a:p>
          <a:p>
            <a:pPr marL="571500" indent="-571500" algn="just">
              <a:lnSpc>
                <a:spcPct val="150000"/>
              </a:lnSpc>
              <a:buFont typeface="+mj-lt"/>
              <a:buAutoNum type="romanLcPeriod"/>
            </a:pPr>
            <a:r>
              <a:rPr lang="en-US" sz="2400" dirty="0">
                <a:solidFill>
                  <a:schemeClr val="tx1">
                    <a:lumMod val="95000"/>
                    <a:lumOff val="5000"/>
                  </a:schemeClr>
                </a:solidFill>
              </a:rPr>
              <a:t>List of the symbols </a:t>
            </a:r>
            <a:r>
              <a:rPr lang="en-US" sz="2400" dirty="0" smtClean="0">
                <a:solidFill>
                  <a:schemeClr val="tx1">
                    <a:lumMod val="95000"/>
                    <a:lumOff val="5000"/>
                  </a:schemeClr>
                </a:solidFill>
              </a:rPr>
              <a:t> not defined </a:t>
            </a:r>
            <a:r>
              <a:rPr lang="en-US" sz="2400" dirty="0">
                <a:solidFill>
                  <a:schemeClr val="tx1">
                    <a:lumMod val="95000"/>
                    <a:lumOff val="5000"/>
                  </a:schemeClr>
                </a:solidFill>
              </a:rPr>
              <a:t>in the current segment </a:t>
            </a:r>
            <a:r>
              <a:rPr lang="en-US" sz="2400" dirty="0" smtClean="0">
                <a:solidFill>
                  <a:schemeClr val="tx1">
                    <a:lumMod val="95000"/>
                    <a:lumOff val="5000"/>
                  </a:schemeClr>
                </a:solidFill>
              </a:rPr>
              <a:t>but  </a:t>
            </a:r>
            <a:r>
              <a:rPr lang="en-US" sz="2400" dirty="0">
                <a:solidFill>
                  <a:schemeClr val="tx1">
                    <a:lumMod val="95000"/>
                    <a:lumOff val="5000"/>
                  </a:schemeClr>
                </a:solidFill>
              </a:rPr>
              <a:t>referred by </a:t>
            </a:r>
            <a:r>
              <a:rPr lang="en-US" sz="2400" dirty="0" smtClean="0">
                <a:solidFill>
                  <a:schemeClr val="tx1">
                    <a:lumMod val="95000"/>
                    <a:lumOff val="5000"/>
                  </a:schemeClr>
                </a:solidFill>
              </a:rPr>
              <a:t> </a:t>
            </a:r>
            <a:r>
              <a:rPr lang="en-US" sz="2400" dirty="0">
                <a:solidFill>
                  <a:schemeClr val="tx1">
                    <a:lumMod val="95000"/>
                    <a:lumOff val="5000"/>
                  </a:schemeClr>
                </a:solidFill>
              </a:rPr>
              <a:t>segments- </a:t>
            </a:r>
            <a:r>
              <a:rPr lang="en-US" sz="2400" dirty="0" smtClean="0">
                <a:solidFill>
                  <a:schemeClr val="tx1">
                    <a:lumMod val="95000"/>
                    <a:lumOff val="5000"/>
                  </a:schemeClr>
                </a:solidFill>
              </a:rPr>
              <a:t>external variable.</a:t>
            </a:r>
          </a:p>
          <a:p>
            <a:pPr marL="571500" indent="-571500" algn="just">
              <a:lnSpc>
                <a:spcPct val="150000"/>
              </a:lnSpc>
              <a:buFont typeface="+mj-lt"/>
              <a:buAutoNum type="romanLcPeriod"/>
            </a:pPr>
            <a:r>
              <a:rPr lang="en-US" sz="2400" dirty="0" smtClean="0">
                <a:solidFill>
                  <a:schemeClr val="tx1">
                    <a:lumMod val="95000"/>
                    <a:lumOff val="5000"/>
                  </a:schemeClr>
                </a:solidFill>
              </a:rPr>
              <a:t>The machine code translation and the relative addresses assigned.</a:t>
            </a:r>
            <a:endParaRPr lang="en-US" sz="2400" dirty="0">
              <a:solidFill>
                <a:schemeClr val="tx1">
                  <a:lumMod val="95000"/>
                  <a:lumOff val="5000"/>
                </a:schemeClr>
              </a:solidFill>
            </a:endParaRPr>
          </a:p>
          <a:p>
            <a:pPr marL="571500" indent="-571500" algn="just">
              <a:buFont typeface="+mj-lt"/>
              <a:buAutoNum type="romanLcPeriod"/>
            </a:pPr>
            <a:endParaRPr lang="en-US" dirty="0">
              <a:solidFill>
                <a:schemeClr val="tx1">
                  <a:lumMod val="95000"/>
                  <a:lumOff val="5000"/>
                </a:schemeClr>
              </a:solidFill>
            </a:endParaRPr>
          </a:p>
          <a:p>
            <a:pPr marL="571500" indent="-571500" algn="just">
              <a:buFont typeface="+mj-lt"/>
              <a:buAutoNum type="romanLcPeriod"/>
            </a:pPr>
            <a:endParaRPr lang="en-US" dirty="0" smtClean="0">
              <a:solidFill>
                <a:schemeClr val="tx1">
                  <a:lumMod val="95000"/>
                  <a:lumOff val="5000"/>
                </a:schemeClr>
              </a:solidFill>
            </a:endParaRPr>
          </a:p>
          <a:p>
            <a:pPr marL="571500" indent="-571500" algn="just">
              <a:buFont typeface="+mj-lt"/>
              <a:buAutoNum type="romanLcPeriod"/>
            </a:pPr>
            <a:endParaRPr lang="en-US" dirty="0" smtClean="0">
              <a:solidFill>
                <a:schemeClr val="tx1">
                  <a:lumMod val="95000"/>
                  <a:lumOff val="5000"/>
                </a:schemeClr>
              </a:solidFill>
            </a:endParaRPr>
          </a:p>
          <a:p>
            <a:pPr marL="514350" indent="-514350" algn="just">
              <a:buFont typeface="+mj-lt"/>
              <a:buAutoNum type="arabicPeriod"/>
            </a:pPr>
            <a:endParaRPr lang="en-IN" dirty="0">
              <a:solidFill>
                <a:schemeClr val="tx1">
                  <a:lumMod val="95000"/>
                  <a:lumOff val="5000"/>
                </a:schemeClr>
              </a:solidFill>
            </a:endParaRPr>
          </a:p>
        </p:txBody>
      </p:sp>
    </p:spTree>
    <p:extLst>
      <p:ext uri="{BB962C8B-B14F-4D97-AF65-F5344CB8AC3E}">
        <p14:creationId xmlns:p14="http://schemas.microsoft.com/office/powerpoint/2010/main" xmlns="" val="2083277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 y="700110"/>
            <a:ext cx="9067800" cy="5943600"/>
          </a:xfrm>
        </p:spPr>
        <p:txBody>
          <a:bodyPr>
            <a:normAutofit/>
          </a:bodyPr>
          <a:lstStyle/>
          <a:p>
            <a:pPr algn="just"/>
            <a:r>
              <a:rPr lang="en-US" sz="2400" b="1" dirty="0" smtClean="0">
                <a:solidFill>
                  <a:schemeClr val="accent1"/>
                </a:solidFill>
              </a:rPr>
              <a:t>The object module produced by the assembler is divided into 4 section:</a:t>
            </a:r>
          </a:p>
          <a:p>
            <a:pPr marL="457200" indent="-457200" algn="just">
              <a:buFont typeface="+mj-lt"/>
              <a:buAutoNum type="arabicPeriod"/>
            </a:pPr>
            <a:r>
              <a:rPr lang="en-US" sz="2400" b="1" dirty="0" smtClean="0"/>
              <a:t>External symbolic directory (ESD):-  </a:t>
            </a:r>
            <a:r>
              <a:rPr lang="en-US" sz="2400" dirty="0" smtClean="0"/>
              <a:t>contain all the info about the symbols that are defined in this program but may be referenced by the other programs.</a:t>
            </a:r>
          </a:p>
          <a:p>
            <a:pPr marL="457200" indent="-457200" algn="just">
              <a:buFont typeface="+mj-lt"/>
              <a:buAutoNum type="arabicPeriod"/>
            </a:pPr>
            <a:endParaRPr lang="en-US" sz="2400" b="1" dirty="0" smtClean="0"/>
          </a:p>
          <a:p>
            <a:pPr marL="457200" indent="-457200" algn="just">
              <a:buFont typeface="+mj-lt"/>
              <a:buAutoNum type="arabicPeriod"/>
            </a:pPr>
            <a:r>
              <a:rPr lang="en-US" sz="2400" b="1" dirty="0" smtClean="0"/>
              <a:t>Actual assembled program(TXT): </a:t>
            </a:r>
            <a:r>
              <a:rPr lang="en-US" sz="2400" dirty="0" smtClean="0"/>
              <a:t>text portion of the object module contain the reloadable machine language instruction and data that were procedure during translation.</a:t>
            </a:r>
          </a:p>
          <a:p>
            <a:pPr marL="457200" indent="-457200" algn="just">
              <a:buFont typeface="+mj-lt"/>
              <a:buAutoNum type="arabicPeriod"/>
            </a:pPr>
            <a:endParaRPr lang="en-US" sz="2400" dirty="0" smtClean="0"/>
          </a:p>
          <a:p>
            <a:pPr marL="457200" indent="-457200" algn="just">
              <a:buFont typeface="+mj-lt"/>
              <a:buAutoNum type="arabicPeriod"/>
            </a:pPr>
            <a:r>
              <a:rPr lang="en-US" sz="2400" b="1" dirty="0" smtClean="0"/>
              <a:t>Relocation Directory(RLD): </a:t>
            </a:r>
            <a:r>
              <a:rPr lang="en-US" sz="2400" dirty="0" smtClean="0"/>
              <a:t>contain the address of operand that needs to be changed due to relocation</a:t>
            </a:r>
          </a:p>
          <a:p>
            <a:pPr marL="457200" indent="-457200" algn="just">
              <a:buFont typeface="+mj-lt"/>
              <a:buAutoNum type="arabicPeriod"/>
            </a:pPr>
            <a:endParaRPr lang="en-US" sz="2400" dirty="0" smtClean="0"/>
          </a:p>
          <a:p>
            <a:pPr marL="457200" indent="-457200" algn="just">
              <a:buFont typeface="+mj-lt"/>
              <a:buAutoNum type="arabicPeriod"/>
            </a:pPr>
            <a:r>
              <a:rPr lang="en-US" sz="2400" b="1" dirty="0" smtClean="0"/>
              <a:t>End of the object module(END):  </a:t>
            </a:r>
            <a:r>
              <a:rPr lang="en-US" sz="2400" dirty="0" smtClean="0"/>
              <a:t>Indicate end of object module.</a:t>
            </a:r>
          </a:p>
          <a:p>
            <a:pPr marL="0" indent="0" algn="just">
              <a:buNone/>
            </a:pPr>
            <a:endParaRPr lang="en-IN" sz="2400" dirty="0"/>
          </a:p>
        </p:txBody>
      </p:sp>
    </p:spTree>
    <p:extLst>
      <p:ext uri="{BB962C8B-B14F-4D97-AF65-F5344CB8AC3E}">
        <p14:creationId xmlns:p14="http://schemas.microsoft.com/office/powerpoint/2010/main" xmlns="" val="3488458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6" y="1228748"/>
            <a:ext cx="8786842" cy="5486400"/>
          </a:xfrm>
        </p:spPr>
        <p:txBody>
          <a:bodyPr/>
          <a:lstStyle/>
          <a:p>
            <a:r>
              <a:rPr lang="en-US" sz="2400" b="1" dirty="0" smtClean="0"/>
              <a:t>Design of Direct Linking Loader:</a:t>
            </a:r>
          </a:p>
          <a:p>
            <a:pPr marL="0" indent="0">
              <a:buNone/>
            </a:pPr>
            <a:r>
              <a:rPr lang="en-US" sz="2400" dirty="0" smtClean="0"/>
              <a:t>The input to the loader is set of the object programs to be linked together. </a:t>
            </a:r>
          </a:p>
          <a:p>
            <a:pPr marL="0" indent="0">
              <a:buNone/>
            </a:pPr>
            <a:r>
              <a:rPr lang="en-US" sz="2400" dirty="0" smtClean="0"/>
              <a:t>These object modules is divided into 4 section:</a:t>
            </a:r>
          </a:p>
          <a:p>
            <a:pPr marL="457200" indent="-457200" algn="just">
              <a:buFont typeface="+mj-lt"/>
              <a:buAutoNum type="arabicPeriod"/>
            </a:pPr>
            <a:r>
              <a:rPr lang="en-US" sz="2400" b="1" dirty="0"/>
              <a:t>External symbolic directory (ESD</a:t>
            </a:r>
            <a:r>
              <a:rPr lang="en-US" sz="2400" b="1" dirty="0" smtClean="0"/>
              <a:t>)</a:t>
            </a:r>
          </a:p>
          <a:p>
            <a:pPr marL="457200" indent="-457200" algn="just">
              <a:buFont typeface="+mj-lt"/>
              <a:buAutoNum type="arabicPeriod"/>
            </a:pPr>
            <a:r>
              <a:rPr lang="en-US" sz="2400" b="1" dirty="0" smtClean="0"/>
              <a:t>Actual assembled program(TXT)</a:t>
            </a:r>
            <a:endParaRPr lang="en-US" sz="2400" dirty="0" smtClean="0"/>
          </a:p>
          <a:p>
            <a:pPr marL="457200" indent="-457200" algn="just">
              <a:buFont typeface="+mj-lt"/>
              <a:buAutoNum type="arabicPeriod"/>
            </a:pPr>
            <a:r>
              <a:rPr lang="en-US" sz="2400" b="1" dirty="0" smtClean="0"/>
              <a:t>Relocation </a:t>
            </a:r>
            <a:r>
              <a:rPr lang="en-US" sz="2400" b="1" dirty="0"/>
              <a:t>Directory(RLD</a:t>
            </a:r>
            <a:r>
              <a:rPr lang="en-US" sz="2400" b="1" dirty="0" smtClean="0"/>
              <a:t>)</a:t>
            </a:r>
            <a:endParaRPr lang="en-US" sz="2400" dirty="0"/>
          </a:p>
          <a:p>
            <a:pPr marL="457200" indent="-457200" algn="just">
              <a:buFont typeface="+mj-lt"/>
              <a:buAutoNum type="arabicPeriod"/>
            </a:pPr>
            <a:r>
              <a:rPr lang="en-US" sz="2400" b="1" dirty="0"/>
              <a:t>End of the object module(END</a:t>
            </a:r>
            <a:r>
              <a:rPr lang="en-US" sz="2400" b="1" dirty="0" smtClean="0"/>
              <a:t>)</a:t>
            </a:r>
            <a:endParaRPr lang="en-IN" sz="2400" dirty="0"/>
          </a:p>
          <a:p>
            <a:pPr marL="0" indent="0">
              <a:buNone/>
            </a:pPr>
            <a:endParaRPr lang="en-IN" dirty="0"/>
          </a:p>
        </p:txBody>
      </p:sp>
    </p:spTree>
    <p:extLst>
      <p:ext uri="{BB962C8B-B14F-4D97-AF65-F5344CB8AC3E}">
        <p14:creationId xmlns:p14="http://schemas.microsoft.com/office/powerpoint/2010/main" xmlns="" val="2776516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686800" cy="3886200"/>
          </a:xfrm>
        </p:spPr>
        <p:txBody>
          <a:bodyPr/>
          <a:lstStyle/>
          <a:p>
            <a:pPr algn="just"/>
            <a:endParaRPr lang="en-US" sz="2800" dirty="0" smtClean="0"/>
          </a:p>
          <a:p>
            <a:pPr algn="just"/>
            <a:r>
              <a:rPr lang="en-US" sz="2800" dirty="0" smtClean="0"/>
              <a:t>A direct linking loader requires two passes to complete the linking process:</a:t>
            </a:r>
          </a:p>
          <a:p>
            <a:pPr marL="457200" indent="-457200" algn="just">
              <a:buFont typeface="+mj-lt"/>
              <a:buAutoNum type="arabicPeriod"/>
            </a:pPr>
            <a:r>
              <a:rPr lang="en-US" sz="2800" b="1" dirty="0" smtClean="0"/>
              <a:t>Pass I</a:t>
            </a:r>
            <a:r>
              <a:rPr lang="en-US" sz="2800" dirty="0" smtClean="0"/>
              <a:t> : assign the addresses to all external symbols</a:t>
            </a:r>
          </a:p>
          <a:p>
            <a:pPr marL="0" indent="0" algn="just">
              <a:buNone/>
            </a:pPr>
            <a:endParaRPr lang="en-US" sz="2800" dirty="0" smtClean="0"/>
          </a:p>
          <a:p>
            <a:pPr marL="0" indent="0" algn="just">
              <a:buNone/>
            </a:pPr>
            <a:r>
              <a:rPr lang="en-US" sz="2800" b="1" dirty="0" smtClean="0">
                <a:solidFill>
                  <a:srgbClr val="FF0000"/>
                </a:solidFill>
              </a:rPr>
              <a:t>2.  </a:t>
            </a:r>
            <a:r>
              <a:rPr lang="en-US" sz="2800" b="1" dirty="0" smtClean="0"/>
              <a:t>Pass II: </a:t>
            </a:r>
            <a:r>
              <a:rPr lang="en-US" sz="2800" dirty="0" smtClean="0"/>
              <a:t>performs actual loading , relocation and linking.</a:t>
            </a:r>
            <a:endParaRPr lang="en-IN" sz="2800" dirty="0"/>
          </a:p>
        </p:txBody>
      </p:sp>
    </p:spTree>
    <p:extLst>
      <p:ext uri="{BB962C8B-B14F-4D97-AF65-F5344CB8AC3E}">
        <p14:creationId xmlns:p14="http://schemas.microsoft.com/office/powerpoint/2010/main" xmlns="" val="1140014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n-lt"/>
              </a:rPr>
              <a:t>Two pass Direct linking loader scheme</a:t>
            </a:r>
            <a:endParaRPr lang="en-IN" sz="2800" b="1" dirty="0">
              <a:latin typeface="+mn-lt"/>
            </a:endParaRPr>
          </a:p>
        </p:txBody>
      </p:sp>
      <p:sp>
        <p:nvSpPr>
          <p:cNvPr id="9" name="Rectangle 8"/>
          <p:cNvSpPr/>
          <p:nvPr/>
        </p:nvSpPr>
        <p:spPr>
          <a:xfrm>
            <a:off x="5286380" y="3000372"/>
            <a:ext cx="15240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Pass II of loader</a:t>
            </a:r>
            <a:endParaRPr lang="en-IN" dirty="0"/>
          </a:p>
        </p:txBody>
      </p:sp>
      <p:cxnSp>
        <p:nvCxnSpPr>
          <p:cNvPr id="14" name="Straight Arrow Connector 13"/>
          <p:cNvCxnSpPr/>
          <p:nvPr/>
        </p:nvCxnSpPr>
        <p:spPr>
          <a:xfrm flipV="1">
            <a:off x="2819400" y="2895600"/>
            <a:ext cx="762000" cy="990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29" name="Group 28"/>
          <p:cNvGrpSpPr/>
          <p:nvPr/>
        </p:nvGrpSpPr>
        <p:grpSpPr>
          <a:xfrm>
            <a:off x="714348" y="1285860"/>
            <a:ext cx="7696200" cy="4800600"/>
            <a:chOff x="1447800" y="304800"/>
            <a:chExt cx="7696200" cy="4800600"/>
          </a:xfrm>
        </p:grpSpPr>
        <p:sp>
          <p:nvSpPr>
            <p:cNvPr id="4" name="Rectangle 3"/>
            <p:cNvSpPr/>
            <p:nvPr/>
          </p:nvSpPr>
          <p:spPr>
            <a:xfrm>
              <a:off x="1447800" y="1219200"/>
              <a:ext cx="1219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Object module</a:t>
              </a:r>
              <a:endParaRPr lang="en-IN" dirty="0"/>
            </a:p>
          </p:txBody>
        </p:sp>
        <p:sp>
          <p:nvSpPr>
            <p:cNvPr id="5" name="Rectangle 4"/>
            <p:cNvSpPr/>
            <p:nvPr/>
          </p:nvSpPr>
          <p:spPr>
            <a:xfrm>
              <a:off x="1524000" y="3276600"/>
              <a:ext cx="1295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Object module </a:t>
              </a:r>
              <a:endParaRPr lang="en-IN" dirty="0"/>
            </a:p>
          </p:txBody>
        </p:sp>
        <p:sp>
          <p:nvSpPr>
            <p:cNvPr id="6" name="Rectangle 5"/>
            <p:cNvSpPr/>
            <p:nvPr/>
          </p:nvSpPr>
          <p:spPr>
            <a:xfrm>
              <a:off x="4038600" y="304800"/>
              <a:ext cx="1371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Copy of the object records</a:t>
              </a:r>
              <a:endParaRPr lang="en-IN" dirty="0"/>
            </a:p>
          </p:txBody>
        </p:sp>
        <p:sp>
          <p:nvSpPr>
            <p:cNvPr id="7" name="Rectangle 6"/>
            <p:cNvSpPr/>
            <p:nvPr/>
          </p:nvSpPr>
          <p:spPr>
            <a:xfrm>
              <a:off x="3581400" y="1828800"/>
              <a:ext cx="1295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Pass I of loader</a:t>
              </a:r>
              <a:endParaRPr lang="en-IN" dirty="0"/>
            </a:p>
          </p:txBody>
        </p:sp>
        <p:sp>
          <p:nvSpPr>
            <p:cNvPr id="8" name="Rectangle 7"/>
            <p:cNvSpPr/>
            <p:nvPr/>
          </p:nvSpPr>
          <p:spPr>
            <a:xfrm>
              <a:off x="4038600" y="3886200"/>
              <a:ext cx="16764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Global external symbol table</a:t>
              </a:r>
              <a:endParaRPr lang="en-IN" dirty="0"/>
            </a:p>
          </p:txBody>
        </p:sp>
        <p:sp>
          <p:nvSpPr>
            <p:cNvPr id="10" name="Rectangle 9"/>
            <p:cNvSpPr/>
            <p:nvPr/>
          </p:nvSpPr>
          <p:spPr>
            <a:xfrm>
              <a:off x="8229600" y="1714500"/>
              <a:ext cx="914400" cy="2171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Memory</a:t>
              </a:r>
              <a:endParaRPr lang="en-IN" dirty="0"/>
            </a:p>
          </p:txBody>
        </p:sp>
        <p:cxnSp>
          <p:nvCxnSpPr>
            <p:cNvPr id="12" name="Straight Arrow Connector 11"/>
            <p:cNvCxnSpPr>
              <a:endCxn id="7" idx="1"/>
            </p:cNvCxnSpPr>
            <p:nvPr/>
          </p:nvCxnSpPr>
          <p:spPr>
            <a:xfrm>
              <a:off x="2667000" y="1638300"/>
              <a:ext cx="914400" cy="723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4038600" y="1143000"/>
              <a:ext cx="3810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endCxn id="8" idx="0"/>
            </p:cNvCxnSpPr>
            <p:nvPr/>
          </p:nvCxnSpPr>
          <p:spPr>
            <a:xfrm>
              <a:off x="4038600" y="2895600"/>
              <a:ext cx="838200" cy="990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4876800" y="2590800"/>
              <a:ext cx="1143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5410200" y="1066800"/>
              <a:ext cx="838200" cy="9684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7543800" y="2492477"/>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stCxn id="4" idx="2"/>
            </p:cNvCxnSpPr>
            <p:nvPr/>
          </p:nvCxnSpPr>
          <p:spPr>
            <a:xfrm>
              <a:off x="2057400" y="2057400"/>
              <a:ext cx="0" cy="1219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5448300" y="2949677"/>
              <a:ext cx="800100" cy="93652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xmlns="" val="959186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66"/>
            <a:ext cx="9144000" cy="6500858"/>
          </a:xfrm>
        </p:spPr>
        <p:txBody>
          <a:bodyPr>
            <a:normAutofit fontScale="92500" lnSpcReduction="10000"/>
          </a:bodyPr>
          <a:lstStyle/>
          <a:p>
            <a:pPr algn="just">
              <a:buNone/>
            </a:pPr>
            <a:r>
              <a:rPr lang="en-US" sz="2800" b="1" dirty="0" smtClean="0">
                <a:solidFill>
                  <a:srgbClr val="FF0000"/>
                </a:solidFill>
              </a:rPr>
              <a:t>Format of Data Base of </a:t>
            </a:r>
            <a:r>
              <a:rPr lang="en-US" sz="2800" b="1" dirty="0">
                <a:solidFill>
                  <a:srgbClr val="FF0000"/>
                </a:solidFill>
              </a:rPr>
              <a:t>Direct linking loader </a:t>
            </a:r>
            <a:r>
              <a:rPr lang="en-US" sz="2800" b="1" dirty="0" smtClean="0">
                <a:solidFill>
                  <a:srgbClr val="FF0000"/>
                </a:solidFill>
              </a:rPr>
              <a:t>:</a:t>
            </a:r>
          </a:p>
          <a:p>
            <a:pPr marL="0" indent="0" algn="just">
              <a:lnSpc>
                <a:spcPct val="150000"/>
              </a:lnSpc>
              <a:buNone/>
            </a:pPr>
            <a:r>
              <a:rPr lang="en-US" sz="2000" dirty="0" smtClean="0"/>
              <a:t>Major Database in the design of Direct linking loader are:</a:t>
            </a:r>
          </a:p>
          <a:p>
            <a:pPr marL="0" indent="0" algn="just">
              <a:lnSpc>
                <a:spcPct val="150000"/>
              </a:lnSpc>
              <a:buNone/>
            </a:pPr>
            <a:r>
              <a:rPr lang="en-US" sz="2000" b="1" dirty="0" smtClean="0"/>
              <a:t>1. Object recorder</a:t>
            </a:r>
            <a:r>
              <a:rPr lang="en-US" sz="2000" dirty="0" smtClean="0"/>
              <a:t>: 4 types:</a:t>
            </a:r>
          </a:p>
          <a:p>
            <a:pPr marL="514350" indent="-514350" algn="just">
              <a:lnSpc>
                <a:spcPct val="150000"/>
              </a:lnSpc>
              <a:buFont typeface="+mj-lt"/>
              <a:buAutoNum type="romanLcPeriod"/>
            </a:pPr>
            <a:r>
              <a:rPr lang="en-US" sz="2000" dirty="0"/>
              <a:t>External symbolic directory (ESD)</a:t>
            </a:r>
          </a:p>
          <a:p>
            <a:pPr marL="514350" indent="-514350" algn="just">
              <a:lnSpc>
                <a:spcPct val="150000"/>
              </a:lnSpc>
              <a:buFont typeface="+mj-lt"/>
              <a:buAutoNum type="romanLcPeriod"/>
            </a:pPr>
            <a:r>
              <a:rPr lang="en-US" sz="2000" dirty="0"/>
              <a:t>Actual assembled program(TXT)</a:t>
            </a:r>
          </a:p>
          <a:p>
            <a:pPr marL="514350" indent="-514350" algn="just">
              <a:lnSpc>
                <a:spcPct val="150000"/>
              </a:lnSpc>
              <a:buFont typeface="+mj-lt"/>
              <a:buAutoNum type="romanLcPeriod"/>
            </a:pPr>
            <a:r>
              <a:rPr lang="en-US" sz="2000" dirty="0"/>
              <a:t>Relocation Directory(RLD)</a:t>
            </a:r>
          </a:p>
          <a:p>
            <a:pPr marL="514350" indent="-514350" algn="just">
              <a:lnSpc>
                <a:spcPct val="150000"/>
              </a:lnSpc>
              <a:buFont typeface="+mj-lt"/>
              <a:buAutoNum type="romanLcPeriod"/>
            </a:pPr>
            <a:r>
              <a:rPr lang="en-US" sz="2000" dirty="0"/>
              <a:t>End of the object module(END</a:t>
            </a:r>
            <a:r>
              <a:rPr lang="en-US" sz="2000" dirty="0" smtClean="0"/>
              <a:t>)</a:t>
            </a:r>
          </a:p>
          <a:p>
            <a:pPr marL="0" indent="0" algn="just">
              <a:lnSpc>
                <a:spcPct val="150000"/>
              </a:lnSpc>
              <a:buNone/>
            </a:pPr>
            <a:r>
              <a:rPr lang="en-US" sz="2000" dirty="0" smtClean="0"/>
              <a:t>It is input to the loader..</a:t>
            </a:r>
          </a:p>
          <a:p>
            <a:pPr marL="0" indent="0" algn="just">
              <a:lnSpc>
                <a:spcPct val="150000"/>
              </a:lnSpc>
              <a:buNone/>
            </a:pPr>
            <a:r>
              <a:rPr lang="en-US" sz="2000" b="1" dirty="0" smtClean="0"/>
              <a:t>2. Global External Symbols Table (GEST): </a:t>
            </a:r>
            <a:r>
              <a:rPr lang="en-US" sz="2000" dirty="0" smtClean="0"/>
              <a:t>Contains every external symbol and its corresponding assigned memory address.</a:t>
            </a:r>
          </a:p>
          <a:p>
            <a:pPr marL="0" indent="0" algn="just">
              <a:lnSpc>
                <a:spcPct val="150000"/>
              </a:lnSpc>
              <a:buNone/>
            </a:pPr>
            <a:r>
              <a:rPr lang="en-US" sz="2000" b="1" dirty="0" smtClean="0"/>
              <a:t>3. Local  </a:t>
            </a:r>
            <a:r>
              <a:rPr lang="en-US" sz="2000" b="1" dirty="0"/>
              <a:t>External Symbols Table </a:t>
            </a:r>
            <a:r>
              <a:rPr lang="en-US" sz="2000" b="1" dirty="0" smtClean="0"/>
              <a:t>(LEST): </a:t>
            </a:r>
            <a:r>
              <a:rPr lang="en-US" sz="2000" dirty="0" smtClean="0"/>
              <a:t> is created for each segment. It contain SD (segment definition) and LD (local definition) entries of each segment.</a:t>
            </a:r>
            <a:endParaRPr lang="en-US" sz="2000" b="1" dirty="0" smtClean="0"/>
          </a:p>
          <a:p>
            <a:pPr marL="0" indent="0" algn="just">
              <a:lnSpc>
                <a:spcPct val="150000"/>
              </a:lnSpc>
              <a:buNone/>
            </a:pPr>
            <a:r>
              <a:rPr lang="en-US" sz="2000" b="1" dirty="0" smtClean="0"/>
              <a:t>4.Program load Address (PLA):- </a:t>
            </a:r>
            <a:r>
              <a:rPr lang="en-US" sz="2000" dirty="0" smtClean="0"/>
              <a:t>Which keeps track of each segment’s address.</a:t>
            </a:r>
            <a:endParaRPr lang="en-US" sz="2000" b="1" dirty="0" smtClean="0"/>
          </a:p>
          <a:p>
            <a:pPr marL="0" indent="0" algn="just">
              <a:lnSpc>
                <a:spcPct val="150000"/>
              </a:lnSpc>
              <a:buNone/>
            </a:pPr>
            <a:r>
              <a:rPr lang="en-US" sz="2000" b="1" dirty="0" smtClean="0"/>
              <a:t>5. Internal </a:t>
            </a:r>
            <a:r>
              <a:rPr lang="en-US" sz="2000" b="1" dirty="0"/>
              <a:t>Program load Address </a:t>
            </a:r>
            <a:r>
              <a:rPr lang="en-US" sz="2000" b="1" dirty="0" smtClean="0"/>
              <a:t>(IPLA): </a:t>
            </a:r>
            <a:r>
              <a:rPr lang="en-US" sz="2000" dirty="0" smtClean="0"/>
              <a:t>using this the first segment is loaded.</a:t>
            </a:r>
            <a:endParaRPr lang="en-US" sz="2000" b="1" dirty="0" smtClean="0"/>
          </a:p>
          <a:p>
            <a:pPr marL="0" indent="0" algn="just">
              <a:buNone/>
            </a:pPr>
            <a:endParaRPr lang="en-IN" sz="2200" dirty="0"/>
          </a:p>
          <a:p>
            <a:pPr marL="514350" indent="-514350" algn="just">
              <a:buFont typeface="+mj-lt"/>
              <a:buAutoNum type="romanLcPeriod"/>
            </a:pPr>
            <a:endParaRPr lang="en-IN" sz="2200" dirty="0"/>
          </a:p>
          <a:p>
            <a:pPr marL="457200" indent="-457200" algn="just">
              <a:buFont typeface="+mj-lt"/>
              <a:buAutoNum type="romanLcPeriod"/>
            </a:pPr>
            <a:endParaRPr lang="en-IN" sz="2200" dirty="0"/>
          </a:p>
        </p:txBody>
      </p:sp>
    </p:spTree>
    <p:extLst>
      <p:ext uri="{BB962C8B-B14F-4D97-AF65-F5344CB8AC3E}">
        <p14:creationId xmlns:p14="http://schemas.microsoft.com/office/powerpoint/2010/main" xmlns="" val="735591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24576"/>
            <a:ext cx="8001000" cy="933424"/>
          </a:xfrm>
        </p:spPr>
        <p:txBody>
          <a:bodyPr/>
          <a:lstStyle/>
          <a:p>
            <a:r>
              <a:rPr lang="en-US" sz="2400" b="1" dirty="0" smtClean="0">
                <a:solidFill>
                  <a:schemeClr val="accent1"/>
                </a:solidFill>
                <a:latin typeface="+mn-lt"/>
              </a:rPr>
              <a:t>USE OF DATA BASES BY LOADER</a:t>
            </a:r>
            <a:endParaRPr lang="en-IN" sz="2400" b="1" dirty="0">
              <a:solidFill>
                <a:schemeClr val="accent1"/>
              </a:solidFill>
              <a:latin typeface="+mn-lt"/>
            </a:endParaRPr>
          </a:p>
        </p:txBody>
      </p:sp>
      <p:cxnSp>
        <p:nvCxnSpPr>
          <p:cNvPr id="36" name="Straight Arrow Connector 35"/>
          <p:cNvCxnSpPr/>
          <p:nvPr/>
        </p:nvCxnSpPr>
        <p:spPr>
          <a:xfrm>
            <a:off x="5929322" y="2428868"/>
            <a:ext cx="0" cy="68580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grpSp>
        <p:nvGrpSpPr>
          <p:cNvPr id="45" name="Group 44"/>
          <p:cNvGrpSpPr/>
          <p:nvPr/>
        </p:nvGrpSpPr>
        <p:grpSpPr>
          <a:xfrm>
            <a:off x="1000100" y="285728"/>
            <a:ext cx="7315200" cy="5248276"/>
            <a:chOff x="1143000" y="70797"/>
            <a:chExt cx="8001000" cy="5796603"/>
          </a:xfrm>
        </p:grpSpPr>
        <p:sp>
          <p:nvSpPr>
            <p:cNvPr id="4" name="Rectangle 3"/>
            <p:cNvSpPr/>
            <p:nvPr/>
          </p:nvSpPr>
          <p:spPr>
            <a:xfrm>
              <a:off x="1143000" y="1066800"/>
              <a:ext cx="990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Object module</a:t>
              </a:r>
              <a:endParaRPr lang="en-IN" dirty="0"/>
            </a:p>
          </p:txBody>
        </p:sp>
        <p:sp>
          <p:nvSpPr>
            <p:cNvPr id="5" name="Rectangle 4"/>
            <p:cNvSpPr/>
            <p:nvPr/>
          </p:nvSpPr>
          <p:spPr>
            <a:xfrm>
              <a:off x="1143000" y="2362200"/>
              <a:ext cx="990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Object module</a:t>
              </a:r>
              <a:endParaRPr lang="en-IN" dirty="0"/>
            </a:p>
          </p:txBody>
        </p:sp>
        <p:sp>
          <p:nvSpPr>
            <p:cNvPr id="6" name="Rectangle 5"/>
            <p:cNvSpPr/>
            <p:nvPr/>
          </p:nvSpPr>
          <p:spPr>
            <a:xfrm>
              <a:off x="1219200" y="3962400"/>
              <a:ext cx="11430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load map</a:t>
              </a:r>
              <a:endParaRPr lang="en-IN" dirty="0"/>
            </a:p>
          </p:txBody>
        </p:sp>
        <p:sp>
          <p:nvSpPr>
            <p:cNvPr id="7" name="Rectangle 6"/>
            <p:cNvSpPr/>
            <p:nvPr/>
          </p:nvSpPr>
          <p:spPr>
            <a:xfrm>
              <a:off x="3252653" y="70797"/>
              <a:ext cx="1250165"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Copy of the object records</a:t>
              </a:r>
              <a:endParaRPr lang="en-IN" dirty="0"/>
            </a:p>
          </p:txBody>
        </p:sp>
        <p:sp>
          <p:nvSpPr>
            <p:cNvPr id="8" name="Rectangle 7"/>
            <p:cNvSpPr/>
            <p:nvPr/>
          </p:nvSpPr>
          <p:spPr>
            <a:xfrm>
              <a:off x="3581400" y="1752600"/>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pass I of loader</a:t>
              </a:r>
              <a:endParaRPr lang="en-IN" dirty="0"/>
            </a:p>
          </p:txBody>
        </p:sp>
        <p:sp>
          <p:nvSpPr>
            <p:cNvPr id="9" name="Rectangle 8"/>
            <p:cNvSpPr/>
            <p:nvPr/>
          </p:nvSpPr>
          <p:spPr>
            <a:xfrm>
              <a:off x="5486400" y="1569929"/>
              <a:ext cx="1295400" cy="9446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Pass II of loader</a:t>
              </a:r>
              <a:endParaRPr lang="en-IN" dirty="0"/>
            </a:p>
          </p:txBody>
        </p:sp>
        <p:sp>
          <p:nvSpPr>
            <p:cNvPr id="10" name="Rectangle 9"/>
            <p:cNvSpPr/>
            <p:nvPr/>
          </p:nvSpPr>
          <p:spPr>
            <a:xfrm>
              <a:off x="4038600" y="3200400"/>
              <a:ext cx="1219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a:t>
              </a:r>
              <a:endParaRPr lang="en-IN" dirty="0"/>
            </a:p>
          </p:txBody>
        </p:sp>
        <p:sp>
          <p:nvSpPr>
            <p:cNvPr id="11" name="Rectangle 10"/>
            <p:cNvSpPr/>
            <p:nvPr/>
          </p:nvSpPr>
          <p:spPr>
            <a:xfrm>
              <a:off x="4114800" y="4267200"/>
              <a:ext cx="12573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IPLA</a:t>
              </a:r>
              <a:endParaRPr lang="en-IN" dirty="0"/>
            </a:p>
          </p:txBody>
        </p:sp>
        <p:sp>
          <p:nvSpPr>
            <p:cNvPr id="12" name="Rectangle 11"/>
            <p:cNvSpPr/>
            <p:nvPr/>
          </p:nvSpPr>
          <p:spPr>
            <a:xfrm>
              <a:off x="4267200" y="5334000"/>
              <a:ext cx="1066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GEST</a:t>
              </a:r>
              <a:endParaRPr lang="en-IN" dirty="0"/>
            </a:p>
          </p:txBody>
        </p:sp>
        <p:sp>
          <p:nvSpPr>
            <p:cNvPr id="13" name="Rectangle 12"/>
            <p:cNvSpPr/>
            <p:nvPr/>
          </p:nvSpPr>
          <p:spPr>
            <a:xfrm>
              <a:off x="6324600" y="3200400"/>
              <a:ext cx="7620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LESA</a:t>
              </a:r>
              <a:endParaRPr lang="en-IN" dirty="0"/>
            </a:p>
          </p:txBody>
        </p:sp>
        <p:sp>
          <p:nvSpPr>
            <p:cNvPr id="14" name="Rectangle 13"/>
            <p:cNvSpPr/>
            <p:nvPr/>
          </p:nvSpPr>
          <p:spPr>
            <a:xfrm>
              <a:off x="7620000" y="1219200"/>
              <a:ext cx="1524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a:t>
              </a:r>
            </a:p>
            <a:p>
              <a:pPr algn="ctr"/>
              <a:r>
                <a:rPr lang="en-US" dirty="0" smtClean="0"/>
                <a:t>MEMORY</a:t>
              </a:r>
              <a:endParaRPr lang="en-IN" dirty="0"/>
            </a:p>
          </p:txBody>
        </p:sp>
        <p:cxnSp>
          <p:nvCxnSpPr>
            <p:cNvPr id="16" name="Straight Arrow Connector 15"/>
            <p:cNvCxnSpPr/>
            <p:nvPr/>
          </p:nvCxnSpPr>
          <p:spPr>
            <a:xfrm>
              <a:off x="4476750" y="649406"/>
              <a:ext cx="1041828" cy="9205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4" idx="3"/>
              <a:endCxn id="8" idx="1"/>
            </p:cNvCxnSpPr>
            <p:nvPr/>
          </p:nvCxnSpPr>
          <p:spPr>
            <a:xfrm>
              <a:off x="2133600" y="1485900"/>
              <a:ext cx="1447800" cy="6477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V="1">
              <a:off x="2133600" y="2362200"/>
              <a:ext cx="14478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H="1">
              <a:off x="2362200" y="2514600"/>
              <a:ext cx="1524000" cy="1752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10" idx="3"/>
            </p:cNvCxnSpPr>
            <p:nvPr/>
          </p:nvCxnSpPr>
          <p:spPr>
            <a:xfrm flipV="1">
              <a:off x="5257800" y="2514600"/>
              <a:ext cx="457200" cy="990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5372100" y="2514600"/>
              <a:ext cx="647700" cy="1905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flipV="1">
              <a:off x="5372100" y="2514600"/>
              <a:ext cx="952500" cy="3086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a:off x="6781800" y="2133600"/>
              <a:ext cx="838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8" idx="3"/>
              <a:endCxn id="9" idx="1"/>
            </p:cNvCxnSpPr>
            <p:nvPr/>
          </p:nvCxnSpPr>
          <p:spPr>
            <a:xfrm flipV="1">
              <a:off x="4724400" y="2042265"/>
              <a:ext cx="762000" cy="913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Elbow Connector 37"/>
            <p:cNvCxnSpPr>
              <a:stCxn id="10" idx="1"/>
            </p:cNvCxnSpPr>
            <p:nvPr/>
          </p:nvCxnSpPr>
          <p:spPr>
            <a:xfrm rot="10800000">
              <a:off x="3886200" y="2514600"/>
              <a:ext cx="152400" cy="9906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Elbow Connector 41"/>
            <p:cNvCxnSpPr>
              <a:stCxn id="8" idx="2"/>
            </p:cNvCxnSpPr>
            <p:nvPr/>
          </p:nvCxnSpPr>
          <p:spPr>
            <a:xfrm rot="16200000" flipH="1">
              <a:off x="2990850" y="3676650"/>
              <a:ext cx="2819400" cy="495300"/>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flipV="1">
              <a:off x="4495800" y="2514600"/>
              <a:ext cx="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cxnSp>
        <p:nvCxnSpPr>
          <p:cNvPr id="20" name="Straight Arrow Connector 19"/>
          <p:cNvCxnSpPr>
            <a:endCxn id="8" idx="0"/>
          </p:cNvCxnSpPr>
          <p:nvPr/>
        </p:nvCxnSpPr>
        <p:spPr>
          <a:xfrm rot="16200000" flipH="1">
            <a:off x="3400649" y="1457082"/>
            <a:ext cx="665456" cy="372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92558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6143668"/>
          </a:xfrm>
        </p:spPr>
        <p:txBody>
          <a:bodyPr rtlCol="0">
            <a:normAutofit/>
          </a:bodyPr>
          <a:lstStyle/>
          <a:p>
            <a:pPr marL="0" indent="0" fontAlgn="auto">
              <a:spcAft>
                <a:spcPts val="0"/>
              </a:spcAft>
              <a:buFont typeface="Arial" pitchFamily="34" charset="0"/>
              <a:buNone/>
              <a:defRPr/>
            </a:pPr>
            <a:r>
              <a:rPr lang="en-US" sz="3600" b="1" dirty="0" smtClean="0">
                <a:solidFill>
                  <a:srgbClr val="FF0000"/>
                </a:solidFill>
              </a:rPr>
              <a:t>Definition Of loader and linking:</a:t>
            </a:r>
          </a:p>
          <a:p>
            <a:pPr marL="0" indent="0" fontAlgn="auto">
              <a:spcAft>
                <a:spcPts val="0"/>
              </a:spcAft>
              <a:buFont typeface="Arial" pitchFamily="34" charset="0"/>
              <a:buNone/>
              <a:defRPr/>
            </a:pPr>
            <a:endParaRPr lang="en-US" sz="3600" b="1" dirty="0" smtClean="0">
              <a:solidFill>
                <a:srgbClr val="FF0000"/>
              </a:solidFill>
            </a:endParaRPr>
          </a:p>
          <a:p>
            <a:pPr marL="274320" indent="-274320" fontAlgn="auto">
              <a:spcAft>
                <a:spcPts val="0"/>
              </a:spcAft>
              <a:buFont typeface="Arial" pitchFamily="34" charset="0"/>
              <a:buChar char="•"/>
              <a:defRPr/>
            </a:pPr>
            <a:r>
              <a:rPr lang="en-US" dirty="0"/>
              <a:t>Loader is utility program which takes object code as input prepares it </a:t>
            </a:r>
            <a:r>
              <a:rPr lang="en-US" dirty="0" smtClean="0"/>
              <a:t>for execution </a:t>
            </a:r>
            <a:r>
              <a:rPr lang="en-US" dirty="0"/>
              <a:t>and loads the executable code into the memory. Thus loader </a:t>
            </a:r>
            <a:r>
              <a:rPr lang="en-US" dirty="0" smtClean="0"/>
              <a:t>is actually </a:t>
            </a:r>
            <a:r>
              <a:rPr lang="en-US" dirty="0"/>
              <a:t>responsible for initiating the execution process</a:t>
            </a:r>
            <a:r>
              <a:rPr lang="en-US" dirty="0" smtClean="0"/>
              <a:t>.</a:t>
            </a:r>
          </a:p>
          <a:p>
            <a:pPr marL="274320" indent="-274320" fontAlgn="auto">
              <a:spcAft>
                <a:spcPts val="0"/>
              </a:spcAft>
              <a:buFont typeface="Arial" pitchFamily="34" charset="0"/>
              <a:buChar char="•"/>
              <a:defRPr/>
            </a:pPr>
            <a:r>
              <a:rPr lang="en-US" dirty="0" smtClean="0"/>
              <a:t>Linking is the process of binding an external references to the correct link time address.</a:t>
            </a:r>
          </a:p>
          <a:p>
            <a:pPr marL="274320" indent="-274320" fontAlgn="auto">
              <a:spcAft>
                <a:spcPts val="0"/>
              </a:spcAft>
              <a:buFont typeface="Arial" pitchFamily="34" charset="0"/>
              <a:buChar char="•"/>
              <a:defRPr/>
            </a:pPr>
            <a:endParaRPr lang="en-US" b="1" dirty="0">
              <a:solidFill>
                <a:schemeClr val="tx1">
                  <a:lumMod val="95000"/>
                  <a:lumOff val="5000"/>
                </a:schemeClr>
              </a:solidFill>
            </a:endParaRPr>
          </a:p>
          <a:p>
            <a:pPr marL="274320" indent="-274320" fontAlgn="auto">
              <a:spcAft>
                <a:spcPts val="0"/>
              </a:spcAft>
              <a:buFont typeface="Arial" pitchFamily="34" charset="0"/>
              <a:buChar char="•"/>
              <a:defRPr/>
            </a:pPr>
            <a:endParaRPr lang="en-US" b="1" dirty="0" smtClean="0">
              <a:solidFill>
                <a:schemeClr val="tx1">
                  <a:lumMod val="95000"/>
                  <a:lumOff val="5000"/>
                </a:schemeClr>
              </a:solidFill>
            </a:endParaRPr>
          </a:p>
          <a:p>
            <a:pPr marL="274320" indent="-274320"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414"/>
            <a:ext cx="9144000" cy="6858000"/>
          </a:xfrm>
        </p:spPr>
        <p:txBody>
          <a:bodyPr/>
          <a:lstStyle/>
          <a:p>
            <a:pPr marL="0" indent="0">
              <a:buNone/>
            </a:pPr>
            <a:r>
              <a:rPr lang="en-US" sz="3200" b="1" dirty="0" smtClean="0"/>
              <a:t>Implementation of MS DOS Linker</a:t>
            </a:r>
            <a:r>
              <a:rPr lang="en-US" b="1" dirty="0" smtClean="0"/>
              <a:t>:</a:t>
            </a:r>
          </a:p>
          <a:p>
            <a:r>
              <a:rPr lang="en-US" dirty="0" smtClean="0"/>
              <a:t>MS DOS compiler and assembler  produce object modules. The object module is the sequence of object records. </a:t>
            </a:r>
          </a:p>
          <a:p>
            <a:r>
              <a:rPr lang="en-US" dirty="0" smtClean="0"/>
              <a:t>There are 14 types of object records. These are recorders are contains the following three basic categories of information:</a:t>
            </a:r>
          </a:p>
          <a:p>
            <a:pPr marL="457200" indent="-457200">
              <a:buFont typeface="+mj-lt"/>
              <a:buAutoNum type="arabicPeriod"/>
            </a:pPr>
            <a:r>
              <a:rPr lang="en-US" dirty="0" smtClean="0"/>
              <a:t>Binary image (machine Instruction)</a:t>
            </a:r>
          </a:p>
          <a:p>
            <a:pPr marL="457200" indent="-457200">
              <a:buFont typeface="+mj-lt"/>
              <a:buAutoNum type="arabicPeriod"/>
            </a:pPr>
            <a:r>
              <a:rPr lang="en-US" dirty="0" smtClean="0"/>
              <a:t>External References</a:t>
            </a:r>
          </a:p>
          <a:p>
            <a:pPr marL="457200" indent="-457200">
              <a:buFont typeface="+mj-lt"/>
              <a:buAutoNum type="arabicPeriod"/>
            </a:pPr>
            <a:r>
              <a:rPr lang="en-US" dirty="0" smtClean="0"/>
              <a:t>Public </a:t>
            </a:r>
            <a:r>
              <a:rPr lang="en-US" dirty="0" err="1" smtClean="0"/>
              <a:t>Defination</a:t>
            </a:r>
            <a:r>
              <a:rPr lang="en-US" dirty="0" smtClean="0"/>
              <a:t>.</a:t>
            </a:r>
            <a:endParaRPr lang="en-IN" dirty="0"/>
          </a:p>
        </p:txBody>
      </p:sp>
    </p:spTree>
    <p:extLst>
      <p:ext uri="{BB962C8B-B14F-4D97-AF65-F5344CB8AC3E}">
        <p14:creationId xmlns:p14="http://schemas.microsoft.com/office/powerpoint/2010/main" xmlns="" val="1732381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85808"/>
            <a:ext cx="8786842" cy="1171556"/>
          </a:xfrm>
        </p:spPr>
        <p:txBody>
          <a:bodyPr/>
          <a:lstStyle/>
          <a:p>
            <a:pPr marL="0" indent="0">
              <a:buNone/>
            </a:pPr>
            <a:r>
              <a:rPr lang="en-US" dirty="0" smtClean="0"/>
              <a:t>The name and purpose of the object record type is given below:</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3142112878"/>
              </p:ext>
            </p:extLst>
          </p:nvPr>
        </p:nvGraphicFramePr>
        <p:xfrm>
          <a:off x="1219200" y="1833589"/>
          <a:ext cx="6934200" cy="4952997"/>
        </p:xfrm>
        <a:graphic>
          <a:graphicData uri="http://schemas.openxmlformats.org/drawingml/2006/table">
            <a:tbl>
              <a:tblPr firstRow="1" bandRow="1">
                <a:tableStyleId>{5C22544A-7EE6-4342-B048-85BDC9FD1C3A}</a:tableStyleId>
              </a:tblPr>
              <a:tblGrid>
                <a:gridCol w="2311400"/>
                <a:gridCol w="2311400"/>
                <a:gridCol w="2311400"/>
              </a:tblGrid>
              <a:tr h="443099">
                <a:tc>
                  <a:txBody>
                    <a:bodyPr/>
                    <a:lstStyle/>
                    <a:p>
                      <a:r>
                        <a:rPr lang="en-US" dirty="0" smtClean="0"/>
                        <a:t>Record Type</a:t>
                      </a:r>
                      <a:endParaRPr lang="en-IN" dirty="0"/>
                    </a:p>
                  </a:txBody>
                  <a:tcPr/>
                </a:tc>
                <a:tc>
                  <a:txBody>
                    <a:bodyPr/>
                    <a:lstStyle/>
                    <a:p>
                      <a:r>
                        <a:rPr lang="en-US" dirty="0" smtClean="0"/>
                        <a:t>Id (Key)</a:t>
                      </a:r>
                      <a:endParaRPr lang="en-IN" dirty="0"/>
                    </a:p>
                  </a:txBody>
                  <a:tcPr/>
                </a:tc>
                <a:tc>
                  <a:txBody>
                    <a:bodyPr/>
                    <a:lstStyle/>
                    <a:p>
                      <a:r>
                        <a:rPr lang="en-US" dirty="0" smtClean="0"/>
                        <a:t>Description</a:t>
                      </a:r>
                      <a:endParaRPr lang="en-IN" dirty="0"/>
                    </a:p>
                  </a:txBody>
                  <a:tcPr/>
                </a:tc>
              </a:tr>
              <a:tr h="443099">
                <a:tc>
                  <a:txBody>
                    <a:bodyPr/>
                    <a:lstStyle/>
                    <a:p>
                      <a:r>
                        <a:rPr lang="en-US" dirty="0" smtClean="0"/>
                        <a:t>THEADER</a:t>
                      </a:r>
                      <a:endParaRPr lang="en-IN" dirty="0"/>
                    </a:p>
                  </a:txBody>
                  <a:tcPr/>
                </a:tc>
                <a:tc>
                  <a:txBody>
                    <a:bodyPr/>
                    <a:lstStyle/>
                    <a:p>
                      <a:r>
                        <a:rPr lang="en-US" dirty="0" smtClean="0"/>
                        <a:t>80</a:t>
                      </a:r>
                      <a:endParaRPr lang="en-IN" dirty="0"/>
                    </a:p>
                  </a:txBody>
                  <a:tcPr/>
                </a:tc>
                <a:tc>
                  <a:txBody>
                    <a:bodyPr/>
                    <a:lstStyle/>
                    <a:p>
                      <a:r>
                        <a:rPr lang="en-US" dirty="0" smtClean="0"/>
                        <a:t>Translator header</a:t>
                      </a:r>
                      <a:endParaRPr lang="en-IN" dirty="0"/>
                    </a:p>
                  </a:txBody>
                  <a:tcPr/>
                </a:tc>
              </a:tr>
              <a:tr h="764801">
                <a:tc>
                  <a:txBody>
                    <a:bodyPr/>
                    <a:lstStyle/>
                    <a:p>
                      <a:r>
                        <a:rPr lang="en-US" dirty="0" smtClean="0"/>
                        <a:t>LNAMES</a:t>
                      </a:r>
                      <a:endParaRPr lang="en-IN" dirty="0"/>
                    </a:p>
                  </a:txBody>
                  <a:tcPr/>
                </a:tc>
                <a:tc>
                  <a:txBody>
                    <a:bodyPr/>
                    <a:lstStyle/>
                    <a:p>
                      <a:r>
                        <a:rPr lang="en-US" dirty="0" smtClean="0"/>
                        <a:t>96</a:t>
                      </a:r>
                      <a:endParaRPr lang="en-IN" dirty="0"/>
                    </a:p>
                  </a:txBody>
                  <a:tcPr/>
                </a:tc>
                <a:tc>
                  <a:txBody>
                    <a:bodyPr/>
                    <a:lstStyle/>
                    <a:p>
                      <a:r>
                        <a:rPr lang="en-US" dirty="0" smtClean="0"/>
                        <a:t>List of names record</a:t>
                      </a:r>
                      <a:endParaRPr lang="en-IN" dirty="0"/>
                    </a:p>
                  </a:txBody>
                  <a:tcPr/>
                </a:tc>
              </a:tr>
              <a:tr h="443099">
                <a:tc>
                  <a:txBody>
                    <a:bodyPr/>
                    <a:lstStyle/>
                    <a:p>
                      <a:r>
                        <a:rPr lang="en-US" dirty="0" smtClean="0"/>
                        <a:t>SEGDEF</a:t>
                      </a:r>
                      <a:endParaRPr lang="en-IN" dirty="0"/>
                    </a:p>
                  </a:txBody>
                  <a:tcPr/>
                </a:tc>
                <a:tc>
                  <a:txBody>
                    <a:bodyPr/>
                    <a:lstStyle/>
                    <a:p>
                      <a:r>
                        <a:rPr lang="en-US" dirty="0" smtClean="0"/>
                        <a:t>98</a:t>
                      </a:r>
                      <a:endParaRPr lang="en-IN" dirty="0"/>
                    </a:p>
                  </a:txBody>
                  <a:tcPr/>
                </a:tc>
                <a:tc>
                  <a:txBody>
                    <a:bodyPr/>
                    <a:lstStyle/>
                    <a:p>
                      <a:r>
                        <a:rPr lang="en-US" dirty="0" smtClean="0"/>
                        <a:t>Segment definition</a:t>
                      </a:r>
                      <a:endParaRPr lang="en-IN" dirty="0"/>
                    </a:p>
                  </a:txBody>
                  <a:tcPr/>
                </a:tc>
              </a:tr>
              <a:tr h="443099">
                <a:tc>
                  <a:txBody>
                    <a:bodyPr/>
                    <a:lstStyle/>
                    <a:p>
                      <a:r>
                        <a:rPr lang="en-US" dirty="0" smtClean="0"/>
                        <a:t>EXTDEF</a:t>
                      </a:r>
                      <a:endParaRPr lang="en-IN" dirty="0"/>
                    </a:p>
                  </a:txBody>
                  <a:tcPr/>
                </a:tc>
                <a:tc>
                  <a:txBody>
                    <a:bodyPr/>
                    <a:lstStyle/>
                    <a:p>
                      <a:r>
                        <a:rPr lang="en-US" dirty="0" smtClean="0"/>
                        <a:t>8C</a:t>
                      </a:r>
                      <a:endParaRPr lang="en-IN" dirty="0"/>
                    </a:p>
                  </a:txBody>
                  <a:tcPr/>
                </a:tc>
                <a:tc>
                  <a:txBody>
                    <a:bodyPr/>
                    <a:lstStyle/>
                    <a:p>
                      <a:r>
                        <a:rPr lang="en-US" dirty="0" smtClean="0"/>
                        <a:t>External definition</a:t>
                      </a:r>
                      <a:endParaRPr lang="en-IN" dirty="0"/>
                    </a:p>
                  </a:txBody>
                  <a:tcPr/>
                </a:tc>
              </a:tr>
              <a:tr h="443099">
                <a:tc>
                  <a:txBody>
                    <a:bodyPr/>
                    <a:lstStyle/>
                    <a:p>
                      <a:r>
                        <a:rPr lang="en-US" dirty="0" smtClean="0"/>
                        <a:t>PUBDEF</a:t>
                      </a:r>
                      <a:endParaRPr lang="en-IN" dirty="0"/>
                    </a:p>
                  </a:txBody>
                  <a:tcPr/>
                </a:tc>
                <a:tc>
                  <a:txBody>
                    <a:bodyPr/>
                    <a:lstStyle/>
                    <a:p>
                      <a:r>
                        <a:rPr lang="en-US" dirty="0" smtClean="0"/>
                        <a:t>90</a:t>
                      </a:r>
                      <a:endParaRPr lang="en-IN" dirty="0"/>
                    </a:p>
                  </a:txBody>
                  <a:tcPr/>
                </a:tc>
                <a:tc>
                  <a:txBody>
                    <a:bodyPr/>
                    <a:lstStyle/>
                    <a:p>
                      <a:r>
                        <a:rPr lang="en-US" dirty="0" smtClean="0"/>
                        <a:t>Public definition</a:t>
                      </a:r>
                      <a:endParaRPr lang="en-IN" dirty="0"/>
                    </a:p>
                  </a:txBody>
                  <a:tcPr/>
                </a:tc>
              </a:tr>
              <a:tr h="764801">
                <a:tc>
                  <a:txBody>
                    <a:bodyPr/>
                    <a:lstStyle/>
                    <a:p>
                      <a:r>
                        <a:rPr lang="en-US" dirty="0" smtClean="0"/>
                        <a:t>LEDATA</a:t>
                      </a:r>
                      <a:endParaRPr lang="en-IN" dirty="0"/>
                    </a:p>
                  </a:txBody>
                  <a:tcPr/>
                </a:tc>
                <a:tc>
                  <a:txBody>
                    <a:bodyPr/>
                    <a:lstStyle/>
                    <a:p>
                      <a:r>
                        <a:rPr lang="en-US" dirty="0" smtClean="0"/>
                        <a:t>A0</a:t>
                      </a:r>
                      <a:endParaRPr lang="en-IN" dirty="0"/>
                    </a:p>
                  </a:txBody>
                  <a:tcPr/>
                </a:tc>
                <a:tc>
                  <a:txBody>
                    <a:bodyPr/>
                    <a:lstStyle/>
                    <a:p>
                      <a:r>
                        <a:rPr lang="en-US" dirty="0" smtClean="0"/>
                        <a:t>Translated </a:t>
                      </a:r>
                      <a:r>
                        <a:rPr lang="en-US" dirty="0" err="1" smtClean="0"/>
                        <a:t>inst</a:t>
                      </a:r>
                      <a:r>
                        <a:rPr lang="en-US" dirty="0" smtClean="0"/>
                        <a:t> and data</a:t>
                      </a:r>
                      <a:endParaRPr lang="en-IN" dirty="0"/>
                    </a:p>
                  </a:txBody>
                  <a:tcPr/>
                </a:tc>
              </a:tr>
              <a:tr h="764801">
                <a:tc>
                  <a:txBody>
                    <a:bodyPr/>
                    <a:lstStyle/>
                    <a:p>
                      <a:r>
                        <a:rPr lang="en-US" dirty="0" smtClean="0"/>
                        <a:t>FIXUPP</a:t>
                      </a:r>
                    </a:p>
                  </a:txBody>
                  <a:tcPr/>
                </a:tc>
                <a:tc>
                  <a:txBody>
                    <a:bodyPr/>
                    <a:lstStyle/>
                    <a:p>
                      <a:r>
                        <a:rPr lang="en-US" dirty="0" smtClean="0"/>
                        <a:t>9C</a:t>
                      </a:r>
                      <a:endParaRPr lang="en-IN" dirty="0"/>
                    </a:p>
                  </a:txBody>
                  <a:tcPr/>
                </a:tc>
                <a:tc>
                  <a:txBody>
                    <a:bodyPr/>
                    <a:lstStyle/>
                    <a:p>
                      <a:r>
                        <a:rPr lang="en-US" dirty="0" err="1" smtClean="0"/>
                        <a:t>Fixup</a:t>
                      </a:r>
                      <a:r>
                        <a:rPr lang="en-US" dirty="0" smtClean="0"/>
                        <a:t> record for relocation</a:t>
                      </a:r>
                      <a:endParaRPr lang="en-IN" dirty="0"/>
                    </a:p>
                  </a:txBody>
                  <a:tcPr/>
                </a:tc>
              </a:tr>
              <a:tr h="443099">
                <a:tc>
                  <a:txBody>
                    <a:bodyPr/>
                    <a:lstStyle/>
                    <a:p>
                      <a:r>
                        <a:rPr lang="en-US" dirty="0" smtClean="0"/>
                        <a:t>MODEND</a:t>
                      </a:r>
                    </a:p>
                  </a:txBody>
                  <a:tcPr/>
                </a:tc>
                <a:tc>
                  <a:txBody>
                    <a:bodyPr/>
                    <a:lstStyle/>
                    <a:p>
                      <a:r>
                        <a:rPr lang="en-US" dirty="0" smtClean="0"/>
                        <a:t>8A</a:t>
                      </a:r>
                      <a:endParaRPr lang="en-IN" dirty="0"/>
                    </a:p>
                  </a:txBody>
                  <a:tcPr/>
                </a:tc>
                <a:tc>
                  <a:txBody>
                    <a:bodyPr/>
                    <a:lstStyle/>
                    <a:p>
                      <a:r>
                        <a:rPr lang="en-US" dirty="0" smtClean="0"/>
                        <a:t>Module</a:t>
                      </a:r>
                      <a:r>
                        <a:rPr lang="en-US" baseline="0" dirty="0" smtClean="0"/>
                        <a:t> end record</a:t>
                      </a:r>
                      <a:endParaRPr lang="en-IN" dirty="0"/>
                    </a:p>
                  </a:txBody>
                  <a:tcPr/>
                </a:tc>
              </a:tr>
            </a:tbl>
          </a:graphicData>
        </a:graphic>
      </p:graphicFrame>
    </p:spTree>
    <p:extLst>
      <p:ext uri="{BB962C8B-B14F-4D97-AF65-F5344CB8AC3E}">
        <p14:creationId xmlns:p14="http://schemas.microsoft.com/office/powerpoint/2010/main" xmlns="" val="1811332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8643966" cy="6067420"/>
          </a:xfrm>
        </p:spPr>
        <p:txBody>
          <a:bodyPr/>
          <a:lstStyle/>
          <a:p>
            <a:pPr algn="just"/>
            <a:r>
              <a:rPr lang="en-US" sz="3200" b="1" dirty="0" smtClean="0"/>
              <a:t>Data Structure and Algorithm: MS DOS linker uses two pass filter</a:t>
            </a:r>
          </a:p>
          <a:p>
            <a:pPr marL="514350" indent="-514350" algn="just">
              <a:buFont typeface="+mj-lt"/>
              <a:buAutoNum type="arabicPeriod"/>
            </a:pPr>
            <a:r>
              <a:rPr lang="en-US" sz="3200" dirty="0" smtClean="0"/>
              <a:t>In pass I, object modules are processed to collect information about segment, public definition and carried out.</a:t>
            </a:r>
          </a:p>
          <a:p>
            <a:pPr marL="514350" indent="-514350" algn="just">
              <a:buFont typeface="+mj-lt"/>
              <a:buAutoNum type="arabicPeriod"/>
            </a:pPr>
            <a:r>
              <a:rPr lang="en-US" sz="3200" dirty="0" smtClean="0"/>
              <a:t>In pass II , relocation and Linking are carried out.</a:t>
            </a:r>
          </a:p>
          <a:p>
            <a:pPr marL="514350" indent="-514350" algn="just">
              <a:buFont typeface="+mj-lt"/>
              <a:buAutoNum type="arabicPeriod"/>
            </a:pPr>
            <a:endParaRPr lang="en-IN" dirty="0"/>
          </a:p>
        </p:txBody>
      </p:sp>
    </p:spTree>
    <p:extLst>
      <p:ext uri="{BB962C8B-B14F-4D97-AF65-F5344CB8AC3E}">
        <p14:creationId xmlns:p14="http://schemas.microsoft.com/office/powerpoint/2010/main" xmlns="" val="1252193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lnSpc>
                <a:spcPct val="115000"/>
              </a:lnSpc>
              <a:spcAft>
                <a:spcPts val="1000"/>
              </a:spcAft>
              <a:buNone/>
            </a:pPr>
            <a:r>
              <a:rPr lang="en-US" sz="2400" b="1" dirty="0" smtClean="0">
                <a:solidFill>
                  <a:srgbClr val="FF0000"/>
                </a:solidFill>
                <a:latin typeface="Times New Roman" pitchFamily="18" charset="0"/>
                <a:ea typeface="Calibri"/>
                <a:cs typeface="Times New Roman" pitchFamily="18" charset="0"/>
              </a:rPr>
              <a:t>Linker and Loaders and Software Tools</a:t>
            </a:r>
            <a:endParaRPr lang="en-IN" sz="2400" dirty="0" smtClean="0">
              <a:solidFill>
                <a:srgbClr val="FF0000"/>
              </a:solidFill>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en-US" sz="1400" dirty="0" smtClean="0">
                <a:latin typeface="Book Antiqua"/>
                <a:ea typeface="Calibri"/>
                <a:cs typeface="Times New Roman"/>
              </a:rPr>
              <a:t>Explain </a:t>
            </a:r>
            <a:r>
              <a:rPr lang="en-US" sz="1400" dirty="0">
                <a:latin typeface="Book Antiqua"/>
                <a:ea typeface="Calibri"/>
                <a:cs typeface="Times New Roman"/>
              </a:rPr>
              <a:t>the editor structure with different text editors.</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Explain with diagram program execution.</a:t>
            </a:r>
            <a:endParaRPr lang="en-IN" sz="1400" dirty="0">
              <a:latin typeface="Calibri"/>
              <a:ea typeface="Calibri"/>
              <a:cs typeface="Times New Roman"/>
            </a:endParaRPr>
          </a:p>
          <a:p>
            <a:pPr marL="342900" lvl="0" indent="-342900" algn="just">
              <a:lnSpc>
                <a:spcPct val="115000"/>
              </a:lnSpc>
              <a:spcAft>
                <a:spcPts val="0"/>
              </a:spcAft>
              <a:buFont typeface="Symbol"/>
              <a:buChar char=""/>
            </a:pPr>
            <a:r>
              <a:rPr lang="en-US" sz="1400" dirty="0">
                <a:latin typeface="Book Antiqua"/>
                <a:ea typeface="Calibri"/>
                <a:cs typeface="Times New Roman"/>
              </a:rPr>
              <a:t>Translation origin</a:t>
            </a:r>
            <a:endParaRPr lang="en-IN" sz="1400" dirty="0">
              <a:latin typeface="Calibri"/>
              <a:ea typeface="Calibri"/>
              <a:cs typeface="Times New Roman"/>
            </a:endParaRPr>
          </a:p>
          <a:p>
            <a:pPr marL="342900" lvl="0" indent="-342900" algn="just">
              <a:lnSpc>
                <a:spcPct val="115000"/>
              </a:lnSpc>
              <a:spcAft>
                <a:spcPts val="0"/>
              </a:spcAft>
              <a:buFont typeface="Symbol"/>
              <a:buChar char=""/>
            </a:pPr>
            <a:r>
              <a:rPr lang="en-US" sz="1400" dirty="0">
                <a:latin typeface="Book Antiqua"/>
                <a:ea typeface="Calibri"/>
                <a:cs typeface="Times New Roman"/>
              </a:rPr>
              <a:t>Link origin </a:t>
            </a:r>
            <a:endParaRPr lang="en-IN" sz="1400" dirty="0">
              <a:latin typeface="Calibri"/>
              <a:ea typeface="Calibri"/>
              <a:cs typeface="Times New Roman"/>
            </a:endParaRPr>
          </a:p>
          <a:p>
            <a:pPr marL="342900" lvl="0" indent="-342900" algn="just">
              <a:lnSpc>
                <a:spcPct val="115000"/>
              </a:lnSpc>
              <a:spcAft>
                <a:spcPts val="0"/>
              </a:spcAft>
              <a:buFont typeface="Symbol"/>
              <a:buChar char=""/>
            </a:pPr>
            <a:r>
              <a:rPr lang="en-US" sz="1400" dirty="0">
                <a:latin typeface="Book Antiqua"/>
                <a:ea typeface="Calibri"/>
                <a:cs typeface="Times New Roman"/>
              </a:rPr>
              <a:t>Load origin</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What are loaders? List the different types of loaders </a:t>
            </a:r>
            <a:r>
              <a:rPr lang="en-US" sz="1400" dirty="0" smtClean="0">
                <a:latin typeface="Book Antiqua"/>
                <a:ea typeface="Calibri"/>
                <a:cs typeface="Times New Roman"/>
              </a:rPr>
              <a:t>schemes and Explain in detail.</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Compare absolute loader and </a:t>
            </a:r>
            <a:r>
              <a:rPr lang="en-US" sz="1400" dirty="0" smtClean="0">
                <a:latin typeface="Book Antiqua"/>
                <a:ea typeface="Calibri"/>
                <a:cs typeface="Times New Roman"/>
              </a:rPr>
              <a:t>relocation loader.</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Explain the programming resolution in detail and how relocation is performed.</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Explain the software tools for program </a:t>
            </a:r>
            <a:r>
              <a:rPr lang="en-US" sz="1400" dirty="0" smtClean="0">
                <a:latin typeface="Book Antiqua"/>
                <a:ea typeface="Calibri"/>
                <a:cs typeface="Times New Roman"/>
              </a:rPr>
              <a:t>development</a:t>
            </a:r>
            <a:endParaRPr lang="en-IN" sz="1400" dirty="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a:latin typeface="Book Antiqua"/>
                <a:ea typeface="Calibri"/>
                <a:cs typeface="Times New Roman"/>
              </a:rPr>
              <a:t>What is a loader? Enlist basic function of </a:t>
            </a:r>
            <a:r>
              <a:rPr lang="en-US" sz="1400" dirty="0" smtClean="0">
                <a:latin typeface="Book Antiqua"/>
                <a:ea typeface="Calibri"/>
                <a:cs typeface="Times New Roman"/>
              </a:rPr>
              <a:t>loader.</a:t>
            </a:r>
            <a:endParaRPr lang="en-IN" sz="1400" dirty="0" smtClean="0">
              <a:latin typeface="Calibri"/>
              <a:ea typeface="Calibri"/>
              <a:cs typeface="Times New Roman"/>
            </a:endParaRPr>
          </a:p>
          <a:p>
            <a:pPr marL="342900" lvl="0" indent="-342900" algn="just">
              <a:lnSpc>
                <a:spcPct val="115000"/>
              </a:lnSpc>
              <a:spcAft>
                <a:spcPts val="0"/>
              </a:spcAft>
              <a:buFont typeface="+mj-lt"/>
              <a:buAutoNum type="arabicPeriod"/>
            </a:pPr>
            <a:r>
              <a:rPr lang="en-US" sz="1400" dirty="0" smtClean="0">
                <a:latin typeface="Book Antiqua"/>
                <a:ea typeface="Calibri"/>
                <a:cs typeface="Times New Roman"/>
              </a:rPr>
              <a:t>a</a:t>
            </a:r>
            <a:r>
              <a:rPr lang="en-US" sz="1400" dirty="0">
                <a:latin typeface="Book Antiqua"/>
                <a:ea typeface="Calibri"/>
                <a:cs typeface="Times New Roman"/>
              </a:rPr>
              <a:t>) Explain the design of absolute loader.</a:t>
            </a:r>
            <a:endParaRPr lang="en-IN" sz="1400" dirty="0">
              <a:latin typeface="Calibri"/>
              <a:ea typeface="Calibri"/>
              <a:cs typeface="Times New Roman"/>
            </a:endParaRPr>
          </a:p>
          <a:p>
            <a:pPr marL="457200" algn="just">
              <a:lnSpc>
                <a:spcPct val="115000"/>
              </a:lnSpc>
              <a:spcAft>
                <a:spcPts val="1000"/>
              </a:spcAft>
              <a:buNone/>
            </a:pPr>
            <a:r>
              <a:rPr lang="en-US" sz="1400" dirty="0" smtClean="0">
                <a:latin typeface="Book Antiqua"/>
                <a:ea typeface="Calibri"/>
                <a:cs typeface="Times New Roman"/>
              </a:rPr>
              <a:t>     b) </a:t>
            </a:r>
            <a:r>
              <a:rPr lang="en-US" sz="1400" dirty="0">
                <a:latin typeface="Book Antiqua"/>
                <a:ea typeface="Calibri"/>
                <a:cs typeface="Times New Roman"/>
              </a:rPr>
              <a:t>What is a linker? </a:t>
            </a:r>
            <a:endParaRPr lang="en-IN" sz="1400" dirty="0">
              <a:latin typeface="Calibri"/>
              <a:ea typeface="Calibri"/>
              <a:cs typeface="Times New Roman"/>
            </a:endParaRPr>
          </a:p>
          <a:p>
            <a:pPr algn="just"/>
            <a:endParaRPr lang="en-IN" sz="1400" dirty="0"/>
          </a:p>
        </p:txBody>
      </p:sp>
    </p:spTree>
    <p:extLst>
      <p:ext uri="{BB962C8B-B14F-4D97-AF65-F5344CB8AC3E}">
        <p14:creationId xmlns:p14="http://schemas.microsoft.com/office/powerpoint/2010/main" xmlns="" val="3158881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643182"/>
            <a:ext cx="8229600" cy="1471610"/>
          </a:xfrm>
        </p:spPr>
        <p:txBody>
          <a:bodyPr>
            <a:normAutofit lnSpcReduction="10000"/>
          </a:bodyPr>
          <a:lstStyle/>
          <a:p>
            <a:pPr algn="ctr">
              <a:buNone/>
            </a:pPr>
            <a:r>
              <a:rPr lang="en-US" sz="9600" dirty="0" smtClean="0">
                <a:solidFill>
                  <a:srgbClr val="002060"/>
                </a:solidFill>
                <a:latin typeface="Algerian" pitchFamily="82" charset="0"/>
              </a:rPr>
              <a:t>THANK YOU</a:t>
            </a:r>
            <a:endParaRPr lang="en-IN" sz="9600" dirty="0">
              <a:solidFill>
                <a:srgbClr val="002060"/>
              </a:solidFill>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srcRect/>
          <a:stretch>
            <a:fillRect/>
          </a:stretch>
        </p:blipFill>
        <p:spPr bwMode="auto">
          <a:xfrm>
            <a:off x="428596" y="214290"/>
            <a:ext cx="8286808" cy="5929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Linking</a:t>
            </a:r>
            <a:endParaRPr lang="en-US" dirty="0"/>
          </a:p>
        </p:txBody>
      </p:sp>
      <p:sp>
        <p:nvSpPr>
          <p:cNvPr id="3" name="Content Placeholder 2"/>
          <p:cNvSpPr>
            <a:spLocks noGrp="1"/>
          </p:cNvSpPr>
          <p:nvPr>
            <p:ph idx="1"/>
          </p:nvPr>
        </p:nvSpPr>
        <p:spPr/>
        <p:txBody>
          <a:bodyPr>
            <a:normAutofit/>
          </a:bodyPr>
          <a:lstStyle/>
          <a:p>
            <a:pPr algn="ctr">
              <a:buNone/>
            </a:pPr>
            <a:r>
              <a:rPr lang="en-US" dirty="0" smtClean="0"/>
              <a:t>Various tasks of linker are -</a:t>
            </a:r>
          </a:p>
          <a:p>
            <a:pPr>
              <a:buNone/>
            </a:pPr>
            <a:r>
              <a:rPr lang="en-US" dirty="0" smtClean="0"/>
              <a:t>1. Prepare a single load module and adjust all the addresses and subroutine references with respect to the offset location.</a:t>
            </a:r>
          </a:p>
          <a:p>
            <a:pPr>
              <a:buNone/>
            </a:pPr>
            <a:r>
              <a:rPr lang="en-US" dirty="0" smtClean="0"/>
              <a:t>2. To prepare a load module concatenate all the object modules and adjust all the operand address references as well as external references to the offset location.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3. At correct locations in the load module, copy the binary machine instructions and constant data in order to prepare ready to execute module.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achieve this?</a:t>
            </a:r>
            <a:endParaRPr lang="en-US" dirty="0"/>
          </a:p>
        </p:txBody>
      </p:sp>
      <p:sp>
        <p:nvSpPr>
          <p:cNvPr id="3" name="Content Placeholder 2"/>
          <p:cNvSpPr>
            <a:spLocks noGrp="1"/>
          </p:cNvSpPr>
          <p:nvPr>
            <p:ph idx="1"/>
          </p:nvPr>
        </p:nvSpPr>
        <p:spPr/>
        <p:txBody>
          <a:bodyPr/>
          <a:lstStyle/>
          <a:p>
            <a:r>
              <a:rPr lang="en-US" dirty="0" smtClean="0"/>
              <a:t>Check EXTRN and ENTRY Statements.</a:t>
            </a:r>
          </a:p>
          <a:p>
            <a:endParaRPr lang="en-US" dirty="0" smtClean="0"/>
          </a:p>
          <a:p>
            <a:r>
              <a:rPr lang="en-US" dirty="0" smtClean="0"/>
              <a:t>Resolving external references.</a:t>
            </a:r>
          </a:p>
          <a:p>
            <a:endParaRPr lang="en-US" dirty="0" smtClean="0"/>
          </a:p>
          <a:p>
            <a:r>
              <a:rPr lang="en-US" dirty="0" smtClean="0"/>
              <a:t>Creating binary programs.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
            <a:ext cx="7543800" cy="6172200"/>
          </a:xfrm>
        </p:spPr>
        <p:txBody>
          <a:bodyPr rtlCol="0">
            <a:normAutofit fontScale="77500" lnSpcReduction="20000"/>
          </a:bodyPr>
          <a:lstStyle/>
          <a:p>
            <a:pPr marL="0" indent="0" algn="just" fontAlgn="auto">
              <a:spcAft>
                <a:spcPts val="0"/>
              </a:spcAft>
              <a:buFont typeface="Arial" pitchFamily="34" charset="0"/>
              <a:buNone/>
              <a:defRPr/>
            </a:pPr>
            <a:r>
              <a:rPr lang="en-US" sz="3200" b="1" dirty="0" smtClean="0">
                <a:solidFill>
                  <a:schemeClr val="tx1">
                    <a:lumMod val="95000"/>
                    <a:lumOff val="5000"/>
                  </a:schemeClr>
                </a:solidFill>
              </a:rPr>
              <a:t>Function Performed by Loaders :</a:t>
            </a:r>
          </a:p>
          <a:p>
            <a:pPr marL="0" indent="0" algn="just" fontAlgn="auto">
              <a:spcAft>
                <a:spcPts val="0"/>
              </a:spcAft>
              <a:buFont typeface="Arial" pitchFamily="34" charset="0"/>
              <a:buNone/>
              <a:defRPr/>
            </a:pPr>
            <a:r>
              <a:rPr lang="en-US" altLang="zh-TW" sz="3200" dirty="0"/>
              <a:t>To execute an object program, we needs</a:t>
            </a:r>
          </a:p>
          <a:p>
            <a:pPr marL="0" indent="0" algn="just" fontAlgn="auto">
              <a:spcAft>
                <a:spcPts val="0"/>
              </a:spcAft>
              <a:buFont typeface="Arial" pitchFamily="34" charset="0"/>
              <a:buNone/>
              <a:defRPr/>
            </a:pPr>
            <a:endParaRPr lang="en-US" sz="3200" b="1" dirty="0" smtClean="0">
              <a:solidFill>
                <a:schemeClr val="tx1">
                  <a:lumMod val="95000"/>
                  <a:lumOff val="5000"/>
                </a:schemeClr>
              </a:solidFill>
            </a:endParaRPr>
          </a:p>
          <a:p>
            <a:pPr marL="274320" indent="-274320" algn="just" fontAlgn="auto">
              <a:spcAft>
                <a:spcPts val="0"/>
              </a:spcAft>
              <a:buFont typeface="Arial" pitchFamily="34" charset="0"/>
              <a:buChar char="•"/>
              <a:defRPr/>
            </a:pPr>
            <a:r>
              <a:rPr lang="en-US" b="1" dirty="0" smtClean="0">
                <a:solidFill>
                  <a:schemeClr val="tx1">
                    <a:lumMod val="95000"/>
                    <a:lumOff val="5000"/>
                  </a:schemeClr>
                </a:solidFill>
              </a:rPr>
              <a:t>Allocation : </a:t>
            </a:r>
            <a:r>
              <a:rPr lang="en-US" dirty="0"/>
              <a:t>It allocates the space for program in the memory, by calculating </a:t>
            </a:r>
            <a:r>
              <a:rPr lang="en-US" dirty="0" smtClean="0"/>
              <a:t>the size </a:t>
            </a:r>
            <a:r>
              <a:rPr lang="en-US" dirty="0"/>
              <a:t>of the program. This activity is called allocation</a:t>
            </a:r>
            <a:r>
              <a:rPr lang="en-US" dirty="0" smtClean="0"/>
              <a:t>.</a:t>
            </a:r>
          </a:p>
          <a:p>
            <a:pPr marL="274320" indent="-274320" algn="just" fontAlgn="auto">
              <a:spcAft>
                <a:spcPts val="0"/>
              </a:spcAft>
              <a:buFont typeface="Arial" pitchFamily="34" charset="0"/>
              <a:buChar char="•"/>
              <a:defRPr/>
            </a:pPr>
            <a:r>
              <a:rPr lang="en-US" b="1" dirty="0" smtClean="0">
                <a:solidFill>
                  <a:schemeClr val="tx1">
                    <a:lumMod val="95000"/>
                    <a:lumOff val="5000"/>
                  </a:schemeClr>
                </a:solidFill>
              </a:rPr>
              <a:t>Linking: </a:t>
            </a:r>
            <a:r>
              <a:rPr lang="en-US" dirty="0" smtClean="0">
                <a:solidFill>
                  <a:schemeClr val="tx1">
                    <a:lumMod val="95000"/>
                    <a:lumOff val="5000"/>
                  </a:schemeClr>
                </a:solidFill>
              </a:rPr>
              <a:t>of objects modules </a:t>
            </a:r>
            <a:r>
              <a:rPr lang="en-US" dirty="0"/>
              <a:t>(code/data</a:t>
            </a:r>
            <a:r>
              <a:rPr lang="en-US" dirty="0" smtClean="0"/>
              <a:t>) </a:t>
            </a:r>
            <a:r>
              <a:rPr lang="en-US" dirty="0" smtClean="0">
                <a:solidFill>
                  <a:schemeClr val="tx1">
                    <a:lumMod val="95000"/>
                    <a:lumOff val="5000"/>
                  </a:schemeClr>
                </a:solidFill>
              </a:rPr>
              <a:t>with each other. Resolving of symbolic reference between object modules.</a:t>
            </a:r>
          </a:p>
          <a:p>
            <a:pPr marL="274320" indent="-274320" algn="just" fontAlgn="auto">
              <a:spcAft>
                <a:spcPts val="0"/>
              </a:spcAft>
              <a:buFont typeface="Arial" pitchFamily="34" charset="0"/>
              <a:buChar char="•"/>
              <a:defRPr/>
            </a:pPr>
            <a:r>
              <a:rPr lang="en-US" b="1" dirty="0" smtClean="0">
                <a:solidFill>
                  <a:schemeClr val="tx1">
                    <a:lumMod val="95000"/>
                    <a:lumOff val="5000"/>
                  </a:schemeClr>
                </a:solidFill>
              </a:rPr>
              <a:t>Relocation: </a:t>
            </a:r>
            <a:r>
              <a:rPr lang="en-US" dirty="0"/>
              <a:t>There are some address dependent locations in the program, </a:t>
            </a:r>
            <a:r>
              <a:rPr lang="en-US" dirty="0" smtClean="0"/>
              <a:t>such address </a:t>
            </a:r>
            <a:r>
              <a:rPr lang="en-US" dirty="0"/>
              <a:t>constants must be adjusted according to allocated space, </a:t>
            </a:r>
            <a:r>
              <a:rPr lang="en-US" dirty="0" smtClean="0"/>
              <a:t>such activity </a:t>
            </a:r>
            <a:r>
              <a:rPr lang="en-US" dirty="0"/>
              <a:t>done by loader is called </a:t>
            </a:r>
            <a:r>
              <a:rPr lang="en-US" dirty="0" smtClean="0"/>
              <a:t>relocation.</a:t>
            </a:r>
          </a:p>
          <a:p>
            <a:pPr marL="274320" indent="-274320" algn="just" fontAlgn="auto">
              <a:spcAft>
                <a:spcPts val="0"/>
              </a:spcAft>
              <a:buFont typeface="Arial" pitchFamily="34" charset="0"/>
              <a:buChar char="•"/>
              <a:defRPr/>
            </a:pPr>
            <a:r>
              <a:rPr lang="en-US" b="1" dirty="0" smtClean="0">
                <a:solidFill>
                  <a:schemeClr val="tx1"/>
                </a:solidFill>
              </a:rPr>
              <a:t>Loading: </a:t>
            </a:r>
            <a:r>
              <a:rPr lang="en-US" dirty="0"/>
              <a:t>Finally it places all the machine instructions and data of </a:t>
            </a:r>
            <a:r>
              <a:rPr lang="en-US" dirty="0" smtClean="0"/>
              <a:t>corresponding programs </a:t>
            </a:r>
            <a:r>
              <a:rPr lang="en-US" dirty="0"/>
              <a:t>and subroutines into the memory. Thus program now </a:t>
            </a:r>
            <a:r>
              <a:rPr lang="en-US" dirty="0" smtClean="0"/>
              <a:t>becomes ready </a:t>
            </a:r>
            <a:r>
              <a:rPr lang="en-US" dirty="0"/>
              <a:t>for execution, this activity is called loading.</a:t>
            </a:r>
            <a:endParaRPr lang="en-US" dirty="0" smtClean="0"/>
          </a:p>
          <a:p>
            <a:pPr marL="274320" indent="-274320" algn="just" fontAlgn="auto">
              <a:spcAft>
                <a:spcPts val="0"/>
              </a:spcAft>
              <a:buFont typeface="Arial" pitchFamily="34" charset="0"/>
              <a:buChar char="•"/>
              <a:defRPr/>
            </a:pPr>
            <a:endParaRPr lang="en-US"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228600" y="685800"/>
            <a:ext cx="8915400" cy="51816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fontAlgn="auto">
              <a:spcBef>
                <a:spcPts val="0"/>
              </a:spcBef>
              <a:spcAft>
                <a:spcPts val="0"/>
              </a:spcAft>
              <a:defRPr/>
            </a:pPr>
            <a:r>
              <a:rPr lang="en-US" altLang="zh-TW" sz="3200" b="1" dirty="0">
                <a:solidFill>
                  <a:schemeClr val="accent1"/>
                </a:solidFill>
              </a:rPr>
              <a:t>Design options:</a:t>
            </a:r>
          </a:p>
          <a:p>
            <a:pPr marL="0" indent="0" fontAlgn="auto">
              <a:spcBef>
                <a:spcPts val="0"/>
              </a:spcBef>
              <a:spcAft>
                <a:spcPts val="0"/>
              </a:spcAft>
              <a:buNone/>
              <a:defRPr/>
            </a:pPr>
            <a:endParaRPr lang="en-US" altLang="zh-TW" b="1" dirty="0"/>
          </a:p>
          <a:p>
            <a:pPr marL="342900" indent="-342900" fontAlgn="auto">
              <a:spcBef>
                <a:spcPts val="0"/>
              </a:spcBef>
              <a:spcAft>
                <a:spcPts val="0"/>
              </a:spcAft>
              <a:buFont typeface="Arial" pitchFamily="34" charset="0"/>
              <a:buChar char="•"/>
              <a:defRPr/>
            </a:pPr>
            <a:r>
              <a:rPr lang="en-US" altLang="zh-TW" dirty="0"/>
              <a:t>Design of an absolute Loader</a:t>
            </a:r>
          </a:p>
          <a:p>
            <a:endParaRPr lang="en-IN" dirty="0"/>
          </a:p>
          <a:p>
            <a:endParaRPr lang="en-US" dirty="0" smtClean="0"/>
          </a:p>
          <a:p>
            <a:endParaRPr lang="en-US" dirty="0"/>
          </a:p>
          <a:p>
            <a:endParaRPr lang="en-US" dirty="0" smtClean="0"/>
          </a:p>
          <a:p>
            <a:endParaRPr lang="en-US" dirty="0" smtClean="0"/>
          </a:p>
        </p:txBody>
      </p:sp>
      <p:sp>
        <p:nvSpPr>
          <p:cNvPr id="4" name="Rectangle 3"/>
          <p:cNvSpPr/>
          <p:nvPr/>
        </p:nvSpPr>
        <p:spPr>
          <a:xfrm>
            <a:off x="228600" y="685800"/>
            <a:ext cx="8001000" cy="4585871"/>
          </a:xfrm>
          <a:prstGeom prst="rect">
            <a:avLst/>
          </a:prstGeom>
        </p:spPr>
        <p:txBody>
          <a:bodyPr wrap="square">
            <a:spAutoFit/>
          </a:bodyPr>
          <a:lstStyle/>
          <a:p>
            <a:pPr fontAlgn="auto">
              <a:spcBef>
                <a:spcPts val="0"/>
              </a:spcBef>
              <a:spcAft>
                <a:spcPts val="0"/>
              </a:spcAft>
              <a:defRPr/>
            </a:pPr>
            <a:r>
              <a:rPr lang="en-US" altLang="zh-TW" sz="2800" b="1" dirty="0">
                <a:solidFill>
                  <a:schemeClr val="accent1"/>
                </a:solidFill>
                <a:latin typeface="+mn-lt"/>
                <a:cs typeface="+mn-cs"/>
              </a:rPr>
              <a:t>Loading Schemes:</a:t>
            </a:r>
          </a:p>
          <a:p>
            <a:pPr marL="342900" indent="-342900" fontAlgn="auto">
              <a:spcBef>
                <a:spcPts val="0"/>
              </a:spcBef>
              <a:spcAft>
                <a:spcPts val="0"/>
              </a:spcAft>
              <a:buFont typeface="Arial" pitchFamily="34" charset="0"/>
              <a:buChar char="•"/>
              <a:defRPr/>
            </a:pPr>
            <a:r>
              <a:rPr lang="en-US" altLang="zh-TW" sz="2400" dirty="0">
                <a:latin typeface="+mn-lt"/>
                <a:cs typeface="+mn-cs"/>
              </a:rPr>
              <a:t>Absolute Loader</a:t>
            </a:r>
          </a:p>
          <a:p>
            <a:pPr marL="342900" indent="-342900" fontAlgn="auto">
              <a:spcBef>
                <a:spcPts val="0"/>
              </a:spcBef>
              <a:spcAft>
                <a:spcPts val="0"/>
              </a:spcAft>
              <a:buFont typeface="Arial" pitchFamily="34" charset="0"/>
              <a:buChar char="•"/>
              <a:defRPr/>
            </a:pPr>
            <a:r>
              <a:rPr lang="en-US" altLang="zh-TW" sz="2400" dirty="0">
                <a:latin typeface="+mn-lt"/>
                <a:cs typeface="+mn-cs"/>
              </a:rPr>
              <a:t>Subroutine Loader</a:t>
            </a:r>
          </a:p>
          <a:p>
            <a:pPr marL="342900" indent="-342900" fontAlgn="auto">
              <a:spcBef>
                <a:spcPts val="0"/>
              </a:spcBef>
              <a:spcAft>
                <a:spcPts val="0"/>
              </a:spcAft>
              <a:buFont typeface="Arial" pitchFamily="34" charset="0"/>
              <a:buChar char="•"/>
              <a:defRPr/>
            </a:pPr>
            <a:r>
              <a:rPr lang="en-US" altLang="zh-TW" sz="2400" dirty="0">
                <a:latin typeface="+mn-lt"/>
                <a:cs typeface="+mn-cs"/>
              </a:rPr>
              <a:t>Relocation Loader</a:t>
            </a:r>
          </a:p>
          <a:p>
            <a:pPr marL="342900" indent="-342900" fontAlgn="auto">
              <a:spcBef>
                <a:spcPts val="0"/>
              </a:spcBef>
              <a:spcAft>
                <a:spcPts val="0"/>
              </a:spcAft>
              <a:buFont typeface="Arial" pitchFamily="34" charset="0"/>
              <a:buChar char="•"/>
              <a:defRPr/>
            </a:pPr>
            <a:r>
              <a:rPr lang="en-US" altLang="zh-TW" sz="2400" dirty="0">
                <a:latin typeface="+mn-lt"/>
                <a:cs typeface="+mn-cs"/>
              </a:rPr>
              <a:t>Direct-Linking </a:t>
            </a:r>
            <a:r>
              <a:rPr lang="en-US" altLang="zh-TW" sz="2400" dirty="0" smtClean="0">
                <a:latin typeface="+mn-lt"/>
                <a:cs typeface="+mn-cs"/>
              </a:rPr>
              <a:t>Loaders</a:t>
            </a:r>
          </a:p>
          <a:p>
            <a:pPr fontAlgn="auto">
              <a:spcBef>
                <a:spcPts val="0"/>
              </a:spcBef>
              <a:spcAft>
                <a:spcPts val="0"/>
              </a:spcAft>
              <a:defRPr/>
            </a:pPr>
            <a:endParaRPr lang="en-US" altLang="zh-TW" sz="2400" dirty="0">
              <a:latin typeface="+mn-lt"/>
              <a:cs typeface="+mn-cs"/>
            </a:endParaRPr>
          </a:p>
          <a:p>
            <a:pPr fontAlgn="auto">
              <a:spcBef>
                <a:spcPts val="0"/>
              </a:spcBef>
              <a:spcAft>
                <a:spcPts val="0"/>
              </a:spcAft>
              <a:defRPr/>
            </a:pPr>
            <a:endParaRPr lang="en-US" altLang="zh-TW" sz="2400" dirty="0" smtClean="0">
              <a:latin typeface="+mn-lt"/>
              <a:cs typeface="+mn-cs"/>
            </a:endParaRPr>
          </a:p>
          <a:p>
            <a:pPr fontAlgn="auto">
              <a:spcBef>
                <a:spcPts val="0"/>
              </a:spcBef>
              <a:spcAft>
                <a:spcPts val="0"/>
              </a:spcAft>
              <a:defRPr/>
            </a:pPr>
            <a:endParaRPr lang="en-US" altLang="zh-TW" sz="2400" dirty="0">
              <a:latin typeface="+mn-lt"/>
              <a:cs typeface="+mn-cs"/>
            </a:endParaRPr>
          </a:p>
          <a:p>
            <a:pPr fontAlgn="auto">
              <a:spcBef>
                <a:spcPts val="0"/>
              </a:spcBef>
              <a:spcAft>
                <a:spcPts val="0"/>
              </a:spcAft>
              <a:defRPr/>
            </a:pPr>
            <a:r>
              <a:rPr lang="en-US" altLang="zh-TW" sz="2400" dirty="0" smtClean="0">
                <a:latin typeface="+mn-lt"/>
                <a:cs typeface="+mn-cs"/>
              </a:rPr>
              <a:t>.</a:t>
            </a:r>
            <a:endParaRPr lang="en-US" altLang="zh-TW" sz="2400" b="1" dirty="0">
              <a:latin typeface="+mn-lt"/>
              <a:cs typeface="+mn-cs"/>
            </a:endParaRPr>
          </a:p>
          <a:p>
            <a:pPr lvl="1" fontAlgn="auto">
              <a:spcBef>
                <a:spcPts val="0"/>
              </a:spcBef>
              <a:spcAft>
                <a:spcPts val="0"/>
              </a:spcAft>
              <a:defRPr/>
            </a:pPr>
            <a:endParaRPr lang="en-US" altLang="zh-TW" sz="2400" dirty="0">
              <a:latin typeface="+mn-lt"/>
              <a:cs typeface="+mn-cs"/>
            </a:endParaRPr>
          </a:p>
          <a:p>
            <a:pPr lvl="1" fontAlgn="auto">
              <a:spcBef>
                <a:spcPts val="0"/>
              </a:spcBef>
              <a:spcAft>
                <a:spcPts val="0"/>
              </a:spcAft>
              <a:defRPr/>
            </a:pPr>
            <a:endParaRPr lang="en-US" altLang="zh-TW" sz="2400" dirty="0">
              <a:latin typeface="+mn-lt"/>
              <a:cs typeface="+mn-cs"/>
            </a:endParaRPr>
          </a:p>
          <a:p>
            <a:pPr lvl="1" fontAlgn="auto">
              <a:spcBef>
                <a:spcPts val="0"/>
              </a:spcBef>
              <a:spcAft>
                <a:spcPts val="0"/>
              </a:spcAft>
              <a:defRPr/>
            </a:pPr>
            <a:endParaRPr lang="en-US" altLang="zh-TW" sz="2400" dirty="0">
              <a:latin typeface="+mn-lt"/>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TotalTime>
  <Words>1765</Words>
  <Application>Microsoft Office PowerPoint</Application>
  <PresentationFormat>On-screen Show (4:3)</PresentationFormat>
  <Paragraphs>299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Loaders,  Linkers   </vt:lpstr>
      <vt:lpstr>Slide 2</vt:lpstr>
      <vt:lpstr>Slide 3</vt:lpstr>
      <vt:lpstr>Slide 4</vt:lpstr>
      <vt:lpstr>Concept of Linking</vt:lpstr>
      <vt:lpstr>Slide 6</vt:lpstr>
      <vt:lpstr>How  to achieve this?</vt:lpstr>
      <vt:lpstr>Slide 8</vt:lpstr>
      <vt:lpstr>Slide 9</vt:lpstr>
      <vt:lpstr>Slide 10</vt:lpstr>
      <vt:lpstr>Slide 11</vt:lpstr>
      <vt:lpstr>Slide 12</vt:lpstr>
      <vt:lpstr>Slide 13</vt:lpstr>
      <vt:lpstr>Slide 14</vt:lpstr>
      <vt:lpstr> Algorithm for an absolute loader</vt:lpstr>
      <vt:lpstr>Slide 16</vt:lpstr>
      <vt:lpstr>Slide 17</vt:lpstr>
      <vt:lpstr>Slide 18</vt:lpstr>
      <vt:lpstr>Slide 19</vt:lpstr>
      <vt:lpstr>                                      loading of program                                                                              Main Memory  Relocation of a Program Program Segment the address of the variable X is 30 , if the program is loaded on the memory location 500 for execution then the address of X in the instruction  is 530.</vt:lpstr>
      <vt:lpstr>Compile-and GO Loader</vt:lpstr>
      <vt:lpstr>Disadvantage</vt:lpstr>
      <vt:lpstr>Slide 23</vt:lpstr>
      <vt:lpstr>Slide 24</vt:lpstr>
      <vt:lpstr>Slide 25</vt:lpstr>
      <vt:lpstr>Slide 26</vt:lpstr>
      <vt:lpstr>Two pass Direct linking loader scheme</vt:lpstr>
      <vt:lpstr>Slide 28</vt:lpstr>
      <vt:lpstr>USE OF DATA BASES BY LOADER</vt:lpstr>
      <vt:lpstr>Slide 30</vt:lpstr>
      <vt:lpstr>Slide 31</vt:lpstr>
      <vt:lpstr>Slide 32</vt:lpstr>
      <vt:lpstr>Slide 33</vt:lpstr>
      <vt:lpstr>Slide 34</vt:lpstr>
    </vt:vector>
  </TitlesOfParts>
  <Company>STES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SPOS  Unit-3 Loaders, Linkers and System software</dc:title>
  <dc:creator>Student</dc:creator>
  <cp:lastModifiedBy>saurabh</cp:lastModifiedBy>
  <cp:revision>147</cp:revision>
  <dcterms:created xsi:type="dcterms:W3CDTF">2013-12-05T07:15:10Z</dcterms:created>
  <dcterms:modified xsi:type="dcterms:W3CDTF">2017-12-10T14:18:49Z</dcterms:modified>
</cp:coreProperties>
</file>