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0F48-338F-4B17-9324-14B805CFDEB7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402F0-2285-4846-8282-17A304E94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57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0F48-338F-4B17-9324-14B805CFDEB7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402F0-2285-4846-8282-17A304E94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534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0F48-338F-4B17-9324-14B805CFDEB7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402F0-2285-4846-8282-17A304E94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726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0F48-338F-4B17-9324-14B805CFDEB7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402F0-2285-4846-8282-17A304E94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21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0F48-338F-4B17-9324-14B805CFDEB7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402F0-2285-4846-8282-17A304E94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244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0F48-338F-4B17-9324-14B805CFDEB7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402F0-2285-4846-8282-17A304E94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23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0F48-338F-4B17-9324-14B805CFDEB7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402F0-2285-4846-8282-17A304E94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101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0F48-338F-4B17-9324-14B805CFDEB7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402F0-2285-4846-8282-17A304E94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457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0F48-338F-4B17-9324-14B805CFDEB7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402F0-2285-4846-8282-17A304E94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650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0F48-338F-4B17-9324-14B805CFDEB7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402F0-2285-4846-8282-17A304E94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673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0F48-338F-4B17-9324-14B805CFDEB7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402F0-2285-4846-8282-17A304E94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151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A0F48-338F-4B17-9324-14B805CFDEB7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402F0-2285-4846-8282-17A304E94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807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Monotype Sorts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0000"/>
              <a:buFont typeface="Monotype Sorts"/>
              <a:buChar char="F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33CC33"/>
              </a:buClr>
              <a:buSzPct val="90000"/>
              <a:buFont typeface="Monotype Sorts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000"/>
              <a:t>Operating System Concepts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Round Robin (RR) : preemptive Scheduling Algorithm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Helvetica" panose="020B0604020202020204" pitchFamily="34" charset="0"/>
              <a:buAutoNum type="arabicPeriod"/>
            </a:pPr>
            <a:r>
              <a:rPr lang="en-US" altLang="en-US" smtClean="0"/>
              <a:t>Each process gets a small unit of CPU time (</a:t>
            </a:r>
            <a:r>
              <a:rPr lang="en-US" altLang="en-US" i="1" smtClean="0"/>
              <a:t>time quantum</a:t>
            </a:r>
            <a:r>
              <a:rPr lang="en-US" altLang="en-US" smtClean="0"/>
              <a:t>), usually 10-100 milliseconds.  After this time has elapsed, the process is preempted and added to the end of the ready queue.</a:t>
            </a:r>
          </a:p>
          <a:p>
            <a:pPr marL="457200" indent="-457200">
              <a:buFont typeface="Helvetica" panose="020B0604020202020204" pitchFamily="34" charset="0"/>
              <a:buAutoNum type="arabicPeriod"/>
            </a:pPr>
            <a:r>
              <a:rPr lang="en-US" altLang="en-US" smtClean="0"/>
              <a:t>If there are </a:t>
            </a:r>
            <a:r>
              <a:rPr lang="en-US" altLang="en-US" i="1" smtClean="0"/>
              <a:t>n</a:t>
            </a:r>
            <a:r>
              <a:rPr lang="en-US" altLang="en-US" smtClean="0"/>
              <a:t> processes in the ready queue and the time quantum is </a:t>
            </a:r>
            <a:r>
              <a:rPr lang="en-US" altLang="en-US" i="1" smtClean="0"/>
              <a:t>q</a:t>
            </a:r>
            <a:r>
              <a:rPr lang="en-US" altLang="en-US" smtClean="0"/>
              <a:t>, then each process gets 1/</a:t>
            </a:r>
            <a:r>
              <a:rPr lang="en-US" altLang="en-US" i="1" smtClean="0"/>
              <a:t>n</a:t>
            </a:r>
            <a:r>
              <a:rPr lang="en-US" altLang="en-US" smtClean="0"/>
              <a:t> of the CPU time in chunks of at most </a:t>
            </a:r>
            <a:r>
              <a:rPr lang="en-US" altLang="en-US" i="1" smtClean="0"/>
              <a:t>q</a:t>
            </a:r>
            <a:r>
              <a:rPr lang="en-US" altLang="en-US" smtClean="0"/>
              <a:t> time units at once.  No process waits more than (</a:t>
            </a:r>
            <a:r>
              <a:rPr lang="en-US" altLang="en-US" i="1" smtClean="0"/>
              <a:t>n</a:t>
            </a:r>
            <a:r>
              <a:rPr lang="en-US" altLang="en-US" smtClean="0"/>
              <a:t>-1)</a:t>
            </a:r>
            <a:r>
              <a:rPr lang="en-US" altLang="en-US" i="1" smtClean="0"/>
              <a:t>q </a:t>
            </a:r>
            <a:r>
              <a:rPr lang="en-US" altLang="en-US" smtClean="0"/>
              <a:t>time units.</a:t>
            </a:r>
          </a:p>
          <a:p>
            <a:pPr marL="457200" indent="-457200">
              <a:buFont typeface="Helvetica" panose="020B0604020202020204" pitchFamily="34" charset="0"/>
              <a:buAutoNum type="arabicPeriod"/>
            </a:pPr>
            <a:r>
              <a:rPr lang="en-US" altLang="en-US" smtClean="0"/>
              <a:t>Performance</a:t>
            </a:r>
          </a:p>
          <a:p>
            <a:pPr marL="457200" lvl="1" indent="0">
              <a:buNone/>
            </a:pPr>
            <a:r>
              <a:rPr lang="en-US" altLang="en-US" i="1" smtClean="0"/>
              <a:t>q</a:t>
            </a:r>
            <a:r>
              <a:rPr lang="en-US" altLang="en-US" smtClean="0"/>
              <a:t> large </a:t>
            </a:r>
            <a:r>
              <a:rPr lang="en-US" altLang="en-US" smtClean="0">
                <a:sym typeface="Symbol" panose="05050102010706020507" pitchFamily="18" charset="2"/>
              </a:rPr>
              <a:t> FIFO</a:t>
            </a:r>
          </a:p>
          <a:p>
            <a:pPr marL="457200" lvl="1" indent="0">
              <a:buNone/>
            </a:pPr>
            <a:r>
              <a:rPr lang="en-US" altLang="en-US" i="1" smtClean="0">
                <a:sym typeface="Symbol" panose="05050102010706020507" pitchFamily="18" charset="2"/>
              </a:rPr>
              <a:t>q </a:t>
            </a:r>
            <a:r>
              <a:rPr lang="en-US" altLang="en-US" smtClean="0">
                <a:sym typeface="Symbol" panose="05050102010706020507" pitchFamily="18" charset="2"/>
              </a:rPr>
              <a:t>small  </a:t>
            </a:r>
            <a:r>
              <a:rPr lang="en-US" altLang="en-US" i="1" smtClean="0">
                <a:sym typeface="Symbol" panose="05050102010706020507" pitchFamily="18" charset="2"/>
              </a:rPr>
              <a:t>q </a:t>
            </a:r>
            <a:r>
              <a:rPr lang="en-US" altLang="en-US" smtClean="0">
                <a:sym typeface="Symbol" panose="05050102010706020507" pitchFamily="18" charset="2"/>
              </a:rPr>
              <a:t>must be large with respect to context switch(PCB saving state), otherwise overhead is too high.</a:t>
            </a:r>
          </a:p>
        </p:txBody>
      </p:sp>
    </p:spTree>
    <p:extLst>
      <p:ext uri="{BB962C8B-B14F-4D97-AF65-F5344CB8AC3E}">
        <p14:creationId xmlns:p14="http://schemas.microsoft.com/office/powerpoint/2010/main" val="265589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altLang="en-US" smtClean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altLang="en-US" smtClean="0"/>
              <a:t>There is principle design issue with time quantum or time slice to be used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altLang="en-US" smtClean="0"/>
              <a:t>If the time slice is very short  process moves quickly and long process is run many times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altLang="en-US" smtClean="0"/>
              <a:t>It is purely preemptive scheduling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altLang="en-US" smtClean="0"/>
          </a:p>
          <a:p>
            <a:pPr>
              <a:buFont typeface="Wingdings" panose="05000000000000000000" pitchFamily="2" charset="2"/>
              <a:buChar char="§"/>
            </a:pPr>
            <a:endParaRPr lang="en-IN" altLang="en-US" smtClean="0"/>
          </a:p>
        </p:txBody>
      </p:sp>
      <p:sp>
        <p:nvSpPr>
          <p:cNvPr id="2662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mtClean="0"/>
              <a:t>Operating System Concepts</a:t>
            </a:r>
          </a:p>
        </p:txBody>
      </p:sp>
    </p:spTree>
    <p:extLst>
      <p:ext uri="{BB962C8B-B14F-4D97-AF65-F5344CB8AC3E}">
        <p14:creationId xmlns:p14="http://schemas.microsoft.com/office/powerpoint/2010/main" val="684835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2695576" y="222250"/>
            <a:ext cx="7294563" cy="844550"/>
          </a:xfrm>
        </p:spPr>
        <p:txBody>
          <a:bodyPr/>
          <a:lstStyle/>
          <a:p>
            <a:r>
              <a:rPr lang="en-IN" altLang="en-US" smtClean="0"/>
              <a:t>Advantages / Disadvantages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altLang="en-US" smtClean="0"/>
              <a:t>Effective time sharing system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altLang="en-US" smtClean="0"/>
              <a:t>Fair treatment to all processes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altLang="en-US" smtClean="0"/>
              <a:t>Overhead on processor is low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altLang="en-US" smtClean="0"/>
              <a:t>Good response time for short process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altLang="en-US" smtClean="0"/>
          </a:p>
          <a:p>
            <a:pPr>
              <a:buFont typeface="Wingdings" panose="05000000000000000000" pitchFamily="2" charset="2"/>
              <a:buChar char="§"/>
            </a:pPr>
            <a:endParaRPr lang="en-IN" altLang="en-US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IN" altLang="en-US" smtClean="0"/>
              <a:t>Care must be taken in choosing quantum value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altLang="en-US" smtClean="0"/>
              <a:t>Processing overhead in handling clock interrupts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altLang="en-US" smtClean="0"/>
              <a:t>If time quantum is very small then throughput is low</a:t>
            </a:r>
          </a:p>
        </p:txBody>
      </p:sp>
      <p:sp>
        <p:nvSpPr>
          <p:cNvPr id="2765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mtClean="0"/>
              <a:t>Operating System Concepts</a:t>
            </a:r>
          </a:p>
        </p:txBody>
      </p:sp>
    </p:spTree>
    <p:extLst>
      <p:ext uri="{BB962C8B-B14F-4D97-AF65-F5344CB8AC3E}">
        <p14:creationId xmlns:p14="http://schemas.microsoft.com/office/powerpoint/2010/main" val="1087893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Monotype Sorts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0000"/>
              <a:buFont typeface="Monotype Sorts"/>
              <a:buChar char="F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33CC33"/>
              </a:buClr>
              <a:buSzPct val="90000"/>
              <a:buFont typeface="Monotype Sorts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000"/>
              <a:t>Operating System Concepts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1" y="0"/>
            <a:ext cx="8054975" cy="844550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Example of RR with Time Quantum = 20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0800" y="1447800"/>
            <a:ext cx="7029450" cy="4114800"/>
          </a:xfrm>
        </p:spPr>
        <p:txBody>
          <a:bodyPr>
            <a:normAutofit fontScale="77500" lnSpcReduction="20000"/>
          </a:bodyPr>
          <a:lstStyle/>
          <a:p>
            <a:pPr>
              <a:buNone/>
              <a:tabLst>
                <a:tab pos="2222500" algn="ctr"/>
                <a:tab pos="3997325" algn="ctr"/>
              </a:tabLst>
              <a:defRPr/>
            </a:pPr>
            <a:r>
              <a:rPr lang="en-US" altLang="en-US" dirty="0" smtClean="0"/>
              <a:t>		</a:t>
            </a:r>
            <a:r>
              <a:rPr lang="en-US" altLang="en-US" u="sng" dirty="0" smtClean="0"/>
              <a:t>Process</a:t>
            </a:r>
            <a:r>
              <a:rPr lang="en-US" altLang="en-US" dirty="0" smtClean="0"/>
              <a:t>	</a:t>
            </a:r>
            <a:r>
              <a:rPr lang="en-US" altLang="en-US" u="sng" dirty="0" smtClean="0"/>
              <a:t>Burst Time</a:t>
            </a:r>
          </a:p>
          <a:p>
            <a:pPr>
              <a:buNone/>
              <a:tabLst>
                <a:tab pos="2222500" algn="ctr"/>
                <a:tab pos="3997325" algn="ctr"/>
              </a:tabLst>
              <a:defRPr/>
            </a:pPr>
            <a:r>
              <a:rPr lang="en-US" altLang="en-US" i="1" dirty="0" smtClean="0"/>
              <a:t>		P</a:t>
            </a:r>
            <a:r>
              <a:rPr lang="en-US" altLang="en-US" i="1" baseline="-25000" dirty="0" smtClean="0"/>
              <a:t>1	</a:t>
            </a:r>
            <a:r>
              <a:rPr lang="en-US" altLang="en-US" dirty="0" smtClean="0"/>
              <a:t>53	        20+20+13</a:t>
            </a:r>
          </a:p>
          <a:p>
            <a:pPr>
              <a:buNone/>
              <a:tabLst>
                <a:tab pos="2222500" algn="ctr"/>
                <a:tab pos="3997325" algn="ctr"/>
              </a:tabLst>
              <a:defRPr/>
            </a:pPr>
            <a:r>
              <a:rPr lang="en-US" altLang="en-US" dirty="0" smtClean="0"/>
              <a:t>		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2	 </a:t>
            </a:r>
            <a:r>
              <a:rPr lang="en-US" altLang="en-US" dirty="0" smtClean="0"/>
              <a:t>17		17</a:t>
            </a:r>
          </a:p>
          <a:p>
            <a:pPr>
              <a:buNone/>
              <a:tabLst>
                <a:tab pos="2222500" algn="ctr"/>
                <a:tab pos="3997325" algn="ctr"/>
              </a:tabLst>
              <a:defRPr/>
            </a:pPr>
            <a:r>
              <a:rPr lang="en-US" altLang="en-US" dirty="0" smtClean="0"/>
              <a:t>		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3	</a:t>
            </a:r>
            <a:r>
              <a:rPr lang="en-US" altLang="en-US" dirty="0" smtClean="0"/>
              <a:t>68	        20+20+20+8	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4	 </a:t>
            </a:r>
            <a:r>
              <a:rPr lang="en-US" altLang="en-US" dirty="0" smtClean="0"/>
              <a:t>24		20+4</a:t>
            </a:r>
          </a:p>
          <a:p>
            <a:pPr marL="0" indent="0">
              <a:buNone/>
              <a:tabLst>
                <a:tab pos="2222500" algn="ctr"/>
                <a:tab pos="3997325" algn="ctr"/>
              </a:tabLst>
              <a:defRPr/>
            </a:pPr>
            <a:r>
              <a:rPr lang="en-US" altLang="en-US" dirty="0" smtClean="0"/>
              <a:t>The Gantt chart is: </a:t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dirty="0" smtClean="0"/>
          </a:p>
          <a:p>
            <a:pPr marL="0" indent="0">
              <a:buNone/>
              <a:tabLst>
                <a:tab pos="2222500" algn="ctr"/>
                <a:tab pos="3997325" algn="ctr"/>
              </a:tabLst>
              <a:defRPr/>
            </a:pPr>
            <a:r>
              <a:rPr lang="en-US" altLang="en-US" dirty="0" smtClean="0"/>
              <a:t>	 Typically, higher average turnaround than SJF, but better </a:t>
            </a:r>
            <a:r>
              <a:rPr lang="en-US" altLang="en-US" i="1" dirty="0" smtClean="0"/>
              <a:t>response</a:t>
            </a:r>
            <a:r>
              <a:rPr lang="en-US" altLang="en-US" dirty="0" smtClean="0"/>
              <a:t>.</a:t>
            </a:r>
          </a:p>
        </p:txBody>
      </p:sp>
      <p:grpSp>
        <p:nvGrpSpPr>
          <p:cNvPr id="28677" name="Group 27"/>
          <p:cNvGrpSpPr>
            <a:grpSpLocks/>
          </p:cNvGrpSpPr>
          <p:nvPr/>
        </p:nvGrpSpPr>
        <p:grpSpPr bwMode="auto">
          <a:xfrm>
            <a:off x="3133725" y="3952876"/>
            <a:ext cx="6051550" cy="976313"/>
            <a:chOff x="1056" y="2640"/>
            <a:chExt cx="3812" cy="615"/>
          </a:xfrm>
        </p:grpSpPr>
        <p:grpSp>
          <p:nvGrpSpPr>
            <p:cNvPr id="28678" name="Group 14"/>
            <p:cNvGrpSpPr>
              <a:grpSpLocks/>
            </p:cNvGrpSpPr>
            <p:nvPr/>
          </p:nvGrpSpPr>
          <p:grpSpPr bwMode="auto">
            <a:xfrm>
              <a:off x="1152" y="2640"/>
              <a:ext cx="3552" cy="384"/>
              <a:chOff x="1152" y="2736"/>
              <a:chExt cx="2880" cy="288"/>
            </a:xfrm>
          </p:grpSpPr>
          <p:sp>
            <p:nvSpPr>
              <p:cNvPr id="28690" name="Rectangle 4"/>
              <p:cNvSpPr>
                <a:spLocks noChangeArrowheads="1"/>
              </p:cNvSpPr>
              <p:nvPr/>
            </p:nvSpPr>
            <p:spPr bwMode="auto">
              <a:xfrm>
                <a:off x="1152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Monotype Sorts"/>
                  <a:buChar char="n"/>
                  <a:defRPr kumimoji="1"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Monotype Sorts"/>
                  <a:buChar char="F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33CC33"/>
                  </a:buClr>
                  <a:buSzPct val="90000"/>
                  <a:buFont typeface="Monotype Sorts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800"/>
                  <a:t>P</a:t>
                </a:r>
                <a:r>
                  <a:rPr kumimoji="0" lang="en-US" altLang="en-US" sz="1800" baseline="-25000"/>
                  <a:t>1</a:t>
                </a:r>
                <a:endParaRPr kumimoji="0" lang="en-US" altLang="en-US" sz="1800"/>
              </a:p>
            </p:txBody>
          </p:sp>
          <p:sp>
            <p:nvSpPr>
              <p:cNvPr id="28691" name="Rectangle 5"/>
              <p:cNvSpPr>
                <a:spLocks noChangeArrowheads="1"/>
              </p:cNvSpPr>
              <p:nvPr/>
            </p:nvSpPr>
            <p:spPr bwMode="auto">
              <a:xfrm>
                <a:off x="1440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Monotype Sorts"/>
                  <a:buChar char="n"/>
                  <a:defRPr kumimoji="1"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Monotype Sorts"/>
                  <a:buChar char="F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33CC33"/>
                  </a:buClr>
                  <a:buSzPct val="90000"/>
                  <a:buFont typeface="Monotype Sorts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800"/>
                  <a:t>P</a:t>
                </a:r>
                <a:r>
                  <a:rPr kumimoji="0" lang="en-US" altLang="en-US" sz="1800" baseline="-25000"/>
                  <a:t>2</a:t>
                </a:r>
              </a:p>
            </p:txBody>
          </p:sp>
          <p:sp>
            <p:nvSpPr>
              <p:cNvPr id="28692" name="Rectangle 6"/>
              <p:cNvSpPr>
                <a:spLocks noChangeArrowheads="1"/>
              </p:cNvSpPr>
              <p:nvPr/>
            </p:nvSpPr>
            <p:spPr bwMode="auto">
              <a:xfrm>
                <a:off x="1728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Monotype Sorts"/>
                  <a:buChar char="n"/>
                  <a:defRPr kumimoji="1"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Monotype Sorts"/>
                  <a:buChar char="F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33CC33"/>
                  </a:buClr>
                  <a:buSzPct val="90000"/>
                  <a:buFont typeface="Monotype Sorts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800"/>
                  <a:t>P</a:t>
                </a:r>
                <a:r>
                  <a:rPr kumimoji="0" lang="en-US" altLang="en-US" sz="1800" baseline="-25000"/>
                  <a:t>3</a:t>
                </a:r>
              </a:p>
            </p:txBody>
          </p:sp>
          <p:sp>
            <p:nvSpPr>
              <p:cNvPr id="28693" name="Rectangle 7"/>
              <p:cNvSpPr>
                <a:spLocks noChangeArrowheads="1"/>
              </p:cNvSpPr>
              <p:nvPr/>
            </p:nvSpPr>
            <p:spPr bwMode="auto">
              <a:xfrm>
                <a:off x="2016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Monotype Sorts"/>
                  <a:buChar char="n"/>
                  <a:defRPr kumimoji="1"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Monotype Sorts"/>
                  <a:buChar char="F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33CC33"/>
                  </a:buClr>
                  <a:buSzPct val="90000"/>
                  <a:buFont typeface="Monotype Sorts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800"/>
                  <a:t>P</a:t>
                </a:r>
                <a:r>
                  <a:rPr kumimoji="0" lang="en-US" altLang="en-US" sz="1800" baseline="-25000"/>
                  <a:t>4</a:t>
                </a:r>
              </a:p>
            </p:txBody>
          </p:sp>
          <p:sp>
            <p:nvSpPr>
              <p:cNvPr id="28694" name="Rectangle 8"/>
              <p:cNvSpPr>
                <a:spLocks noChangeArrowheads="1"/>
              </p:cNvSpPr>
              <p:nvPr/>
            </p:nvSpPr>
            <p:spPr bwMode="auto">
              <a:xfrm>
                <a:off x="2304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Monotype Sorts"/>
                  <a:buChar char="n"/>
                  <a:defRPr kumimoji="1"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Monotype Sorts"/>
                  <a:buChar char="F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33CC33"/>
                  </a:buClr>
                  <a:buSzPct val="90000"/>
                  <a:buFont typeface="Monotype Sorts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800"/>
                  <a:t>P</a:t>
                </a:r>
                <a:r>
                  <a:rPr kumimoji="0" lang="en-US" altLang="en-US" sz="1800" baseline="-25000"/>
                  <a:t>1</a:t>
                </a:r>
              </a:p>
            </p:txBody>
          </p:sp>
          <p:sp>
            <p:nvSpPr>
              <p:cNvPr id="28695" name="Rectangle 9"/>
              <p:cNvSpPr>
                <a:spLocks noChangeArrowheads="1"/>
              </p:cNvSpPr>
              <p:nvPr/>
            </p:nvSpPr>
            <p:spPr bwMode="auto">
              <a:xfrm>
                <a:off x="2592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Monotype Sorts"/>
                  <a:buChar char="n"/>
                  <a:defRPr kumimoji="1"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Monotype Sorts"/>
                  <a:buChar char="F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33CC33"/>
                  </a:buClr>
                  <a:buSzPct val="90000"/>
                  <a:buFont typeface="Monotype Sorts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800"/>
                  <a:t>P</a:t>
                </a:r>
                <a:r>
                  <a:rPr kumimoji="0" lang="en-US" altLang="en-US" sz="1800" baseline="-25000"/>
                  <a:t>3</a:t>
                </a:r>
              </a:p>
            </p:txBody>
          </p:sp>
          <p:sp>
            <p:nvSpPr>
              <p:cNvPr id="28696" name="Rectangle 10"/>
              <p:cNvSpPr>
                <a:spLocks noChangeArrowheads="1"/>
              </p:cNvSpPr>
              <p:nvPr/>
            </p:nvSpPr>
            <p:spPr bwMode="auto">
              <a:xfrm>
                <a:off x="2880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Monotype Sorts"/>
                  <a:buChar char="n"/>
                  <a:defRPr kumimoji="1"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Monotype Sorts"/>
                  <a:buChar char="F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33CC33"/>
                  </a:buClr>
                  <a:buSzPct val="90000"/>
                  <a:buFont typeface="Monotype Sorts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800"/>
                  <a:t>P</a:t>
                </a:r>
                <a:r>
                  <a:rPr kumimoji="0" lang="en-US" altLang="en-US" sz="1800" baseline="-25000"/>
                  <a:t>4</a:t>
                </a:r>
              </a:p>
            </p:txBody>
          </p:sp>
          <p:sp>
            <p:nvSpPr>
              <p:cNvPr id="28697" name="Rectangle 11"/>
              <p:cNvSpPr>
                <a:spLocks noChangeArrowheads="1"/>
              </p:cNvSpPr>
              <p:nvPr/>
            </p:nvSpPr>
            <p:spPr bwMode="auto">
              <a:xfrm>
                <a:off x="3168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Monotype Sorts"/>
                  <a:buChar char="n"/>
                  <a:defRPr kumimoji="1"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Monotype Sorts"/>
                  <a:buChar char="F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33CC33"/>
                  </a:buClr>
                  <a:buSzPct val="90000"/>
                  <a:buFont typeface="Monotype Sorts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800"/>
                  <a:t>P</a:t>
                </a:r>
                <a:r>
                  <a:rPr kumimoji="0" lang="en-US" altLang="en-US" sz="1800" baseline="-25000"/>
                  <a:t>1</a:t>
                </a:r>
              </a:p>
            </p:txBody>
          </p:sp>
          <p:sp>
            <p:nvSpPr>
              <p:cNvPr id="28698" name="Rectangle 12"/>
              <p:cNvSpPr>
                <a:spLocks noChangeArrowheads="1"/>
              </p:cNvSpPr>
              <p:nvPr/>
            </p:nvSpPr>
            <p:spPr bwMode="auto">
              <a:xfrm>
                <a:off x="3456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Monotype Sorts"/>
                  <a:buChar char="n"/>
                  <a:defRPr kumimoji="1"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Monotype Sorts"/>
                  <a:buChar char="F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33CC33"/>
                  </a:buClr>
                  <a:buSzPct val="90000"/>
                  <a:buFont typeface="Monotype Sorts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800"/>
                  <a:t>P</a:t>
                </a:r>
                <a:r>
                  <a:rPr kumimoji="0" lang="en-US" altLang="en-US" sz="1800" baseline="-25000"/>
                  <a:t>3</a:t>
                </a:r>
              </a:p>
            </p:txBody>
          </p:sp>
          <p:sp>
            <p:nvSpPr>
              <p:cNvPr id="28699" name="Rectangle 13"/>
              <p:cNvSpPr>
                <a:spLocks noChangeArrowheads="1"/>
              </p:cNvSpPr>
              <p:nvPr/>
            </p:nvSpPr>
            <p:spPr bwMode="auto">
              <a:xfrm>
                <a:off x="3744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Monotype Sorts"/>
                  <a:buChar char="n"/>
                  <a:defRPr kumimoji="1"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Monotype Sorts"/>
                  <a:buChar char="F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33CC33"/>
                  </a:buClr>
                  <a:buSzPct val="90000"/>
                  <a:buFont typeface="Monotype Sorts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800"/>
                  <a:t>P</a:t>
                </a:r>
                <a:r>
                  <a:rPr kumimoji="0" lang="en-US" altLang="en-US" sz="1800" baseline="-25000"/>
                  <a:t>3</a:t>
                </a:r>
              </a:p>
            </p:txBody>
          </p:sp>
        </p:grpSp>
        <p:sp>
          <p:nvSpPr>
            <p:cNvPr id="28679" name="Text Box 15"/>
            <p:cNvSpPr txBox="1">
              <a:spLocks noChangeArrowheads="1"/>
            </p:cNvSpPr>
            <p:nvPr/>
          </p:nvSpPr>
          <p:spPr bwMode="auto">
            <a:xfrm>
              <a:off x="1056" y="3024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Monotype Sorts"/>
                <a:buChar char="n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0000"/>
                <a:buFont typeface="Monotype Sorts"/>
                <a:buChar char="F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CC33"/>
                </a:buClr>
                <a:buSzPct val="90000"/>
                <a:buFont typeface="Monotype Sorts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1800"/>
                <a:t>0</a:t>
              </a:r>
            </a:p>
          </p:txBody>
        </p:sp>
        <p:sp>
          <p:nvSpPr>
            <p:cNvPr id="28680" name="Text Box 16"/>
            <p:cNvSpPr txBox="1">
              <a:spLocks noChangeArrowheads="1"/>
            </p:cNvSpPr>
            <p:nvPr/>
          </p:nvSpPr>
          <p:spPr bwMode="auto">
            <a:xfrm>
              <a:off x="1352" y="3024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Monotype Sorts"/>
                <a:buChar char="n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0000"/>
                <a:buFont typeface="Monotype Sorts"/>
                <a:buChar char="F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CC33"/>
                </a:buClr>
                <a:buSzPct val="90000"/>
                <a:buFont typeface="Monotype Sorts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1800"/>
                <a:t>20</a:t>
              </a:r>
            </a:p>
          </p:txBody>
        </p:sp>
        <p:sp>
          <p:nvSpPr>
            <p:cNvPr id="28681" name="Text Box 17"/>
            <p:cNvSpPr txBox="1">
              <a:spLocks noChangeArrowheads="1"/>
            </p:cNvSpPr>
            <p:nvPr/>
          </p:nvSpPr>
          <p:spPr bwMode="auto">
            <a:xfrm>
              <a:off x="1688" y="3024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Monotype Sorts"/>
                <a:buChar char="n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0000"/>
                <a:buFont typeface="Monotype Sorts"/>
                <a:buChar char="F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CC33"/>
                </a:buClr>
                <a:buSzPct val="90000"/>
                <a:buFont typeface="Monotype Sorts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1800"/>
                <a:t>37</a:t>
              </a:r>
            </a:p>
          </p:txBody>
        </p:sp>
        <p:sp>
          <p:nvSpPr>
            <p:cNvPr id="28682" name="Text Box 18"/>
            <p:cNvSpPr txBox="1">
              <a:spLocks noChangeArrowheads="1"/>
            </p:cNvSpPr>
            <p:nvPr/>
          </p:nvSpPr>
          <p:spPr bwMode="auto">
            <a:xfrm>
              <a:off x="2068" y="3024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Monotype Sorts"/>
                <a:buChar char="n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0000"/>
                <a:buFont typeface="Monotype Sorts"/>
                <a:buChar char="F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CC33"/>
                </a:buClr>
                <a:buSzPct val="90000"/>
                <a:buFont typeface="Monotype Sorts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1800"/>
                <a:t>57</a:t>
              </a:r>
            </a:p>
          </p:txBody>
        </p:sp>
        <p:sp>
          <p:nvSpPr>
            <p:cNvPr id="28683" name="Text Box 19"/>
            <p:cNvSpPr txBox="1">
              <a:spLocks noChangeArrowheads="1"/>
            </p:cNvSpPr>
            <p:nvPr/>
          </p:nvSpPr>
          <p:spPr bwMode="auto">
            <a:xfrm>
              <a:off x="2456" y="3024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Monotype Sorts"/>
                <a:buChar char="n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0000"/>
                <a:buFont typeface="Monotype Sorts"/>
                <a:buChar char="F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CC33"/>
                </a:buClr>
                <a:buSzPct val="90000"/>
                <a:buFont typeface="Monotype Sorts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1800"/>
                <a:t>77</a:t>
              </a:r>
            </a:p>
          </p:txBody>
        </p:sp>
        <p:sp>
          <p:nvSpPr>
            <p:cNvPr id="28684" name="Text Box 20"/>
            <p:cNvSpPr txBox="1">
              <a:spLocks noChangeArrowheads="1"/>
            </p:cNvSpPr>
            <p:nvPr/>
          </p:nvSpPr>
          <p:spPr bwMode="auto">
            <a:xfrm>
              <a:off x="2792" y="3024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Monotype Sorts"/>
                <a:buChar char="n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0000"/>
                <a:buFont typeface="Monotype Sorts"/>
                <a:buChar char="F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CC33"/>
                </a:buClr>
                <a:buSzPct val="90000"/>
                <a:buFont typeface="Monotype Sorts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1800"/>
                <a:t>97</a:t>
              </a:r>
            </a:p>
          </p:txBody>
        </p:sp>
        <p:sp>
          <p:nvSpPr>
            <p:cNvPr id="28685" name="Text Box 21"/>
            <p:cNvSpPr txBox="1">
              <a:spLocks noChangeArrowheads="1"/>
            </p:cNvSpPr>
            <p:nvPr/>
          </p:nvSpPr>
          <p:spPr bwMode="auto">
            <a:xfrm>
              <a:off x="3088" y="3024"/>
              <a:ext cx="3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Monotype Sorts"/>
                <a:buChar char="n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0000"/>
                <a:buFont typeface="Monotype Sorts"/>
                <a:buChar char="F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CC33"/>
                </a:buClr>
                <a:buSzPct val="90000"/>
                <a:buFont typeface="Monotype Sorts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1800"/>
                <a:t>117</a:t>
              </a:r>
            </a:p>
          </p:txBody>
        </p:sp>
        <p:sp>
          <p:nvSpPr>
            <p:cNvPr id="28686" name="Text Box 22"/>
            <p:cNvSpPr txBox="1">
              <a:spLocks noChangeArrowheads="1"/>
            </p:cNvSpPr>
            <p:nvPr/>
          </p:nvSpPr>
          <p:spPr bwMode="auto">
            <a:xfrm>
              <a:off x="3472" y="3024"/>
              <a:ext cx="3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Monotype Sorts"/>
                <a:buChar char="n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0000"/>
                <a:buFont typeface="Monotype Sorts"/>
                <a:buChar char="F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CC33"/>
                </a:buClr>
                <a:buSzPct val="90000"/>
                <a:buFont typeface="Monotype Sorts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1800"/>
                <a:t>121</a:t>
              </a:r>
            </a:p>
          </p:txBody>
        </p:sp>
        <p:sp>
          <p:nvSpPr>
            <p:cNvPr id="28687" name="Text Box 24"/>
            <p:cNvSpPr txBox="1">
              <a:spLocks noChangeArrowheads="1"/>
            </p:cNvSpPr>
            <p:nvPr/>
          </p:nvSpPr>
          <p:spPr bwMode="auto">
            <a:xfrm>
              <a:off x="3808" y="3024"/>
              <a:ext cx="3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Monotype Sorts"/>
                <a:buChar char="n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0000"/>
                <a:buFont typeface="Monotype Sorts"/>
                <a:buChar char="F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CC33"/>
                </a:buClr>
                <a:buSzPct val="90000"/>
                <a:buFont typeface="Monotype Sorts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1800"/>
                <a:t>134</a:t>
              </a:r>
            </a:p>
          </p:txBody>
        </p:sp>
        <p:sp>
          <p:nvSpPr>
            <p:cNvPr id="28688" name="Text Box 25"/>
            <p:cNvSpPr txBox="1">
              <a:spLocks noChangeArrowheads="1"/>
            </p:cNvSpPr>
            <p:nvPr/>
          </p:nvSpPr>
          <p:spPr bwMode="auto">
            <a:xfrm>
              <a:off x="4176" y="3024"/>
              <a:ext cx="3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Monotype Sorts"/>
                <a:buChar char="n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0000"/>
                <a:buFont typeface="Monotype Sorts"/>
                <a:buChar char="F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CC33"/>
                </a:buClr>
                <a:buSzPct val="90000"/>
                <a:buFont typeface="Monotype Sorts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1800"/>
                <a:t>154</a:t>
              </a:r>
            </a:p>
          </p:txBody>
        </p:sp>
        <p:sp>
          <p:nvSpPr>
            <p:cNvPr id="28689" name="Text Box 26"/>
            <p:cNvSpPr txBox="1">
              <a:spLocks noChangeArrowheads="1"/>
            </p:cNvSpPr>
            <p:nvPr/>
          </p:nvSpPr>
          <p:spPr bwMode="auto">
            <a:xfrm>
              <a:off x="4512" y="3024"/>
              <a:ext cx="3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Monotype Sorts"/>
                <a:buChar char="n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0000"/>
                <a:buFont typeface="Monotype Sorts"/>
                <a:buChar char="F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CC33"/>
                </a:buClr>
                <a:buSzPct val="90000"/>
                <a:buFont typeface="Monotype Sorts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1800"/>
                <a:t>162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765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2695576" y="1385888"/>
            <a:ext cx="7294563" cy="844550"/>
          </a:xfrm>
        </p:spPr>
        <p:txBody>
          <a:bodyPr>
            <a:normAutofit fontScale="90000"/>
          </a:bodyPr>
          <a:lstStyle/>
          <a:p>
            <a:pPr algn="l"/>
            <a:r>
              <a:rPr lang="en-IN" altLang="en-US" smtClean="0"/>
              <a:t>	SOLUTION : </a:t>
            </a:r>
            <a:br>
              <a:rPr lang="en-IN" altLang="en-US" smtClean="0"/>
            </a:br>
            <a:r>
              <a:rPr lang="en-IN" altLang="en-US" smtClean="0"/>
              <a:t>	GANTT Chart</a:t>
            </a:r>
            <a:br>
              <a:rPr lang="en-IN" altLang="en-US" smtClean="0"/>
            </a:br>
            <a:r>
              <a:rPr lang="en-IN" altLang="en-US" smtClean="0"/>
              <a:t>   p1		p3		p2		p4</a:t>
            </a:r>
            <a:br>
              <a:rPr lang="en-IN" altLang="en-US" smtClean="0"/>
            </a:br>
            <a:r>
              <a:rPr lang="en-IN" altLang="en-US" smtClean="0"/>
              <a:t>				                                   </a:t>
            </a:r>
            <a:br>
              <a:rPr lang="en-IN" altLang="en-US" smtClean="0"/>
            </a:br>
            <a:r>
              <a:rPr lang="en-IN" altLang="en-US" smtClean="0"/>
              <a:t/>
            </a:r>
            <a:br>
              <a:rPr lang="en-IN" altLang="en-US" smtClean="0"/>
            </a:br>
            <a:r>
              <a:rPr lang="en-IN" altLang="en-US" smtClean="0"/>
              <a:t/>
            </a:r>
            <a:br>
              <a:rPr lang="en-IN" altLang="en-US" smtClean="0"/>
            </a:br>
            <a:endParaRPr lang="en-IN" altLang="en-US" smtClean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401888" y="1674813"/>
          <a:ext cx="7029448" cy="432911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8681">
                  <a:extLst>
                    <a:ext uri="{9D8B030D-6E8A-4147-A177-3AD203B41FA5}">
                      <a16:colId xmlns:a16="http://schemas.microsoft.com/office/drawing/2014/main" val="1116770745"/>
                    </a:ext>
                  </a:extLst>
                </a:gridCol>
                <a:gridCol w="878681">
                  <a:extLst>
                    <a:ext uri="{9D8B030D-6E8A-4147-A177-3AD203B41FA5}">
                      <a16:colId xmlns:a16="http://schemas.microsoft.com/office/drawing/2014/main" val="3357790097"/>
                    </a:ext>
                  </a:extLst>
                </a:gridCol>
                <a:gridCol w="878681">
                  <a:extLst>
                    <a:ext uri="{9D8B030D-6E8A-4147-A177-3AD203B41FA5}">
                      <a16:colId xmlns:a16="http://schemas.microsoft.com/office/drawing/2014/main" val="176039999"/>
                    </a:ext>
                  </a:extLst>
                </a:gridCol>
                <a:gridCol w="878681">
                  <a:extLst>
                    <a:ext uri="{9D8B030D-6E8A-4147-A177-3AD203B41FA5}">
                      <a16:colId xmlns:a16="http://schemas.microsoft.com/office/drawing/2014/main" val="420442022"/>
                    </a:ext>
                  </a:extLst>
                </a:gridCol>
                <a:gridCol w="878681">
                  <a:extLst>
                    <a:ext uri="{9D8B030D-6E8A-4147-A177-3AD203B41FA5}">
                      <a16:colId xmlns:a16="http://schemas.microsoft.com/office/drawing/2014/main" val="1546179862"/>
                    </a:ext>
                  </a:extLst>
                </a:gridCol>
                <a:gridCol w="878681">
                  <a:extLst>
                    <a:ext uri="{9D8B030D-6E8A-4147-A177-3AD203B41FA5}">
                      <a16:colId xmlns:a16="http://schemas.microsoft.com/office/drawing/2014/main" val="3920636261"/>
                    </a:ext>
                  </a:extLst>
                </a:gridCol>
                <a:gridCol w="878681">
                  <a:extLst>
                    <a:ext uri="{9D8B030D-6E8A-4147-A177-3AD203B41FA5}">
                      <a16:colId xmlns:a16="http://schemas.microsoft.com/office/drawing/2014/main" val="1877828768"/>
                    </a:ext>
                  </a:extLst>
                </a:gridCol>
                <a:gridCol w="878681">
                  <a:extLst>
                    <a:ext uri="{9D8B030D-6E8A-4147-A177-3AD203B41FA5}">
                      <a16:colId xmlns:a16="http://schemas.microsoft.com/office/drawing/2014/main" val="4109487625"/>
                    </a:ext>
                  </a:extLst>
                </a:gridCol>
              </a:tblGrid>
              <a:tr h="14634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/>
                        <a:t>Pro</a:t>
                      </a:r>
                      <a:r>
                        <a:rPr lang="en-IN" sz="1800" baseline="0" dirty="0" smtClean="0"/>
                        <a:t> name/no</a:t>
                      </a:r>
                      <a:endParaRPr lang="en-IN" sz="1800" dirty="0" smtClean="0"/>
                    </a:p>
                    <a:p>
                      <a:endParaRPr lang="en-IN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/>
                        <a:t>Arrival time</a:t>
                      </a:r>
                    </a:p>
                    <a:p>
                      <a:r>
                        <a:rPr lang="en-IN" sz="1800" dirty="0" smtClean="0"/>
                        <a:t>AT</a:t>
                      </a:r>
                      <a:endParaRPr lang="en-IN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CPU Time</a:t>
                      </a:r>
                    </a:p>
                    <a:p>
                      <a:r>
                        <a:rPr lang="en-IN" sz="1800" dirty="0" smtClean="0"/>
                        <a:t>(BT)</a:t>
                      </a:r>
                      <a:endParaRPr lang="en-IN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Start time</a:t>
                      </a:r>
                      <a:endParaRPr lang="en-IN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Finish time</a:t>
                      </a:r>
                    </a:p>
                    <a:p>
                      <a:r>
                        <a:rPr lang="en-IN" sz="1800" dirty="0" smtClean="0"/>
                        <a:t>FT</a:t>
                      </a:r>
                      <a:endParaRPr lang="en-IN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TA Time</a:t>
                      </a:r>
                    </a:p>
                    <a:p>
                      <a:r>
                        <a:rPr lang="en-IN" sz="1800" dirty="0" smtClean="0"/>
                        <a:t>FT-AT</a:t>
                      </a:r>
                      <a:endParaRPr lang="en-IN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Waiting Time</a:t>
                      </a:r>
                    </a:p>
                    <a:p>
                      <a:r>
                        <a:rPr lang="en-IN" sz="1800" dirty="0" smtClean="0"/>
                        <a:t>TT –BT</a:t>
                      </a:r>
                      <a:endParaRPr lang="en-IN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val="540142969"/>
                  </a:ext>
                </a:extLst>
              </a:tr>
              <a:tr h="370905"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P1</a:t>
                      </a:r>
                      <a:endParaRPr lang="en-IN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0</a:t>
                      </a:r>
                      <a:endParaRPr lang="en-IN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53</a:t>
                      </a:r>
                      <a:endParaRPr lang="en-IN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0</a:t>
                      </a:r>
                      <a:endParaRPr lang="en-IN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134</a:t>
                      </a:r>
                      <a:endParaRPr lang="en-IN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134</a:t>
                      </a:r>
                      <a:endParaRPr lang="en-IN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81</a:t>
                      </a:r>
                      <a:endParaRPr lang="en-IN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val="2788107387"/>
                  </a:ext>
                </a:extLst>
              </a:tr>
              <a:tr h="370905"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P2</a:t>
                      </a:r>
                      <a:endParaRPr lang="en-IN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0</a:t>
                      </a:r>
                      <a:endParaRPr lang="en-IN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17</a:t>
                      </a:r>
                      <a:endParaRPr lang="en-IN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20</a:t>
                      </a:r>
                      <a:endParaRPr lang="en-IN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37</a:t>
                      </a:r>
                      <a:endParaRPr lang="en-IN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37</a:t>
                      </a:r>
                      <a:endParaRPr lang="en-IN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20</a:t>
                      </a:r>
                      <a:endParaRPr lang="en-IN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val="1642510111"/>
                  </a:ext>
                </a:extLst>
              </a:tr>
              <a:tr h="370905"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P3</a:t>
                      </a:r>
                      <a:endParaRPr lang="en-IN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0</a:t>
                      </a:r>
                      <a:endParaRPr lang="en-IN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68</a:t>
                      </a:r>
                      <a:endParaRPr lang="en-IN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37</a:t>
                      </a:r>
                      <a:endParaRPr lang="en-IN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162</a:t>
                      </a:r>
                      <a:endParaRPr lang="en-IN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162</a:t>
                      </a:r>
                      <a:endParaRPr lang="en-IN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94</a:t>
                      </a:r>
                      <a:endParaRPr lang="en-IN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val="1537201109"/>
                  </a:ext>
                </a:extLst>
              </a:tr>
              <a:tr h="370905"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P4</a:t>
                      </a:r>
                      <a:endParaRPr lang="en-IN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0</a:t>
                      </a:r>
                      <a:endParaRPr lang="en-IN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24</a:t>
                      </a:r>
                      <a:endParaRPr lang="en-IN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57</a:t>
                      </a:r>
                      <a:endParaRPr lang="en-IN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121</a:t>
                      </a:r>
                      <a:endParaRPr lang="en-IN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121</a:t>
                      </a:r>
                      <a:endParaRPr lang="en-IN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97</a:t>
                      </a:r>
                      <a:endParaRPr lang="en-IN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val="832907275"/>
                  </a:ext>
                </a:extLst>
              </a:tr>
              <a:tr h="640191"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Total </a:t>
                      </a:r>
                      <a:endParaRPr lang="en-IN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454</a:t>
                      </a:r>
                      <a:endParaRPr lang="en-IN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292</a:t>
                      </a:r>
                      <a:endParaRPr lang="en-IN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val="2279625323"/>
                  </a:ext>
                </a:extLst>
              </a:tr>
              <a:tr h="370905"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IN" sz="1800" dirty="0" err="1" smtClean="0"/>
                        <a:t>Avg</a:t>
                      </a:r>
                      <a:endParaRPr lang="en-IN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113.5</a:t>
                      </a:r>
                      <a:endParaRPr lang="en-IN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IN" sz="1800" smtClean="0"/>
                        <a:t>73</a:t>
                      </a:r>
                      <a:endParaRPr lang="en-IN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val="2764795707"/>
                  </a:ext>
                </a:extLst>
              </a:tr>
              <a:tr h="370905"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val="3451877654"/>
                  </a:ext>
                </a:extLst>
              </a:tr>
            </a:tbl>
          </a:graphicData>
        </a:graphic>
      </p:graphicFrame>
      <p:sp>
        <p:nvSpPr>
          <p:cNvPr id="297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Monotype Sorts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0000"/>
              <a:buFont typeface="Monotype Sorts"/>
              <a:buChar char="F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33CC33"/>
              </a:buClr>
              <a:buSzPct val="90000"/>
              <a:buFont typeface="Monotype Sorts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000"/>
              <a:t>Operating System Concepts</a:t>
            </a:r>
          </a:p>
        </p:txBody>
      </p:sp>
    </p:spTree>
    <p:extLst>
      <p:ext uri="{BB962C8B-B14F-4D97-AF65-F5344CB8AC3E}">
        <p14:creationId xmlns:p14="http://schemas.microsoft.com/office/powerpoint/2010/main" val="3494838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2695576" y="182563"/>
            <a:ext cx="7294563" cy="844550"/>
          </a:xfrm>
        </p:spPr>
        <p:txBody>
          <a:bodyPr/>
          <a:lstStyle/>
          <a:p>
            <a:r>
              <a:rPr lang="en-IN" altLang="en-US" smtClean="0"/>
              <a:t>PROBLEM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altLang="en-US" smtClean="0"/>
              <a:t>Explain FCFS , SJF ( preemptive and non-preemptive), Round Robin (time slice = 2) scheduling algorithms with Gantt chart for the set of foll given processes. Compare their avg TA time and Waiting time.</a:t>
            </a:r>
          </a:p>
          <a:p>
            <a:pPr marL="0" indent="0">
              <a:buNone/>
            </a:pPr>
            <a:r>
              <a:rPr lang="en-IN" altLang="en-US" smtClean="0"/>
              <a:t>	pro name	arrival time	burst time</a:t>
            </a:r>
          </a:p>
          <a:p>
            <a:pPr marL="0" indent="0">
              <a:buNone/>
            </a:pPr>
            <a:r>
              <a:rPr lang="en-IN" altLang="en-US" smtClean="0"/>
              <a:t>	  p1		       0		    10	</a:t>
            </a:r>
          </a:p>
          <a:p>
            <a:pPr marL="0" indent="0">
              <a:buNone/>
            </a:pPr>
            <a:r>
              <a:rPr lang="en-IN" altLang="en-US" smtClean="0"/>
              <a:t>               p2		       1		     6</a:t>
            </a:r>
          </a:p>
          <a:p>
            <a:pPr marL="0" indent="0">
              <a:buNone/>
            </a:pPr>
            <a:r>
              <a:rPr lang="en-IN" altLang="en-US" smtClean="0"/>
              <a:t>	  p3		       2		     12</a:t>
            </a:r>
          </a:p>
          <a:p>
            <a:pPr marL="0" indent="0">
              <a:buNone/>
            </a:pPr>
            <a:r>
              <a:rPr lang="en-IN" altLang="en-US" smtClean="0"/>
              <a:t>	  p4		       3		     15	</a:t>
            </a:r>
          </a:p>
        </p:txBody>
      </p:sp>
      <p:sp>
        <p:nvSpPr>
          <p:cNvPr id="3072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mtClean="0"/>
              <a:t>Operating System Concepts</a:t>
            </a:r>
          </a:p>
        </p:txBody>
      </p:sp>
    </p:spTree>
    <p:extLst>
      <p:ext uri="{BB962C8B-B14F-4D97-AF65-F5344CB8AC3E}">
        <p14:creationId xmlns:p14="http://schemas.microsoft.com/office/powerpoint/2010/main" val="4025958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2695576" y="1385888"/>
            <a:ext cx="7294563" cy="844550"/>
          </a:xfrm>
        </p:spPr>
        <p:txBody>
          <a:bodyPr>
            <a:normAutofit fontScale="90000"/>
          </a:bodyPr>
          <a:lstStyle/>
          <a:p>
            <a:pPr algn="l"/>
            <a:r>
              <a:rPr lang="en-IN" altLang="en-US" smtClean="0"/>
              <a:t>	SOLUTION : </a:t>
            </a:r>
            <a:br>
              <a:rPr lang="en-IN" altLang="en-US" smtClean="0"/>
            </a:br>
            <a:r>
              <a:rPr lang="en-IN" altLang="en-US" smtClean="0"/>
              <a:t>GANTT Chart</a:t>
            </a:r>
            <a:br>
              <a:rPr lang="en-IN" altLang="en-US" smtClean="0"/>
            </a:br>
            <a:r>
              <a:rPr lang="en-IN" altLang="en-US" smtClean="0"/>
              <a:t>   p1		p3		p2		p4</a:t>
            </a:r>
            <a:br>
              <a:rPr lang="en-IN" altLang="en-US" smtClean="0"/>
            </a:br>
            <a:r>
              <a:rPr lang="en-IN" altLang="en-US" smtClean="0"/>
              <a:t>0        6	      9               13              19</a:t>
            </a:r>
            <a:br>
              <a:rPr lang="en-IN" altLang="en-US" smtClean="0"/>
            </a:br>
            <a:r>
              <a:rPr lang="en-IN" altLang="en-US" smtClean="0"/>
              <a:t/>
            </a:r>
            <a:br>
              <a:rPr lang="en-IN" altLang="en-US" smtClean="0"/>
            </a:br>
            <a:r>
              <a:rPr lang="en-IN" altLang="en-US" smtClean="0"/>
              <a:t/>
            </a:r>
            <a:br>
              <a:rPr lang="en-IN" altLang="en-US" smtClean="0"/>
            </a:br>
            <a:endParaRPr lang="en-IN" altLang="en-US" smtClean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571750" y="2276476"/>
          <a:ext cx="7029448" cy="43275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8681">
                  <a:extLst>
                    <a:ext uri="{9D8B030D-6E8A-4147-A177-3AD203B41FA5}">
                      <a16:colId xmlns:a16="http://schemas.microsoft.com/office/drawing/2014/main" val="1116770745"/>
                    </a:ext>
                  </a:extLst>
                </a:gridCol>
                <a:gridCol w="878681">
                  <a:extLst>
                    <a:ext uri="{9D8B030D-6E8A-4147-A177-3AD203B41FA5}">
                      <a16:colId xmlns:a16="http://schemas.microsoft.com/office/drawing/2014/main" val="3357790097"/>
                    </a:ext>
                  </a:extLst>
                </a:gridCol>
                <a:gridCol w="878681">
                  <a:extLst>
                    <a:ext uri="{9D8B030D-6E8A-4147-A177-3AD203B41FA5}">
                      <a16:colId xmlns:a16="http://schemas.microsoft.com/office/drawing/2014/main" val="176039999"/>
                    </a:ext>
                  </a:extLst>
                </a:gridCol>
                <a:gridCol w="878681">
                  <a:extLst>
                    <a:ext uri="{9D8B030D-6E8A-4147-A177-3AD203B41FA5}">
                      <a16:colId xmlns:a16="http://schemas.microsoft.com/office/drawing/2014/main" val="420442022"/>
                    </a:ext>
                  </a:extLst>
                </a:gridCol>
                <a:gridCol w="878681">
                  <a:extLst>
                    <a:ext uri="{9D8B030D-6E8A-4147-A177-3AD203B41FA5}">
                      <a16:colId xmlns:a16="http://schemas.microsoft.com/office/drawing/2014/main" val="1546179862"/>
                    </a:ext>
                  </a:extLst>
                </a:gridCol>
                <a:gridCol w="878681">
                  <a:extLst>
                    <a:ext uri="{9D8B030D-6E8A-4147-A177-3AD203B41FA5}">
                      <a16:colId xmlns:a16="http://schemas.microsoft.com/office/drawing/2014/main" val="3920636261"/>
                    </a:ext>
                  </a:extLst>
                </a:gridCol>
                <a:gridCol w="878681">
                  <a:extLst>
                    <a:ext uri="{9D8B030D-6E8A-4147-A177-3AD203B41FA5}">
                      <a16:colId xmlns:a16="http://schemas.microsoft.com/office/drawing/2014/main" val="1877828768"/>
                    </a:ext>
                  </a:extLst>
                </a:gridCol>
                <a:gridCol w="878681">
                  <a:extLst>
                    <a:ext uri="{9D8B030D-6E8A-4147-A177-3AD203B41FA5}">
                      <a16:colId xmlns:a16="http://schemas.microsoft.com/office/drawing/2014/main" val="4109487625"/>
                    </a:ext>
                  </a:extLst>
                </a:gridCol>
              </a:tblGrid>
              <a:tr h="14629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/>
                        <a:t>Pro</a:t>
                      </a:r>
                      <a:r>
                        <a:rPr lang="en-IN" sz="1800" baseline="0" dirty="0" smtClean="0"/>
                        <a:t> name/no</a:t>
                      </a:r>
                      <a:endParaRPr lang="en-IN" sz="1800" dirty="0" smtClean="0"/>
                    </a:p>
                    <a:p>
                      <a:endParaRPr lang="en-IN" sz="1800" dirty="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/>
                        <a:t>Arrival time</a:t>
                      </a:r>
                    </a:p>
                    <a:p>
                      <a:r>
                        <a:rPr lang="en-IN" sz="1800" dirty="0" smtClean="0"/>
                        <a:t>AT</a:t>
                      </a:r>
                      <a:endParaRPr lang="en-IN" sz="1800" dirty="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CPU Time</a:t>
                      </a:r>
                    </a:p>
                    <a:p>
                      <a:r>
                        <a:rPr lang="en-IN" sz="1800" dirty="0" smtClean="0"/>
                        <a:t>(BT)</a:t>
                      </a:r>
                      <a:endParaRPr lang="en-IN" sz="1800" dirty="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Start time</a:t>
                      </a:r>
                      <a:endParaRPr lang="en-IN" sz="1800" dirty="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Finish time</a:t>
                      </a:r>
                    </a:p>
                    <a:p>
                      <a:r>
                        <a:rPr lang="en-IN" sz="1800" dirty="0" smtClean="0"/>
                        <a:t>FT</a:t>
                      </a:r>
                      <a:endParaRPr lang="en-IN" sz="1800" dirty="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TA Time</a:t>
                      </a:r>
                    </a:p>
                    <a:p>
                      <a:r>
                        <a:rPr lang="en-IN" sz="1800" dirty="0" smtClean="0"/>
                        <a:t>FT-AT</a:t>
                      </a:r>
                      <a:endParaRPr lang="en-IN" sz="1800" dirty="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Waiting Time</a:t>
                      </a:r>
                    </a:p>
                    <a:p>
                      <a:r>
                        <a:rPr lang="en-IN" sz="1800" dirty="0" smtClean="0"/>
                        <a:t>TT -BT</a:t>
                      </a:r>
                      <a:endParaRPr lang="en-IN" sz="1800" dirty="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T="45710" marB="45710"/>
                </a:tc>
                <a:extLst>
                  <a:ext uri="{0D108BD9-81ED-4DB2-BD59-A6C34878D82A}">
                    <a16:rowId xmlns:a16="http://schemas.microsoft.com/office/drawing/2014/main" val="540142969"/>
                  </a:ext>
                </a:extLst>
              </a:tr>
              <a:tr h="370762"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P1</a:t>
                      </a:r>
                      <a:endParaRPr lang="en-IN" sz="1800" dirty="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710" marB="45710"/>
                </a:tc>
                <a:extLst>
                  <a:ext uri="{0D108BD9-81ED-4DB2-BD59-A6C34878D82A}">
                    <a16:rowId xmlns:a16="http://schemas.microsoft.com/office/drawing/2014/main" val="2788107387"/>
                  </a:ext>
                </a:extLst>
              </a:tr>
              <a:tr h="370762"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P2</a:t>
                      </a:r>
                      <a:endParaRPr lang="en-IN" sz="1800" dirty="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710" marB="45710"/>
                </a:tc>
                <a:extLst>
                  <a:ext uri="{0D108BD9-81ED-4DB2-BD59-A6C34878D82A}">
                    <a16:rowId xmlns:a16="http://schemas.microsoft.com/office/drawing/2014/main" val="1642510111"/>
                  </a:ext>
                </a:extLst>
              </a:tr>
              <a:tr h="370762"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P3</a:t>
                      </a:r>
                      <a:endParaRPr lang="en-IN" sz="1800" dirty="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710" marB="45710"/>
                </a:tc>
                <a:extLst>
                  <a:ext uri="{0D108BD9-81ED-4DB2-BD59-A6C34878D82A}">
                    <a16:rowId xmlns:a16="http://schemas.microsoft.com/office/drawing/2014/main" val="1537201109"/>
                  </a:ext>
                </a:extLst>
              </a:tr>
              <a:tr h="370762"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P4</a:t>
                      </a:r>
                      <a:endParaRPr lang="en-IN" sz="1800" dirty="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710" marB="45710"/>
                </a:tc>
                <a:extLst>
                  <a:ext uri="{0D108BD9-81ED-4DB2-BD59-A6C34878D82A}">
                    <a16:rowId xmlns:a16="http://schemas.microsoft.com/office/drawing/2014/main" val="832907275"/>
                  </a:ext>
                </a:extLst>
              </a:tr>
              <a:tr h="640024"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Total TT</a:t>
                      </a:r>
                      <a:endParaRPr lang="en-IN" sz="1800" dirty="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710" marB="45710"/>
                </a:tc>
                <a:extLst>
                  <a:ext uri="{0D108BD9-81ED-4DB2-BD59-A6C34878D82A}">
                    <a16:rowId xmlns:a16="http://schemas.microsoft.com/office/drawing/2014/main" val="2279625323"/>
                  </a:ext>
                </a:extLst>
              </a:tr>
              <a:tr h="370762"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r>
                        <a:rPr lang="en-IN" sz="1800" dirty="0" err="1" smtClean="0"/>
                        <a:t>Avg</a:t>
                      </a:r>
                      <a:endParaRPr lang="en-IN" sz="1800" dirty="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710" marB="45710"/>
                </a:tc>
                <a:extLst>
                  <a:ext uri="{0D108BD9-81ED-4DB2-BD59-A6C34878D82A}">
                    <a16:rowId xmlns:a16="http://schemas.microsoft.com/office/drawing/2014/main" val="2764795707"/>
                  </a:ext>
                </a:extLst>
              </a:tr>
              <a:tr h="370762"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710" marB="45710"/>
                </a:tc>
                <a:extLst>
                  <a:ext uri="{0D108BD9-81ED-4DB2-BD59-A6C34878D82A}">
                    <a16:rowId xmlns:a16="http://schemas.microsoft.com/office/drawing/2014/main" val="3451877654"/>
                  </a:ext>
                </a:extLst>
              </a:tr>
            </a:tbl>
          </a:graphicData>
        </a:graphic>
      </p:graphicFrame>
      <p:sp>
        <p:nvSpPr>
          <p:cNvPr id="318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Monotype Sorts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0000"/>
              <a:buFont typeface="Monotype Sorts"/>
              <a:buChar char="F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33CC33"/>
              </a:buClr>
              <a:buSzPct val="90000"/>
              <a:buFont typeface="Monotype Sorts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000"/>
              <a:t>Operating System Concepts</a:t>
            </a:r>
          </a:p>
        </p:txBody>
      </p:sp>
    </p:spTree>
    <p:extLst>
      <p:ext uri="{BB962C8B-B14F-4D97-AF65-F5344CB8AC3E}">
        <p14:creationId xmlns:p14="http://schemas.microsoft.com/office/powerpoint/2010/main" val="2539576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378</Words>
  <Application>Microsoft Office PowerPoint</Application>
  <PresentationFormat>Widescreen</PresentationFormat>
  <Paragraphs>127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Helvetica</vt:lpstr>
      <vt:lpstr>Symbol</vt:lpstr>
      <vt:lpstr>Wingdings</vt:lpstr>
      <vt:lpstr>Office Theme</vt:lpstr>
      <vt:lpstr>Round Robin (RR) : preemptive Scheduling Algorithm</vt:lpstr>
      <vt:lpstr>PowerPoint Presentation</vt:lpstr>
      <vt:lpstr>Advantages / Disadvantages</vt:lpstr>
      <vt:lpstr>Example of RR with Time Quantum = 20</vt:lpstr>
      <vt:lpstr> SOLUTION :   GANTT Chart    p1  p3  p2  p4                                           </vt:lpstr>
      <vt:lpstr>PROBLEM</vt:lpstr>
      <vt:lpstr> SOLUTION :  GANTT Chart    p1  p3  p2  p4 0        6       9               13              19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Round Robin (RR) : preemptive Scheduling Algorithm</dc:title>
  <dc:creator>NANAJKAR</dc:creator>
  <cp:lastModifiedBy>NANAJKAR</cp:lastModifiedBy>
  <cp:revision>1</cp:revision>
  <dcterms:created xsi:type="dcterms:W3CDTF">2021-09-06T05:57:22Z</dcterms:created>
  <dcterms:modified xsi:type="dcterms:W3CDTF">2021-09-06T05:57:48Z</dcterms:modified>
</cp:coreProperties>
</file>