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76" r:id="rId4"/>
    <p:sldId id="258" r:id="rId5"/>
    <p:sldId id="277" r:id="rId6"/>
    <p:sldId id="281" r:id="rId7"/>
    <p:sldId id="282" r:id="rId8"/>
    <p:sldId id="278" r:id="rId9"/>
    <p:sldId id="280" r:id="rId10"/>
    <p:sldId id="279" r:id="rId11"/>
    <p:sldId id="261" r:id="rId12"/>
    <p:sldId id="262" r:id="rId13"/>
    <p:sldId id="263" r:id="rId14"/>
    <p:sldId id="264" r:id="rId15"/>
    <p:sldId id="265" r:id="rId16"/>
    <p:sldId id="349" r:id="rId17"/>
    <p:sldId id="350" r:id="rId18"/>
    <p:sldId id="351" r:id="rId19"/>
    <p:sldId id="352" r:id="rId20"/>
    <p:sldId id="353" r:id="rId21"/>
    <p:sldId id="354" r:id="rId22"/>
    <p:sldId id="356" r:id="rId23"/>
    <p:sldId id="355" r:id="rId24"/>
    <p:sldId id="357" r:id="rId25"/>
    <p:sldId id="358" r:id="rId26"/>
    <p:sldId id="359" r:id="rId27"/>
    <p:sldId id="288" r:id="rId28"/>
    <p:sldId id="289" r:id="rId29"/>
    <p:sldId id="266" r:id="rId30"/>
    <p:sldId id="290" r:id="rId31"/>
    <p:sldId id="291" r:id="rId32"/>
    <p:sldId id="292" r:id="rId33"/>
    <p:sldId id="294" r:id="rId34"/>
    <p:sldId id="297" r:id="rId35"/>
    <p:sldId id="318" r:id="rId36"/>
    <p:sldId id="285" r:id="rId37"/>
    <p:sldId id="298" r:id="rId38"/>
    <p:sldId id="322" r:id="rId39"/>
    <p:sldId id="323" r:id="rId40"/>
    <p:sldId id="325" r:id="rId41"/>
    <p:sldId id="299" r:id="rId42"/>
    <p:sldId id="300" r:id="rId43"/>
    <p:sldId id="304" r:id="rId44"/>
    <p:sldId id="305" r:id="rId45"/>
    <p:sldId id="306" r:id="rId46"/>
    <p:sldId id="307" r:id="rId47"/>
    <p:sldId id="308" r:id="rId48"/>
    <p:sldId id="309" r:id="rId49"/>
    <p:sldId id="310" r:id="rId50"/>
    <p:sldId id="311" r:id="rId51"/>
    <p:sldId id="313" r:id="rId52"/>
    <p:sldId id="314" r:id="rId53"/>
    <p:sldId id="319" r:id="rId54"/>
    <p:sldId id="326" r:id="rId55"/>
    <p:sldId id="327" r:id="rId56"/>
    <p:sldId id="328" r:id="rId57"/>
    <p:sldId id="329" r:id="rId58"/>
    <p:sldId id="333" r:id="rId59"/>
    <p:sldId id="334" r:id="rId60"/>
    <p:sldId id="332" r:id="rId61"/>
    <p:sldId id="335" r:id="rId62"/>
    <p:sldId id="336" r:id="rId63"/>
    <p:sldId id="337" r:id="rId64"/>
    <p:sldId id="338" r:id="rId65"/>
    <p:sldId id="339" r:id="rId66"/>
    <p:sldId id="340" r:id="rId67"/>
    <p:sldId id="341" r:id="rId68"/>
    <p:sldId id="343" r:id="rId69"/>
    <p:sldId id="344" r:id="rId70"/>
    <p:sldId id="345" r:id="rId71"/>
    <p:sldId id="346" r:id="rId72"/>
    <p:sldId id="347" r:id="rId73"/>
    <p:sldId id="34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  I </a:t>
            </a:r>
            <a:br>
              <a:rPr lang="en-US" dirty="0" smtClean="0"/>
            </a:br>
            <a:endParaRPr lang="en-US" dirty="0"/>
          </a:p>
        </p:txBody>
      </p:sp>
      <p:sp>
        <p:nvSpPr>
          <p:cNvPr id="3" name="Content Placeholder 2"/>
          <p:cNvSpPr>
            <a:spLocks noGrp="1"/>
          </p:cNvSpPr>
          <p:nvPr>
            <p:ph idx="1"/>
          </p:nvPr>
        </p:nvSpPr>
        <p:spPr>
          <a:xfrm>
            <a:off x="457200" y="1524000"/>
            <a:ext cx="8229600" cy="3200400"/>
          </a:xfrm>
        </p:spPr>
        <p:txBody>
          <a:bodyPr>
            <a:normAutofit lnSpcReduction="10000"/>
          </a:bodyPr>
          <a:lstStyle/>
          <a:p>
            <a:pPr algn="ctr">
              <a:buNone/>
            </a:pPr>
            <a:endParaRPr lang="en-US" sz="4800" b="1" dirty="0" smtClean="0">
              <a:solidFill>
                <a:srgbClr val="FF0000"/>
              </a:solidFill>
            </a:endParaRPr>
          </a:p>
          <a:p>
            <a:pPr algn="ctr">
              <a:buNone/>
            </a:pPr>
            <a:endParaRPr lang="en-US" sz="4800" b="1" dirty="0" smtClean="0">
              <a:solidFill>
                <a:srgbClr val="FF0000"/>
              </a:solidFill>
            </a:endParaRPr>
          </a:p>
          <a:p>
            <a:pPr algn="ctr">
              <a:buNone/>
            </a:pPr>
            <a:r>
              <a:rPr lang="en-US" sz="4800" b="1" dirty="0" smtClean="0">
                <a:solidFill>
                  <a:srgbClr val="FF0000"/>
                </a:solidFill>
              </a:rPr>
              <a:t>OVERVIEW   OF  </a:t>
            </a:r>
          </a:p>
          <a:p>
            <a:pPr algn="ctr">
              <a:buNone/>
            </a:pPr>
            <a:r>
              <a:rPr lang="en-US" sz="4800" b="1" dirty="0" smtClean="0">
                <a:solidFill>
                  <a:srgbClr val="FF0000"/>
                </a:solidFill>
              </a:rPr>
              <a:t>OPERATING   SYSTEMS</a:t>
            </a:r>
            <a:endParaRPr lang="en-US" sz="48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83C4A4D-E9D4-42CE-88CA-063C27DE3105}" type="slidenum">
              <a:rPr lang="en-US"/>
              <a:pPr/>
              <a:t>10</a:t>
            </a:fld>
            <a:endParaRPr lang="en-US"/>
          </a:p>
        </p:txBody>
      </p:sp>
      <p:sp>
        <p:nvSpPr>
          <p:cNvPr id="19458" name="Rectangle 2"/>
          <p:cNvSpPr>
            <a:spLocks noGrp="1" noChangeArrowheads="1"/>
          </p:cNvSpPr>
          <p:nvPr>
            <p:ph type="title"/>
          </p:nvPr>
        </p:nvSpPr>
        <p:spPr/>
        <p:txBody>
          <a:bodyPr/>
          <a:lstStyle/>
          <a:p>
            <a:r>
              <a:rPr lang="en-US" dirty="0"/>
              <a:t>Operating System </a:t>
            </a:r>
            <a:r>
              <a:rPr lang="en-US" dirty="0" smtClean="0"/>
              <a:t>Concepts</a:t>
            </a:r>
            <a:endParaRPr lang="en-US" dirty="0"/>
          </a:p>
        </p:txBody>
      </p:sp>
      <p:sp>
        <p:nvSpPr>
          <p:cNvPr id="19459" name="Rectangle 3"/>
          <p:cNvSpPr>
            <a:spLocks noGrp="1" noChangeArrowheads="1"/>
          </p:cNvSpPr>
          <p:nvPr>
            <p:ph type="body" idx="1"/>
          </p:nvPr>
        </p:nvSpPr>
        <p:spPr>
          <a:xfrm>
            <a:off x="685800" y="5924550"/>
            <a:ext cx="7772400" cy="542925"/>
          </a:xfrm>
        </p:spPr>
        <p:txBody>
          <a:bodyPr/>
          <a:lstStyle/>
          <a:p>
            <a:pPr algn="ctr">
              <a:lnSpc>
                <a:spcPct val="90000"/>
              </a:lnSpc>
              <a:buFontTx/>
              <a:buNone/>
            </a:pPr>
            <a:r>
              <a:rPr lang="en-US"/>
              <a:t>File system for a university department</a:t>
            </a:r>
          </a:p>
        </p:txBody>
      </p:sp>
      <p:pic>
        <p:nvPicPr>
          <p:cNvPr id="19461" name="Picture 5" descr="C:\B\b4\JPG\foo\1-14.jpg"/>
          <p:cNvPicPr>
            <a:picLocks noChangeAspect="1" noChangeArrowheads="1"/>
          </p:cNvPicPr>
          <p:nvPr/>
        </p:nvPicPr>
        <p:blipFill>
          <a:blip r:embed="rId2"/>
          <a:srcRect/>
          <a:stretch>
            <a:fillRect/>
          </a:stretch>
        </p:blipFill>
        <p:spPr bwMode="auto">
          <a:xfrm>
            <a:off x="1273175" y="1246188"/>
            <a:ext cx="6273800" cy="418306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EVOLUTION  and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Batch OS  :  </a:t>
            </a:r>
            <a:r>
              <a:rPr lang="en-US" dirty="0" err="1" smtClean="0"/>
              <a:t>req</a:t>
            </a:r>
            <a:r>
              <a:rPr lang="en-US" dirty="0" smtClean="0"/>
              <a:t> grouping of similar jobs ( with same data </a:t>
            </a:r>
            <a:r>
              <a:rPr lang="en-US" dirty="0" err="1" smtClean="0"/>
              <a:t>pgms</a:t>
            </a:r>
            <a:r>
              <a:rPr lang="en-US" dirty="0" smtClean="0"/>
              <a:t> &amp; system commands)</a:t>
            </a:r>
          </a:p>
          <a:p>
            <a:r>
              <a:rPr lang="en-US" dirty="0" smtClean="0"/>
              <a:t>Multiprogramming  OS  : involves multitasking, multiprocessing, multiuser &amp; time sharing systems</a:t>
            </a:r>
          </a:p>
          <a:p>
            <a:r>
              <a:rPr lang="en-US" dirty="0" smtClean="0"/>
              <a:t>Real Time  OS : large no of events which r external to comp system – are accepted &amp; data is processed (on line operations &amp; data </a:t>
            </a:r>
            <a:r>
              <a:rPr lang="en-US" dirty="0" err="1" smtClean="0"/>
              <a:t>eg</a:t>
            </a:r>
            <a:r>
              <a:rPr lang="en-US" dirty="0" smtClean="0"/>
              <a:t> ATM etc)</a:t>
            </a:r>
          </a:p>
          <a:p>
            <a:r>
              <a:rPr lang="en-US" dirty="0" smtClean="0"/>
              <a:t>N/W  OS</a:t>
            </a:r>
          </a:p>
          <a:p>
            <a:r>
              <a:rPr lang="en-US" dirty="0" smtClean="0"/>
              <a:t>Distributed  OS : looks as ordinary centralized system but users are acting independently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 Terms</a:t>
            </a:r>
            <a:endParaRPr lang="en-US" dirty="0"/>
          </a:p>
        </p:txBody>
      </p:sp>
      <p:sp>
        <p:nvSpPr>
          <p:cNvPr id="3" name="Content Placeholder 2"/>
          <p:cNvSpPr>
            <a:spLocks noGrp="1"/>
          </p:cNvSpPr>
          <p:nvPr>
            <p:ph idx="1"/>
          </p:nvPr>
        </p:nvSpPr>
        <p:spPr/>
        <p:txBody>
          <a:bodyPr>
            <a:normAutofit/>
          </a:bodyPr>
          <a:lstStyle/>
          <a:p>
            <a:r>
              <a:rPr lang="en-US" dirty="0" smtClean="0"/>
              <a:t>CPU  sharing  :   shared  in  sequential  manner. Only  one  </a:t>
            </a:r>
            <a:r>
              <a:rPr lang="en-US" dirty="0" err="1" smtClean="0"/>
              <a:t>pgmm</a:t>
            </a:r>
            <a:r>
              <a:rPr lang="en-US" dirty="0" smtClean="0"/>
              <a:t>  gets  executed  at  a  time. </a:t>
            </a:r>
          </a:p>
          <a:p>
            <a:endParaRPr lang="en-US" dirty="0" smtClean="0"/>
          </a:p>
          <a:p>
            <a:r>
              <a:rPr lang="en-US" dirty="0" smtClean="0"/>
              <a:t>CPU  scheduling  :  decides  which  </a:t>
            </a:r>
            <a:r>
              <a:rPr lang="en-US" dirty="0" err="1" smtClean="0"/>
              <a:t>pgmm</a:t>
            </a:r>
            <a:r>
              <a:rPr lang="en-US" dirty="0" smtClean="0"/>
              <a:t>  should  be  given  to  CPU(priority)  and  for  how  much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Resource  preemption  :  it  is  forceful deallocation  of  a  resource.  It  is  used  by  OS  to  enforce  fairness in their  use  by  </a:t>
            </a:r>
            <a:r>
              <a:rPr lang="en-US" dirty="0" err="1" smtClean="0"/>
              <a:t>pgms</a:t>
            </a:r>
            <a:r>
              <a:rPr lang="en-US" dirty="0" smtClean="0"/>
              <a:t>.</a:t>
            </a:r>
          </a:p>
          <a:p>
            <a:r>
              <a:rPr lang="en-US" dirty="0" smtClean="0"/>
              <a:t>Memory  sharing : not exact sharing or not concurrent sharing but</a:t>
            </a:r>
          </a:p>
          <a:p>
            <a:pPr>
              <a:buNone/>
            </a:pPr>
            <a:r>
              <a:rPr lang="en-US" dirty="0" smtClean="0"/>
              <a:t>  its  availability  can  be  increased  by  treating  diff  parts  of  memory as  diff  resources. (two methods :  partitioning  &amp; pool  based  allocation)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terms</a:t>
            </a:r>
            <a:endParaRPr lang="en-US" dirty="0"/>
          </a:p>
        </p:txBody>
      </p:sp>
      <p:sp>
        <p:nvSpPr>
          <p:cNvPr id="3" name="Content Placeholder 2"/>
          <p:cNvSpPr>
            <a:spLocks noGrp="1"/>
          </p:cNvSpPr>
          <p:nvPr>
            <p:ph idx="1"/>
          </p:nvPr>
        </p:nvSpPr>
        <p:spPr/>
        <p:txBody>
          <a:bodyPr/>
          <a:lstStyle/>
          <a:p>
            <a:r>
              <a:rPr lang="en-US" dirty="0" smtClean="0"/>
              <a:t>Programs  :  </a:t>
            </a:r>
            <a:r>
              <a:rPr lang="en-US" dirty="0" err="1" smtClean="0"/>
              <a:t>eg</a:t>
            </a:r>
            <a:r>
              <a:rPr lang="en-US" dirty="0" smtClean="0"/>
              <a:t>. an  object  code  to be executed.  It  consists of set of </a:t>
            </a:r>
            <a:r>
              <a:rPr lang="en-US" dirty="0" err="1" smtClean="0"/>
              <a:t>pgm</a:t>
            </a:r>
            <a:r>
              <a:rPr lang="en-US" dirty="0" smtClean="0"/>
              <a:t> units + </a:t>
            </a:r>
            <a:r>
              <a:rPr lang="en-US" dirty="0" err="1" smtClean="0"/>
              <a:t>pgm</a:t>
            </a:r>
            <a:r>
              <a:rPr lang="en-US" dirty="0" smtClean="0"/>
              <a:t> units obtained from libraries</a:t>
            </a:r>
          </a:p>
          <a:p>
            <a:r>
              <a:rPr lang="en-US" dirty="0" smtClean="0"/>
              <a:t>Process : An execution of a program or part of a program. (many processes together can execute a </a:t>
            </a:r>
            <a:r>
              <a:rPr lang="en-US" dirty="0" err="1" smtClean="0"/>
              <a:t>pgm</a:t>
            </a:r>
            <a:r>
              <a:rPr lang="en-US" dirty="0" smtClean="0"/>
              <a:t> or part of a </a:t>
            </a:r>
            <a:r>
              <a:rPr lang="en-US" dirty="0" err="1" smtClean="0"/>
              <a:t>pgm</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Job : it is computational structure which is a sequence of </a:t>
            </a:r>
            <a:r>
              <a:rPr lang="en-US" dirty="0" err="1" smtClean="0"/>
              <a:t>pgms</a:t>
            </a:r>
            <a:r>
              <a:rPr lang="en-US" dirty="0" smtClean="0"/>
              <a:t>. It consists of </a:t>
            </a:r>
            <a:r>
              <a:rPr lang="en-US" dirty="0" err="1" smtClean="0"/>
              <a:t>seq</a:t>
            </a:r>
            <a:r>
              <a:rPr lang="en-US" dirty="0" smtClean="0"/>
              <a:t> of job steps.</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83629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Virtual Machine</a:t>
            </a:r>
            <a:r>
              <a:rPr lang="en-US" dirty="0"/>
              <a:t> abstracts the hardware of our personal computer such as CPU, disk drives, memory, NIC (Network Interface Card) </a:t>
            </a:r>
            <a:r>
              <a:rPr lang="en-US" dirty="0" err="1"/>
              <a:t>etc</a:t>
            </a:r>
            <a:r>
              <a:rPr lang="en-US" dirty="0"/>
              <a:t>, into many different execution environments as per our requirements, hence giving us a feel that each execution environment is a single computer. For example, </a:t>
            </a:r>
            <a:r>
              <a:rPr lang="en-US"/>
              <a:t>VirtualBox</a:t>
            </a:r>
            <a:endParaRPr lang="en-US"/>
          </a:p>
        </p:txBody>
      </p:sp>
    </p:spTree>
    <p:extLst>
      <p:ext uri="{BB962C8B-B14F-4D97-AF65-F5344CB8AC3E}">
        <p14:creationId xmlns:p14="http://schemas.microsoft.com/office/powerpoint/2010/main" val="357903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VM is </a:t>
            </a:r>
            <a:r>
              <a:rPr lang="en-US" dirty="0"/>
              <a:t>like fake computer system operating on your hardware. It partially uses the hardware of your system (like CPU, RAM, disk space, etc.) but its space is completely separated from your main system. Two virtual machines don’t interrupt in each other’s working and functioning nor they can </a:t>
            </a:r>
            <a:r>
              <a:rPr lang="en-US" dirty="0" smtClean="0"/>
              <a:t>access </a:t>
            </a:r>
            <a:r>
              <a:rPr lang="en-US" dirty="0"/>
              <a:t>each other’s space which gives an illusion that we are using totally different hardware system.</a:t>
            </a:r>
            <a:endParaRPr lang="en-US" dirty="0"/>
          </a:p>
        </p:txBody>
      </p:sp>
    </p:spTree>
    <p:extLst>
      <p:ext uri="{BB962C8B-B14F-4D97-AF65-F5344CB8AC3E}">
        <p14:creationId xmlns:p14="http://schemas.microsoft.com/office/powerpoint/2010/main" val="146158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a:t>In general there is no limit because it depends on the hardware of your system. As the VM is using hardware of your system, if it goes out of it’s capacity then it will limit you not to install further virtual machines.</a:t>
            </a:r>
            <a:endParaRPr lang="en-US" dirty="0"/>
          </a:p>
        </p:txBody>
      </p:sp>
    </p:spTree>
    <p:extLst>
      <p:ext uri="{BB962C8B-B14F-4D97-AF65-F5344CB8AC3E}">
        <p14:creationId xmlns:p14="http://schemas.microsoft.com/office/powerpoint/2010/main" val="342275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D26FDBD-F4B2-4276-93E0-7E101164D9D5}" type="slidenum">
              <a:rPr lang="en-US"/>
              <a:pPr/>
              <a:t>2</a:t>
            </a:fld>
            <a:endParaRPr lang="en-US"/>
          </a:p>
        </p:txBody>
      </p:sp>
      <p:sp>
        <p:nvSpPr>
          <p:cNvPr id="3074" name="Rectangle 2"/>
          <p:cNvSpPr>
            <a:spLocks noGrp="1" noChangeArrowheads="1"/>
          </p:cNvSpPr>
          <p:nvPr>
            <p:ph type="title"/>
          </p:nvPr>
        </p:nvSpPr>
        <p:spPr>
          <a:xfrm>
            <a:off x="457200" y="0"/>
            <a:ext cx="7772400" cy="1143000"/>
          </a:xfrm>
        </p:spPr>
        <p:txBody>
          <a:bodyPr/>
          <a:lstStyle/>
          <a:p>
            <a:r>
              <a:rPr lang="en-US"/>
              <a:t>Introduction</a:t>
            </a:r>
          </a:p>
        </p:txBody>
      </p:sp>
      <p:sp>
        <p:nvSpPr>
          <p:cNvPr id="3075" name="Rectangle 3"/>
          <p:cNvSpPr>
            <a:spLocks noGrp="1" noChangeArrowheads="1"/>
          </p:cNvSpPr>
          <p:nvPr>
            <p:ph type="body" idx="1"/>
          </p:nvPr>
        </p:nvSpPr>
        <p:spPr>
          <a:xfrm>
            <a:off x="2209800" y="4419600"/>
            <a:ext cx="5613400" cy="1828800"/>
          </a:xfrm>
        </p:spPr>
        <p:txBody>
          <a:bodyPr>
            <a:normAutofit fontScale="92500" lnSpcReduction="10000"/>
          </a:bodyPr>
          <a:lstStyle/>
          <a:p>
            <a:r>
              <a:rPr lang="en-US"/>
              <a:t>A computer system consists of</a:t>
            </a:r>
            <a:endParaRPr lang="en-US" sz="2400"/>
          </a:p>
          <a:p>
            <a:pPr lvl="1"/>
            <a:r>
              <a:rPr lang="en-US"/>
              <a:t>hardware</a:t>
            </a:r>
          </a:p>
          <a:p>
            <a:pPr lvl="1"/>
            <a:r>
              <a:rPr lang="en-US"/>
              <a:t>system programs</a:t>
            </a:r>
          </a:p>
          <a:p>
            <a:pPr lvl="1"/>
            <a:r>
              <a:rPr lang="en-US"/>
              <a:t>application programs</a:t>
            </a:r>
            <a:endParaRPr lang="en-US" sz="2000"/>
          </a:p>
        </p:txBody>
      </p:sp>
      <p:pic>
        <p:nvPicPr>
          <p:cNvPr id="3078" name="Picture 6" descr="C:\B\b4\JPG\foo\1-1.jpg"/>
          <p:cNvPicPr>
            <a:picLocks noChangeAspect="1" noChangeArrowheads="1"/>
          </p:cNvPicPr>
          <p:nvPr/>
        </p:nvPicPr>
        <p:blipFill>
          <a:blip r:embed="rId2"/>
          <a:srcRect/>
          <a:stretch>
            <a:fillRect/>
          </a:stretch>
        </p:blipFill>
        <p:spPr bwMode="auto">
          <a:xfrm>
            <a:off x="2298700" y="1228725"/>
            <a:ext cx="5505450" cy="30797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Can </a:t>
            </a:r>
            <a:r>
              <a:rPr lang="en-US" dirty="0" smtClean="0"/>
              <a:t>we </a:t>
            </a:r>
            <a:r>
              <a:rPr lang="en-US" dirty="0"/>
              <a:t>access the files of one VM from </a:t>
            </a:r>
            <a:r>
              <a:rPr lang="en-US" dirty="0" smtClean="0"/>
              <a:t>another  : </a:t>
            </a:r>
          </a:p>
          <a:p>
            <a:pPr fontAlgn="base">
              <a:buFont typeface="Wingdings" pitchFamily="2" charset="2"/>
              <a:buChar char="Ø"/>
            </a:pPr>
            <a:r>
              <a:rPr lang="en-US" dirty="0"/>
              <a:t>	</a:t>
            </a:r>
            <a:r>
              <a:rPr lang="en-US" dirty="0" smtClean="0"/>
              <a:t>In </a:t>
            </a:r>
            <a:r>
              <a:rPr lang="en-US" dirty="0"/>
              <a:t>general No, but as an advanced hardware feature, we can allow the file-sharing </a:t>
            </a:r>
            <a:r>
              <a:rPr lang="en-US" dirty="0" smtClean="0"/>
              <a:t>(other resource sharing) for </a:t>
            </a:r>
            <a:r>
              <a:rPr lang="en-US" dirty="0"/>
              <a:t>different virtual machines</a:t>
            </a:r>
          </a:p>
          <a:p>
            <a:endParaRPr lang="en-US" dirty="0"/>
          </a:p>
        </p:txBody>
      </p:sp>
    </p:spTree>
    <p:extLst>
      <p:ext uri="{BB962C8B-B14F-4D97-AF65-F5344CB8AC3E}">
        <p14:creationId xmlns:p14="http://schemas.microsoft.com/office/powerpoint/2010/main" val="3632392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pic>
        <p:nvPicPr>
          <p:cNvPr id="4" name="Picture 2" descr="C:\Users\ITCGL_22\Desktop\SystemV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2484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15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These types of virtual machines gives us complete system platform and gives the execution of the complete virtual operating system. Just like virtual box, system virtual machine is providing an environment for an OS to be installed completely. We can see in </a:t>
            </a:r>
            <a:r>
              <a:rPr lang="en-US" dirty="0" smtClean="0"/>
              <a:t>image </a:t>
            </a:r>
            <a:r>
              <a:rPr lang="en-US" dirty="0"/>
              <a:t>that our hardware of Real Machine is being distributed between two simulated operating systems by Virtual machine monitor. And then some programs, processes are going on in that distributed hardware of simulated machines separately</a:t>
            </a:r>
            <a:endParaRPr lang="en-US" dirty="0"/>
          </a:p>
        </p:txBody>
      </p:sp>
    </p:spTree>
    <p:extLst>
      <p:ext uri="{BB962C8B-B14F-4D97-AF65-F5344CB8AC3E}">
        <p14:creationId xmlns:p14="http://schemas.microsoft.com/office/powerpoint/2010/main" val="350386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475" y="2139156"/>
            <a:ext cx="459105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192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Virtual Machine Language :</a:t>
            </a:r>
            <a:r>
              <a:rPr lang="en-US" dirty="0"/>
              <a:t/>
            </a:r>
            <a:br>
              <a:rPr lang="en-US" dirty="0"/>
            </a:br>
            <a:r>
              <a:rPr lang="en-US" dirty="0"/>
              <a:t>It’s type of language which can be understood by different operating systems. It is platform-independent. Just like to run any programming language (C, python, or java) we need specific compiler that actually converts that code into system understandable </a:t>
            </a:r>
            <a:r>
              <a:rPr lang="en-US" dirty="0" smtClean="0"/>
              <a:t>code</a:t>
            </a:r>
          </a:p>
          <a:p>
            <a:pPr fontAlgn="base"/>
            <a:r>
              <a:rPr lang="en-US" dirty="0" smtClean="0"/>
              <a:t>The </a:t>
            </a:r>
            <a:r>
              <a:rPr lang="en-US" dirty="0"/>
              <a:t>same virtual machine language works. If we want to use code that can be executed on different types of operating systems like (Windows, Linux, </a:t>
            </a:r>
            <a:r>
              <a:rPr lang="en-US" dirty="0" err="1"/>
              <a:t>etc</a:t>
            </a:r>
            <a:r>
              <a:rPr lang="en-US" dirty="0"/>
              <a:t>) then virtual machine language will be helpful.</a:t>
            </a:r>
          </a:p>
          <a:p>
            <a:r>
              <a:rPr lang="en-US" dirty="0"/>
              <a:t/>
            </a:r>
            <a:br>
              <a:rPr lang="en-US" dirty="0"/>
            </a:br>
            <a:endParaRPr lang="en-US" dirty="0"/>
          </a:p>
        </p:txBody>
      </p:sp>
    </p:spTree>
    <p:extLst>
      <p:ext uri="{BB962C8B-B14F-4D97-AF65-F5344CB8AC3E}">
        <p14:creationId xmlns:p14="http://schemas.microsoft.com/office/powerpoint/2010/main" val="77895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Advantages:</a:t>
            </a:r>
            <a:endParaRPr lang="en-US" dirty="0"/>
          </a:p>
          <a:p>
            <a:pPr fontAlgn="base"/>
            <a:r>
              <a:rPr lang="en-US" dirty="0"/>
              <a:t>There are no protection problems because each virtual machine is completely isolated from all other virtual machines.</a:t>
            </a:r>
          </a:p>
          <a:p>
            <a:pPr fontAlgn="base"/>
            <a:r>
              <a:rPr lang="en-US" dirty="0"/>
              <a:t>Virtual machine can provide an instruction set architecture that differs from real computers.</a:t>
            </a:r>
          </a:p>
          <a:p>
            <a:pPr fontAlgn="base"/>
            <a:r>
              <a:rPr lang="en-US" dirty="0"/>
              <a:t>Easy maintenance, availability and convenient recovery</a:t>
            </a:r>
          </a:p>
          <a:p>
            <a:endParaRPr lang="en-US" dirty="0"/>
          </a:p>
        </p:txBody>
      </p:sp>
    </p:spTree>
    <p:extLst>
      <p:ext uri="{BB962C8B-B14F-4D97-AF65-F5344CB8AC3E}">
        <p14:creationId xmlns:p14="http://schemas.microsoft.com/office/powerpoint/2010/main" val="3296900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Disadvantages:</a:t>
            </a:r>
            <a:endParaRPr lang="en-US" dirty="0"/>
          </a:p>
          <a:p>
            <a:pPr fontAlgn="base"/>
            <a:r>
              <a:rPr lang="en-US" dirty="0"/>
              <a:t>When multiple virtual machines are simultaneously running on a host computer, one virtual machine can be affected by other running virtual machines, depending on the workload.</a:t>
            </a:r>
          </a:p>
          <a:p>
            <a:pPr fontAlgn="base"/>
            <a:r>
              <a:rPr lang="en-US" dirty="0"/>
              <a:t>Virtual machines are not as efficient as a real one when accessing the hardware</a:t>
            </a:r>
          </a:p>
          <a:p>
            <a:endParaRPr lang="en-US" dirty="0"/>
          </a:p>
        </p:txBody>
      </p:sp>
    </p:spTree>
    <p:extLst>
      <p:ext uri="{BB962C8B-B14F-4D97-AF65-F5344CB8AC3E}">
        <p14:creationId xmlns:p14="http://schemas.microsoft.com/office/powerpoint/2010/main" val="322066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82946" name="Rectangle 2"/>
          <p:cNvSpPr>
            <a:spLocks noGrp="1" noChangeArrowheads="1"/>
          </p:cNvSpPr>
          <p:nvPr>
            <p:ph type="title"/>
          </p:nvPr>
        </p:nvSpPr>
        <p:spPr>
          <a:xfrm>
            <a:off x="457200" y="-228600"/>
            <a:ext cx="8229600" cy="1143000"/>
          </a:xfrm>
        </p:spPr>
        <p:txBody>
          <a:bodyPr/>
          <a:lstStyle/>
          <a:p>
            <a:r>
              <a:rPr lang="en-US" dirty="0"/>
              <a:t>System Calls</a:t>
            </a:r>
          </a:p>
        </p:txBody>
      </p:sp>
      <p:sp>
        <p:nvSpPr>
          <p:cNvPr id="82947" name="Rectangle 3"/>
          <p:cNvSpPr>
            <a:spLocks noGrp="1" noChangeArrowheads="1"/>
          </p:cNvSpPr>
          <p:nvPr>
            <p:ph type="body" idx="1"/>
          </p:nvPr>
        </p:nvSpPr>
        <p:spPr>
          <a:xfrm>
            <a:off x="381000" y="838200"/>
            <a:ext cx="8458200" cy="4114800"/>
          </a:xfrm>
        </p:spPr>
        <p:txBody>
          <a:bodyPr>
            <a:noAutofit/>
          </a:bodyPr>
          <a:lstStyle/>
          <a:p>
            <a:pPr>
              <a:lnSpc>
                <a:spcPct val="90000"/>
              </a:lnSpc>
            </a:pPr>
            <a:r>
              <a:rPr lang="en-US" sz="3600" b="1" dirty="0"/>
              <a:t>System calls provide the interface between a running program and the operating system.</a:t>
            </a:r>
          </a:p>
          <a:p>
            <a:pPr lvl="1">
              <a:lnSpc>
                <a:spcPct val="90000"/>
              </a:lnSpc>
            </a:pPr>
            <a:r>
              <a:rPr lang="en-US" sz="3600" b="1" dirty="0"/>
              <a:t>Generally available as assembly-language instructions.</a:t>
            </a:r>
          </a:p>
          <a:p>
            <a:pPr lvl="1">
              <a:lnSpc>
                <a:spcPct val="90000"/>
              </a:lnSpc>
            </a:pPr>
            <a:r>
              <a:rPr lang="en-US" sz="3600" b="1" dirty="0"/>
              <a:t>Languages defined to replace assembly language for systems programming allow system calls to be made directly (e.g., C, C</a:t>
            </a:r>
            <a:r>
              <a:rPr lang="en-US" sz="3600" b="1" dirty="0" smtClean="0"/>
              <a:t>++)</a:t>
            </a:r>
            <a:endParaRPr lang="en-US" sz="36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096000"/>
          </a:xfrm>
        </p:spPr>
        <p:txBody>
          <a:bodyPr>
            <a:normAutofit/>
          </a:bodyPr>
          <a:lstStyle/>
          <a:p>
            <a:pPr>
              <a:lnSpc>
                <a:spcPct val="90000"/>
              </a:lnSpc>
              <a:buNone/>
            </a:pPr>
            <a:r>
              <a:rPr lang="en-US" sz="3600" b="1" dirty="0" smtClean="0"/>
              <a:t>Three general methods are used to pass parameters  between  a  running  program and the operating system.</a:t>
            </a:r>
          </a:p>
          <a:p>
            <a:pPr lvl="1">
              <a:lnSpc>
                <a:spcPct val="90000"/>
              </a:lnSpc>
            </a:pPr>
            <a:r>
              <a:rPr lang="en-US" sz="3600" b="1" dirty="0" smtClean="0"/>
              <a:t>Pass parameters in </a:t>
            </a:r>
            <a:r>
              <a:rPr lang="en-US" sz="3600" b="1" i="1" dirty="0" smtClean="0"/>
              <a:t>registers</a:t>
            </a:r>
            <a:r>
              <a:rPr lang="en-US" sz="3600" b="1" dirty="0" smtClean="0"/>
              <a:t>.</a:t>
            </a:r>
          </a:p>
          <a:p>
            <a:pPr lvl="1">
              <a:lnSpc>
                <a:spcPct val="90000"/>
              </a:lnSpc>
            </a:pPr>
            <a:r>
              <a:rPr lang="en-US" sz="3600" b="1" dirty="0" smtClean="0"/>
              <a:t>Store the parameters in a table in memory, and the table address is passed as a parameter in a register.</a:t>
            </a:r>
          </a:p>
          <a:p>
            <a:pPr lvl="1">
              <a:lnSpc>
                <a:spcPct val="90000"/>
              </a:lnSpc>
            </a:pPr>
            <a:r>
              <a:rPr lang="en-US" sz="3600" b="1" i="1" dirty="0" smtClean="0"/>
              <a:t>Push</a:t>
            </a:r>
            <a:r>
              <a:rPr lang="en-US" sz="3600" b="1" dirty="0" smtClean="0"/>
              <a:t> (store) the parameters onto the </a:t>
            </a:r>
            <a:r>
              <a:rPr lang="en-US" sz="3600" b="1" i="1" dirty="0" smtClean="0"/>
              <a:t>stack</a:t>
            </a:r>
            <a:r>
              <a:rPr lang="en-US" sz="3600" b="1" dirty="0" smtClean="0"/>
              <a:t> by the program, and </a:t>
            </a:r>
            <a:r>
              <a:rPr lang="en-US" sz="3600" b="1" i="1" dirty="0" smtClean="0"/>
              <a:t>pop</a:t>
            </a:r>
            <a:r>
              <a:rPr lang="en-US" sz="3600" b="1" dirty="0" smtClean="0"/>
              <a:t> off the stack by operating system.</a:t>
            </a:r>
          </a:p>
          <a:p>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rgbClr val="FF0000"/>
                </a:solidFill>
              </a:rPr>
              <a:t>PROCESS</a:t>
            </a:r>
            <a:endParaRPr lang="en-US" b="1" dirty="0">
              <a:solidFill>
                <a:srgbClr val="FF0000"/>
              </a:solidFill>
            </a:endParaRPr>
          </a:p>
        </p:txBody>
      </p:sp>
      <p:sp>
        <p:nvSpPr>
          <p:cNvPr id="3" name="Content Placeholder 2"/>
          <p:cNvSpPr>
            <a:spLocks noGrp="1"/>
          </p:cNvSpPr>
          <p:nvPr>
            <p:ph idx="1"/>
          </p:nvPr>
        </p:nvSpPr>
        <p:spPr>
          <a:xfrm>
            <a:off x="381000" y="990600"/>
            <a:ext cx="8534400" cy="4953000"/>
          </a:xfrm>
        </p:spPr>
        <p:txBody>
          <a:bodyPr>
            <a:noAutofit/>
          </a:bodyPr>
          <a:lstStyle/>
          <a:p>
            <a:pPr>
              <a:buNone/>
            </a:pPr>
            <a:r>
              <a:rPr lang="en-US" sz="3600" b="1" dirty="0" smtClean="0"/>
              <a:t>It is a program while it is being executed</a:t>
            </a:r>
          </a:p>
          <a:p>
            <a:pPr>
              <a:buNone/>
            </a:pPr>
            <a:r>
              <a:rPr lang="en-US" sz="3600" b="1" dirty="0" smtClean="0"/>
              <a:t>It includes</a:t>
            </a:r>
          </a:p>
          <a:p>
            <a:pPr>
              <a:buNone/>
            </a:pPr>
            <a:r>
              <a:rPr lang="en-US" sz="3600" b="1" dirty="0" smtClean="0"/>
              <a:t>	1. value of program counter</a:t>
            </a:r>
          </a:p>
          <a:p>
            <a:pPr>
              <a:buNone/>
            </a:pPr>
            <a:r>
              <a:rPr lang="en-US" sz="3600" b="1" dirty="0" smtClean="0"/>
              <a:t>	2. contents of CPU register</a:t>
            </a:r>
          </a:p>
          <a:p>
            <a:pPr>
              <a:buNone/>
            </a:pPr>
            <a:r>
              <a:rPr lang="en-US" sz="3600" b="1" dirty="0" smtClean="0"/>
              <a:t>	3. process stack with temporary data</a:t>
            </a:r>
          </a:p>
          <a:p>
            <a:pPr>
              <a:buNone/>
            </a:pPr>
            <a:r>
              <a:rPr lang="en-US" sz="3600" b="1" dirty="0" smtClean="0"/>
              <a:t>	4. data section containing global variables</a:t>
            </a:r>
          </a:p>
          <a:p>
            <a:pPr>
              <a:buNone/>
            </a:pPr>
            <a:r>
              <a:rPr lang="en-US" sz="3600" b="1" dirty="0" smtClean="0"/>
              <a:t>	5. program code</a:t>
            </a:r>
          </a:p>
          <a:p>
            <a:pPr>
              <a:buNone/>
            </a:pPr>
            <a:r>
              <a:rPr lang="en-US" sz="3600" b="1" dirty="0" smtClean="0"/>
              <a:t>	6. dynamically  allocated  memory  during runtime</a:t>
            </a:r>
            <a:endParaRPr lang="en-US" sz="3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B25C282-71D2-4E42-9A97-E72A102CA267}" type="slidenum">
              <a:rPr lang="en-US"/>
              <a:pPr/>
              <a:t>3</a:t>
            </a:fld>
            <a:endParaRPr lang="en-US"/>
          </a:p>
        </p:txBody>
      </p:sp>
      <p:sp>
        <p:nvSpPr>
          <p:cNvPr id="4098" name="Rectangle 2"/>
          <p:cNvSpPr>
            <a:spLocks noGrp="1" noChangeArrowheads="1"/>
          </p:cNvSpPr>
          <p:nvPr>
            <p:ph type="title"/>
          </p:nvPr>
        </p:nvSpPr>
        <p:spPr>
          <a:xfrm>
            <a:off x="628650" y="0"/>
            <a:ext cx="7772400" cy="1143000"/>
          </a:xfrm>
        </p:spPr>
        <p:txBody>
          <a:bodyPr/>
          <a:lstStyle/>
          <a:p>
            <a:r>
              <a:rPr lang="en-US"/>
              <a:t>What is an Operating System</a:t>
            </a:r>
          </a:p>
        </p:txBody>
      </p:sp>
      <p:sp>
        <p:nvSpPr>
          <p:cNvPr id="4099" name="Rectangle 3"/>
          <p:cNvSpPr>
            <a:spLocks noGrp="1" noChangeArrowheads="1"/>
          </p:cNvSpPr>
          <p:nvPr>
            <p:ph type="body" idx="1"/>
          </p:nvPr>
        </p:nvSpPr>
        <p:spPr>
          <a:xfrm>
            <a:off x="685800" y="1981200"/>
            <a:ext cx="8458200" cy="4114800"/>
          </a:xfrm>
        </p:spPr>
        <p:txBody>
          <a:bodyPr/>
          <a:lstStyle/>
          <a:p>
            <a:r>
              <a:rPr lang="en-US"/>
              <a:t>It is an extended machine</a:t>
            </a:r>
          </a:p>
          <a:p>
            <a:pPr lvl="1"/>
            <a:r>
              <a:rPr lang="en-US"/>
              <a:t>Hides the messy details which must be performed</a:t>
            </a:r>
          </a:p>
          <a:p>
            <a:pPr lvl="1"/>
            <a:r>
              <a:rPr lang="en-US"/>
              <a:t>Presents user with a virtual machine, easier to use</a:t>
            </a:r>
          </a:p>
          <a:p>
            <a:pPr lvl="1"/>
            <a:endParaRPr lang="en-US"/>
          </a:p>
          <a:p>
            <a:r>
              <a:rPr lang="en-US"/>
              <a:t>It is a resource manager</a:t>
            </a:r>
          </a:p>
          <a:p>
            <a:pPr lvl="1"/>
            <a:r>
              <a:rPr lang="en-US"/>
              <a:t>Each program gets time with the resource</a:t>
            </a:r>
          </a:p>
          <a:p>
            <a:pPr lvl="1"/>
            <a:r>
              <a:rPr lang="en-US"/>
              <a:t>Each program gets space on the resource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ED24027-BDAC-4B92-95F9-F4C7B4787E0F}" type="slidenum">
              <a:rPr lang="en-US"/>
              <a:pPr/>
              <a:t>30</a:t>
            </a:fld>
            <a:endParaRPr lang="en-US"/>
          </a:p>
        </p:txBody>
      </p:sp>
      <p:sp>
        <p:nvSpPr>
          <p:cNvPr id="2050" name="Rectangle 2"/>
          <p:cNvSpPr>
            <a:spLocks noGrp="1" noChangeArrowheads="1"/>
          </p:cNvSpPr>
          <p:nvPr>
            <p:ph type="title"/>
          </p:nvPr>
        </p:nvSpPr>
        <p:spPr/>
        <p:txBody>
          <a:bodyPr>
            <a:normAutofit fontScale="90000"/>
          </a:bodyPr>
          <a:lstStyle/>
          <a:p>
            <a:r>
              <a:rPr lang="en-US"/>
              <a:t>Processes</a:t>
            </a:r>
            <a:br>
              <a:rPr lang="en-US"/>
            </a:br>
            <a:r>
              <a:rPr lang="en-US" sz="3200"/>
              <a:t>The Process Model</a:t>
            </a:r>
            <a:endParaRPr lang="en-US"/>
          </a:p>
        </p:txBody>
      </p:sp>
      <p:sp>
        <p:nvSpPr>
          <p:cNvPr id="2051" name="Rectangle 3"/>
          <p:cNvSpPr>
            <a:spLocks noGrp="1" noChangeArrowheads="1"/>
          </p:cNvSpPr>
          <p:nvPr>
            <p:ph type="body" idx="1"/>
          </p:nvPr>
        </p:nvSpPr>
        <p:spPr>
          <a:xfrm>
            <a:off x="254000" y="4572000"/>
            <a:ext cx="8890000" cy="914400"/>
          </a:xfrm>
        </p:spPr>
        <p:txBody>
          <a:bodyPr>
            <a:normAutofit fontScale="70000" lnSpcReduction="20000"/>
          </a:bodyPr>
          <a:lstStyle/>
          <a:p>
            <a:pPr>
              <a:lnSpc>
                <a:spcPct val="90000"/>
              </a:lnSpc>
            </a:pPr>
            <a:r>
              <a:rPr lang="en-US" sz="2800"/>
              <a:t>Multiprogramming of four programs</a:t>
            </a:r>
          </a:p>
          <a:p>
            <a:pPr>
              <a:lnSpc>
                <a:spcPct val="90000"/>
              </a:lnSpc>
            </a:pPr>
            <a:r>
              <a:rPr lang="en-US" sz="2800"/>
              <a:t>Conceptual model of 4 independent, sequential processes</a:t>
            </a:r>
          </a:p>
          <a:p>
            <a:pPr>
              <a:lnSpc>
                <a:spcPct val="90000"/>
              </a:lnSpc>
            </a:pPr>
            <a:r>
              <a:rPr lang="en-US" sz="2800"/>
              <a:t>Only one program active at any instant</a:t>
            </a:r>
          </a:p>
        </p:txBody>
      </p:sp>
      <p:pic>
        <p:nvPicPr>
          <p:cNvPr id="2054" name="Picture 6" descr="C:\B\b4\JPG\foo\2-1.jpg"/>
          <p:cNvPicPr>
            <a:picLocks noChangeAspect="1" noChangeArrowheads="1"/>
          </p:cNvPicPr>
          <p:nvPr/>
        </p:nvPicPr>
        <p:blipFill>
          <a:blip r:embed="rId2"/>
          <a:srcRect/>
          <a:stretch>
            <a:fillRect/>
          </a:stretch>
        </p:blipFill>
        <p:spPr bwMode="auto">
          <a:xfrm>
            <a:off x="427038" y="1663700"/>
            <a:ext cx="7997825" cy="25654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7596C7-27E5-4D39-AB82-BDB3E1E1AB27}" type="slidenum">
              <a:rPr lang="en-US"/>
              <a:pPr/>
              <a:t>31</a:t>
            </a:fld>
            <a:endParaRPr lang="en-US"/>
          </a:p>
        </p:txBody>
      </p:sp>
      <p:sp>
        <p:nvSpPr>
          <p:cNvPr id="5122" name="Rectangle 2"/>
          <p:cNvSpPr>
            <a:spLocks noGrp="1" noChangeArrowheads="1"/>
          </p:cNvSpPr>
          <p:nvPr>
            <p:ph type="title"/>
          </p:nvPr>
        </p:nvSpPr>
        <p:spPr/>
        <p:txBody>
          <a:bodyPr/>
          <a:lstStyle/>
          <a:p>
            <a:r>
              <a:rPr lang="en-US"/>
              <a:t>Process Creation</a:t>
            </a:r>
          </a:p>
        </p:txBody>
      </p:sp>
      <p:sp>
        <p:nvSpPr>
          <p:cNvPr id="5123" name="Rectangle 3"/>
          <p:cNvSpPr>
            <a:spLocks noGrp="1" noChangeArrowheads="1"/>
          </p:cNvSpPr>
          <p:nvPr>
            <p:ph type="body" idx="1"/>
          </p:nvPr>
        </p:nvSpPr>
        <p:spPr/>
        <p:txBody>
          <a:bodyPr/>
          <a:lstStyle/>
          <a:p>
            <a:pPr marL="609600" indent="-609600">
              <a:buFontTx/>
              <a:buNone/>
            </a:pPr>
            <a:r>
              <a:rPr lang="en-US"/>
              <a:t>Principal events that cause process creation</a:t>
            </a:r>
          </a:p>
          <a:p>
            <a:pPr marL="609600" indent="-609600">
              <a:buFontTx/>
              <a:buAutoNum type="arabicPeriod"/>
            </a:pPr>
            <a:r>
              <a:rPr lang="en-US"/>
              <a:t>System initialization</a:t>
            </a:r>
          </a:p>
          <a:p>
            <a:pPr marL="609600" indent="-609600"/>
            <a:r>
              <a:rPr lang="en-US"/>
              <a:t>Execution of a process creation system </a:t>
            </a:r>
          </a:p>
          <a:p>
            <a:pPr marL="609600" indent="-609600">
              <a:buFontTx/>
              <a:buAutoNum type="arabicPeriod"/>
            </a:pPr>
            <a:r>
              <a:rPr lang="en-US"/>
              <a:t>User request to create a new process</a:t>
            </a:r>
          </a:p>
          <a:p>
            <a:pPr marL="609600" indent="-609600">
              <a:buFontTx/>
              <a:buAutoNum type="arabicPeriod"/>
            </a:pPr>
            <a:r>
              <a:rPr lang="en-US"/>
              <a:t>Initiation of a batch job</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877F1A-624A-403C-8B43-6D471F16CE43}" type="slidenum">
              <a:rPr lang="en-US"/>
              <a:pPr/>
              <a:t>32</a:t>
            </a:fld>
            <a:endParaRPr lang="en-US"/>
          </a:p>
        </p:txBody>
      </p:sp>
      <p:sp>
        <p:nvSpPr>
          <p:cNvPr id="6146" name="Rectangle 2"/>
          <p:cNvSpPr>
            <a:spLocks noGrp="1" noChangeArrowheads="1"/>
          </p:cNvSpPr>
          <p:nvPr>
            <p:ph type="title"/>
          </p:nvPr>
        </p:nvSpPr>
        <p:spPr/>
        <p:txBody>
          <a:bodyPr/>
          <a:lstStyle/>
          <a:p>
            <a:r>
              <a:rPr lang="en-US"/>
              <a:t>Process Termination</a:t>
            </a:r>
          </a:p>
        </p:txBody>
      </p:sp>
      <p:sp>
        <p:nvSpPr>
          <p:cNvPr id="6147" name="Rectangle 3"/>
          <p:cNvSpPr>
            <a:spLocks noGrp="1" noChangeArrowheads="1"/>
          </p:cNvSpPr>
          <p:nvPr>
            <p:ph type="body" idx="1"/>
          </p:nvPr>
        </p:nvSpPr>
        <p:spPr/>
        <p:txBody>
          <a:bodyPr/>
          <a:lstStyle/>
          <a:p>
            <a:pPr marL="609600" indent="-609600">
              <a:buFontTx/>
              <a:buNone/>
            </a:pPr>
            <a:r>
              <a:rPr lang="en-US"/>
              <a:t>Conditions which terminate processes</a:t>
            </a:r>
          </a:p>
          <a:p>
            <a:pPr marL="609600" indent="-609600">
              <a:buFontTx/>
              <a:buAutoNum type="arabicPeriod"/>
            </a:pPr>
            <a:r>
              <a:rPr lang="en-US"/>
              <a:t>Normal exit (voluntary)</a:t>
            </a:r>
          </a:p>
          <a:p>
            <a:pPr marL="609600" indent="-609600">
              <a:buFontTx/>
              <a:buAutoNum type="arabicPeriod"/>
            </a:pPr>
            <a:r>
              <a:rPr lang="en-US"/>
              <a:t>Error exit (voluntary)</a:t>
            </a:r>
          </a:p>
          <a:p>
            <a:pPr marL="609600" indent="-609600">
              <a:buFontTx/>
              <a:buAutoNum type="arabicPeriod"/>
            </a:pPr>
            <a:r>
              <a:rPr lang="en-US"/>
              <a:t>Fatal error (involuntary)</a:t>
            </a:r>
          </a:p>
          <a:p>
            <a:pPr marL="609600" indent="-609600">
              <a:buFontTx/>
              <a:buAutoNum type="arabicPeriod"/>
            </a:pPr>
            <a:r>
              <a:rPr lang="en-US"/>
              <a:t>Killed by another process (involuntary)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B57A7C-ECC7-45A3-87A0-6CEBA7A12D62}" type="slidenum">
              <a:rPr lang="en-US"/>
              <a:pPr/>
              <a:t>33</a:t>
            </a:fld>
            <a:endParaRPr lang="en-US"/>
          </a:p>
        </p:txBody>
      </p:sp>
      <p:sp>
        <p:nvSpPr>
          <p:cNvPr id="7170" name="Rectangle 2"/>
          <p:cNvSpPr>
            <a:spLocks noGrp="1" noChangeArrowheads="1"/>
          </p:cNvSpPr>
          <p:nvPr>
            <p:ph type="title"/>
          </p:nvPr>
        </p:nvSpPr>
        <p:spPr/>
        <p:txBody>
          <a:bodyPr/>
          <a:lstStyle/>
          <a:p>
            <a:r>
              <a:rPr lang="en-US" dirty="0"/>
              <a:t>Process States </a:t>
            </a:r>
          </a:p>
        </p:txBody>
      </p:sp>
      <p:sp>
        <p:nvSpPr>
          <p:cNvPr id="7171" name="Rectangle 3"/>
          <p:cNvSpPr>
            <a:spLocks noGrp="1" noChangeArrowheads="1"/>
          </p:cNvSpPr>
          <p:nvPr>
            <p:ph type="body" idx="1"/>
          </p:nvPr>
        </p:nvSpPr>
        <p:spPr>
          <a:xfrm>
            <a:off x="1695450" y="4238625"/>
            <a:ext cx="7772400" cy="1485900"/>
          </a:xfrm>
        </p:spPr>
        <p:txBody>
          <a:bodyPr>
            <a:normAutofit fontScale="70000" lnSpcReduction="20000"/>
          </a:bodyPr>
          <a:lstStyle/>
          <a:p>
            <a:pPr>
              <a:lnSpc>
                <a:spcPct val="90000"/>
              </a:lnSpc>
            </a:pPr>
            <a:r>
              <a:rPr lang="en-US"/>
              <a:t>Possible process states</a:t>
            </a:r>
          </a:p>
          <a:p>
            <a:pPr lvl="1">
              <a:lnSpc>
                <a:spcPct val="90000"/>
              </a:lnSpc>
            </a:pPr>
            <a:r>
              <a:rPr lang="en-US"/>
              <a:t>running</a:t>
            </a:r>
          </a:p>
          <a:p>
            <a:pPr lvl="1">
              <a:lnSpc>
                <a:spcPct val="90000"/>
              </a:lnSpc>
            </a:pPr>
            <a:r>
              <a:rPr lang="en-US"/>
              <a:t>blocked</a:t>
            </a:r>
          </a:p>
          <a:p>
            <a:pPr lvl="1">
              <a:lnSpc>
                <a:spcPct val="90000"/>
              </a:lnSpc>
            </a:pPr>
            <a:r>
              <a:rPr lang="en-US"/>
              <a:t>ready</a:t>
            </a:r>
            <a:endParaRPr lang="en-US" sz="2000"/>
          </a:p>
          <a:p>
            <a:pPr>
              <a:lnSpc>
                <a:spcPct val="90000"/>
              </a:lnSpc>
            </a:pPr>
            <a:r>
              <a:rPr lang="en-US"/>
              <a:t>Transitions between states shown</a:t>
            </a:r>
            <a:endParaRPr lang="en-US" sz="2400"/>
          </a:p>
        </p:txBody>
      </p:sp>
      <p:pic>
        <p:nvPicPr>
          <p:cNvPr id="7173" name="Picture 5"/>
          <p:cNvPicPr>
            <a:picLocks noChangeAspect="1" noChangeArrowheads="1"/>
          </p:cNvPicPr>
          <p:nvPr/>
        </p:nvPicPr>
        <p:blipFill>
          <a:blip r:embed="rId2"/>
          <a:srcRect/>
          <a:stretch>
            <a:fillRect/>
          </a:stretch>
        </p:blipFill>
        <p:spPr bwMode="auto">
          <a:xfrm>
            <a:off x="695325" y="1512888"/>
            <a:ext cx="7639050" cy="207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2770" name="Rectangle 2"/>
          <p:cNvSpPr>
            <a:spLocks noGrp="1" noChangeArrowheads="1"/>
          </p:cNvSpPr>
          <p:nvPr>
            <p:ph type="title"/>
          </p:nvPr>
        </p:nvSpPr>
        <p:spPr>
          <a:xfrm>
            <a:off x="1171575" y="0"/>
            <a:ext cx="6757988" cy="844550"/>
          </a:xfrm>
        </p:spPr>
        <p:txBody>
          <a:bodyPr/>
          <a:lstStyle/>
          <a:p>
            <a:r>
              <a:rPr lang="en-US"/>
              <a:t>Process State</a:t>
            </a:r>
          </a:p>
        </p:txBody>
      </p:sp>
      <p:sp>
        <p:nvSpPr>
          <p:cNvPr id="32771" name="Rectangle 3"/>
          <p:cNvSpPr>
            <a:spLocks noGrp="1" noChangeArrowheads="1"/>
          </p:cNvSpPr>
          <p:nvPr>
            <p:ph type="body" idx="1"/>
          </p:nvPr>
        </p:nvSpPr>
        <p:spPr>
          <a:xfrm>
            <a:off x="152400" y="838200"/>
            <a:ext cx="8991600" cy="2695575"/>
          </a:xfrm>
        </p:spPr>
        <p:txBody>
          <a:bodyPr>
            <a:noAutofit/>
          </a:bodyPr>
          <a:lstStyle/>
          <a:p>
            <a:r>
              <a:rPr lang="en-US" sz="3600" b="1" dirty="0">
                <a:solidFill>
                  <a:srgbClr val="FF0000"/>
                </a:solidFill>
              </a:rPr>
              <a:t>As a process executes, it changes </a:t>
            </a:r>
            <a:r>
              <a:rPr lang="en-US" sz="3600" b="1" i="1" dirty="0">
                <a:solidFill>
                  <a:srgbClr val="FF0000"/>
                </a:solidFill>
              </a:rPr>
              <a:t>state</a:t>
            </a:r>
            <a:endParaRPr lang="en-US" sz="3600" b="1" dirty="0">
              <a:solidFill>
                <a:srgbClr val="FF0000"/>
              </a:solidFill>
            </a:endParaRPr>
          </a:p>
          <a:p>
            <a:pPr lvl="1"/>
            <a:r>
              <a:rPr lang="en-US" sz="3600" b="1" dirty="0"/>
              <a:t>new: </a:t>
            </a:r>
            <a:r>
              <a:rPr lang="en-US" sz="3600" b="1" dirty="0">
                <a:solidFill>
                  <a:srgbClr val="FF0000"/>
                </a:solidFill>
              </a:rPr>
              <a:t> The process is being created.</a:t>
            </a:r>
          </a:p>
          <a:p>
            <a:pPr lvl="1"/>
            <a:r>
              <a:rPr lang="en-US" sz="3600" b="1" dirty="0"/>
              <a:t>running:</a:t>
            </a:r>
            <a:r>
              <a:rPr lang="en-US" sz="3600" b="1" dirty="0">
                <a:solidFill>
                  <a:srgbClr val="FF0000"/>
                </a:solidFill>
              </a:rPr>
              <a:t>  Instructions are being executed.</a:t>
            </a:r>
          </a:p>
          <a:p>
            <a:pPr lvl="1"/>
            <a:r>
              <a:rPr lang="en-US" sz="3600" b="1" dirty="0"/>
              <a:t>waiting:</a:t>
            </a:r>
            <a:r>
              <a:rPr lang="en-US" sz="3600" b="1" dirty="0">
                <a:solidFill>
                  <a:srgbClr val="FF0000"/>
                </a:solidFill>
              </a:rPr>
              <a:t>  The process is waiting for some event to occur.</a:t>
            </a:r>
          </a:p>
          <a:p>
            <a:pPr lvl="1"/>
            <a:r>
              <a:rPr lang="en-US" sz="3600" b="1" dirty="0"/>
              <a:t>ready:</a:t>
            </a:r>
            <a:r>
              <a:rPr lang="en-US" sz="3600" b="1" dirty="0">
                <a:solidFill>
                  <a:srgbClr val="FF0000"/>
                </a:solidFill>
              </a:rPr>
              <a:t>  The process is waiting to be assigned to a process.</a:t>
            </a:r>
          </a:p>
          <a:p>
            <a:pPr lvl="1"/>
            <a:r>
              <a:rPr lang="en-US" sz="3600" b="1" dirty="0"/>
              <a:t>terminated:</a:t>
            </a:r>
            <a:r>
              <a:rPr lang="en-US" sz="3600" b="1" dirty="0">
                <a:solidFill>
                  <a:srgbClr val="FF0000"/>
                </a:solidFill>
              </a:rPr>
              <a:t>  The process has finished execution.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b="1" dirty="0" smtClean="0">
                <a:solidFill>
                  <a:srgbClr val="FF0000"/>
                </a:solidFill>
              </a:rPr>
              <a:t>Process  state  transition  diagram</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762000" y="2438400"/>
            <a:ext cx="1447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5" name="Oval 4"/>
          <p:cNvSpPr/>
          <p:nvPr/>
        </p:nvSpPr>
        <p:spPr>
          <a:xfrm>
            <a:off x="2971800" y="2438400"/>
            <a:ext cx="1219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READY</a:t>
            </a:r>
            <a:endParaRPr lang="en-US" dirty="0"/>
          </a:p>
        </p:txBody>
      </p:sp>
      <p:sp>
        <p:nvSpPr>
          <p:cNvPr id="8" name="Oval 7"/>
          <p:cNvSpPr/>
          <p:nvPr/>
        </p:nvSpPr>
        <p:spPr>
          <a:xfrm>
            <a:off x="4953000" y="2438400"/>
            <a:ext cx="1219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a:t>
            </a:r>
            <a:endParaRPr lang="en-US" dirty="0"/>
          </a:p>
        </p:txBody>
      </p:sp>
      <p:sp>
        <p:nvSpPr>
          <p:cNvPr id="10" name="Oval 9"/>
          <p:cNvSpPr/>
          <p:nvPr/>
        </p:nvSpPr>
        <p:spPr>
          <a:xfrm>
            <a:off x="3657600" y="4495800"/>
            <a:ext cx="1905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BLOCKED / WAITING</a:t>
            </a:r>
            <a:endParaRPr lang="en-US" dirty="0"/>
          </a:p>
        </p:txBody>
      </p:sp>
      <p:sp>
        <p:nvSpPr>
          <p:cNvPr id="11" name="Oval 10"/>
          <p:cNvSpPr/>
          <p:nvPr/>
        </p:nvSpPr>
        <p:spPr>
          <a:xfrm>
            <a:off x="6553200" y="24384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3" name="Straight Arrow Connector 12"/>
          <p:cNvCxnSpPr>
            <a:stCxn id="4" idx="6"/>
            <a:endCxn id="5" idx="2"/>
          </p:cNvCxnSpPr>
          <p:nvPr/>
        </p:nvCxnSpPr>
        <p:spPr>
          <a:xfrm>
            <a:off x="2209800" y="2895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6"/>
            <a:endCxn id="8" idx="2"/>
          </p:cNvCxnSpPr>
          <p:nvPr/>
        </p:nvCxnSpPr>
        <p:spPr>
          <a:xfrm>
            <a:off x="4191000" y="2895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11" idx="2"/>
          </p:cNvCxnSpPr>
          <p:nvPr/>
        </p:nvCxnSpPr>
        <p:spPr>
          <a:xfrm>
            <a:off x="6172200" y="2895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4"/>
            <a:endCxn id="10" idx="7"/>
          </p:cNvCxnSpPr>
          <p:nvPr/>
        </p:nvCxnSpPr>
        <p:spPr>
          <a:xfrm rot="5400000">
            <a:off x="4773496" y="3862924"/>
            <a:ext cx="1299229" cy="27898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5" idx="3"/>
          </p:cNvCxnSpPr>
          <p:nvPr/>
        </p:nvCxnSpPr>
        <p:spPr>
          <a:xfrm rot="10800000">
            <a:off x="3150348" y="3218890"/>
            <a:ext cx="507252" cy="181031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 idx="0"/>
          </p:cNvCxnSpPr>
          <p:nvPr/>
        </p:nvCxnSpPr>
        <p:spPr>
          <a:xfrm rot="5400000" flipH="1" flipV="1">
            <a:off x="5410200" y="2286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3505200" y="21336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5400000">
            <a:off x="3352800" y="2286000"/>
            <a:ext cx="3048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C1E70E8-BA76-4C70-8D52-38D6A04F26A1}" type="slidenum">
              <a:rPr lang="en-US"/>
              <a:pPr/>
              <a:t>36</a:t>
            </a:fld>
            <a:endParaRPr lang="en-US"/>
          </a:p>
        </p:txBody>
      </p:sp>
      <p:sp>
        <p:nvSpPr>
          <p:cNvPr id="50178" name="Rectangle 2"/>
          <p:cNvSpPr>
            <a:spLocks noGrp="1" noChangeArrowheads="1"/>
          </p:cNvSpPr>
          <p:nvPr>
            <p:ph type="title"/>
          </p:nvPr>
        </p:nvSpPr>
        <p:spPr/>
        <p:txBody>
          <a:bodyPr>
            <a:normAutofit fontScale="90000"/>
          </a:bodyPr>
          <a:lstStyle/>
          <a:p>
            <a:r>
              <a:rPr lang="en-US"/>
              <a:t>Scheduling</a:t>
            </a:r>
            <a:br>
              <a:rPr lang="en-US"/>
            </a:br>
            <a:r>
              <a:rPr lang="en-US" sz="3600"/>
              <a:t>Introduction to Scheduling (1)</a:t>
            </a:r>
            <a:endParaRPr lang="en-US"/>
          </a:p>
        </p:txBody>
      </p:sp>
      <p:sp>
        <p:nvSpPr>
          <p:cNvPr id="50179" name="Rectangle 3"/>
          <p:cNvSpPr>
            <a:spLocks noGrp="1" noChangeArrowheads="1"/>
          </p:cNvSpPr>
          <p:nvPr>
            <p:ph type="body" idx="1"/>
          </p:nvPr>
        </p:nvSpPr>
        <p:spPr>
          <a:xfrm>
            <a:off x="371475" y="5010150"/>
            <a:ext cx="8458200" cy="971550"/>
          </a:xfrm>
        </p:spPr>
        <p:txBody>
          <a:bodyPr>
            <a:normAutofit fontScale="85000" lnSpcReduction="20000"/>
          </a:bodyPr>
          <a:lstStyle/>
          <a:p>
            <a:pPr>
              <a:lnSpc>
                <a:spcPct val="90000"/>
              </a:lnSpc>
            </a:pPr>
            <a:r>
              <a:rPr lang="en-US" sz="2800"/>
              <a:t>Bursts of CPU usage alternate with periods of I/O wait</a:t>
            </a:r>
          </a:p>
          <a:p>
            <a:pPr lvl="1">
              <a:lnSpc>
                <a:spcPct val="90000"/>
              </a:lnSpc>
            </a:pPr>
            <a:r>
              <a:rPr lang="en-US" sz="2400"/>
              <a:t>a CPU-bound process</a:t>
            </a:r>
          </a:p>
          <a:p>
            <a:pPr lvl="1">
              <a:lnSpc>
                <a:spcPct val="90000"/>
              </a:lnSpc>
            </a:pPr>
            <a:r>
              <a:rPr lang="en-US" sz="2400"/>
              <a:t>an I/O bound process</a:t>
            </a:r>
          </a:p>
        </p:txBody>
      </p:sp>
      <p:pic>
        <p:nvPicPr>
          <p:cNvPr id="50183" name="Picture 7" descr="C:\B\b4\JPG\foo\2-37.jpg"/>
          <p:cNvPicPr>
            <a:picLocks noChangeAspect="1" noChangeArrowheads="1"/>
          </p:cNvPicPr>
          <p:nvPr/>
        </p:nvPicPr>
        <p:blipFill>
          <a:blip r:embed="rId2"/>
          <a:srcRect/>
          <a:stretch>
            <a:fillRect/>
          </a:stretch>
        </p:blipFill>
        <p:spPr bwMode="auto">
          <a:xfrm>
            <a:off x="709613" y="1724025"/>
            <a:ext cx="7435850" cy="298767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0722" name="Rectangle 2"/>
          <p:cNvSpPr>
            <a:spLocks noGrp="1" noChangeArrowheads="1"/>
          </p:cNvSpPr>
          <p:nvPr>
            <p:ph type="title"/>
          </p:nvPr>
        </p:nvSpPr>
        <p:spPr/>
        <p:txBody>
          <a:bodyPr/>
          <a:lstStyle/>
          <a:p>
            <a:r>
              <a:rPr lang="en-US"/>
              <a:t>Chapter 6:  CPU Scheduling</a:t>
            </a:r>
          </a:p>
        </p:txBody>
      </p:sp>
      <p:sp>
        <p:nvSpPr>
          <p:cNvPr id="30723" name="Rectangle 3"/>
          <p:cNvSpPr>
            <a:spLocks noGrp="1" noChangeArrowheads="1"/>
          </p:cNvSpPr>
          <p:nvPr>
            <p:ph type="body" idx="1"/>
          </p:nvPr>
        </p:nvSpPr>
        <p:spPr>
          <a:xfrm>
            <a:off x="1562100" y="1381125"/>
            <a:ext cx="7029450" cy="4114800"/>
          </a:xfrm>
        </p:spPr>
        <p:txBody>
          <a:bodyPr/>
          <a:lstStyle/>
          <a:p>
            <a:r>
              <a:rPr lang="en-US" dirty="0"/>
              <a:t>Basic Concepts</a:t>
            </a:r>
          </a:p>
          <a:p>
            <a:r>
              <a:rPr lang="en-US" dirty="0"/>
              <a:t>Scheduling Criteria </a:t>
            </a:r>
          </a:p>
          <a:p>
            <a:r>
              <a:rPr lang="en-US" dirty="0"/>
              <a:t>Scheduling Algorithms</a:t>
            </a:r>
          </a:p>
          <a:p>
            <a:r>
              <a:rPr lang="en-US" dirty="0"/>
              <a:t>Multiple-Processor Scheduling</a:t>
            </a:r>
          </a:p>
          <a:p>
            <a:r>
              <a:rPr lang="en-US" dirty="0"/>
              <a:t>Real-Time Scheduling</a:t>
            </a:r>
          </a:p>
          <a:p>
            <a:r>
              <a:rPr lang="en-US" dirty="0"/>
              <a:t>Algorithm Evaluation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  of  SCHEDULERS</a:t>
            </a:r>
            <a:endParaRPr lang="en-US" dirty="0">
              <a:solidFill>
                <a:srgbClr val="FF0000"/>
              </a:solidFill>
            </a:endParaRPr>
          </a:p>
        </p:txBody>
      </p:sp>
      <p:sp>
        <p:nvSpPr>
          <p:cNvPr id="3" name="Content Placeholder 2"/>
          <p:cNvSpPr>
            <a:spLocks noGrp="1"/>
          </p:cNvSpPr>
          <p:nvPr>
            <p:ph idx="1"/>
          </p:nvPr>
        </p:nvSpPr>
        <p:spPr>
          <a:xfrm>
            <a:off x="228600" y="1295400"/>
            <a:ext cx="8686800" cy="4952999"/>
          </a:xfrm>
        </p:spPr>
        <p:txBody>
          <a:bodyPr>
            <a:normAutofit lnSpcReduction="10000"/>
          </a:bodyPr>
          <a:lstStyle/>
          <a:p>
            <a:r>
              <a:rPr lang="en-US" dirty="0" smtClean="0">
                <a:solidFill>
                  <a:srgbClr val="FF0000"/>
                </a:solidFill>
              </a:rPr>
              <a:t>Long Term</a:t>
            </a:r>
            <a:r>
              <a:rPr lang="en-US" dirty="0" smtClean="0"/>
              <a:t> : it determines which job shall be admitted for processing. </a:t>
            </a:r>
          </a:p>
          <a:p>
            <a:pPr>
              <a:buNone/>
            </a:pPr>
            <a:r>
              <a:rPr lang="en-US" dirty="0" smtClean="0"/>
              <a:t>     it maintains proper mixture of CPU bound and I/O bound jobs in ready queue. It selects a new process from among all waiting processes using SJF or FCFS strategy.</a:t>
            </a:r>
          </a:p>
          <a:p>
            <a:r>
              <a:rPr lang="en-US" dirty="0" smtClean="0">
                <a:solidFill>
                  <a:srgbClr val="FF0000"/>
                </a:solidFill>
              </a:rPr>
              <a:t>Short Term </a:t>
            </a:r>
            <a:r>
              <a:rPr lang="en-US" dirty="0" smtClean="0"/>
              <a:t>:  it is called in case of I/O request.</a:t>
            </a:r>
          </a:p>
          <a:p>
            <a:pPr>
              <a:buNone/>
            </a:pPr>
            <a:r>
              <a:rPr lang="en-US" dirty="0" smtClean="0"/>
              <a:t>     it is called at the end of time slab. It allocates processes belonging to ready queue to CPU for immediate processing.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Medium Term </a:t>
            </a:r>
            <a:r>
              <a:rPr lang="en-US" dirty="0" smtClean="0"/>
              <a:t>: If many processes are waiting for I/O processes , some of the processes need to be suspended. So such pro will be moved to hard disk from main memory. These are reloaded to main memory at some later time. ( swapping)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RESOURCES</a:t>
            </a:r>
            <a:endParaRPr lang="en-US" dirty="0"/>
          </a:p>
        </p:txBody>
      </p:sp>
      <p:sp>
        <p:nvSpPr>
          <p:cNvPr id="3" name="Content Placeholder 2"/>
          <p:cNvSpPr>
            <a:spLocks noGrp="1"/>
          </p:cNvSpPr>
          <p:nvPr>
            <p:ph idx="1"/>
          </p:nvPr>
        </p:nvSpPr>
        <p:spPr>
          <a:xfrm>
            <a:off x="152400" y="1524000"/>
            <a:ext cx="8915400" cy="5181600"/>
          </a:xfrm>
        </p:spPr>
        <p:txBody>
          <a:bodyPr>
            <a:normAutofit/>
          </a:bodyPr>
          <a:lstStyle/>
          <a:p>
            <a:pPr marL="514350" indent="-514350">
              <a:buFont typeface="+mj-lt"/>
              <a:buAutoNum type="arabicPeriod"/>
            </a:pPr>
            <a:r>
              <a:rPr lang="en-US" dirty="0" smtClean="0"/>
              <a:t>System provided resources : </a:t>
            </a:r>
            <a:r>
              <a:rPr lang="en-US" sz="2400" b="1" dirty="0" smtClean="0"/>
              <a:t>CPU, memories, I O devices</a:t>
            </a:r>
          </a:p>
          <a:p>
            <a:pPr marL="514350" indent="-514350">
              <a:buNone/>
            </a:pPr>
            <a:r>
              <a:rPr lang="en-US" dirty="0" smtClean="0"/>
              <a:t>       for  allocation  it  considers  efficiency  of  resource  utilization</a:t>
            </a:r>
          </a:p>
          <a:p>
            <a:pPr marL="514350" indent="-514350">
              <a:buNone/>
            </a:pPr>
            <a:endParaRPr lang="en-US" sz="2400" dirty="0" smtClean="0"/>
          </a:p>
          <a:p>
            <a:pPr marL="514350" indent="-514350">
              <a:buFont typeface="+mj-lt"/>
              <a:buAutoNum type="arabicPeriod" startAt="2"/>
            </a:pPr>
            <a:r>
              <a:rPr lang="en-US" dirty="0" smtClean="0"/>
              <a:t>User created resources :  files  and  folders  allocation  is  based  on  set  of constraints  specified  by  creator,   it  depends on access , rights  &amp;  privileges </a:t>
            </a:r>
          </a:p>
          <a:p>
            <a:pPr marL="514350" indent="-514350">
              <a:buFont typeface="+mj-lt"/>
              <a:buAutoNum type="arabicPeriod" startAt="2"/>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Scheduling  Methods</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Preemptive scheduling</a:t>
            </a:r>
            <a:r>
              <a:rPr lang="en-US" dirty="0" smtClean="0"/>
              <a:t> : here CPU can be taken away from the process. Process can be temporarily suspended due to </a:t>
            </a:r>
          </a:p>
          <a:p>
            <a:pPr lvl="1">
              <a:buNone/>
            </a:pPr>
            <a:r>
              <a:rPr lang="en-US" dirty="0" smtClean="0"/>
              <a:t>A. I/O request</a:t>
            </a:r>
          </a:p>
          <a:p>
            <a:pPr lvl="1">
              <a:buNone/>
            </a:pPr>
            <a:r>
              <a:rPr lang="en-US" dirty="0" smtClean="0"/>
              <a:t>B. Time slab is over</a:t>
            </a:r>
          </a:p>
          <a:p>
            <a:r>
              <a:rPr lang="en-US" dirty="0" smtClean="0">
                <a:solidFill>
                  <a:srgbClr val="FF0000"/>
                </a:solidFill>
              </a:rPr>
              <a:t>Non – preemptive scheduling </a:t>
            </a:r>
            <a:r>
              <a:rPr lang="en-US" dirty="0" smtClean="0"/>
              <a:t>: here process runs to its completion. Once CPU is allotted for one process, it can’t be taken away </a:t>
            </a:r>
            <a:r>
              <a:rPr lang="en-US" dirty="0" err="1" smtClean="0"/>
              <a:t>upto</a:t>
            </a:r>
            <a:r>
              <a:rPr lang="en-US" dirty="0" smtClean="0"/>
              <a:t> its completion.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1746" name="Rectangle 2"/>
          <p:cNvSpPr>
            <a:spLocks noGrp="1" noChangeArrowheads="1"/>
          </p:cNvSpPr>
          <p:nvPr>
            <p:ph type="title"/>
          </p:nvPr>
        </p:nvSpPr>
        <p:spPr/>
        <p:txBody>
          <a:bodyPr/>
          <a:lstStyle/>
          <a:p>
            <a:r>
              <a:rPr lang="en-US"/>
              <a:t>Basic Concepts</a:t>
            </a:r>
          </a:p>
        </p:txBody>
      </p:sp>
      <p:sp>
        <p:nvSpPr>
          <p:cNvPr id="31747" name="Rectangle 3"/>
          <p:cNvSpPr>
            <a:spLocks noGrp="1" noChangeArrowheads="1"/>
          </p:cNvSpPr>
          <p:nvPr>
            <p:ph type="body" idx="1"/>
          </p:nvPr>
        </p:nvSpPr>
        <p:spPr/>
        <p:txBody>
          <a:bodyPr/>
          <a:lstStyle/>
          <a:p>
            <a:r>
              <a:rPr lang="en-US"/>
              <a:t>Maximum CPU utilization obtained with multiprogramming</a:t>
            </a:r>
          </a:p>
          <a:p>
            <a:r>
              <a:rPr lang="en-US"/>
              <a:t>CPU–I/O Burst Cycle – Process execution consists of a </a:t>
            </a:r>
            <a:r>
              <a:rPr lang="en-US" i="1"/>
              <a:t>cycle</a:t>
            </a:r>
            <a:r>
              <a:rPr lang="en-US"/>
              <a:t> of CPU execution and I/O wait.</a:t>
            </a:r>
          </a:p>
          <a:p>
            <a:r>
              <a:rPr lang="en-US"/>
              <a:t>CPU burst distribution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Operating System Concepts</a:t>
            </a:r>
          </a:p>
        </p:txBody>
      </p:sp>
      <p:sp>
        <p:nvSpPr>
          <p:cNvPr id="54274" name="Rectangle 2"/>
          <p:cNvSpPr>
            <a:spLocks noGrp="1" noChangeArrowheads="1"/>
          </p:cNvSpPr>
          <p:nvPr>
            <p:ph type="title"/>
          </p:nvPr>
        </p:nvSpPr>
        <p:spPr>
          <a:xfrm>
            <a:off x="1219200" y="104775"/>
            <a:ext cx="7924800" cy="457200"/>
          </a:xfrm>
        </p:spPr>
        <p:txBody>
          <a:bodyPr>
            <a:normAutofit fontScale="90000"/>
          </a:bodyPr>
          <a:lstStyle/>
          <a:p>
            <a:r>
              <a:rPr lang="en-US" sz="2800"/>
              <a:t>Alternating Sequence of CPU And I/O Bursts</a:t>
            </a:r>
          </a:p>
        </p:txBody>
      </p:sp>
      <p:pic>
        <p:nvPicPr>
          <p:cNvPr id="54277" name="Picture 5"/>
          <p:cNvPicPr>
            <a:picLocks noChangeAspect="1" noChangeArrowheads="1"/>
          </p:cNvPicPr>
          <p:nvPr/>
        </p:nvPicPr>
        <p:blipFill>
          <a:blip r:embed="rId2"/>
          <a:srcRect l="38274" t="10310" r="40599" b="52560"/>
          <a:stretch>
            <a:fillRect/>
          </a:stretch>
        </p:blipFill>
        <p:spPr bwMode="auto">
          <a:xfrm>
            <a:off x="2851150" y="1044575"/>
            <a:ext cx="3413125" cy="4797425"/>
          </a:xfrm>
          <a:prstGeom prst="rect">
            <a:avLst/>
          </a:prstGeom>
          <a:noFill/>
          <a:ln w="57150" cmpd="thickThin">
            <a:solidFill>
              <a:schemeClr val="tx1"/>
            </a:solid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4818" name="Rectangle 2"/>
          <p:cNvSpPr>
            <a:spLocks noGrp="1" noChangeArrowheads="1"/>
          </p:cNvSpPr>
          <p:nvPr>
            <p:ph type="title"/>
          </p:nvPr>
        </p:nvSpPr>
        <p:spPr/>
        <p:txBody>
          <a:bodyPr/>
          <a:lstStyle/>
          <a:p>
            <a:r>
              <a:rPr lang="en-US"/>
              <a:t>Scheduling Criteria</a:t>
            </a:r>
          </a:p>
        </p:txBody>
      </p:sp>
      <p:sp>
        <p:nvSpPr>
          <p:cNvPr id="34819" name="Rectangle 3"/>
          <p:cNvSpPr>
            <a:spLocks noGrp="1" noChangeArrowheads="1"/>
          </p:cNvSpPr>
          <p:nvPr>
            <p:ph type="body" idx="1"/>
          </p:nvPr>
        </p:nvSpPr>
        <p:spPr>
          <a:xfrm>
            <a:off x="533400" y="1143000"/>
            <a:ext cx="8229600" cy="5105400"/>
          </a:xfrm>
        </p:spPr>
        <p:txBody>
          <a:bodyPr>
            <a:noAutofit/>
          </a:bodyPr>
          <a:lstStyle/>
          <a:p>
            <a:r>
              <a:rPr lang="en-US" sz="2800" dirty="0"/>
              <a:t>CPU utilization – keep the CPU as busy as possible</a:t>
            </a:r>
          </a:p>
          <a:p>
            <a:r>
              <a:rPr lang="en-US" sz="2800" dirty="0"/>
              <a:t>Throughput – # of processes that complete their execution per time unit</a:t>
            </a:r>
          </a:p>
          <a:p>
            <a:r>
              <a:rPr lang="en-US" sz="2800" dirty="0"/>
              <a:t>Turnaround time – amount of time to execute a particular process</a:t>
            </a:r>
          </a:p>
          <a:p>
            <a:r>
              <a:rPr lang="en-US" sz="2800" dirty="0"/>
              <a:t>Waiting time – amount of time a process has been waiting in the ready queue</a:t>
            </a:r>
          </a:p>
          <a:p>
            <a:r>
              <a:rPr lang="en-US" sz="2800" dirty="0"/>
              <a:t>Response time – amount of time it takes from when a request was submitted until the first response is produced, </a:t>
            </a:r>
            <a:r>
              <a:rPr lang="en-US" sz="2800" b="1" dirty="0"/>
              <a:t>not</a:t>
            </a:r>
            <a:r>
              <a:rPr lang="en-US" sz="2800" dirty="0"/>
              <a:t> output  (for time-sharing environment)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5842" name="Rectangle 2"/>
          <p:cNvSpPr>
            <a:spLocks noGrp="1" noChangeArrowheads="1"/>
          </p:cNvSpPr>
          <p:nvPr>
            <p:ph type="title"/>
          </p:nvPr>
        </p:nvSpPr>
        <p:spPr/>
        <p:txBody>
          <a:bodyPr/>
          <a:lstStyle/>
          <a:p>
            <a:r>
              <a:rPr lang="en-US"/>
              <a:t>Optimization Criteria</a:t>
            </a:r>
          </a:p>
        </p:txBody>
      </p:sp>
      <p:sp>
        <p:nvSpPr>
          <p:cNvPr id="35843" name="Rectangle 3"/>
          <p:cNvSpPr>
            <a:spLocks noGrp="1" noChangeArrowheads="1"/>
          </p:cNvSpPr>
          <p:nvPr>
            <p:ph type="body" idx="1"/>
          </p:nvPr>
        </p:nvSpPr>
        <p:spPr/>
        <p:txBody>
          <a:bodyPr/>
          <a:lstStyle/>
          <a:p>
            <a:r>
              <a:rPr lang="en-US"/>
              <a:t>Max CPU utilization</a:t>
            </a:r>
          </a:p>
          <a:p>
            <a:r>
              <a:rPr lang="en-US"/>
              <a:t>Max throughput</a:t>
            </a:r>
          </a:p>
          <a:p>
            <a:r>
              <a:rPr lang="en-US"/>
              <a:t>Min turnaround time </a:t>
            </a:r>
          </a:p>
          <a:p>
            <a:r>
              <a:rPr lang="en-US"/>
              <a:t>Min waiting time </a:t>
            </a:r>
          </a:p>
          <a:p>
            <a:r>
              <a:rPr lang="en-US"/>
              <a:t>Min response time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a:t>Operating System Concepts</a:t>
            </a:r>
          </a:p>
        </p:txBody>
      </p:sp>
      <p:sp>
        <p:nvSpPr>
          <p:cNvPr id="36866" name="Rectangle 2"/>
          <p:cNvSpPr>
            <a:spLocks noGrp="1" noChangeArrowheads="1"/>
          </p:cNvSpPr>
          <p:nvPr>
            <p:ph type="title"/>
          </p:nvPr>
        </p:nvSpPr>
        <p:spPr>
          <a:xfrm>
            <a:off x="381000" y="304800"/>
            <a:ext cx="8340725" cy="457200"/>
          </a:xfrm>
        </p:spPr>
        <p:txBody>
          <a:bodyPr>
            <a:normAutofit fontScale="90000"/>
          </a:bodyPr>
          <a:lstStyle/>
          <a:p>
            <a:r>
              <a:rPr lang="en-US" sz="2800" dirty="0"/>
              <a:t>First-Come, First-Served (FCFS) Scheduling</a:t>
            </a:r>
          </a:p>
        </p:txBody>
      </p:sp>
      <p:sp>
        <p:nvSpPr>
          <p:cNvPr id="36867" name="Rectangle 3"/>
          <p:cNvSpPr>
            <a:spLocks noGrp="1" noChangeArrowheads="1"/>
          </p:cNvSpPr>
          <p:nvPr>
            <p:ph type="body" idx="1"/>
          </p:nvPr>
        </p:nvSpPr>
        <p:spPr>
          <a:xfrm>
            <a:off x="1047750" y="1066800"/>
            <a:ext cx="7566025" cy="4800600"/>
          </a:xfrm>
        </p:spPr>
        <p:txBody>
          <a:bodyPr>
            <a:noAutofit/>
          </a:bodyPr>
          <a:lstStyle/>
          <a:p>
            <a:pPr>
              <a:buFont typeface="Monotype Sorts" pitchFamily="2" charset="2"/>
              <a:buNone/>
              <a:tabLst>
                <a:tab pos="3032125" algn="ctr"/>
                <a:tab pos="4635500" algn="ctr"/>
              </a:tabLst>
            </a:pPr>
            <a:r>
              <a:rPr lang="en-US" sz="2400" dirty="0"/>
              <a:t>		</a:t>
            </a:r>
            <a:r>
              <a:rPr lang="en-US" sz="2400" u="sng" dirty="0"/>
              <a:t>Process</a:t>
            </a:r>
            <a:r>
              <a:rPr lang="en-US" sz="2400" dirty="0"/>
              <a:t>	</a:t>
            </a:r>
            <a:r>
              <a:rPr lang="en-US" sz="2400" u="sng" dirty="0"/>
              <a:t>Burst Time	</a:t>
            </a:r>
          </a:p>
          <a:p>
            <a:pPr>
              <a:buFont typeface="Monotype Sorts" pitchFamily="2" charset="2"/>
              <a:buNone/>
              <a:tabLst>
                <a:tab pos="3032125" algn="ctr"/>
                <a:tab pos="4635500" algn="ctr"/>
              </a:tabLst>
            </a:pPr>
            <a:r>
              <a:rPr lang="en-US" sz="2400" dirty="0"/>
              <a:t>		</a:t>
            </a:r>
            <a:r>
              <a:rPr lang="en-US" sz="2400" i="1" dirty="0"/>
              <a:t>P</a:t>
            </a:r>
            <a:r>
              <a:rPr lang="en-US" sz="2400" i="1" baseline="-25000" dirty="0"/>
              <a:t>1</a:t>
            </a:r>
            <a:r>
              <a:rPr lang="en-US" sz="2400" dirty="0"/>
              <a:t>	24</a:t>
            </a:r>
          </a:p>
          <a:p>
            <a:pPr>
              <a:buFont typeface="Monotype Sorts" pitchFamily="2" charset="2"/>
              <a:buNone/>
              <a:tabLst>
                <a:tab pos="3032125" algn="ctr"/>
                <a:tab pos="4635500" algn="ctr"/>
              </a:tabLst>
            </a:pPr>
            <a:r>
              <a:rPr lang="en-US" sz="2400" dirty="0"/>
              <a:t>		 </a:t>
            </a:r>
            <a:r>
              <a:rPr lang="en-US" sz="2400" i="1" dirty="0"/>
              <a:t>P</a:t>
            </a:r>
            <a:r>
              <a:rPr lang="en-US" sz="2400" i="1" baseline="-25000" dirty="0"/>
              <a:t>2</a:t>
            </a:r>
            <a:r>
              <a:rPr lang="en-US" sz="2400" dirty="0"/>
              <a:t> 	3</a:t>
            </a:r>
          </a:p>
          <a:p>
            <a:pPr>
              <a:buFont typeface="Monotype Sorts" pitchFamily="2" charset="2"/>
              <a:buNone/>
              <a:tabLst>
                <a:tab pos="3032125" algn="ctr"/>
                <a:tab pos="4635500" algn="ctr"/>
              </a:tabLst>
            </a:pPr>
            <a:r>
              <a:rPr lang="en-US" sz="2400" dirty="0"/>
              <a:t>		 </a:t>
            </a:r>
            <a:r>
              <a:rPr lang="en-US" sz="2400" i="1" dirty="0"/>
              <a:t>P</a:t>
            </a:r>
            <a:r>
              <a:rPr lang="en-US" sz="2400" i="1" baseline="-25000" dirty="0"/>
              <a:t>3	 </a:t>
            </a:r>
            <a:r>
              <a:rPr lang="en-US" sz="2400" dirty="0"/>
              <a:t>3</a:t>
            </a:r>
            <a:r>
              <a:rPr lang="en-US" sz="2400" i="1" baseline="-25000" dirty="0"/>
              <a:t> </a:t>
            </a:r>
          </a:p>
          <a:p>
            <a:pPr>
              <a:tabLst>
                <a:tab pos="3032125" algn="ctr"/>
                <a:tab pos="4635500" algn="ctr"/>
              </a:tabLst>
            </a:pPr>
            <a:r>
              <a:rPr lang="en-US" sz="2400" dirty="0"/>
              <a:t>Suppose that the processes arrive in the order: </a:t>
            </a:r>
            <a:r>
              <a:rPr lang="en-US" sz="2400" i="1" dirty="0"/>
              <a:t>P</a:t>
            </a:r>
            <a:r>
              <a:rPr lang="en-US" sz="2400" i="1" baseline="-25000" dirty="0"/>
              <a:t>1</a:t>
            </a:r>
            <a:r>
              <a:rPr lang="en-US" sz="2400" dirty="0"/>
              <a:t> , </a:t>
            </a:r>
            <a:r>
              <a:rPr lang="en-US" sz="2400" i="1" dirty="0"/>
              <a:t>P</a:t>
            </a:r>
            <a:r>
              <a:rPr lang="en-US" sz="2400" i="1" baseline="-25000" dirty="0"/>
              <a:t>2</a:t>
            </a:r>
            <a:r>
              <a:rPr lang="en-US" sz="2400" dirty="0"/>
              <a:t> , </a:t>
            </a:r>
            <a:r>
              <a:rPr lang="en-US" sz="2400" i="1" dirty="0"/>
              <a:t>P</a:t>
            </a:r>
            <a:r>
              <a:rPr lang="en-US" sz="2400" i="1" baseline="-25000" dirty="0"/>
              <a:t>3  </a:t>
            </a:r>
            <a:br>
              <a:rPr lang="en-US" sz="2400" i="1" baseline="-25000" dirty="0"/>
            </a:br>
            <a:r>
              <a:rPr lang="en-US" sz="2400" dirty="0"/>
              <a:t>The Gantt Chart for the schedule is:</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smtClean="0"/>
              <a:t>Waiting </a:t>
            </a:r>
            <a:r>
              <a:rPr lang="en-US" sz="2400" dirty="0"/>
              <a:t>time for </a:t>
            </a:r>
            <a:r>
              <a:rPr lang="en-US" sz="2400" i="1" dirty="0"/>
              <a:t>P</a:t>
            </a:r>
            <a:r>
              <a:rPr lang="en-US" sz="2400" i="1" baseline="-25000" dirty="0"/>
              <a:t>1</a:t>
            </a:r>
            <a:r>
              <a:rPr lang="en-US" sz="2400" dirty="0"/>
              <a:t>  = 0; </a:t>
            </a:r>
            <a:r>
              <a:rPr lang="en-US" sz="2400" i="1" dirty="0"/>
              <a:t>P</a:t>
            </a:r>
            <a:r>
              <a:rPr lang="en-US" sz="2400" i="1" baseline="-25000" dirty="0"/>
              <a:t>2</a:t>
            </a:r>
            <a:r>
              <a:rPr lang="en-US" sz="2400" dirty="0"/>
              <a:t>  = 24; </a:t>
            </a:r>
            <a:r>
              <a:rPr lang="en-US" sz="2400" i="1" dirty="0"/>
              <a:t>P</a:t>
            </a:r>
            <a:r>
              <a:rPr lang="en-US" sz="2400" i="1" baseline="-25000" dirty="0"/>
              <a:t>3 </a:t>
            </a:r>
            <a:r>
              <a:rPr lang="en-US" sz="2400" dirty="0"/>
              <a:t>= 27</a:t>
            </a:r>
          </a:p>
          <a:p>
            <a:pPr>
              <a:tabLst>
                <a:tab pos="3032125" algn="ctr"/>
                <a:tab pos="4635500" algn="ctr"/>
              </a:tabLst>
            </a:pPr>
            <a:r>
              <a:rPr lang="en-US" sz="2400" dirty="0"/>
              <a:t>Average waiting time:  (0 + 24 + 27)/3 = 17</a:t>
            </a:r>
          </a:p>
        </p:txBody>
      </p:sp>
      <p:grpSp>
        <p:nvGrpSpPr>
          <p:cNvPr id="2" name="Group 18"/>
          <p:cNvGrpSpPr>
            <a:grpSpLocks/>
          </p:cNvGrpSpPr>
          <p:nvPr/>
        </p:nvGrpSpPr>
        <p:grpSpPr bwMode="auto">
          <a:xfrm>
            <a:off x="1698625" y="4205287"/>
            <a:ext cx="5556250" cy="1128713"/>
            <a:chOff x="856" y="2688"/>
            <a:chExt cx="3500" cy="711"/>
          </a:xfrm>
        </p:grpSpPr>
        <p:sp>
          <p:nvSpPr>
            <p:cNvPr id="36868"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6869" name="Text Box 5"/>
            <p:cNvSpPr txBox="1">
              <a:spLocks noChangeArrowheads="1"/>
            </p:cNvSpPr>
            <p:nvPr/>
          </p:nvSpPr>
          <p:spPr bwMode="auto">
            <a:xfrm>
              <a:off x="1776" y="2736"/>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1</a:t>
              </a:r>
              <a:endParaRPr lang="en-US"/>
            </a:p>
          </p:txBody>
        </p:sp>
        <p:sp>
          <p:nvSpPr>
            <p:cNvPr id="36870" name="Text Box 6"/>
            <p:cNvSpPr txBox="1">
              <a:spLocks noChangeArrowheads="1"/>
            </p:cNvSpPr>
            <p:nvPr/>
          </p:nvSpPr>
          <p:spPr bwMode="auto">
            <a:xfrm>
              <a:off x="3264" y="2736"/>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2</a:t>
              </a:r>
              <a:endParaRPr lang="en-US"/>
            </a:p>
          </p:txBody>
        </p:sp>
        <p:sp>
          <p:nvSpPr>
            <p:cNvPr id="36871" name="Text Box 7"/>
            <p:cNvSpPr txBox="1">
              <a:spLocks noChangeArrowheads="1"/>
            </p:cNvSpPr>
            <p:nvPr/>
          </p:nvSpPr>
          <p:spPr bwMode="auto">
            <a:xfrm>
              <a:off x="3840" y="2736"/>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3</a:t>
              </a:r>
              <a:endParaRPr lang="en-US"/>
            </a:p>
          </p:txBody>
        </p:sp>
        <p:sp>
          <p:nvSpPr>
            <p:cNvPr id="36872" name="Line 8"/>
            <p:cNvSpPr>
              <a:spLocks noChangeShapeType="1"/>
            </p:cNvSpPr>
            <p:nvPr/>
          </p:nvSpPr>
          <p:spPr bwMode="auto">
            <a:xfrm>
              <a:off x="960" y="3072"/>
              <a:ext cx="0" cy="144"/>
            </a:xfrm>
            <a:prstGeom prst="line">
              <a:avLst/>
            </a:prstGeom>
            <a:noFill/>
            <a:ln w="9525">
              <a:solidFill>
                <a:schemeClr val="tx1"/>
              </a:solidFill>
              <a:round/>
              <a:headEnd/>
              <a:tailEnd/>
            </a:ln>
            <a:effectLst/>
          </p:spPr>
          <p:txBody>
            <a:bodyPr wrap="none" anchor="ctr"/>
            <a:lstStyle/>
            <a:p>
              <a:endParaRPr lang="en-US"/>
            </a:p>
          </p:txBody>
        </p:sp>
        <p:sp>
          <p:nvSpPr>
            <p:cNvPr id="36873" name="Line 9"/>
            <p:cNvSpPr>
              <a:spLocks noChangeShapeType="1"/>
            </p:cNvSpPr>
            <p:nvPr/>
          </p:nvSpPr>
          <p:spPr bwMode="auto">
            <a:xfrm>
              <a:off x="4272" y="3072"/>
              <a:ext cx="0" cy="144"/>
            </a:xfrm>
            <a:prstGeom prst="line">
              <a:avLst/>
            </a:prstGeom>
            <a:noFill/>
            <a:ln w="9525">
              <a:solidFill>
                <a:schemeClr val="tx1"/>
              </a:solidFill>
              <a:round/>
              <a:headEnd/>
              <a:tailEnd/>
            </a:ln>
            <a:effectLst/>
          </p:spPr>
          <p:txBody>
            <a:bodyPr wrap="none" anchor="ctr"/>
            <a:lstStyle/>
            <a:p>
              <a:endParaRPr lang="en-US"/>
            </a:p>
          </p:txBody>
        </p:sp>
        <p:sp>
          <p:nvSpPr>
            <p:cNvPr id="36874" name="Line 10"/>
            <p:cNvSpPr>
              <a:spLocks noChangeShapeType="1"/>
            </p:cNvSpPr>
            <p:nvPr/>
          </p:nvSpPr>
          <p:spPr bwMode="auto">
            <a:xfrm>
              <a:off x="3072" y="2688"/>
              <a:ext cx="0" cy="384"/>
            </a:xfrm>
            <a:prstGeom prst="line">
              <a:avLst/>
            </a:prstGeom>
            <a:noFill/>
            <a:ln w="9525">
              <a:solidFill>
                <a:schemeClr val="tx1"/>
              </a:solidFill>
              <a:round/>
              <a:headEnd/>
              <a:tailEnd/>
            </a:ln>
            <a:effectLst/>
          </p:spPr>
          <p:txBody>
            <a:bodyPr wrap="none" anchor="ctr"/>
            <a:lstStyle/>
            <a:p>
              <a:endParaRPr lang="en-US"/>
            </a:p>
          </p:txBody>
        </p:sp>
        <p:sp>
          <p:nvSpPr>
            <p:cNvPr id="36875" name="Line 11"/>
            <p:cNvSpPr>
              <a:spLocks noChangeShapeType="1"/>
            </p:cNvSpPr>
            <p:nvPr/>
          </p:nvSpPr>
          <p:spPr bwMode="auto">
            <a:xfrm>
              <a:off x="3648" y="2688"/>
              <a:ext cx="0" cy="384"/>
            </a:xfrm>
            <a:prstGeom prst="line">
              <a:avLst/>
            </a:prstGeom>
            <a:noFill/>
            <a:ln w="9525">
              <a:solidFill>
                <a:schemeClr val="tx1"/>
              </a:solidFill>
              <a:round/>
              <a:headEnd/>
              <a:tailEnd/>
            </a:ln>
            <a:effectLst/>
          </p:spPr>
          <p:txBody>
            <a:bodyPr wrap="none" anchor="ctr"/>
            <a:lstStyle/>
            <a:p>
              <a:endParaRPr lang="en-US"/>
            </a:p>
          </p:txBody>
        </p:sp>
        <p:sp>
          <p:nvSpPr>
            <p:cNvPr id="36876" name="Line 12"/>
            <p:cNvSpPr>
              <a:spLocks noChangeShapeType="1"/>
            </p:cNvSpPr>
            <p:nvPr/>
          </p:nvSpPr>
          <p:spPr bwMode="auto">
            <a:xfrm>
              <a:off x="3072" y="3072"/>
              <a:ext cx="0" cy="144"/>
            </a:xfrm>
            <a:prstGeom prst="line">
              <a:avLst/>
            </a:prstGeom>
            <a:noFill/>
            <a:ln w="9525">
              <a:solidFill>
                <a:schemeClr val="tx1"/>
              </a:solidFill>
              <a:round/>
              <a:headEnd/>
              <a:tailEnd/>
            </a:ln>
            <a:effectLst/>
          </p:spPr>
          <p:txBody>
            <a:bodyPr wrap="none" anchor="ctr"/>
            <a:lstStyle/>
            <a:p>
              <a:endParaRPr lang="en-US"/>
            </a:p>
          </p:txBody>
        </p:sp>
        <p:sp>
          <p:nvSpPr>
            <p:cNvPr id="36877" name="Line 13"/>
            <p:cNvSpPr>
              <a:spLocks noChangeShapeType="1"/>
            </p:cNvSpPr>
            <p:nvPr/>
          </p:nvSpPr>
          <p:spPr bwMode="auto">
            <a:xfrm>
              <a:off x="3648" y="3072"/>
              <a:ext cx="0" cy="144"/>
            </a:xfrm>
            <a:prstGeom prst="line">
              <a:avLst/>
            </a:prstGeom>
            <a:noFill/>
            <a:ln w="9525">
              <a:solidFill>
                <a:schemeClr val="tx1"/>
              </a:solidFill>
              <a:round/>
              <a:headEnd/>
              <a:tailEnd/>
            </a:ln>
            <a:effectLst/>
          </p:spPr>
          <p:txBody>
            <a:bodyPr wrap="none" anchor="ctr"/>
            <a:lstStyle/>
            <a:p>
              <a:endParaRPr lang="en-US"/>
            </a:p>
          </p:txBody>
        </p:sp>
        <p:sp>
          <p:nvSpPr>
            <p:cNvPr id="36878" name="Text Box 14"/>
            <p:cNvSpPr txBox="1">
              <a:spLocks noChangeArrowheads="1"/>
            </p:cNvSpPr>
            <p:nvPr/>
          </p:nvSpPr>
          <p:spPr bwMode="auto">
            <a:xfrm>
              <a:off x="2928" y="3168"/>
              <a:ext cx="276" cy="231"/>
            </a:xfrm>
            <a:prstGeom prst="rect">
              <a:avLst/>
            </a:prstGeom>
            <a:noFill/>
            <a:ln w="9525">
              <a:noFill/>
              <a:miter lim="800000"/>
              <a:headEnd/>
              <a:tailEnd/>
            </a:ln>
            <a:effectLst/>
          </p:spPr>
          <p:txBody>
            <a:bodyPr wrap="none" anchor="ctr">
              <a:spAutoFit/>
            </a:bodyPr>
            <a:lstStyle/>
            <a:p>
              <a:pPr>
                <a:spcBef>
                  <a:spcPct val="50000"/>
                </a:spcBef>
              </a:pPr>
              <a:r>
                <a:rPr lang="en-US"/>
                <a:t>24</a:t>
              </a:r>
            </a:p>
          </p:txBody>
        </p:sp>
        <p:sp>
          <p:nvSpPr>
            <p:cNvPr id="36879" name="Text Box 15"/>
            <p:cNvSpPr txBox="1">
              <a:spLocks noChangeArrowheads="1"/>
            </p:cNvSpPr>
            <p:nvPr/>
          </p:nvSpPr>
          <p:spPr bwMode="auto">
            <a:xfrm>
              <a:off x="3504" y="3168"/>
              <a:ext cx="276" cy="231"/>
            </a:xfrm>
            <a:prstGeom prst="rect">
              <a:avLst/>
            </a:prstGeom>
            <a:noFill/>
            <a:ln w="9525">
              <a:noFill/>
              <a:miter lim="800000"/>
              <a:headEnd/>
              <a:tailEnd/>
            </a:ln>
            <a:effectLst/>
          </p:spPr>
          <p:txBody>
            <a:bodyPr wrap="none" anchor="ctr">
              <a:spAutoFit/>
            </a:bodyPr>
            <a:lstStyle/>
            <a:p>
              <a:pPr>
                <a:spcBef>
                  <a:spcPct val="50000"/>
                </a:spcBef>
              </a:pPr>
              <a:r>
                <a:rPr lang="en-US"/>
                <a:t>27</a:t>
              </a:r>
            </a:p>
          </p:txBody>
        </p:sp>
        <p:sp>
          <p:nvSpPr>
            <p:cNvPr id="36880" name="Text Box 16"/>
            <p:cNvSpPr txBox="1">
              <a:spLocks noChangeArrowheads="1"/>
            </p:cNvSpPr>
            <p:nvPr/>
          </p:nvSpPr>
          <p:spPr bwMode="auto">
            <a:xfrm>
              <a:off x="4080" y="3168"/>
              <a:ext cx="276" cy="231"/>
            </a:xfrm>
            <a:prstGeom prst="rect">
              <a:avLst/>
            </a:prstGeom>
            <a:noFill/>
            <a:ln w="9525">
              <a:noFill/>
              <a:miter lim="800000"/>
              <a:headEnd/>
              <a:tailEnd/>
            </a:ln>
            <a:effectLst/>
          </p:spPr>
          <p:txBody>
            <a:bodyPr wrap="none" anchor="ctr">
              <a:spAutoFit/>
            </a:bodyPr>
            <a:lstStyle/>
            <a:p>
              <a:pPr>
                <a:spcBef>
                  <a:spcPct val="50000"/>
                </a:spcBef>
              </a:pPr>
              <a:r>
                <a:rPr lang="en-US"/>
                <a:t>30</a:t>
              </a:r>
            </a:p>
          </p:txBody>
        </p:sp>
        <p:sp>
          <p:nvSpPr>
            <p:cNvPr id="36881" name="Text Box 17"/>
            <p:cNvSpPr txBox="1">
              <a:spLocks noChangeArrowheads="1"/>
            </p:cNvSpPr>
            <p:nvPr/>
          </p:nvSpPr>
          <p:spPr bwMode="auto">
            <a:xfrm>
              <a:off x="856" y="3168"/>
              <a:ext cx="196" cy="231"/>
            </a:xfrm>
            <a:prstGeom prst="rect">
              <a:avLst/>
            </a:prstGeom>
            <a:noFill/>
            <a:ln w="9525">
              <a:noFill/>
              <a:miter lim="800000"/>
              <a:headEnd/>
              <a:tailEnd/>
            </a:ln>
            <a:effectLst/>
          </p:spPr>
          <p:txBody>
            <a:bodyPr wrap="none" anchor="ctr">
              <a:spAutoFit/>
            </a:bodyPr>
            <a:lstStyle/>
            <a:p>
              <a:pPr>
                <a:spcBef>
                  <a:spcPct val="50000"/>
                </a:spcBef>
              </a:pPr>
              <a:r>
                <a:rPr lang="en-US"/>
                <a:t>0</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a:t>Operating System Concepts</a:t>
            </a:r>
          </a:p>
        </p:txBody>
      </p:sp>
      <p:sp>
        <p:nvSpPr>
          <p:cNvPr id="37890" name="Rectangle 2"/>
          <p:cNvSpPr>
            <a:spLocks noGrp="1" noChangeArrowheads="1"/>
          </p:cNvSpPr>
          <p:nvPr>
            <p:ph type="title"/>
          </p:nvPr>
        </p:nvSpPr>
        <p:spPr/>
        <p:txBody>
          <a:bodyPr/>
          <a:lstStyle/>
          <a:p>
            <a:r>
              <a:rPr lang="en-US" dirty="0"/>
              <a:t>FCFS Scheduling (Cont.)</a:t>
            </a:r>
          </a:p>
        </p:txBody>
      </p:sp>
      <p:sp>
        <p:nvSpPr>
          <p:cNvPr id="37891" name="Rectangle 3"/>
          <p:cNvSpPr>
            <a:spLocks noGrp="1" noChangeArrowheads="1"/>
          </p:cNvSpPr>
          <p:nvPr>
            <p:ph type="body" idx="1"/>
          </p:nvPr>
        </p:nvSpPr>
        <p:spPr/>
        <p:txBody>
          <a:bodyPr>
            <a:normAutofit fontScale="85000" lnSpcReduction="20000"/>
          </a:bodyPr>
          <a:lstStyle/>
          <a:p>
            <a:pPr>
              <a:buFont typeface="Monotype Sorts" pitchFamily="2" charset="2"/>
              <a:buNone/>
              <a:tabLst>
                <a:tab pos="3651250" algn="ctr"/>
              </a:tabLst>
            </a:pPr>
            <a:r>
              <a:rPr lang="en-US"/>
              <a:t>Suppose that the processes arrive in the order</a:t>
            </a:r>
          </a:p>
          <a:p>
            <a:pPr>
              <a:buFont typeface="Monotype Sorts" pitchFamily="2" charset="2"/>
              <a:buNone/>
              <a:tabLst>
                <a:tab pos="3651250" algn="ctr"/>
              </a:tabLst>
            </a:pPr>
            <a:r>
              <a:rPr lang="en-US"/>
              <a:t>		 </a:t>
            </a:r>
            <a:r>
              <a:rPr lang="en-US" i="1"/>
              <a:t>P</a:t>
            </a:r>
            <a:r>
              <a:rPr lang="en-US" i="1" baseline="-25000"/>
              <a:t>2</a:t>
            </a:r>
            <a:r>
              <a:rPr lang="en-US"/>
              <a:t> , </a:t>
            </a:r>
            <a:r>
              <a:rPr lang="en-US" i="1"/>
              <a:t>P</a:t>
            </a:r>
            <a:r>
              <a:rPr lang="en-US" i="1" baseline="-25000"/>
              <a:t>3</a:t>
            </a:r>
            <a:r>
              <a:rPr lang="en-US"/>
              <a:t> , </a:t>
            </a:r>
            <a:r>
              <a:rPr lang="en-US" i="1"/>
              <a:t>P</a:t>
            </a:r>
            <a:r>
              <a:rPr lang="en-US" i="1" baseline="-25000"/>
              <a:t>1</a:t>
            </a:r>
            <a:r>
              <a:rPr lang="en-US"/>
              <a:t> .</a:t>
            </a:r>
          </a:p>
          <a:p>
            <a:pPr>
              <a:tabLst>
                <a:tab pos="3651250" algn="ctr"/>
              </a:tabLst>
            </a:pPr>
            <a:r>
              <a:rPr lang="en-US"/>
              <a:t>The Gantt chart for the schedule is:</a:t>
            </a:r>
            <a:br>
              <a:rPr lang="en-US"/>
            </a:br>
            <a:endParaRPr lang="en-US"/>
          </a:p>
          <a:p>
            <a:pPr>
              <a:tabLst>
                <a:tab pos="3651250" algn="ctr"/>
              </a:tabLst>
            </a:pPr>
            <a:endParaRPr lang="en-US"/>
          </a:p>
          <a:p>
            <a:pPr>
              <a:tabLst>
                <a:tab pos="3651250" algn="ctr"/>
              </a:tabLst>
            </a:pPr>
            <a:endParaRPr lang="en-US"/>
          </a:p>
          <a:p>
            <a:pPr>
              <a:tabLst>
                <a:tab pos="3651250" algn="ctr"/>
              </a:tabLst>
            </a:pPr>
            <a:endParaRPr lang="en-US"/>
          </a:p>
          <a:p>
            <a:pPr>
              <a:tabLst>
                <a:tab pos="3651250" algn="ctr"/>
              </a:tabLst>
            </a:pPr>
            <a:r>
              <a:rPr lang="en-US"/>
              <a:t>Waiting time for </a:t>
            </a:r>
            <a:r>
              <a:rPr lang="en-US" i="1"/>
              <a:t>P</a:t>
            </a:r>
            <a:r>
              <a:rPr lang="en-US" i="1" baseline="-25000"/>
              <a:t>1 </a:t>
            </a:r>
            <a:r>
              <a:rPr lang="en-US" i="1"/>
              <a:t>=</a:t>
            </a:r>
            <a:r>
              <a:rPr lang="en-US"/>
              <a:t> 6</a:t>
            </a:r>
            <a:r>
              <a:rPr lang="en-US" i="1"/>
              <a:t>;</a:t>
            </a:r>
            <a:r>
              <a:rPr lang="en-US" i="1" baseline="-25000"/>
              <a:t> </a:t>
            </a:r>
            <a:r>
              <a:rPr lang="en-US" i="1"/>
              <a:t>P</a:t>
            </a:r>
            <a:r>
              <a:rPr lang="en-US" i="1" baseline="-25000"/>
              <a:t>2</a:t>
            </a:r>
            <a:r>
              <a:rPr lang="en-US"/>
              <a:t> = 0</a:t>
            </a:r>
            <a:r>
              <a:rPr lang="en-US" i="1" baseline="-25000"/>
              <a:t>; </a:t>
            </a:r>
            <a:r>
              <a:rPr lang="en-US" i="1"/>
              <a:t>P</a:t>
            </a:r>
            <a:r>
              <a:rPr lang="en-US" i="1" baseline="-25000"/>
              <a:t>3 </a:t>
            </a:r>
            <a:r>
              <a:rPr lang="en-US" i="1"/>
              <a:t>= </a:t>
            </a:r>
            <a:r>
              <a:rPr lang="en-US"/>
              <a:t>3</a:t>
            </a:r>
            <a:endParaRPr lang="en-US" i="1"/>
          </a:p>
          <a:p>
            <a:pPr>
              <a:tabLst>
                <a:tab pos="3651250" algn="ctr"/>
              </a:tabLst>
            </a:pPr>
            <a:r>
              <a:rPr lang="en-US"/>
              <a:t>Average waiting time:   (6 + 0 + 3)/3 = 3</a:t>
            </a:r>
          </a:p>
          <a:p>
            <a:pPr>
              <a:tabLst>
                <a:tab pos="3651250" algn="ctr"/>
              </a:tabLst>
            </a:pPr>
            <a:r>
              <a:rPr lang="en-US"/>
              <a:t>Much better than previous case.</a:t>
            </a:r>
          </a:p>
          <a:p>
            <a:pPr>
              <a:tabLst>
                <a:tab pos="3651250" algn="ctr"/>
              </a:tabLst>
            </a:pPr>
            <a:r>
              <a:rPr lang="en-US" i="1"/>
              <a:t>Convoy effect</a:t>
            </a:r>
            <a:r>
              <a:rPr lang="en-US"/>
              <a:t> short process behind long process</a:t>
            </a:r>
          </a:p>
        </p:txBody>
      </p:sp>
      <p:grpSp>
        <p:nvGrpSpPr>
          <p:cNvPr id="2" name="Group 20"/>
          <p:cNvGrpSpPr>
            <a:grpSpLocks/>
          </p:cNvGrpSpPr>
          <p:nvPr/>
        </p:nvGrpSpPr>
        <p:grpSpPr bwMode="auto">
          <a:xfrm>
            <a:off x="1676400" y="2986088"/>
            <a:ext cx="5575300" cy="1128712"/>
            <a:chOff x="852" y="1650"/>
            <a:chExt cx="3512" cy="711"/>
          </a:xfrm>
        </p:grpSpPr>
        <p:sp>
          <p:nvSpPr>
            <p:cNvPr id="37894"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7895" name="Text Box 7"/>
            <p:cNvSpPr txBox="1">
              <a:spLocks noChangeArrowheads="1"/>
            </p:cNvSpPr>
            <p:nvPr/>
          </p:nvSpPr>
          <p:spPr bwMode="auto">
            <a:xfrm flipH="1">
              <a:off x="3179" y="1698"/>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1</a:t>
              </a:r>
              <a:endParaRPr lang="en-US"/>
            </a:p>
          </p:txBody>
        </p:sp>
        <p:sp>
          <p:nvSpPr>
            <p:cNvPr id="37896" name="Text Box 8"/>
            <p:cNvSpPr txBox="1">
              <a:spLocks noChangeArrowheads="1"/>
            </p:cNvSpPr>
            <p:nvPr/>
          </p:nvSpPr>
          <p:spPr bwMode="auto">
            <a:xfrm flipH="1">
              <a:off x="1691" y="1698"/>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3</a:t>
              </a:r>
              <a:endParaRPr lang="en-US"/>
            </a:p>
          </p:txBody>
        </p:sp>
        <p:sp>
          <p:nvSpPr>
            <p:cNvPr id="37897" name="Text Box 9"/>
            <p:cNvSpPr txBox="1">
              <a:spLocks noChangeArrowheads="1"/>
            </p:cNvSpPr>
            <p:nvPr/>
          </p:nvSpPr>
          <p:spPr bwMode="auto">
            <a:xfrm flipH="1">
              <a:off x="1115" y="1698"/>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2</a:t>
              </a:r>
              <a:endParaRPr lang="en-US"/>
            </a:p>
          </p:txBody>
        </p:sp>
        <p:sp>
          <p:nvSpPr>
            <p:cNvPr id="37898" name="Line 10"/>
            <p:cNvSpPr>
              <a:spLocks noChangeShapeType="1"/>
            </p:cNvSpPr>
            <p:nvPr/>
          </p:nvSpPr>
          <p:spPr bwMode="auto">
            <a:xfrm flipH="1">
              <a:off x="4260" y="2034"/>
              <a:ext cx="0" cy="144"/>
            </a:xfrm>
            <a:prstGeom prst="line">
              <a:avLst/>
            </a:prstGeom>
            <a:noFill/>
            <a:ln w="9525">
              <a:solidFill>
                <a:schemeClr val="tx1"/>
              </a:solidFill>
              <a:round/>
              <a:headEnd/>
              <a:tailEnd/>
            </a:ln>
            <a:effectLst/>
          </p:spPr>
          <p:txBody>
            <a:bodyPr wrap="none" anchor="ctr"/>
            <a:lstStyle/>
            <a:p>
              <a:endParaRPr lang="en-US"/>
            </a:p>
          </p:txBody>
        </p:sp>
        <p:sp>
          <p:nvSpPr>
            <p:cNvPr id="37899" name="Line 11"/>
            <p:cNvSpPr>
              <a:spLocks noChangeShapeType="1"/>
            </p:cNvSpPr>
            <p:nvPr/>
          </p:nvSpPr>
          <p:spPr bwMode="auto">
            <a:xfrm flipH="1">
              <a:off x="948" y="2034"/>
              <a:ext cx="0" cy="144"/>
            </a:xfrm>
            <a:prstGeom prst="line">
              <a:avLst/>
            </a:prstGeom>
            <a:noFill/>
            <a:ln w="9525">
              <a:solidFill>
                <a:schemeClr val="tx1"/>
              </a:solidFill>
              <a:round/>
              <a:headEnd/>
              <a:tailEnd/>
            </a:ln>
            <a:effectLst/>
          </p:spPr>
          <p:txBody>
            <a:bodyPr wrap="none" anchor="ctr"/>
            <a:lstStyle/>
            <a:p>
              <a:endParaRPr lang="en-US"/>
            </a:p>
          </p:txBody>
        </p:sp>
        <p:sp>
          <p:nvSpPr>
            <p:cNvPr id="37900" name="Line 12"/>
            <p:cNvSpPr>
              <a:spLocks noChangeShapeType="1"/>
            </p:cNvSpPr>
            <p:nvPr/>
          </p:nvSpPr>
          <p:spPr bwMode="auto">
            <a:xfrm flipH="1">
              <a:off x="2148" y="1650"/>
              <a:ext cx="0" cy="384"/>
            </a:xfrm>
            <a:prstGeom prst="line">
              <a:avLst/>
            </a:prstGeom>
            <a:noFill/>
            <a:ln w="9525">
              <a:solidFill>
                <a:schemeClr val="tx1"/>
              </a:solidFill>
              <a:round/>
              <a:headEnd/>
              <a:tailEnd/>
            </a:ln>
            <a:effectLst/>
          </p:spPr>
          <p:txBody>
            <a:bodyPr wrap="none" anchor="ctr"/>
            <a:lstStyle/>
            <a:p>
              <a:endParaRPr lang="en-US"/>
            </a:p>
          </p:txBody>
        </p:sp>
        <p:sp>
          <p:nvSpPr>
            <p:cNvPr id="37901" name="Line 13"/>
            <p:cNvSpPr>
              <a:spLocks noChangeShapeType="1"/>
            </p:cNvSpPr>
            <p:nvPr/>
          </p:nvSpPr>
          <p:spPr bwMode="auto">
            <a:xfrm flipH="1">
              <a:off x="1572" y="1650"/>
              <a:ext cx="0" cy="384"/>
            </a:xfrm>
            <a:prstGeom prst="line">
              <a:avLst/>
            </a:prstGeom>
            <a:noFill/>
            <a:ln w="9525">
              <a:solidFill>
                <a:schemeClr val="tx1"/>
              </a:solidFill>
              <a:round/>
              <a:headEnd/>
              <a:tailEnd/>
            </a:ln>
            <a:effectLst/>
          </p:spPr>
          <p:txBody>
            <a:bodyPr wrap="none" anchor="ctr"/>
            <a:lstStyle/>
            <a:p>
              <a:endParaRPr lang="en-US"/>
            </a:p>
          </p:txBody>
        </p:sp>
        <p:sp>
          <p:nvSpPr>
            <p:cNvPr id="37902" name="Line 14"/>
            <p:cNvSpPr>
              <a:spLocks noChangeShapeType="1"/>
            </p:cNvSpPr>
            <p:nvPr/>
          </p:nvSpPr>
          <p:spPr bwMode="auto">
            <a:xfrm flipH="1">
              <a:off x="2148" y="2034"/>
              <a:ext cx="0" cy="144"/>
            </a:xfrm>
            <a:prstGeom prst="line">
              <a:avLst/>
            </a:prstGeom>
            <a:noFill/>
            <a:ln w="9525">
              <a:solidFill>
                <a:schemeClr val="tx1"/>
              </a:solidFill>
              <a:round/>
              <a:headEnd/>
              <a:tailEnd/>
            </a:ln>
            <a:effectLst/>
          </p:spPr>
          <p:txBody>
            <a:bodyPr wrap="none" anchor="ctr"/>
            <a:lstStyle/>
            <a:p>
              <a:endParaRPr lang="en-US"/>
            </a:p>
          </p:txBody>
        </p:sp>
        <p:sp>
          <p:nvSpPr>
            <p:cNvPr id="37903" name="Line 15"/>
            <p:cNvSpPr>
              <a:spLocks noChangeShapeType="1"/>
            </p:cNvSpPr>
            <p:nvPr/>
          </p:nvSpPr>
          <p:spPr bwMode="auto">
            <a:xfrm flipH="1">
              <a:off x="1572" y="2034"/>
              <a:ext cx="0" cy="144"/>
            </a:xfrm>
            <a:prstGeom prst="line">
              <a:avLst/>
            </a:prstGeom>
            <a:noFill/>
            <a:ln w="9525">
              <a:solidFill>
                <a:schemeClr val="tx1"/>
              </a:solidFill>
              <a:round/>
              <a:headEnd/>
              <a:tailEnd/>
            </a:ln>
            <a:effectLst/>
          </p:spPr>
          <p:txBody>
            <a:bodyPr wrap="none" anchor="ctr"/>
            <a:lstStyle/>
            <a:p>
              <a:endParaRPr lang="en-US"/>
            </a:p>
          </p:txBody>
        </p:sp>
        <p:sp>
          <p:nvSpPr>
            <p:cNvPr id="37904" name="Text Box 16"/>
            <p:cNvSpPr txBox="1">
              <a:spLocks noChangeArrowheads="1"/>
            </p:cNvSpPr>
            <p:nvPr/>
          </p:nvSpPr>
          <p:spPr bwMode="auto">
            <a:xfrm flipH="1">
              <a:off x="2056" y="2130"/>
              <a:ext cx="196" cy="231"/>
            </a:xfrm>
            <a:prstGeom prst="rect">
              <a:avLst/>
            </a:prstGeom>
            <a:noFill/>
            <a:ln w="9525">
              <a:noFill/>
              <a:miter lim="800000"/>
              <a:headEnd/>
              <a:tailEnd/>
            </a:ln>
            <a:effectLst/>
          </p:spPr>
          <p:txBody>
            <a:bodyPr wrap="none" anchor="ctr">
              <a:spAutoFit/>
            </a:bodyPr>
            <a:lstStyle/>
            <a:p>
              <a:pPr>
                <a:spcBef>
                  <a:spcPct val="50000"/>
                </a:spcBef>
              </a:pPr>
              <a:r>
                <a:rPr lang="en-US"/>
                <a:t>6</a:t>
              </a:r>
            </a:p>
          </p:txBody>
        </p:sp>
        <p:sp>
          <p:nvSpPr>
            <p:cNvPr id="37905" name="Text Box 17"/>
            <p:cNvSpPr txBox="1">
              <a:spLocks noChangeArrowheads="1"/>
            </p:cNvSpPr>
            <p:nvPr/>
          </p:nvSpPr>
          <p:spPr bwMode="auto">
            <a:xfrm flipH="1">
              <a:off x="1480" y="2130"/>
              <a:ext cx="196" cy="231"/>
            </a:xfrm>
            <a:prstGeom prst="rect">
              <a:avLst/>
            </a:prstGeom>
            <a:noFill/>
            <a:ln w="9525">
              <a:noFill/>
              <a:miter lim="800000"/>
              <a:headEnd/>
              <a:tailEnd/>
            </a:ln>
            <a:effectLst/>
          </p:spPr>
          <p:txBody>
            <a:bodyPr wrap="none" anchor="ctr">
              <a:spAutoFit/>
            </a:bodyPr>
            <a:lstStyle/>
            <a:p>
              <a:pPr>
                <a:spcBef>
                  <a:spcPct val="50000"/>
                </a:spcBef>
              </a:pPr>
              <a:r>
                <a:rPr lang="en-US"/>
                <a:t>3</a:t>
              </a:r>
            </a:p>
          </p:txBody>
        </p:sp>
        <p:sp>
          <p:nvSpPr>
            <p:cNvPr id="37906" name="Text Box 18"/>
            <p:cNvSpPr txBox="1">
              <a:spLocks noChangeArrowheads="1"/>
            </p:cNvSpPr>
            <p:nvPr/>
          </p:nvSpPr>
          <p:spPr bwMode="auto">
            <a:xfrm flipH="1">
              <a:off x="4088" y="2130"/>
              <a:ext cx="276" cy="231"/>
            </a:xfrm>
            <a:prstGeom prst="rect">
              <a:avLst/>
            </a:prstGeom>
            <a:noFill/>
            <a:ln w="9525">
              <a:noFill/>
              <a:miter lim="800000"/>
              <a:headEnd/>
              <a:tailEnd/>
            </a:ln>
            <a:effectLst/>
          </p:spPr>
          <p:txBody>
            <a:bodyPr wrap="none" anchor="ctr">
              <a:spAutoFit/>
            </a:bodyPr>
            <a:lstStyle/>
            <a:p>
              <a:pPr>
                <a:spcBef>
                  <a:spcPct val="50000"/>
                </a:spcBef>
              </a:pPr>
              <a:r>
                <a:rPr lang="en-US"/>
                <a:t>30</a:t>
              </a:r>
            </a:p>
          </p:txBody>
        </p:sp>
        <p:sp>
          <p:nvSpPr>
            <p:cNvPr id="37907" name="Text Box 19"/>
            <p:cNvSpPr txBox="1">
              <a:spLocks noChangeArrowheads="1"/>
            </p:cNvSpPr>
            <p:nvPr/>
          </p:nvSpPr>
          <p:spPr bwMode="auto">
            <a:xfrm flipH="1">
              <a:off x="852" y="2130"/>
              <a:ext cx="196" cy="231"/>
            </a:xfrm>
            <a:prstGeom prst="rect">
              <a:avLst/>
            </a:prstGeom>
            <a:noFill/>
            <a:ln w="9525">
              <a:noFill/>
              <a:miter lim="800000"/>
              <a:headEnd/>
              <a:tailEnd/>
            </a:ln>
            <a:effectLst/>
          </p:spPr>
          <p:txBody>
            <a:bodyPr wrap="none" anchor="ctr">
              <a:spAutoFit/>
            </a:bodyPr>
            <a:lstStyle/>
            <a:p>
              <a:pPr>
                <a:spcBef>
                  <a:spcPct val="50000"/>
                </a:spcBef>
              </a:pPr>
              <a:r>
                <a:rPr lang="en-US"/>
                <a:t>0</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8914" name="Rectangle 2"/>
          <p:cNvSpPr>
            <a:spLocks noGrp="1" noChangeArrowheads="1"/>
          </p:cNvSpPr>
          <p:nvPr>
            <p:ph type="title"/>
          </p:nvPr>
        </p:nvSpPr>
        <p:spPr/>
        <p:txBody>
          <a:bodyPr/>
          <a:lstStyle/>
          <a:p>
            <a:r>
              <a:rPr lang="en-US"/>
              <a:t>Shortest-Job-First (SJR) Scheduling</a:t>
            </a:r>
          </a:p>
        </p:txBody>
      </p:sp>
      <p:sp>
        <p:nvSpPr>
          <p:cNvPr id="38915" name="Rectangle 3"/>
          <p:cNvSpPr>
            <a:spLocks noGrp="1" noChangeArrowheads="1"/>
          </p:cNvSpPr>
          <p:nvPr>
            <p:ph type="body" idx="1"/>
          </p:nvPr>
        </p:nvSpPr>
        <p:spPr/>
        <p:txBody>
          <a:bodyPr>
            <a:normAutofit fontScale="85000" lnSpcReduction="20000"/>
          </a:bodyPr>
          <a:lstStyle/>
          <a:p>
            <a:r>
              <a:rPr lang="en-US"/>
              <a:t>Associate with each process the length of its next CPU burst.  Use these lengths to schedule the process with the shortest time.</a:t>
            </a:r>
          </a:p>
          <a:p>
            <a:r>
              <a:rPr lang="en-US"/>
              <a:t>Two schemes: </a:t>
            </a:r>
          </a:p>
          <a:p>
            <a:pPr lvl="1"/>
            <a:r>
              <a:rPr lang="en-US"/>
              <a:t>nonpreemptive – once CPU given to the process it cannot be preempted until completes its CPU burst.</a:t>
            </a:r>
          </a:p>
          <a:p>
            <a:pPr lvl="1"/>
            <a:r>
              <a:rPr lang="en-US"/>
              <a:t>preemptive – if a new process arrives with CPU burst length less than remaining time of current executing process, preempt.  This scheme is know as the </a:t>
            </a:r>
            <a:br>
              <a:rPr lang="en-US"/>
            </a:br>
            <a:r>
              <a:rPr lang="en-US"/>
              <a:t>Shortest-Remaining-Time-First (SRTF).</a:t>
            </a:r>
          </a:p>
          <a:p>
            <a:r>
              <a:rPr lang="en-US"/>
              <a:t>SJF is optimal – gives minimum average waiting time for a given set of processes.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p:cNvSpPr>
            <a:spLocks noGrp="1"/>
          </p:cNvSpPr>
          <p:nvPr>
            <p:ph type="ftr" sz="quarter" idx="10"/>
          </p:nvPr>
        </p:nvSpPr>
        <p:spPr/>
        <p:txBody>
          <a:bodyPr/>
          <a:lstStyle/>
          <a:p>
            <a:r>
              <a:rPr lang="en-US"/>
              <a:t>Operating System Concepts</a:t>
            </a:r>
          </a:p>
        </p:txBody>
      </p:sp>
      <p:sp>
        <p:nvSpPr>
          <p:cNvPr id="40963" name="Rectangle 3"/>
          <p:cNvSpPr>
            <a:spLocks noGrp="1" noChangeArrowheads="1"/>
          </p:cNvSpPr>
          <p:nvPr>
            <p:ph type="body" idx="1"/>
          </p:nvPr>
        </p:nvSpPr>
        <p:spPr/>
        <p:txBody>
          <a:bodyPr>
            <a:normAutofit fontScale="77500" lnSpcReduction="20000"/>
          </a:bodyPr>
          <a:lstStyle/>
          <a:p>
            <a:pPr>
              <a:buFont typeface="Monotype Sorts" pitchFamily="2" charset="2"/>
              <a:buNone/>
              <a:tabLst>
                <a:tab pos="1603375" algn="ctr"/>
                <a:tab pos="3254375" algn="ctr"/>
                <a:tab pos="5143500" algn="ctr"/>
              </a:tabLst>
            </a:pPr>
            <a:r>
              <a:rPr lang="en-US" dirty="0"/>
              <a:t>		</a:t>
            </a:r>
            <a:r>
              <a:rPr lang="en-US" u="sng" dirty="0"/>
              <a:t>Process	Arrival Time</a:t>
            </a:r>
            <a:r>
              <a:rPr lang="en-US" dirty="0"/>
              <a:t>	</a:t>
            </a:r>
            <a:r>
              <a:rPr lang="en-US" u="sng" dirty="0"/>
              <a:t>Burst Time</a:t>
            </a:r>
            <a:endParaRPr lang="en-US" dirty="0"/>
          </a:p>
          <a:p>
            <a:pPr>
              <a:buFont typeface="Monotype Sorts" pitchFamily="2" charset="2"/>
              <a:buNone/>
              <a:tabLst>
                <a:tab pos="1603375" algn="ctr"/>
                <a:tab pos="3254375" algn="ctr"/>
                <a:tab pos="5143500" algn="ctr"/>
              </a:tabLst>
            </a:pPr>
            <a:r>
              <a:rPr lang="en-US" dirty="0"/>
              <a:t>		</a:t>
            </a:r>
            <a:r>
              <a:rPr lang="en-US" i="1" dirty="0"/>
              <a:t>P</a:t>
            </a:r>
            <a:r>
              <a:rPr lang="en-US" i="1" baseline="-25000" dirty="0"/>
              <a:t>1</a:t>
            </a:r>
            <a:r>
              <a:rPr lang="en-US" dirty="0"/>
              <a:t>	0.0	7</a:t>
            </a:r>
          </a:p>
          <a:p>
            <a:pPr>
              <a:buFont typeface="Monotype Sorts" pitchFamily="2" charset="2"/>
              <a:buNone/>
              <a:tabLst>
                <a:tab pos="1603375" algn="ctr"/>
                <a:tab pos="3254375" algn="ctr"/>
                <a:tab pos="5143500" algn="ctr"/>
              </a:tabLst>
            </a:pPr>
            <a:r>
              <a:rPr lang="en-US" dirty="0"/>
              <a:t>		 </a:t>
            </a:r>
            <a:r>
              <a:rPr lang="en-US" i="1" dirty="0"/>
              <a:t>P</a:t>
            </a:r>
            <a:r>
              <a:rPr lang="en-US" i="1" baseline="-25000" dirty="0"/>
              <a:t>2	</a:t>
            </a:r>
            <a:r>
              <a:rPr lang="en-US" dirty="0"/>
              <a:t>2.0	4</a:t>
            </a:r>
          </a:p>
          <a:p>
            <a:pPr>
              <a:buFont typeface="Monotype Sorts" pitchFamily="2" charset="2"/>
              <a:buNone/>
              <a:tabLst>
                <a:tab pos="1603375" algn="ctr"/>
                <a:tab pos="3254375" algn="ctr"/>
                <a:tab pos="5143500" algn="ctr"/>
              </a:tabLst>
            </a:pPr>
            <a:r>
              <a:rPr lang="en-US" dirty="0"/>
              <a:t>		 </a:t>
            </a:r>
            <a:r>
              <a:rPr lang="en-US" i="1" dirty="0"/>
              <a:t>P</a:t>
            </a:r>
            <a:r>
              <a:rPr lang="en-US" i="1" baseline="-25000" dirty="0"/>
              <a:t>3</a:t>
            </a:r>
            <a:r>
              <a:rPr lang="en-US" dirty="0"/>
              <a:t>	4.0	1</a:t>
            </a:r>
          </a:p>
          <a:p>
            <a:pPr>
              <a:buFont typeface="Monotype Sorts" pitchFamily="2" charset="2"/>
              <a:buNone/>
              <a:tabLst>
                <a:tab pos="1603375" algn="ctr"/>
                <a:tab pos="3254375" algn="ctr"/>
                <a:tab pos="5143500" algn="ctr"/>
              </a:tabLst>
            </a:pPr>
            <a:r>
              <a:rPr lang="en-US" dirty="0"/>
              <a:t>		 </a:t>
            </a:r>
            <a:r>
              <a:rPr lang="en-US" i="1" dirty="0"/>
              <a:t>P</a:t>
            </a:r>
            <a:r>
              <a:rPr lang="en-US" i="1" baseline="-25000" dirty="0"/>
              <a:t>4</a:t>
            </a:r>
            <a:r>
              <a:rPr lang="en-US" dirty="0"/>
              <a:t>	5.0	4</a:t>
            </a:r>
          </a:p>
          <a:p>
            <a:pPr>
              <a:tabLst>
                <a:tab pos="1603375" algn="ctr"/>
                <a:tab pos="3254375" algn="ctr"/>
                <a:tab pos="5143500" algn="ctr"/>
              </a:tabLst>
            </a:pPr>
            <a:r>
              <a:rPr lang="en-US" dirty="0"/>
              <a:t>SJF (non-preemptive)</a:t>
            </a:r>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r>
              <a:rPr lang="en-US" dirty="0"/>
              <a:t>Average waiting time = (0 + 6 + 3 + 7)/4 </a:t>
            </a:r>
            <a:r>
              <a:rPr lang="en-US" dirty="0" smtClean="0"/>
              <a:t>= </a:t>
            </a:r>
            <a:r>
              <a:rPr lang="en-US" dirty="0"/>
              <a:t>4</a:t>
            </a:r>
            <a:endParaRPr lang="en-US" i="1" baseline="-25000" dirty="0"/>
          </a:p>
        </p:txBody>
      </p:sp>
      <p:sp>
        <p:nvSpPr>
          <p:cNvPr id="40964" name="Rectangle 4"/>
          <p:cNvSpPr>
            <a:spLocks noGrp="1" noChangeArrowheads="1"/>
          </p:cNvSpPr>
          <p:nvPr>
            <p:ph type="title"/>
          </p:nvPr>
        </p:nvSpPr>
        <p:spPr>
          <a:noFill/>
          <a:ln/>
        </p:spPr>
        <p:txBody>
          <a:bodyPr/>
          <a:lstStyle/>
          <a:p>
            <a:r>
              <a:rPr lang="en-US"/>
              <a:t>Example of Non-Preemptive SJF</a:t>
            </a:r>
          </a:p>
        </p:txBody>
      </p:sp>
      <p:grpSp>
        <p:nvGrpSpPr>
          <p:cNvPr id="2" name="Group 37"/>
          <p:cNvGrpSpPr>
            <a:grpSpLocks/>
          </p:cNvGrpSpPr>
          <p:nvPr/>
        </p:nvGrpSpPr>
        <p:grpSpPr bwMode="auto">
          <a:xfrm>
            <a:off x="1371600" y="3976688"/>
            <a:ext cx="5575300" cy="1128712"/>
            <a:chOff x="864" y="2325"/>
            <a:chExt cx="3512" cy="711"/>
          </a:xfrm>
        </p:grpSpPr>
        <p:sp>
          <p:nvSpPr>
            <p:cNvPr id="40965"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66" name="Text Box 6"/>
            <p:cNvSpPr txBox="1">
              <a:spLocks noChangeArrowheads="1"/>
            </p:cNvSpPr>
            <p:nvPr/>
          </p:nvSpPr>
          <p:spPr bwMode="auto">
            <a:xfrm flipH="1">
              <a:off x="1392" y="2373"/>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1</a:t>
              </a:r>
              <a:endParaRPr lang="en-US"/>
            </a:p>
          </p:txBody>
        </p:sp>
        <p:sp>
          <p:nvSpPr>
            <p:cNvPr id="40967" name="Text Box 7"/>
            <p:cNvSpPr txBox="1">
              <a:spLocks noChangeArrowheads="1"/>
            </p:cNvSpPr>
            <p:nvPr/>
          </p:nvSpPr>
          <p:spPr bwMode="auto">
            <a:xfrm flipH="1">
              <a:off x="2400" y="2373"/>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3</a:t>
              </a:r>
              <a:endParaRPr lang="en-US"/>
            </a:p>
          </p:txBody>
        </p:sp>
        <p:sp>
          <p:nvSpPr>
            <p:cNvPr id="40968" name="Text Box 8"/>
            <p:cNvSpPr txBox="1">
              <a:spLocks noChangeArrowheads="1"/>
            </p:cNvSpPr>
            <p:nvPr/>
          </p:nvSpPr>
          <p:spPr bwMode="auto">
            <a:xfrm flipH="1">
              <a:off x="2976" y="2373"/>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2</a:t>
              </a:r>
              <a:endParaRPr lang="en-US"/>
            </a:p>
          </p:txBody>
        </p:sp>
        <p:sp>
          <p:nvSpPr>
            <p:cNvPr id="40969" name="Line 9"/>
            <p:cNvSpPr>
              <a:spLocks noChangeShapeType="1"/>
            </p:cNvSpPr>
            <p:nvPr/>
          </p:nvSpPr>
          <p:spPr bwMode="auto">
            <a:xfrm flipH="1">
              <a:off x="4272" y="2709"/>
              <a:ext cx="0" cy="144"/>
            </a:xfrm>
            <a:prstGeom prst="line">
              <a:avLst/>
            </a:prstGeom>
            <a:noFill/>
            <a:ln w="9525">
              <a:solidFill>
                <a:schemeClr val="tx1"/>
              </a:solidFill>
              <a:round/>
              <a:headEnd/>
              <a:tailEnd/>
            </a:ln>
            <a:effectLst/>
          </p:spPr>
          <p:txBody>
            <a:bodyPr wrap="none" anchor="ctr"/>
            <a:lstStyle/>
            <a:p>
              <a:endParaRPr lang="en-US"/>
            </a:p>
          </p:txBody>
        </p:sp>
        <p:sp>
          <p:nvSpPr>
            <p:cNvPr id="40970" name="Line 10"/>
            <p:cNvSpPr>
              <a:spLocks noChangeShapeType="1"/>
            </p:cNvSpPr>
            <p:nvPr/>
          </p:nvSpPr>
          <p:spPr bwMode="auto">
            <a:xfrm flipH="1">
              <a:off x="960" y="2709"/>
              <a:ext cx="0" cy="144"/>
            </a:xfrm>
            <a:prstGeom prst="line">
              <a:avLst/>
            </a:prstGeom>
            <a:noFill/>
            <a:ln w="9525">
              <a:solidFill>
                <a:schemeClr val="tx1"/>
              </a:solidFill>
              <a:round/>
              <a:headEnd/>
              <a:tailEnd/>
            </a:ln>
            <a:effectLst/>
          </p:spPr>
          <p:txBody>
            <a:bodyPr wrap="none" anchor="ctr"/>
            <a:lstStyle/>
            <a:p>
              <a:endParaRPr lang="en-US"/>
            </a:p>
          </p:txBody>
        </p:sp>
        <p:sp>
          <p:nvSpPr>
            <p:cNvPr id="40971" name="Line 11"/>
            <p:cNvSpPr>
              <a:spLocks noChangeShapeType="1"/>
            </p:cNvSpPr>
            <p:nvPr/>
          </p:nvSpPr>
          <p:spPr bwMode="auto">
            <a:xfrm flipH="1">
              <a:off x="2688" y="2325"/>
              <a:ext cx="0" cy="384"/>
            </a:xfrm>
            <a:prstGeom prst="line">
              <a:avLst/>
            </a:prstGeom>
            <a:noFill/>
            <a:ln w="9525">
              <a:solidFill>
                <a:schemeClr val="tx1"/>
              </a:solidFill>
              <a:round/>
              <a:headEnd/>
              <a:tailEnd/>
            </a:ln>
            <a:effectLst/>
          </p:spPr>
          <p:txBody>
            <a:bodyPr wrap="none" anchor="ctr"/>
            <a:lstStyle/>
            <a:p>
              <a:endParaRPr lang="en-US"/>
            </a:p>
          </p:txBody>
        </p:sp>
        <p:sp>
          <p:nvSpPr>
            <p:cNvPr id="40972" name="Line 12"/>
            <p:cNvSpPr>
              <a:spLocks noChangeShapeType="1"/>
            </p:cNvSpPr>
            <p:nvPr/>
          </p:nvSpPr>
          <p:spPr bwMode="auto">
            <a:xfrm flipH="1">
              <a:off x="2400" y="2325"/>
              <a:ext cx="0" cy="384"/>
            </a:xfrm>
            <a:prstGeom prst="line">
              <a:avLst/>
            </a:prstGeom>
            <a:noFill/>
            <a:ln w="9525">
              <a:solidFill>
                <a:schemeClr val="tx1"/>
              </a:solidFill>
              <a:round/>
              <a:headEnd/>
              <a:tailEnd/>
            </a:ln>
            <a:effectLst/>
          </p:spPr>
          <p:txBody>
            <a:bodyPr wrap="none" anchor="ctr"/>
            <a:lstStyle/>
            <a:p>
              <a:endParaRPr lang="en-US"/>
            </a:p>
          </p:txBody>
        </p:sp>
        <p:sp>
          <p:nvSpPr>
            <p:cNvPr id="40973" name="Line 13"/>
            <p:cNvSpPr>
              <a:spLocks noChangeShapeType="1"/>
            </p:cNvSpPr>
            <p:nvPr/>
          </p:nvSpPr>
          <p:spPr bwMode="auto">
            <a:xfrm flipH="1">
              <a:off x="2400" y="2709"/>
              <a:ext cx="0" cy="144"/>
            </a:xfrm>
            <a:prstGeom prst="line">
              <a:avLst/>
            </a:prstGeom>
            <a:noFill/>
            <a:ln w="9525">
              <a:solidFill>
                <a:schemeClr val="tx1"/>
              </a:solidFill>
              <a:round/>
              <a:headEnd/>
              <a:tailEnd/>
            </a:ln>
            <a:effectLst/>
          </p:spPr>
          <p:txBody>
            <a:bodyPr wrap="none" anchor="ctr"/>
            <a:lstStyle/>
            <a:p>
              <a:endParaRPr lang="en-US"/>
            </a:p>
          </p:txBody>
        </p:sp>
        <p:sp>
          <p:nvSpPr>
            <p:cNvPr id="40974" name="Line 14"/>
            <p:cNvSpPr>
              <a:spLocks noChangeShapeType="1"/>
            </p:cNvSpPr>
            <p:nvPr/>
          </p:nvSpPr>
          <p:spPr bwMode="auto">
            <a:xfrm flipH="1">
              <a:off x="1392" y="2638"/>
              <a:ext cx="0" cy="144"/>
            </a:xfrm>
            <a:prstGeom prst="line">
              <a:avLst/>
            </a:prstGeom>
            <a:noFill/>
            <a:ln w="9525">
              <a:solidFill>
                <a:schemeClr val="tx1"/>
              </a:solidFill>
              <a:round/>
              <a:headEnd/>
              <a:tailEnd/>
            </a:ln>
            <a:effectLst/>
          </p:spPr>
          <p:txBody>
            <a:bodyPr wrap="none" anchor="ctr"/>
            <a:lstStyle/>
            <a:p>
              <a:endParaRPr lang="en-US"/>
            </a:p>
          </p:txBody>
        </p:sp>
        <p:sp>
          <p:nvSpPr>
            <p:cNvPr id="40975" name="Text Box 15"/>
            <p:cNvSpPr txBox="1">
              <a:spLocks noChangeArrowheads="1"/>
            </p:cNvSpPr>
            <p:nvPr/>
          </p:nvSpPr>
          <p:spPr bwMode="auto">
            <a:xfrm flipH="1">
              <a:off x="2304" y="2805"/>
              <a:ext cx="196" cy="231"/>
            </a:xfrm>
            <a:prstGeom prst="rect">
              <a:avLst/>
            </a:prstGeom>
            <a:noFill/>
            <a:ln w="9525">
              <a:noFill/>
              <a:miter lim="800000"/>
              <a:headEnd/>
              <a:tailEnd/>
            </a:ln>
            <a:effectLst/>
          </p:spPr>
          <p:txBody>
            <a:bodyPr wrap="none" anchor="ctr">
              <a:spAutoFit/>
            </a:bodyPr>
            <a:lstStyle/>
            <a:p>
              <a:pPr>
                <a:spcBef>
                  <a:spcPct val="50000"/>
                </a:spcBef>
              </a:pPr>
              <a:r>
                <a:rPr lang="en-US"/>
                <a:t>7</a:t>
              </a:r>
            </a:p>
          </p:txBody>
        </p:sp>
        <p:sp>
          <p:nvSpPr>
            <p:cNvPr id="40976" name="Text Box 16"/>
            <p:cNvSpPr txBox="1">
              <a:spLocks noChangeArrowheads="1"/>
            </p:cNvSpPr>
            <p:nvPr/>
          </p:nvSpPr>
          <p:spPr bwMode="auto">
            <a:xfrm flipH="1">
              <a:off x="1492" y="2805"/>
              <a:ext cx="196" cy="231"/>
            </a:xfrm>
            <a:prstGeom prst="rect">
              <a:avLst/>
            </a:prstGeom>
            <a:noFill/>
            <a:ln w="9525">
              <a:noFill/>
              <a:miter lim="800000"/>
              <a:headEnd/>
              <a:tailEnd/>
            </a:ln>
            <a:effectLst/>
          </p:spPr>
          <p:txBody>
            <a:bodyPr wrap="none" anchor="ctr">
              <a:spAutoFit/>
            </a:bodyPr>
            <a:lstStyle/>
            <a:p>
              <a:pPr>
                <a:spcBef>
                  <a:spcPct val="50000"/>
                </a:spcBef>
              </a:pPr>
              <a:r>
                <a:rPr lang="en-US"/>
                <a:t>3</a:t>
              </a:r>
            </a:p>
          </p:txBody>
        </p:sp>
        <p:sp>
          <p:nvSpPr>
            <p:cNvPr id="40977" name="Text Box 17"/>
            <p:cNvSpPr txBox="1">
              <a:spLocks noChangeArrowheads="1"/>
            </p:cNvSpPr>
            <p:nvPr/>
          </p:nvSpPr>
          <p:spPr bwMode="auto">
            <a:xfrm flipH="1">
              <a:off x="4100" y="2805"/>
              <a:ext cx="276" cy="231"/>
            </a:xfrm>
            <a:prstGeom prst="rect">
              <a:avLst/>
            </a:prstGeom>
            <a:noFill/>
            <a:ln w="9525">
              <a:noFill/>
              <a:miter lim="800000"/>
              <a:headEnd/>
              <a:tailEnd/>
            </a:ln>
            <a:effectLst/>
          </p:spPr>
          <p:txBody>
            <a:bodyPr wrap="none" anchor="ctr">
              <a:spAutoFit/>
            </a:bodyPr>
            <a:lstStyle/>
            <a:p>
              <a:pPr>
                <a:spcBef>
                  <a:spcPct val="50000"/>
                </a:spcBef>
              </a:pPr>
              <a:r>
                <a:rPr lang="en-US"/>
                <a:t>16</a:t>
              </a:r>
            </a:p>
          </p:txBody>
        </p:sp>
        <p:sp>
          <p:nvSpPr>
            <p:cNvPr id="40978" name="Text Box 18"/>
            <p:cNvSpPr txBox="1">
              <a:spLocks noChangeArrowheads="1"/>
            </p:cNvSpPr>
            <p:nvPr/>
          </p:nvSpPr>
          <p:spPr bwMode="auto">
            <a:xfrm flipH="1">
              <a:off x="864" y="2805"/>
              <a:ext cx="196" cy="231"/>
            </a:xfrm>
            <a:prstGeom prst="rect">
              <a:avLst/>
            </a:prstGeom>
            <a:noFill/>
            <a:ln w="9525">
              <a:noFill/>
              <a:miter lim="800000"/>
              <a:headEnd/>
              <a:tailEnd/>
            </a:ln>
            <a:effectLst/>
          </p:spPr>
          <p:txBody>
            <a:bodyPr wrap="none" anchor="ctr">
              <a:spAutoFit/>
            </a:bodyPr>
            <a:lstStyle/>
            <a:p>
              <a:pPr>
                <a:spcBef>
                  <a:spcPct val="50000"/>
                </a:spcBef>
              </a:pPr>
              <a:r>
                <a:rPr lang="en-US"/>
                <a:t>0</a:t>
              </a:r>
            </a:p>
          </p:txBody>
        </p:sp>
        <p:sp>
          <p:nvSpPr>
            <p:cNvPr id="40980" name="Text Box 20"/>
            <p:cNvSpPr txBox="1">
              <a:spLocks noChangeArrowheads="1"/>
            </p:cNvSpPr>
            <p:nvPr/>
          </p:nvSpPr>
          <p:spPr bwMode="auto">
            <a:xfrm flipH="1">
              <a:off x="3696" y="2373"/>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4</a:t>
              </a:r>
              <a:endParaRPr lang="en-US"/>
            </a:p>
          </p:txBody>
        </p:sp>
        <p:sp>
          <p:nvSpPr>
            <p:cNvPr id="40981" name="Line 21"/>
            <p:cNvSpPr>
              <a:spLocks noChangeShapeType="1"/>
            </p:cNvSpPr>
            <p:nvPr/>
          </p:nvSpPr>
          <p:spPr bwMode="auto">
            <a:xfrm flipH="1">
              <a:off x="3456" y="2325"/>
              <a:ext cx="0" cy="384"/>
            </a:xfrm>
            <a:prstGeom prst="line">
              <a:avLst/>
            </a:prstGeom>
            <a:noFill/>
            <a:ln w="9525">
              <a:solidFill>
                <a:schemeClr val="tx1"/>
              </a:solidFill>
              <a:round/>
              <a:headEnd/>
              <a:tailEnd/>
            </a:ln>
            <a:effectLst/>
          </p:spPr>
          <p:txBody>
            <a:bodyPr wrap="none" anchor="ctr"/>
            <a:lstStyle/>
            <a:p>
              <a:endParaRPr lang="en-US"/>
            </a:p>
          </p:txBody>
        </p:sp>
        <p:sp>
          <p:nvSpPr>
            <p:cNvPr id="40982" name="Line 22"/>
            <p:cNvSpPr>
              <a:spLocks noChangeShapeType="1"/>
            </p:cNvSpPr>
            <p:nvPr/>
          </p:nvSpPr>
          <p:spPr bwMode="auto">
            <a:xfrm flipH="1">
              <a:off x="1152" y="2638"/>
              <a:ext cx="0" cy="144"/>
            </a:xfrm>
            <a:prstGeom prst="line">
              <a:avLst/>
            </a:prstGeom>
            <a:noFill/>
            <a:ln w="9525">
              <a:solidFill>
                <a:schemeClr val="tx1"/>
              </a:solidFill>
              <a:round/>
              <a:headEnd/>
              <a:tailEnd/>
            </a:ln>
            <a:effectLst/>
          </p:spPr>
          <p:txBody>
            <a:bodyPr wrap="none" anchor="ctr"/>
            <a:lstStyle/>
            <a:p>
              <a:endParaRPr lang="en-US"/>
            </a:p>
          </p:txBody>
        </p:sp>
        <p:sp>
          <p:nvSpPr>
            <p:cNvPr id="40983" name="Line 23"/>
            <p:cNvSpPr>
              <a:spLocks noChangeShapeType="1"/>
            </p:cNvSpPr>
            <p:nvPr/>
          </p:nvSpPr>
          <p:spPr bwMode="auto">
            <a:xfrm flipH="1">
              <a:off x="1632" y="2638"/>
              <a:ext cx="0" cy="144"/>
            </a:xfrm>
            <a:prstGeom prst="line">
              <a:avLst/>
            </a:prstGeom>
            <a:noFill/>
            <a:ln w="9525">
              <a:solidFill>
                <a:schemeClr val="tx1"/>
              </a:solidFill>
              <a:round/>
              <a:headEnd/>
              <a:tailEnd/>
            </a:ln>
            <a:effectLst/>
          </p:spPr>
          <p:txBody>
            <a:bodyPr wrap="none" anchor="ctr"/>
            <a:lstStyle/>
            <a:p>
              <a:endParaRPr lang="en-US"/>
            </a:p>
          </p:txBody>
        </p:sp>
        <p:sp>
          <p:nvSpPr>
            <p:cNvPr id="40984" name="Line 24"/>
            <p:cNvSpPr>
              <a:spLocks noChangeShapeType="1"/>
            </p:cNvSpPr>
            <p:nvPr/>
          </p:nvSpPr>
          <p:spPr bwMode="auto">
            <a:xfrm flipH="1">
              <a:off x="1872" y="2638"/>
              <a:ext cx="0" cy="144"/>
            </a:xfrm>
            <a:prstGeom prst="line">
              <a:avLst/>
            </a:prstGeom>
            <a:noFill/>
            <a:ln w="9525">
              <a:solidFill>
                <a:schemeClr val="tx1"/>
              </a:solidFill>
              <a:round/>
              <a:headEnd/>
              <a:tailEnd/>
            </a:ln>
            <a:effectLst/>
          </p:spPr>
          <p:txBody>
            <a:bodyPr wrap="none" anchor="ctr"/>
            <a:lstStyle/>
            <a:p>
              <a:endParaRPr lang="en-US"/>
            </a:p>
          </p:txBody>
        </p:sp>
        <p:sp>
          <p:nvSpPr>
            <p:cNvPr id="40985" name="Line 25"/>
            <p:cNvSpPr>
              <a:spLocks noChangeShapeType="1"/>
            </p:cNvSpPr>
            <p:nvPr/>
          </p:nvSpPr>
          <p:spPr bwMode="auto">
            <a:xfrm flipH="1">
              <a:off x="2064" y="2638"/>
              <a:ext cx="0" cy="144"/>
            </a:xfrm>
            <a:prstGeom prst="line">
              <a:avLst/>
            </a:prstGeom>
            <a:noFill/>
            <a:ln w="9525">
              <a:solidFill>
                <a:schemeClr val="tx1"/>
              </a:solidFill>
              <a:round/>
              <a:headEnd/>
              <a:tailEnd/>
            </a:ln>
            <a:effectLst/>
          </p:spPr>
          <p:txBody>
            <a:bodyPr wrap="none" anchor="ctr"/>
            <a:lstStyle/>
            <a:p>
              <a:endParaRPr lang="en-US"/>
            </a:p>
          </p:txBody>
        </p:sp>
        <p:sp>
          <p:nvSpPr>
            <p:cNvPr id="40986" name="Line 26"/>
            <p:cNvSpPr>
              <a:spLocks noChangeShapeType="1"/>
            </p:cNvSpPr>
            <p:nvPr/>
          </p:nvSpPr>
          <p:spPr bwMode="auto">
            <a:xfrm flipH="1">
              <a:off x="2256" y="2638"/>
              <a:ext cx="0" cy="144"/>
            </a:xfrm>
            <a:prstGeom prst="line">
              <a:avLst/>
            </a:prstGeom>
            <a:noFill/>
            <a:ln w="9525">
              <a:solidFill>
                <a:schemeClr val="tx1"/>
              </a:solidFill>
              <a:round/>
              <a:headEnd/>
              <a:tailEnd/>
            </a:ln>
            <a:effectLst/>
          </p:spPr>
          <p:txBody>
            <a:bodyPr wrap="none" anchor="ctr"/>
            <a:lstStyle/>
            <a:p>
              <a:endParaRPr lang="en-US"/>
            </a:p>
          </p:txBody>
        </p:sp>
        <p:sp>
          <p:nvSpPr>
            <p:cNvPr id="40987" name="Line 27"/>
            <p:cNvSpPr>
              <a:spLocks noChangeShapeType="1"/>
            </p:cNvSpPr>
            <p:nvPr/>
          </p:nvSpPr>
          <p:spPr bwMode="auto">
            <a:xfrm flipH="1">
              <a:off x="2688" y="2709"/>
              <a:ext cx="0" cy="144"/>
            </a:xfrm>
            <a:prstGeom prst="line">
              <a:avLst/>
            </a:prstGeom>
            <a:noFill/>
            <a:ln w="9525">
              <a:solidFill>
                <a:schemeClr val="tx1"/>
              </a:solidFill>
              <a:round/>
              <a:headEnd/>
              <a:tailEnd/>
            </a:ln>
            <a:effectLst/>
          </p:spPr>
          <p:txBody>
            <a:bodyPr wrap="none" anchor="ctr"/>
            <a:lstStyle/>
            <a:p>
              <a:endParaRPr lang="en-US"/>
            </a:p>
          </p:txBody>
        </p:sp>
        <p:sp>
          <p:nvSpPr>
            <p:cNvPr id="40988" name="Text Box 28"/>
            <p:cNvSpPr txBox="1">
              <a:spLocks noChangeArrowheads="1"/>
            </p:cNvSpPr>
            <p:nvPr/>
          </p:nvSpPr>
          <p:spPr bwMode="auto">
            <a:xfrm flipH="1">
              <a:off x="2592" y="2805"/>
              <a:ext cx="196" cy="231"/>
            </a:xfrm>
            <a:prstGeom prst="rect">
              <a:avLst/>
            </a:prstGeom>
            <a:noFill/>
            <a:ln w="9525">
              <a:noFill/>
              <a:miter lim="800000"/>
              <a:headEnd/>
              <a:tailEnd/>
            </a:ln>
            <a:effectLst/>
          </p:spPr>
          <p:txBody>
            <a:bodyPr wrap="none" anchor="ctr">
              <a:spAutoFit/>
            </a:bodyPr>
            <a:lstStyle/>
            <a:p>
              <a:pPr>
                <a:spcBef>
                  <a:spcPct val="50000"/>
                </a:spcBef>
              </a:pPr>
              <a:r>
                <a:rPr lang="en-US"/>
                <a:t>8</a:t>
              </a:r>
            </a:p>
          </p:txBody>
        </p:sp>
        <p:sp>
          <p:nvSpPr>
            <p:cNvPr id="40989" name="Line 29"/>
            <p:cNvSpPr>
              <a:spLocks noChangeShapeType="1"/>
            </p:cNvSpPr>
            <p:nvPr/>
          </p:nvSpPr>
          <p:spPr bwMode="auto">
            <a:xfrm flipH="1">
              <a:off x="2928" y="2638"/>
              <a:ext cx="0" cy="144"/>
            </a:xfrm>
            <a:prstGeom prst="line">
              <a:avLst/>
            </a:prstGeom>
            <a:noFill/>
            <a:ln w="9525">
              <a:solidFill>
                <a:schemeClr val="tx1"/>
              </a:solidFill>
              <a:round/>
              <a:headEnd/>
              <a:tailEnd/>
            </a:ln>
            <a:effectLst/>
          </p:spPr>
          <p:txBody>
            <a:bodyPr wrap="none" anchor="ctr"/>
            <a:lstStyle/>
            <a:p>
              <a:endParaRPr lang="en-US"/>
            </a:p>
          </p:txBody>
        </p:sp>
        <p:sp>
          <p:nvSpPr>
            <p:cNvPr id="40990" name="Line 30"/>
            <p:cNvSpPr>
              <a:spLocks noChangeShapeType="1"/>
            </p:cNvSpPr>
            <p:nvPr/>
          </p:nvSpPr>
          <p:spPr bwMode="auto">
            <a:xfrm flipH="1">
              <a:off x="3120" y="2638"/>
              <a:ext cx="0" cy="144"/>
            </a:xfrm>
            <a:prstGeom prst="line">
              <a:avLst/>
            </a:prstGeom>
            <a:noFill/>
            <a:ln w="9525">
              <a:solidFill>
                <a:schemeClr val="tx1"/>
              </a:solidFill>
              <a:round/>
              <a:headEnd/>
              <a:tailEnd/>
            </a:ln>
            <a:effectLst/>
          </p:spPr>
          <p:txBody>
            <a:bodyPr wrap="none" anchor="ctr"/>
            <a:lstStyle/>
            <a:p>
              <a:endParaRPr lang="en-US"/>
            </a:p>
          </p:txBody>
        </p:sp>
        <p:sp>
          <p:nvSpPr>
            <p:cNvPr id="40991" name="Line 31"/>
            <p:cNvSpPr>
              <a:spLocks noChangeShapeType="1"/>
            </p:cNvSpPr>
            <p:nvPr/>
          </p:nvSpPr>
          <p:spPr bwMode="auto">
            <a:xfrm flipH="1">
              <a:off x="3312" y="2638"/>
              <a:ext cx="0" cy="144"/>
            </a:xfrm>
            <a:prstGeom prst="line">
              <a:avLst/>
            </a:prstGeom>
            <a:noFill/>
            <a:ln w="9525">
              <a:solidFill>
                <a:schemeClr val="tx1"/>
              </a:solidFill>
              <a:round/>
              <a:headEnd/>
              <a:tailEnd/>
            </a:ln>
            <a:effectLst/>
          </p:spPr>
          <p:txBody>
            <a:bodyPr wrap="none" anchor="ctr"/>
            <a:lstStyle/>
            <a:p>
              <a:endParaRPr lang="en-US"/>
            </a:p>
          </p:txBody>
        </p:sp>
        <p:sp>
          <p:nvSpPr>
            <p:cNvPr id="40992" name="Line 32"/>
            <p:cNvSpPr>
              <a:spLocks noChangeShapeType="1"/>
            </p:cNvSpPr>
            <p:nvPr/>
          </p:nvSpPr>
          <p:spPr bwMode="auto">
            <a:xfrm flipH="1">
              <a:off x="3456" y="2709"/>
              <a:ext cx="0" cy="144"/>
            </a:xfrm>
            <a:prstGeom prst="line">
              <a:avLst/>
            </a:prstGeom>
            <a:noFill/>
            <a:ln w="9525">
              <a:solidFill>
                <a:schemeClr val="tx1"/>
              </a:solidFill>
              <a:round/>
              <a:headEnd/>
              <a:tailEnd/>
            </a:ln>
            <a:effectLst/>
          </p:spPr>
          <p:txBody>
            <a:bodyPr wrap="none" anchor="ctr"/>
            <a:lstStyle/>
            <a:p>
              <a:endParaRPr lang="en-US"/>
            </a:p>
          </p:txBody>
        </p:sp>
        <p:sp>
          <p:nvSpPr>
            <p:cNvPr id="40993" name="Text Box 33"/>
            <p:cNvSpPr txBox="1">
              <a:spLocks noChangeArrowheads="1"/>
            </p:cNvSpPr>
            <p:nvPr/>
          </p:nvSpPr>
          <p:spPr bwMode="auto">
            <a:xfrm flipH="1">
              <a:off x="3312" y="2805"/>
              <a:ext cx="276" cy="231"/>
            </a:xfrm>
            <a:prstGeom prst="rect">
              <a:avLst/>
            </a:prstGeom>
            <a:noFill/>
            <a:ln w="9525">
              <a:noFill/>
              <a:miter lim="800000"/>
              <a:headEnd/>
              <a:tailEnd/>
            </a:ln>
            <a:effectLst/>
          </p:spPr>
          <p:txBody>
            <a:bodyPr wrap="none" anchor="ctr">
              <a:spAutoFit/>
            </a:bodyPr>
            <a:lstStyle/>
            <a:p>
              <a:pPr>
                <a:spcBef>
                  <a:spcPct val="50000"/>
                </a:spcBef>
              </a:pPr>
              <a:r>
                <a:rPr lang="en-US"/>
                <a:t>12</a:t>
              </a:r>
            </a:p>
          </p:txBody>
        </p:sp>
        <p:sp>
          <p:nvSpPr>
            <p:cNvPr id="40994" name="Line 34"/>
            <p:cNvSpPr>
              <a:spLocks noChangeShapeType="1"/>
            </p:cNvSpPr>
            <p:nvPr/>
          </p:nvSpPr>
          <p:spPr bwMode="auto">
            <a:xfrm flipH="1">
              <a:off x="3696" y="2638"/>
              <a:ext cx="0" cy="144"/>
            </a:xfrm>
            <a:prstGeom prst="line">
              <a:avLst/>
            </a:prstGeom>
            <a:noFill/>
            <a:ln w="9525">
              <a:solidFill>
                <a:schemeClr val="tx1"/>
              </a:solidFill>
              <a:round/>
              <a:headEnd/>
              <a:tailEnd/>
            </a:ln>
            <a:effectLst/>
          </p:spPr>
          <p:txBody>
            <a:bodyPr wrap="none" anchor="ctr"/>
            <a:lstStyle/>
            <a:p>
              <a:endParaRPr lang="en-US"/>
            </a:p>
          </p:txBody>
        </p:sp>
        <p:sp>
          <p:nvSpPr>
            <p:cNvPr id="40995" name="Line 35"/>
            <p:cNvSpPr>
              <a:spLocks noChangeShapeType="1"/>
            </p:cNvSpPr>
            <p:nvPr/>
          </p:nvSpPr>
          <p:spPr bwMode="auto">
            <a:xfrm flipH="1">
              <a:off x="3888" y="2638"/>
              <a:ext cx="0" cy="144"/>
            </a:xfrm>
            <a:prstGeom prst="line">
              <a:avLst/>
            </a:prstGeom>
            <a:noFill/>
            <a:ln w="9525">
              <a:solidFill>
                <a:schemeClr val="tx1"/>
              </a:solidFill>
              <a:round/>
              <a:headEnd/>
              <a:tailEnd/>
            </a:ln>
            <a:effectLst/>
          </p:spPr>
          <p:txBody>
            <a:bodyPr wrap="none" anchor="ctr"/>
            <a:lstStyle/>
            <a:p>
              <a:endParaRPr lang="en-US"/>
            </a:p>
          </p:txBody>
        </p:sp>
        <p:sp>
          <p:nvSpPr>
            <p:cNvPr id="40996" name="Line 36"/>
            <p:cNvSpPr>
              <a:spLocks noChangeShapeType="1"/>
            </p:cNvSpPr>
            <p:nvPr/>
          </p:nvSpPr>
          <p:spPr bwMode="auto">
            <a:xfrm flipH="1">
              <a:off x="4080" y="2638"/>
              <a:ext cx="0" cy="144"/>
            </a:xfrm>
            <a:prstGeom prst="line">
              <a:avLst/>
            </a:prstGeom>
            <a:noFill/>
            <a:ln w="9525">
              <a:solidFill>
                <a:schemeClr val="tx1"/>
              </a:solidFill>
              <a:round/>
              <a:headEnd/>
              <a:tailEnd/>
            </a:ln>
            <a:effectLst/>
          </p:spPr>
          <p:txBody>
            <a:bodyPr wrap="none" anchor="ctr"/>
            <a:lstStyle/>
            <a:p>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3"/>
          <p:cNvSpPr>
            <a:spLocks noGrp="1"/>
          </p:cNvSpPr>
          <p:nvPr>
            <p:ph type="ftr" sz="quarter" idx="10"/>
          </p:nvPr>
        </p:nvSpPr>
        <p:spPr/>
        <p:txBody>
          <a:bodyPr/>
          <a:lstStyle/>
          <a:p>
            <a:r>
              <a:rPr lang="en-US"/>
              <a:t>Operating System Concepts</a:t>
            </a:r>
          </a:p>
        </p:txBody>
      </p:sp>
      <p:sp>
        <p:nvSpPr>
          <p:cNvPr id="41986" name="Rectangle 2"/>
          <p:cNvSpPr>
            <a:spLocks noGrp="1" noChangeArrowheads="1"/>
          </p:cNvSpPr>
          <p:nvPr>
            <p:ph type="title"/>
          </p:nvPr>
        </p:nvSpPr>
        <p:spPr/>
        <p:txBody>
          <a:bodyPr/>
          <a:lstStyle/>
          <a:p>
            <a:r>
              <a:rPr lang="en-US"/>
              <a:t>Example of Preemptive SJF</a:t>
            </a:r>
          </a:p>
        </p:txBody>
      </p:sp>
      <p:sp>
        <p:nvSpPr>
          <p:cNvPr id="42020" name="Rectangle 36"/>
          <p:cNvSpPr>
            <a:spLocks noGrp="1" noChangeArrowheads="1"/>
          </p:cNvSpPr>
          <p:nvPr>
            <p:ph type="body" idx="1"/>
          </p:nvPr>
        </p:nvSpPr>
        <p:spPr>
          <a:noFill/>
          <a:ln/>
        </p:spPr>
        <p:txBody>
          <a:bodyPr>
            <a:normAutofit fontScale="77500" lnSpcReduction="20000"/>
          </a:bodyPr>
          <a:lstStyle/>
          <a:p>
            <a:pPr>
              <a:buFont typeface="Monotype Sorts" pitchFamily="2" charset="2"/>
              <a:buNone/>
              <a:tabLst>
                <a:tab pos="1603375" algn="ctr"/>
                <a:tab pos="3254375" algn="ctr"/>
                <a:tab pos="5143500" algn="ctr"/>
              </a:tabLst>
            </a:pPr>
            <a:r>
              <a:rPr lang="en-US" dirty="0"/>
              <a:t>		</a:t>
            </a:r>
            <a:r>
              <a:rPr lang="en-US" u="sng" dirty="0"/>
              <a:t>Process	Arrival Time</a:t>
            </a:r>
            <a:r>
              <a:rPr lang="en-US" dirty="0"/>
              <a:t>	</a:t>
            </a:r>
            <a:r>
              <a:rPr lang="en-US" u="sng" dirty="0"/>
              <a:t>Burst Time</a:t>
            </a:r>
            <a:endParaRPr lang="en-US" dirty="0"/>
          </a:p>
          <a:p>
            <a:pPr>
              <a:buFont typeface="Monotype Sorts" pitchFamily="2" charset="2"/>
              <a:buNone/>
              <a:tabLst>
                <a:tab pos="1603375" algn="ctr"/>
                <a:tab pos="3254375" algn="ctr"/>
                <a:tab pos="5143500" algn="ctr"/>
              </a:tabLst>
            </a:pPr>
            <a:r>
              <a:rPr lang="en-US" dirty="0"/>
              <a:t>		</a:t>
            </a:r>
            <a:r>
              <a:rPr lang="en-US" i="1" dirty="0"/>
              <a:t>P</a:t>
            </a:r>
            <a:r>
              <a:rPr lang="en-US" i="1" baseline="-25000" dirty="0"/>
              <a:t>1</a:t>
            </a:r>
            <a:r>
              <a:rPr lang="en-US" dirty="0"/>
              <a:t>	0.0	7</a:t>
            </a:r>
          </a:p>
          <a:p>
            <a:pPr>
              <a:buFont typeface="Monotype Sorts" pitchFamily="2" charset="2"/>
              <a:buNone/>
              <a:tabLst>
                <a:tab pos="1603375" algn="ctr"/>
                <a:tab pos="3254375" algn="ctr"/>
                <a:tab pos="5143500" algn="ctr"/>
              </a:tabLst>
            </a:pPr>
            <a:r>
              <a:rPr lang="en-US" dirty="0"/>
              <a:t>		 </a:t>
            </a:r>
            <a:r>
              <a:rPr lang="en-US" i="1" dirty="0"/>
              <a:t>P</a:t>
            </a:r>
            <a:r>
              <a:rPr lang="en-US" i="1" baseline="-25000" dirty="0"/>
              <a:t>2	</a:t>
            </a:r>
            <a:r>
              <a:rPr lang="en-US" dirty="0"/>
              <a:t>2.0	4</a:t>
            </a:r>
          </a:p>
          <a:p>
            <a:pPr>
              <a:buFont typeface="Monotype Sorts" pitchFamily="2" charset="2"/>
              <a:buNone/>
              <a:tabLst>
                <a:tab pos="1603375" algn="ctr"/>
                <a:tab pos="3254375" algn="ctr"/>
                <a:tab pos="5143500" algn="ctr"/>
              </a:tabLst>
            </a:pPr>
            <a:r>
              <a:rPr lang="en-US" dirty="0"/>
              <a:t>		 </a:t>
            </a:r>
            <a:r>
              <a:rPr lang="en-US" i="1" dirty="0"/>
              <a:t>P</a:t>
            </a:r>
            <a:r>
              <a:rPr lang="en-US" i="1" baseline="-25000" dirty="0"/>
              <a:t>3</a:t>
            </a:r>
            <a:r>
              <a:rPr lang="en-US" dirty="0"/>
              <a:t>	4.0	1</a:t>
            </a:r>
          </a:p>
          <a:p>
            <a:pPr>
              <a:buFont typeface="Monotype Sorts" pitchFamily="2" charset="2"/>
              <a:buNone/>
              <a:tabLst>
                <a:tab pos="1603375" algn="ctr"/>
                <a:tab pos="3254375" algn="ctr"/>
                <a:tab pos="5143500" algn="ctr"/>
              </a:tabLst>
            </a:pPr>
            <a:r>
              <a:rPr lang="en-US" dirty="0"/>
              <a:t>		 </a:t>
            </a:r>
            <a:r>
              <a:rPr lang="en-US" i="1" dirty="0"/>
              <a:t>P</a:t>
            </a:r>
            <a:r>
              <a:rPr lang="en-US" i="1" baseline="-25000" dirty="0"/>
              <a:t>4</a:t>
            </a:r>
            <a:r>
              <a:rPr lang="en-US" dirty="0"/>
              <a:t>	5.0	4</a:t>
            </a:r>
          </a:p>
          <a:p>
            <a:pPr>
              <a:tabLst>
                <a:tab pos="1603375" algn="ctr"/>
                <a:tab pos="3254375" algn="ctr"/>
                <a:tab pos="5143500" algn="ctr"/>
              </a:tabLst>
            </a:pPr>
            <a:r>
              <a:rPr lang="en-US" dirty="0"/>
              <a:t>SJF (preemptive)</a:t>
            </a:r>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r>
              <a:rPr lang="en-US" dirty="0"/>
              <a:t>Average waiting time = (9 + 1 + 0 +2)/4 </a:t>
            </a:r>
            <a:r>
              <a:rPr lang="en-US" dirty="0" smtClean="0"/>
              <a:t> = </a:t>
            </a:r>
            <a:r>
              <a:rPr lang="en-US" dirty="0"/>
              <a:t>3</a:t>
            </a:r>
            <a:endParaRPr lang="en-US" i="1" baseline="-25000" dirty="0"/>
          </a:p>
        </p:txBody>
      </p:sp>
      <p:grpSp>
        <p:nvGrpSpPr>
          <p:cNvPr id="2" name="Group 74"/>
          <p:cNvGrpSpPr>
            <a:grpSpLocks/>
          </p:cNvGrpSpPr>
          <p:nvPr/>
        </p:nvGrpSpPr>
        <p:grpSpPr bwMode="auto">
          <a:xfrm>
            <a:off x="1371600" y="3900487"/>
            <a:ext cx="5924550" cy="1204913"/>
            <a:chOff x="864" y="2364"/>
            <a:chExt cx="3732" cy="759"/>
          </a:xfrm>
        </p:grpSpPr>
        <p:sp>
          <p:nvSpPr>
            <p:cNvPr id="42021"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2022" name="Text Box 38"/>
            <p:cNvSpPr txBox="1">
              <a:spLocks noChangeArrowheads="1"/>
            </p:cNvSpPr>
            <p:nvPr/>
          </p:nvSpPr>
          <p:spPr bwMode="auto">
            <a:xfrm flipH="1">
              <a:off x="1008" y="2412"/>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1</a:t>
              </a:r>
              <a:endParaRPr lang="en-US"/>
            </a:p>
          </p:txBody>
        </p:sp>
        <p:sp>
          <p:nvSpPr>
            <p:cNvPr id="42023" name="Text Box 39"/>
            <p:cNvSpPr txBox="1">
              <a:spLocks noChangeArrowheads="1"/>
            </p:cNvSpPr>
            <p:nvPr/>
          </p:nvSpPr>
          <p:spPr bwMode="auto">
            <a:xfrm flipH="1">
              <a:off x="1824" y="2412"/>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3</a:t>
              </a:r>
              <a:endParaRPr lang="en-US"/>
            </a:p>
          </p:txBody>
        </p:sp>
        <p:sp>
          <p:nvSpPr>
            <p:cNvPr id="42024" name="Text Box 40"/>
            <p:cNvSpPr txBox="1">
              <a:spLocks noChangeArrowheads="1"/>
            </p:cNvSpPr>
            <p:nvPr/>
          </p:nvSpPr>
          <p:spPr bwMode="auto">
            <a:xfrm flipH="1">
              <a:off x="1488" y="2412"/>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2</a:t>
              </a:r>
              <a:endParaRPr lang="en-US"/>
            </a:p>
          </p:txBody>
        </p:sp>
        <p:sp>
          <p:nvSpPr>
            <p:cNvPr id="42025" name="Line 41"/>
            <p:cNvSpPr>
              <a:spLocks noChangeShapeType="1"/>
            </p:cNvSpPr>
            <p:nvPr/>
          </p:nvSpPr>
          <p:spPr bwMode="auto">
            <a:xfrm flipH="1">
              <a:off x="4452" y="2748"/>
              <a:ext cx="0" cy="144"/>
            </a:xfrm>
            <a:prstGeom prst="line">
              <a:avLst/>
            </a:prstGeom>
            <a:noFill/>
            <a:ln w="9525">
              <a:solidFill>
                <a:schemeClr val="tx1"/>
              </a:solidFill>
              <a:round/>
              <a:headEnd/>
              <a:tailEnd/>
            </a:ln>
            <a:effectLst/>
          </p:spPr>
          <p:txBody>
            <a:bodyPr wrap="none" anchor="ctr"/>
            <a:lstStyle/>
            <a:p>
              <a:endParaRPr lang="en-US"/>
            </a:p>
          </p:txBody>
        </p:sp>
        <p:sp>
          <p:nvSpPr>
            <p:cNvPr id="42026" name="Line 42"/>
            <p:cNvSpPr>
              <a:spLocks noChangeShapeType="1"/>
            </p:cNvSpPr>
            <p:nvPr/>
          </p:nvSpPr>
          <p:spPr bwMode="auto">
            <a:xfrm flipH="1">
              <a:off x="960" y="2757"/>
              <a:ext cx="0" cy="144"/>
            </a:xfrm>
            <a:prstGeom prst="line">
              <a:avLst/>
            </a:prstGeom>
            <a:noFill/>
            <a:ln w="9525">
              <a:solidFill>
                <a:schemeClr val="tx1"/>
              </a:solidFill>
              <a:round/>
              <a:headEnd/>
              <a:tailEnd/>
            </a:ln>
            <a:effectLst/>
          </p:spPr>
          <p:txBody>
            <a:bodyPr wrap="none" anchor="ctr"/>
            <a:lstStyle/>
            <a:p>
              <a:endParaRPr lang="en-US"/>
            </a:p>
          </p:txBody>
        </p:sp>
        <p:sp>
          <p:nvSpPr>
            <p:cNvPr id="42027" name="Line 43"/>
            <p:cNvSpPr>
              <a:spLocks noChangeShapeType="1"/>
            </p:cNvSpPr>
            <p:nvPr/>
          </p:nvSpPr>
          <p:spPr bwMode="auto">
            <a:xfrm flipH="1">
              <a:off x="2688" y="2373"/>
              <a:ext cx="0" cy="384"/>
            </a:xfrm>
            <a:prstGeom prst="line">
              <a:avLst/>
            </a:prstGeom>
            <a:noFill/>
            <a:ln w="9525">
              <a:solidFill>
                <a:schemeClr val="tx1"/>
              </a:solidFill>
              <a:round/>
              <a:headEnd/>
              <a:tailEnd/>
            </a:ln>
            <a:effectLst/>
          </p:spPr>
          <p:txBody>
            <a:bodyPr wrap="none" anchor="ctr"/>
            <a:lstStyle/>
            <a:p>
              <a:endParaRPr lang="en-US"/>
            </a:p>
          </p:txBody>
        </p:sp>
        <p:sp>
          <p:nvSpPr>
            <p:cNvPr id="42028" name="Line 44"/>
            <p:cNvSpPr>
              <a:spLocks noChangeShapeType="1"/>
            </p:cNvSpPr>
            <p:nvPr/>
          </p:nvSpPr>
          <p:spPr bwMode="auto">
            <a:xfrm flipH="1">
              <a:off x="1344" y="2364"/>
              <a:ext cx="0" cy="576"/>
            </a:xfrm>
            <a:prstGeom prst="line">
              <a:avLst/>
            </a:prstGeom>
            <a:noFill/>
            <a:ln w="9525">
              <a:solidFill>
                <a:schemeClr val="tx1"/>
              </a:solidFill>
              <a:round/>
              <a:headEnd/>
              <a:tailEnd/>
            </a:ln>
            <a:effectLst/>
          </p:spPr>
          <p:txBody>
            <a:bodyPr wrap="none" anchor="ctr"/>
            <a:lstStyle/>
            <a:p>
              <a:endParaRPr lang="en-US"/>
            </a:p>
          </p:txBody>
        </p:sp>
        <p:sp>
          <p:nvSpPr>
            <p:cNvPr id="42029" name="Line 45"/>
            <p:cNvSpPr>
              <a:spLocks noChangeShapeType="1"/>
            </p:cNvSpPr>
            <p:nvPr/>
          </p:nvSpPr>
          <p:spPr bwMode="auto">
            <a:xfrm flipH="1">
              <a:off x="2400" y="2757"/>
              <a:ext cx="0" cy="144"/>
            </a:xfrm>
            <a:prstGeom prst="line">
              <a:avLst/>
            </a:prstGeom>
            <a:noFill/>
            <a:ln w="9525">
              <a:solidFill>
                <a:schemeClr val="tx1"/>
              </a:solidFill>
              <a:round/>
              <a:headEnd/>
              <a:tailEnd/>
            </a:ln>
            <a:effectLst/>
          </p:spPr>
          <p:txBody>
            <a:bodyPr wrap="none" anchor="ctr"/>
            <a:lstStyle/>
            <a:p>
              <a:endParaRPr lang="en-US"/>
            </a:p>
          </p:txBody>
        </p:sp>
        <p:sp>
          <p:nvSpPr>
            <p:cNvPr id="42031" name="Text Box 47"/>
            <p:cNvSpPr txBox="1">
              <a:spLocks noChangeArrowheads="1"/>
            </p:cNvSpPr>
            <p:nvPr/>
          </p:nvSpPr>
          <p:spPr bwMode="auto">
            <a:xfrm flipH="1">
              <a:off x="1728" y="2892"/>
              <a:ext cx="196" cy="231"/>
            </a:xfrm>
            <a:prstGeom prst="rect">
              <a:avLst/>
            </a:prstGeom>
            <a:noFill/>
            <a:ln w="9525">
              <a:noFill/>
              <a:miter lim="800000"/>
              <a:headEnd/>
              <a:tailEnd/>
            </a:ln>
            <a:effectLst/>
          </p:spPr>
          <p:txBody>
            <a:bodyPr wrap="none" anchor="ctr">
              <a:spAutoFit/>
            </a:bodyPr>
            <a:lstStyle/>
            <a:p>
              <a:pPr>
                <a:spcBef>
                  <a:spcPct val="50000"/>
                </a:spcBef>
              </a:pPr>
              <a:r>
                <a:rPr lang="en-US"/>
                <a:t>4</a:t>
              </a:r>
            </a:p>
          </p:txBody>
        </p:sp>
        <p:sp>
          <p:nvSpPr>
            <p:cNvPr id="42032" name="Text Box 48"/>
            <p:cNvSpPr txBox="1">
              <a:spLocks noChangeArrowheads="1"/>
            </p:cNvSpPr>
            <p:nvPr/>
          </p:nvSpPr>
          <p:spPr bwMode="auto">
            <a:xfrm flipH="1">
              <a:off x="1248" y="2892"/>
              <a:ext cx="196" cy="231"/>
            </a:xfrm>
            <a:prstGeom prst="rect">
              <a:avLst/>
            </a:prstGeom>
            <a:noFill/>
            <a:ln w="9525">
              <a:noFill/>
              <a:miter lim="800000"/>
              <a:headEnd/>
              <a:tailEnd/>
            </a:ln>
            <a:effectLst/>
          </p:spPr>
          <p:txBody>
            <a:bodyPr wrap="none" anchor="ctr">
              <a:spAutoFit/>
            </a:bodyPr>
            <a:lstStyle/>
            <a:p>
              <a:pPr>
                <a:spcBef>
                  <a:spcPct val="50000"/>
                </a:spcBef>
              </a:pPr>
              <a:r>
                <a:rPr lang="en-US"/>
                <a:t>2</a:t>
              </a:r>
            </a:p>
          </p:txBody>
        </p:sp>
        <p:sp>
          <p:nvSpPr>
            <p:cNvPr id="42033" name="Text Box 49"/>
            <p:cNvSpPr txBox="1">
              <a:spLocks noChangeArrowheads="1"/>
            </p:cNvSpPr>
            <p:nvPr/>
          </p:nvSpPr>
          <p:spPr bwMode="auto">
            <a:xfrm flipH="1">
              <a:off x="3312" y="2844"/>
              <a:ext cx="276" cy="231"/>
            </a:xfrm>
            <a:prstGeom prst="rect">
              <a:avLst/>
            </a:prstGeom>
            <a:noFill/>
            <a:ln w="9525">
              <a:noFill/>
              <a:miter lim="800000"/>
              <a:headEnd/>
              <a:tailEnd/>
            </a:ln>
            <a:effectLst/>
          </p:spPr>
          <p:txBody>
            <a:bodyPr wrap="none" anchor="ctr">
              <a:spAutoFit/>
            </a:bodyPr>
            <a:lstStyle/>
            <a:p>
              <a:pPr>
                <a:spcBef>
                  <a:spcPct val="50000"/>
                </a:spcBef>
              </a:pPr>
              <a:r>
                <a:rPr lang="en-US"/>
                <a:t>11</a:t>
              </a:r>
            </a:p>
          </p:txBody>
        </p:sp>
        <p:sp>
          <p:nvSpPr>
            <p:cNvPr id="42034" name="Text Box 50"/>
            <p:cNvSpPr txBox="1">
              <a:spLocks noChangeArrowheads="1"/>
            </p:cNvSpPr>
            <p:nvPr/>
          </p:nvSpPr>
          <p:spPr bwMode="auto">
            <a:xfrm flipH="1">
              <a:off x="864" y="2853"/>
              <a:ext cx="196" cy="231"/>
            </a:xfrm>
            <a:prstGeom prst="rect">
              <a:avLst/>
            </a:prstGeom>
            <a:noFill/>
            <a:ln w="9525">
              <a:noFill/>
              <a:miter lim="800000"/>
              <a:headEnd/>
              <a:tailEnd/>
            </a:ln>
            <a:effectLst/>
          </p:spPr>
          <p:txBody>
            <a:bodyPr wrap="none" anchor="ctr">
              <a:spAutoFit/>
            </a:bodyPr>
            <a:lstStyle/>
            <a:p>
              <a:pPr>
                <a:spcBef>
                  <a:spcPct val="50000"/>
                </a:spcBef>
              </a:pPr>
              <a:r>
                <a:rPr lang="en-US"/>
                <a:t>0</a:t>
              </a:r>
            </a:p>
          </p:txBody>
        </p:sp>
        <p:sp>
          <p:nvSpPr>
            <p:cNvPr id="42035" name="Text Box 51"/>
            <p:cNvSpPr txBox="1">
              <a:spLocks noChangeArrowheads="1"/>
            </p:cNvSpPr>
            <p:nvPr/>
          </p:nvSpPr>
          <p:spPr bwMode="auto">
            <a:xfrm flipH="1">
              <a:off x="2976" y="2412"/>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4</a:t>
              </a:r>
              <a:endParaRPr lang="en-US"/>
            </a:p>
          </p:txBody>
        </p:sp>
        <p:sp>
          <p:nvSpPr>
            <p:cNvPr id="42036" name="Line 52"/>
            <p:cNvSpPr>
              <a:spLocks noChangeShapeType="1"/>
            </p:cNvSpPr>
            <p:nvPr/>
          </p:nvSpPr>
          <p:spPr bwMode="auto">
            <a:xfrm flipH="1">
              <a:off x="3456" y="2373"/>
              <a:ext cx="0" cy="384"/>
            </a:xfrm>
            <a:prstGeom prst="line">
              <a:avLst/>
            </a:prstGeom>
            <a:noFill/>
            <a:ln w="9525">
              <a:solidFill>
                <a:schemeClr val="tx1"/>
              </a:solidFill>
              <a:round/>
              <a:headEnd/>
              <a:tailEnd/>
            </a:ln>
            <a:effectLst/>
          </p:spPr>
          <p:txBody>
            <a:bodyPr wrap="none" anchor="ctr"/>
            <a:lstStyle/>
            <a:p>
              <a:endParaRPr lang="en-US"/>
            </a:p>
          </p:txBody>
        </p:sp>
        <p:sp>
          <p:nvSpPr>
            <p:cNvPr id="42037" name="Line 53"/>
            <p:cNvSpPr>
              <a:spLocks noChangeShapeType="1"/>
            </p:cNvSpPr>
            <p:nvPr/>
          </p:nvSpPr>
          <p:spPr bwMode="auto">
            <a:xfrm flipH="1">
              <a:off x="1152" y="2686"/>
              <a:ext cx="0" cy="144"/>
            </a:xfrm>
            <a:prstGeom prst="line">
              <a:avLst/>
            </a:prstGeom>
            <a:noFill/>
            <a:ln w="9525">
              <a:solidFill>
                <a:schemeClr val="tx1"/>
              </a:solidFill>
              <a:round/>
              <a:headEnd/>
              <a:tailEnd/>
            </a:ln>
            <a:effectLst/>
          </p:spPr>
          <p:txBody>
            <a:bodyPr wrap="none" anchor="ctr"/>
            <a:lstStyle/>
            <a:p>
              <a:endParaRPr lang="en-US"/>
            </a:p>
          </p:txBody>
        </p:sp>
        <p:sp>
          <p:nvSpPr>
            <p:cNvPr id="42038" name="Line 54"/>
            <p:cNvSpPr>
              <a:spLocks noChangeShapeType="1"/>
            </p:cNvSpPr>
            <p:nvPr/>
          </p:nvSpPr>
          <p:spPr bwMode="auto">
            <a:xfrm flipH="1">
              <a:off x="1632" y="2686"/>
              <a:ext cx="0" cy="144"/>
            </a:xfrm>
            <a:prstGeom prst="line">
              <a:avLst/>
            </a:prstGeom>
            <a:noFill/>
            <a:ln w="9525">
              <a:solidFill>
                <a:schemeClr val="tx1"/>
              </a:solidFill>
              <a:round/>
              <a:headEnd/>
              <a:tailEnd/>
            </a:ln>
            <a:effectLst/>
          </p:spPr>
          <p:txBody>
            <a:bodyPr wrap="none" anchor="ctr"/>
            <a:lstStyle/>
            <a:p>
              <a:endParaRPr lang="en-US"/>
            </a:p>
          </p:txBody>
        </p:sp>
        <p:sp>
          <p:nvSpPr>
            <p:cNvPr id="42042" name="Line 58"/>
            <p:cNvSpPr>
              <a:spLocks noChangeShapeType="1"/>
            </p:cNvSpPr>
            <p:nvPr/>
          </p:nvSpPr>
          <p:spPr bwMode="auto">
            <a:xfrm flipH="1">
              <a:off x="2688" y="2757"/>
              <a:ext cx="0" cy="144"/>
            </a:xfrm>
            <a:prstGeom prst="line">
              <a:avLst/>
            </a:prstGeom>
            <a:noFill/>
            <a:ln w="9525">
              <a:solidFill>
                <a:schemeClr val="tx1"/>
              </a:solidFill>
              <a:round/>
              <a:headEnd/>
              <a:tailEnd/>
            </a:ln>
            <a:effectLst/>
          </p:spPr>
          <p:txBody>
            <a:bodyPr wrap="none" anchor="ctr"/>
            <a:lstStyle/>
            <a:p>
              <a:endParaRPr lang="en-US"/>
            </a:p>
          </p:txBody>
        </p:sp>
        <p:sp>
          <p:nvSpPr>
            <p:cNvPr id="42043" name="Text Box 59"/>
            <p:cNvSpPr txBox="1">
              <a:spLocks noChangeArrowheads="1"/>
            </p:cNvSpPr>
            <p:nvPr/>
          </p:nvSpPr>
          <p:spPr bwMode="auto">
            <a:xfrm flipH="1">
              <a:off x="2064" y="2892"/>
              <a:ext cx="196" cy="231"/>
            </a:xfrm>
            <a:prstGeom prst="rect">
              <a:avLst/>
            </a:prstGeom>
            <a:noFill/>
            <a:ln w="9525">
              <a:noFill/>
              <a:miter lim="800000"/>
              <a:headEnd/>
              <a:tailEnd/>
            </a:ln>
            <a:effectLst/>
          </p:spPr>
          <p:txBody>
            <a:bodyPr wrap="none" anchor="ctr">
              <a:spAutoFit/>
            </a:bodyPr>
            <a:lstStyle/>
            <a:p>
              <a:pPr>
                <a:spcBef>
                  <a:spcPct val="50000"/>
                </a:spcBef>
              </a:pPr>
              <a:r>
                <a:rPr lang="en-US"/>
                <a:t>5</a:t>
              </a:r>
            </a:p>
          </p:txBody>
        </p:sp>
        <p:sp>
          <p:nvSpPr>
            <p:cNvPr id="42044" name="Line 60"/>
            <p:cNvSpPr>
              <a:spLocks noChangeShapeType="1"/>
            </p:cNvSpPr>
            <p:nvPr/>
          </p:nvSpPr>
          <p:spPr bwMode="auto">
            <a:xfrm flipH="1">
              <a:off x="2928" y="2686"/>
              <a:ext cx="0" cy="144"/>
            </a:xfrm>
            <a:prstGeom prst="line">
              <a:avLst/>
            </a:prstGeom>
            <a:noFill/>
            <a:ln w="9525">
              <a:solidFill>
                <a:schemeClr val="tx1"/>
              </a:solidFill>
              <a:round/>
              <a:headEnd/>
              <a:tailEnd/>
            </a:ln>
            <a:effectLst/>
          </p:spPr>
          <p:txBody>
            <a:bodyPr wrap="none" anchor="ctr"/>
            <a:lstStyle/>
            <a:p>
              <a:endParaRPr lang="en-US"/>
            </a:p>
          </p:txBody>
        </p:sp>
        <p:sp>
          <p:nvSpPr>
            <p:cNvPr id="42045" name="Line 61"/>
            <p:cNvSpPr>
              <a:spLocks noChangeShapeType="1"/>
            </p:cNvSpPr>
            <p:nvPr/>
          </p:nvSpPr>
          <p:spPr bwMode="auto">
            <a:xfrm flipH="1">
              <a:off x="3120" y="2686"/>
              <a:ext cx="0" cy="144"/>
            </a:xfrm>
            <a:prstGeom prst="line">
              <a:avLst/>
            </a:prstGeom>
            <a:noFill/>
            <a:ln w="9525">
              <a:solidFill>
                <a:schemeClr val="tx1"/>
              </a:solidFill>
              <a:round/>
              <a:headEnd/>
              <a:tailEnd/>
            </a:ln>
            <a:effectLst/>
          </p:spPr>
          <p:txBody>
            <a:bodyPr wrap="none" anchor="ctr"/>
            <a:lstStyle/>
            <a:p>
              <a:endParaRPr lang="en-US"/>
            </a:p>
          </p:txBody>
        </p:sp>
        <p:sp>
          <p:nvSpPr>
            <p:cNvPr id="42046" name="Line 62"/>
            <p:cNvSpPr>
              <a:spLocks noChangeShapeType="1"/>
            </p:cNvSpPr>
            <p:nvPr/>
          </p:nvSpPr>
          <p:spPr bwMode="auto">
            <a:xfrm flipH="1">
              <a:off x="3312" y="2686"/>
              <a:ext cx="0" cy="144"/>
            </a:xfrm>
            <a:prstGeom prst="line">
              <a:avLst/>
            </a:prstGeom>
            <a:noFill/>
            <a:ln w="9525">
              <a:solidFill>
                <a:schemeClr val="tx1"/>
              </a:solidFill>
              <a:round/>
              <a:headEnd/>
              <a:tailEnd/>
            </a:ln>
            <a:effectLst/>
          </p:spPr>
          <p:txBody>
            <a:bodyPr wrap="none" anchor="ctr"/>
            <a:lstStyle/>
            <a:p>
              <a:endParaRPr lang="en-US"/>
            </a:p>
          </p:txBody>
        </p:sp>
        <p:sp>
          <p:nvSpPr>
            <p:cNvPr id="42047" name="Line 63"/>
            <p:cNvSpPr>
              <a:spLocks noChangeShapeType="1"/>
            </p:cNvSpPr>
            <p:nvPr/>
          </p:nvSpPr>
          <p:spPr bwMode="auto">
            <a:xfrm flipH="1">
              <a:off x="3456" y="2757"/>
              <a:ext cx="0" cy="144"/>
            </a:xfrm>
            <a:prstGeom prst="line">
              <a:avLst/>
            </a:prstGeom>
            <a:noFill/>
            <a:ln w="9525">
              <a:solidFill>
                <a:schemeClr val="tx1"/>
              </a:solidFill>
              <a:round/>
              <a:headEnd/>
              <a:tailEnd/>
            </a:ln>
            <a:effectLst/>
          </p:spPr>
          <p:txBody>
            <a:bodyPr wrap="none" anchor="ctr"/>
            <a:lstStyle/>
            <a:p>
              <a:endParaRPr lang="en-US"/>
            </a:p>
          </p:txBody>
        </p:sp>
        <p:sp>
          <p:nvSpPr>
            <p:cNvPr id="42048" name="Text Box 64"/>
            <p:cNvSpPr txBox="1">
              <a:spLocks noChangeArrowheads="1"/>
            </p:cNvSpPr>
            <p:nvPr/>
          </p:nvSpPr>
          <p:spPr bwMode="auto">
            <a:xfrm flipH="1">
              <a:off x="2592" y="2892"/>
              <a:ext cx="196" cy="231"/>
            </a:xfrm>
            <a:prstGeom prst="rect">
              <a:avLst/>
            </a:prstGeom>
            <a:noFill/>
            <a:ln w="9525">
              <a:noFill/>
              <a:miter lim="800000"/>
              <a:headEnd/>
              <a:tailEnd/>
            </a:ln>
            <a:effectLst/>
          </p:spPr>
          <p:txBody>
            <a:bodyPr wrap="none" anchor="ctr">
              <a:spAutoFit/>
            </a:bodyPr>
            <a:lstStyle/>
            <a:p>
              <a:pPr>
                <a:spcBef>
                  <a:spcPct val="50000"/>
                </a:spcBef>
              </a:pPr>
              <a:r>
                <a:rPr lang="en-US"/>
                <a:t>7</a:t>
              </a:r>
            </a:p>
          </p:txBody>
        </p:sp>
        <p:sp>
          <p:nvSpPr>
            <p:cNvPr id="42049" name="Line 65"/>
            <p:cNvSpPr>
              <a:spLocks noChangeShapeType="1"/>
            </p:cNvSpPr>
            <p:nvPr/>
          </p:nvSpPr>
          <p:spPr bwMode="auto">
            <a:xfrm flipH="1">
              <a:off x="3696" y="2686"/>
              <a:ext cx="0" cy="144"/>
            </a:xfrm>
            <a:prstGeom prst="line">
              <a:avLst/>
            </a:prstGeom>
            <a:noFill/>
            <a:ln w="9525">
              <a:solidFill>
                <a:schemeClr val="tx1"/>
              </a:solidFill>
              <a:round/>
              <a:headEnd/>
              <a:tailEnd/>
            </a:ln>
            <a:effectLst/>
          </p:spPr>
          <p:txBody>
            <a:bodyPr wrap="none" anchor="ctr"/>
            <a:lstStyle/>
            <a:p>
              <a:endParaRPr lang="en-US"/>
            </a:p>
          </p:txBody>
        </p:sp>
        <p:sp>
          <p:nvSpPr>
            <p:cNvPr id="42050" name="Line 66"/>
            <p:cNvSpPr>
              <a:spLocks noChangeShapeType="1"/>
            </p:cNvSpPr>
            <p:nvPr/>
          </p:nvSpPr>
          <p:spPr bwMode="auto">
            <a:xfrm flipH="1">
              <a:off x="3888" y="2686"/>
              <a:ext cx="0" cy="144"/>
            </a:xfrm>
            <a:prstGeom prst="line">
              <a:avLst/>
            </a:prstGeom>
            <a:noFill/>
            <a:ln w="9525">
              <a:solidFill>
                <a:schemeClr val="tx1"/>
              </a:solidFill>
              <a:round/>
              <a:headEnd/>
              <a:tailEnd/>
            </a:ln>
            <a:effectLst/>
          </p:spPr>
          <p:txBody>
            <a:bodyPr wrap="none" anchor="ctr"/>
            <a:lstStyle/>
            <a:p>
              <a:endParaRPr lang="en-US"/>
            </a:p>
          </p:txBody>
        </p:sp>
        <p:sp>
          <p:nvSpPr>
            <p:cNvPr id="42051" name="Line 67"/>
            <p:cNvSpPr>
              <a:spLocks noChangeShapeType="1"/>
            </p:cNvSpPr>
            <p:nvPr/>
          </p:nvSpPr>
          <p:spPr bwMode="auto">
            <a:xfrm flipH="1">
              <a:off x="4080" y="2686"/>
              <a:ext cx="0" cy="144"/>
            </a:xfrm>
            <a:prstGeom prst="line">
              <a:avLst/>
            </a:prstGeom>
            <a:noFill/>
            <a:ln w="9525">
              <a:solidFill>
                <a:schemeClr val="tx1"/>
              </a:solidFill>
              <a:round/>
              <a:headEnd/>
              <a:tailEnd/>
            </a:ln>
            <a:effectLst/>
          </p:spPr>
          <p:txBody>
            <a:bodyPr wrap="none" anchor="ctr"/>
            <a:lstStyle/>
            <a:p>
              <a:endParaRPr lang="en-US"/>
            </a:p>
          </p:txBody>
        </p:sp>
        <p:sp>
          <p:nvSpPr>
            <p:cNvPr id="42052" name="Line 68"/>
            <p:cNvSpPr>
              <a:spLocks noChangeShapeType="1"/>
            </p:cNvSpPr>
            <p:nvPr/>
          </p:nvSpPr>
          <p:spPr bwMode="auto">
            <a:xfrm flipH="1">
              <a:off x="1824" y="2364"/>
              <a:ext cx="0" cy="576"/>
            </a:xfrm>
            <a:prstGeom prst="line">
              <a:avLst/>
            </a:prstGeom>
            <a:noFill/>
            <a:ln w="9525">
              <a:solidFill>
                <a:schemeClr val="tx1"/>
              </a:solidFill>
              <a:round/>
              <a:headEnd/>
              <a:tailEnd/>
            </a:ln>
            <a:effectLst/>
          </p:spPr>
          <p:txBody>
            <a:bodyPr wrap="none" anchor="ctr"/>
            <a:lstStyle/>
            <a:p>
              <a:endParaRPr lang="en-US"/>
            </a:p>
          </p:txBody>
        </p:sp>
        <p:sp>
          <p:nvSpPr>
            <p:cNvPr id="42053" name="Line 69"/>
            <p:cNvSpPr>
              <a:spLocks noChangeShapeType="1"/>
            </p:cNvSpPr>
            <p:nvPr/>
          </p:nvSpPr>
          <p:spPr bwMode="auto">
            <a:xfrm flipH="1">
              <a:off x="2160" y="2364"/>
              <a:ext cx="0" cy="576"/>
            </a:xfrm>
            <a:prstGeom prst="line">
              <a:avLst/>
            </a:prstGeom>
            <a:noFill/>
            <a:ln w="9525">
              <a:solidFill>
                <a:schemeClr val="tx1"/>
              </a:solidFill>
              <a:round/>
              <a:headEnd/>
              <a:tailEnd/>
            </a:ln>
            <a:effectLst/>
          </p:spPr>
          <p:txBody>
            <a:bodyPr wrap="none" anchor="ctr"/>
            <a:lstStyle/>
            <a:p>
              <a:endParaRPr lang="en-US"/>
            </a:p>
          </p:txBody>
        </p:sp>
        <p:sp>
          <p:nvSpPr>
            <p:cNvPr id="42054" name="Text Box 70"/>
            <p:cNvSpPr txBox="1">
              <a:spLocks noChangeArrowheads="1"/>
            </p:cNvSpPr>
            <p:nvPr/>
          </p:nvSpPr>
          <p:spPr bwMode="auto">
            <a:xfrm flipH="1">
              <a:off x="2256" y="2412"/>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2</a:t>
              </a:r>
              <a:endParaRPr lang="en-US"/>
            </a:p>
          </p:txBody>
        </p:sp>
        <p:sp>
          <p:nvSpPr>
            <p:cNvPr id="42055" name="Text Box 71"/>
            <p:cNvSpPr txBox="1">
              <a:spLocks noChangeArrowheads="1"/>
            </p:cNvSpPr>
            <p:nvPr/>
          </p:nvSpPr>
          <p:spPr bwMode="auto">
            <a:xfrm flipH="1">
              <a:off x="3840" y="2412"/>
              <a:ext cx="265" cy="231"/>
            </a:xfrm>
            <a:prstGeom prst="rect">
              <a:avLst/>
            </a:prstGeom>
            <a:noFill/>
            <a:ln w="9525">
              <a:noFill/>
              <a:miter lim="800000"/>
              <a:headEnd/>
              <a:tailEnd/>
            </a:ln>
            <a:effectLst/>
          </p:spPr>
          <p:txBody>
            <a:bodyPr wrap="none" anchor="ctr">
              <a:spAutoFit/>
            </a:bodyPr>
            <a:lstStyle/>
            <a:p>
              <a:pPr>
                <a:spcBef>
                  <a:spcPct val="50000"/>
                </a:spcBef>
              </a:pPr>
              <a:r>
                <a:rPr lang="en-US"/>
                <a:t>P</a:t>
              </a:r>
              <a:r>
                <a:rPr lang="en-US" baseline="-25000"/>
                <a:t>1</a:t>
              </a:r>
              <a:endParaRPr lang="en-US"/>
            </a:p>
          </p:txBody>
        </p:sp>
        <p:sp>
          <p:nvSpPr>
            <p:cNvPr id="42056" name="Line 72"/>
            <p:cNvSpPr>
              <a:spLocks noChangeShapeType="1"/>
            </p:cNvSpPr>
            <p:nvPr/>
          </p:nvSpPr>
          <p:spPr bwMode="auto">
            <a:xfrm flipH="1">
              <a:off x="4272" y="2686"/>
              <a:ext cx="0" cy="144"/>
            </a:xfrm>
            <a:prstGeom prst="line">
              <a:avLst/>
            </a:prstGeom>
            <a:noFill/>
            <a:ln w="9525">
              <a:solidFill>
                <a:schemeClr val="tx1"/>
              </a:solidFill>
              <a:round/>
              <a:headEnd/>
              <a:tailEnd/>
            </a:ln>
            <a:effectLst/>
          </p:spPr>
          <p:txBody>
            <a:bodyPr wrap="none" anchor="ctr"/>
            <a:lstStyle/>
            <a:p>
              <a:endParaRPr lang="en-US"/>
            </a:p>
          </p:txBody>
        </p:sp>
        <p:sp>
          <p:nvSpPr>
            <p:cNvPr id="42057" name="Text Box 73"/>
            <p:cNvSpPr txBox="1">
              <a:spLocks noChangeArrowheads="1"/>
            </p:cNvSpPr>
            <p:nvPr/>
          </p:nvSpPr>
          <p:spPr bwMode="auto">
            <a:xfrm flipH="1">
              <a:off x="4320" y="2844"/>
              <a:ext cx="276" cy="231"/>
            </a:xfrm>
            <a:prstGeom prst="rect">
              <a:avLst/>
            </a:prstGeom>
            <a:noFill/>
            <a:ln w="9525">
              <a:noFill/>
              <a:miter lim="800000"/>
              <a:headEnd/>
              <a:tailEnd/>
            </a:ln>
            <a:effectLst/>
          </p:spPr>
          <p:txBody>
            <a:bodyPr wrap="none" anchor="ctr">
              <a:spAutoFit/>
            </a:bodyPr>
            <a:lstStyle/>
            <a:p>
              <a:pPr>
                <a:spcBef>
                  <a:spcPct val="50000"/>
                </a:spcBef>
              </a:pPr>
              <a:r>
                <a:rPr lang="en-US"/>
                <a:t>16</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1530403-8F7E-4FE8-A799-875B2A16AA12}" type="slidenum">
              <a:rPr lang="en-US"/>
              <a:pPr/>
              <a:t>5</a:t>
            </a:fld>
            <a:endParaRPr lang="en-US"/>
          </a:p>
        </p:txBody>
      </p:sp>
      <p:sp>
        <p:nvSpPr>
          <p:cNvPr id="6146" name="Rectangle 2"/>
          <p:cNvSpPr>
            <a:spLocks noGrp="1" noChangeArrowheads="1"/>
          </p:cNvSpPr>
          <p:nvPr>
            <p:ph type="title"/>
          </p:nvPr>
        </p:nvSpPr>
        <p:spPr>
          <a:xfrm>
            <a:off x="657225" y="0"/>
            <a:ext cx="7772400" cy="1143000"/>
          </a:xfrm>
        </p:spPr>
        <p:txBody>
          <a:bodyPr/>
          <a:lstStyle/>
          <a:p>
            <a:r>
              <a:rPr lang="en-US" dirty="0"/>
              <a:t>History of Operating Systems </a:t>
            </a:r>
          </a:p>
        </p:txBody>
      </p:sp>
      <p:sp>
        <p:nvSpPr>
          <p:cNvPr id="6147" name="Rectangle 3"/>
          <p:cNvSpPr>
            <a:spLocks noGrp="1" noChangeArrowheads="1"/>
          </p:cNvSpPr>
          <p:nvPr>
            <p:ph type="body" idx="1"/>
          </p:nvPr>
        </p:nvSpPr>
        <p:spPr/>
        <p:txBody>
          <a:bodyPr>
            <a:normAutofit fontScale="85000" lnSpcReduction="20000"/>
          </a:bodyPr>
          <a:lstStyle/>
          <a:p>
            <a:pPr>
              <a:lnSpc>
                <a:spcPct val="90000"/>
              </a:lnSpc>
            </a:pPr>
            <a:r>
              <a:rPr lang="en-US" dirty="0"/>
              <a:t>First generation 1945 - 1955</a:t>
            </a:r>
          </a:p>
          <a:p>
            <a:pPr lvl="1">
              <a:lnSpc>
                <a:spcPct val="90000"/>
              </a:lnSpc>
            </a:pPr>
            <a:r>
              <a:rPr lang="en-US" dirty="0"/>
              <a:t>vacuum tubes, plug boards</a:t>
            </a:r>
          </a:p>
          <a:p>
            <a:pPr>
              <a:lnSpc>
                <a:spcPct val="90000"/>
              </a:lnSpc>
            </a:pPr>
            <a:r>
              <a:rPr lang="en-US" dirty="0"/>
              <a:t>Second generation 1955 - 1965</a:t>
            </a:r>
          </a:p>
          <a:p>
            <a:pPr lvl="1">
              <a:lnSpc>
                <a:spcPct val="90000"/>
              </a:lnSpc>
            </a:pPr>
            <a:r>
              <a:rPr lang="en-US" dirty="0"/>
              <a:t>transistors, batch systems</a:t>
            </a:r>
          </a:p>
          <a:p>
            <a:pPr>
              <a:lnSpc>
                <a:spcPct val="90000"/>
              </a:lnSpc>
            </a:pPr>
            <a:r>
              <a:rPr lang="en-US" dirty="0"/>
              <a:t>Third generation  1965 – </a:t>
            </a:r>
            <a:r>
              <a:rPr lang="en-US" dirty="0" smtClean="0"/>
              <a:t>1972</a:t>
            </a:r>
            <a:endParaRPr lang="en-US" dirty="0"/>
          </a:p>
          <a:p>
            <a:pPr lvl="1">
              <a:lnSpc>
                <a:spcPct val="90000"/>
              </a:lnSpc>
            </a:pPr>
            <a:r>
              <a:rPr lang="en-US" dirty="0"/>
              <a:t>ICs and multiprogramming</a:t>
            </a:r>
          </a:p>
          <a:p>
            <a:pPr>
              <a:lnSpc>
                <a:spcPct val="90000"/>
              </a:lnSpc>
            </a:pPr>
            <a:r>
              <a:rPr lang="en-US" dirty="0"/>
              <a:t>Fourth generation </a:t>
            </a:r>
            <a:r>
              <a:rPr lang="en-US" dirty="0" smtClean="0"/>
              <a:t>1972-1980 </a:t>
            </a:r>
            <a:r>
              <a:rPr lang="en-US" dirty="0"/>
              <a:t>– present</a:t>
            </a:r>
          </a:p>
          <a:p>
            <a:pPr lvl="1">
              <a:lnSpc>
                <a:spcPct val="90000"/>
              </a:lnSpc>
            </a:pPr>
            <a:r>
              <a:rPr lang="en-US" dirty="0"/>
              <a:t>personal </a:t>
            </a:r>
            <a:r>
              <a:rPr lang="en-US" dirty="0" smtClean="0"/>
              <a:t>computers</a:t>
            </a:r>
          </a:p>
          <a:p>
            <a:pPr>
              <a:lnSpc>
                <a:spcPct val="90000"/>
              </a:lnSpc>
              <a:buFont typeface="Wingdings" panose="05000000000000000000" pitchFamily="2" charset="2"/>
              <a:buChar char="§"/>
            </a:pPr>
            <a:r>
              <a:rPr lang="en-US" dirty="0" smtClean="0"/>
              <a:t>Fifth generation OS – 1982 onwards was initiated to create computers using massively  parallel computing and logic programming</a:t>
            </a:r>
          </a:p>
          <a:p>
            <a:pPr>
              <a:lnSpc>
                <a:spcPct val="90000"/>
              </a:lnSpc>
              <a:buFont typeface="Wingdings" panose="05000000000000000000" pitchFamily="2" charset="2"/>
              <a:buChar char="§"/>
            </a:pPr>
            <a:r>
              <a:rPr lang="en-US" dirty="0" smtClean="0"/>
              <a:t>Sixth generations OS – These are called as intelligent computers based on AI OR artificial brains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45058" name="Rectangle 2"/>
          <p:cNvSpPr>
            <a:spLocks noGrp="1" noChangeArrowheads="1"/>
          </p:cNvSpPr>
          <p:nvPr>
            <p:ph type="title"/>
          </p:nvPr>
        </p:nvSpPr>
        <p:spPr/>
        <p:txBody>
          <a:bodyPr/>
          <a:lstStyle/>
          <a:p>
            <a:r>
              <a:rPr lang="en-US"/>
              <a:t>Priority Scheduling</a:t>
            </a:r>
          </a:p>
        </p:txBody>
      </p:sp>
      <p:sp>
        <p:nvSpPr>
          <p:cNvPr id="45059" name="Rectangle 3"/>
          <p:cNvSpPr>
            <a:spLocks noGrp="1" noChangeArrowheads="1"/>
          </p:cNvSpPr>
          <p:nvPr>
            <p:ph type="body" idx="1"/>
          </p:nvPr>
        </p:nvSpPr>
        <p:spPr/>
        <p:txBody>
          <a:bodyPr>
            <a:normAutofit fontScale="85000" lnSpcReduction="20000"/>
          </a:bodyPr>
          <a:lstStyle/>
          <a:p>
            <a:r>
              <a:rPr lang="en-US" dirty="0"/>
              <a:t>A priority number (integer) is associated with each process</a:t>
            </a:r>
          </a:p>
          <a:p>
            <a:r>
              <a:rPr lang="en-US" dirty="0"/>
              <a:t>The CPU is allocated to the process with the highest priority (smallest integer </a:t>
            </a:r>
            <a:r>
              <a:rPr lang="en-US" dirty="0">
                <a:sym typeface="Symbol" pitchFamily="18" charset="2"/>
              </a:rPr>
              <a:t> highest priority).</a:t>
            </a:r>
          </a:p>
          <a:p>
            <a:pPr lvl="1"/>
            <a:r>
              <a:rPr lang="en-US" dirty="0"/>
              <a:t>Preemptive</a:t>
            </a:r>
          </a:p>
          <a:p>
            <a:pPr lvl="1"/>
            <a:r>
              <a:rPr lang="en-US" dirty="0" err="1"/>
              <a:t>nonpreemptive</a:t>
            </a:r>
            <a:endParaRPr lang="en-US" dirty="0"/>
          </a:p>
          <a:p>
            <a:r>
              <a:rPr lang="en-US" dirty="0"/>
              <a:t>SJF is a priority scheduling where priority is the predicted next CPU burst time.</a:t>
            </a:r>
          </a:p>
          <a:p>
            <a:r>
              <a:rPr lang="en-US" dirty="0"/>
              <a:t>Problem </a:t>
            </a:r>
            <a:r>
              <a:rPr lang="en-US" dirty="0">
                <a:sym typeface="Symbol" pitchFamily="18" charset="2"/>
              </a:rPr>
              <a:t> Starvation – low priority processes may never execute.</a:t>
            </a:r>
          </a:p>
          <a:p>
            <a:r>
              <a:rPr lang="en-US" dirty="0">
                <a:sym typeface="Symbol" pitchFamily="18" charset="2"/>
              </a:rPr>
              <a:t>Solution  Aging – as time progresses increase the priority of the process.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46082" name="Rectangle 2"/>
          <p:cNvSpPr>
            <a:spLocks noGrp="1" noChangeArrowheads="1"/>
          </p:cNvSpPr>
          <p:nvPr>
            <p:ph type="title"/>
          </p:nvPr>
        </p:nvSpPr>
        <p:spPr>
          <a:xfrm>
            <a:off x="381000" y="-76200"/>
            <a:ext cx="8229600" cy="1143000"/>
          </a:xfrm>
        </p:spPr>
        <p:txBody>
          <a:bodyPr/>
          <a:lstStyle/>
          <a:p>
            <a:r>
              <a:rPr lang="en-US" dirty="0"/>
              <a:t>Round Robin (RR)</a:t>
            </a:r>
          </a:p>
        </p:txBody>
      </p:sp>
      <p:sp>
        <p:nvSpPr>
          <p:cNvPr id="46083" name="Rectangle 3"/>
          <p:cNvSpPr>
            <a:spLocks noGrp="1" noChangeArrowheads="1"/>
          </p:cNvSpPr>
          <p:nvPr>
            <p:ph type="body" idx="1"/>
          </p:nvPr>
        </p:nvSpPr>
        <p:spPr>
          <a:xfrm>
            <a:off x="457200" y="1036637"/>
            <a:ext cx="8229600" cy="4525963"/>
          </a:xfrm>
        </p:spPr>
        <p:txBody>
          <a:bodyPr>
            <a:noAutofit/>
          </a:bodyPr>
          <a:lstStyle/>
          <a:p>
            <a:r>
              <a:rPr lang="en-US" sz="2800" dirty="0"/>
              <a:t>Each process gets a small unit of CPU time (</a:t>
            </a:r>
            <a:r>
              <a:rPr lang="en-US" sz="2800" i="1" dirty="0"/>
              <a:t>time quantum</a:t>
            </a:r>
            <a:r>
              <a:rPr lang="en-US" sz="2800" dirty="0"/>
              <a:t>), usually 10-100 milliseconds.  After this time has elapsed, the process is preempted and added to the end of the ready queue.</a:t>
            </a:r>
          </a:p>
          <a:p>
            <a:r>
              <a:rPr lang="en-US" sz="2800" dirty="0"/>
              <a:t>If there are </a:t>
            </a:r>
            <a:r>
              <a:rPr lang="en-US" sz="2800" i="1" dirty="0"/>
              <a:t>n</a:t>
            </a:r>
            <a:r>
              <a:rPr lang="en-US" sz="2800" dirty="0"/>
              <a:t> processes in the ready queue and the time quantum is </a:t>
            </a:r>
            <a:r>
              <a:rPr lang="en-US" sz="2800" i="1" dirty="0"/>
              <a:t>q</a:t>
            </a:r>
            <a:r>
              <a:rPr lang="en-US" sz="2800" dirty="0"/>
              <a:t>, then each process gets 1/</a:t>
            </a:r>
            <a:r>
              <a:rPr lang="en-US" sz="2800" i="1" dirty="0"/>
              <a:t>n</a:t>
            </a:r>
            <a:r>
              <a:rPr lang="en-US" sz="2800" dirty="0"/>
              <a:t> of the CPU time in chunks of at most </a:t>
            </a:r>
            <a:r>
              <a:rPr lang="en-US" sz="2800" i="1" dirty="0"/>
              <a:t>q</a:t>
            </a:r>
            <a:r>
              <a:rPr lang="en-US" sz="2800" dirty="0"/>
              <a:t> time units at once.  No process waits more than (</a:t>
            </a:r>
            <a:r>
              <a:rPr lang="en-US" sz="2800" i="1" dirty="0"/>
              <a:t>n</a:t>
            </a:r>
            <a:r>
              <a:rPr lang="en-US" sz="2800" dirty="0"/>
              <a:t>-1)</a:t>
            </a:r>
            <a:r>
              <a:rPr lang="en-US" sz="2800" i="1" dirty="0"/>
              <a:t>q </a:t>
            </a:r>
            <a:r>
              <a:rPr lang="en-US" sz="2800" dirty="0"/>
              <a:t>time units.</a:t>
            </a:r>
          </a:p>
          <a:p>
            <a:r>
              <a:rPr lang="en-US" sz="2800" dirty="0"/>
              <a:t>Performance</a:t>
            </a:r>
          </a:p>
          <a:p>
            <a:pPr lvl="1"/>
            <a:r>
              <a:rPr lang="en-US" i="1" dirty="0"/>
              <a:t>q</a:t>
            </a:r>
            <a:r>
              <a:rPr lang="en-US" dirty="0"/>
              <a:t> large </a:t>
            </a:r>
            <a:r>
              <a:rPr lang="en-US" dirty="0">
                <a:sym typeface="Symbol" pitchFamily="18" charset="2"/>
              </a:rPr>
              <a:t> FIFO</a:t>
            </a:r>
          </a:p>
          <a:p>
            <a:pPr lvl="1"/>
            <a:r>
              <a:rPr lang="en-US" i="1" dirty="0">
                <a:sym typeface="Symbol" pitchFamily="18" charset="2"/>
              </a:rPr>
              <a:t>q </a:t>
            </a:r>
            <a:r>
              <a:rPr lang="en-US" dirty="0">
                <a:sym typeface="Symbol" pitchFamily="18" charset="2"/>
              </a:rPr>
              <a:t>small  </a:t>
            </a:r>
            <a:r>
              <a:rPr lang="en-US" i="1" dirty="0">
                <a:sym typeface="Symbol" pitchFamily="18" charset="2"/>
              </a:rPr>
              <a:t>q </a:t>
            </a:r>
            <a:r>
              <a:rPr lang="en-US" dirty="0">
                <a:sym typeface="Symbol" pitchFamily="18" charset="2"/>
              </a:rPr>
              <a:t>must be large with respect to context switch, otherwise overhead is too high.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r>
              <a:rPr lang="en-US"/>
              <a:t>Operating System Concepts</a:t>
            </a:r>
          </a:p>
        </p:txBody>
      </p:sp>
      <p:sp>
        <p:nvSpPr>
          <p:cNvPr id="47106" name="Rectangle 2"/>
          <p:cNvSpPr>
            <a:spLocks noGrp="1" noChangeArrowheads="1"/>
          </p:cNvSpPr>
          <p:nvPr>
            <p:ph type="title"/>
          </p:nvPr>
        </p:nvSpPr>
        <p:spPr>
          <a:xfrm>
            <a:off x="228600" y="298450"/>
            <a:ext cx="8610600" cy="844550"/>
          </a:xfrm>
        </p:spPr>
        <p:txBody>
          <a:bodyPr>
            <a:normAutofit fontScale="90000"/>
          </a:bodyPr>
          <a:lstStyle/>
          <a:p>
            <a:r>
              <a:rPr lang="en-US" b="1" dirty="0"/>
              <a:t>Example of RR with Time Quantum = 20</a:t>
            </a:r>
          </a:p>
        </p:txBody>
      </p:sp>
      <p:sp>
        <p:nvSpPr>
          <p:cNvPr id="47107" name="Rectangle 3"/>
          <p:cNvSpPr>
            <a:spLocks noGrp="1" noChangeArrowheads="1"/>
          </p:cNvSpPr>
          <p:nvPr>
            <p:ph type="body" idx="1"/>
          </p:nvPr>
        </p:nvSpPr>
        <p:spPr>
          <a:xfrm>
            <a:off x="1066800" y="1600200"/>
            <a:ext cx="7029450" cy="4114800"/>
          </a:xfrm>
        </p:spPr>
        <p:txBody>
          <a:bodyPr>
            <a:normAutofit fontScale="62500" lnSpcReduction="20000"/>
          </a:bodyPr>
          <a:lstStyle/>
          <a:p>
            <a:pPr>
              <a:buFont typeface="Monotype Sorts" pitchFamily="2" charset="2"/>
              <a:buNone/>
              <a:tabLst>
                <a:tab pos="2222500" algn="ctr"/>
                <a:tab pos="3997325" algn="ctr"/>
              </a:tabLst>
            </a:pPr>
            <a:r>
              <a:rPr lang="en-US" dirty="0"/>
              <a:t>		</a:t>
            </a:r>
            <a:r>
              <a:rPr lang="en-US" u="sng" dirty="0"/>
              <a:t>Process</a:t>
            </a:r>
            <a:r>
              <a:rPr lang="en-US" dirty="0"/>
              <a:t>	</a:t>
            </a:r>
            <a:r>
              <a:rPr lang="en-US" u="sng" dirty="0"/>
              <a:t>Burst Time</a:t>
            </a:r>
          </a:p>
          <a:p>
            <a:pPr>
              <a:buFont typeface="Monotype Sorts" pitchFamily="2" charset="2"/>
              <a:buNone/>
              <a:tabLst>
                <a:tab pos="2222500" algn="ctr"/>
                <a:tab pos="3997325" algn="ctr"/>
              </a:tabLst>
            </a:pPr>
            <a:r>
              <a:rPr lang="en-US" i="1" dirty="0"/>
              <a:t>		P</a:t>
            </a:r>
            <a:r>
              <a:rPr lang="en-US" i="1" baseline="-25000" dirty="0"/>
              <a:t>1	</a:t>
            </a:r>
            <a:r>
              <a:rPr lang="en-US" dirty="0"/>
              <a:t>53</a:t>
            </a:r>
          </a:p>
          <a:p>
            <a:pPr>
              <a:buFont typeface="Monotype Sorts" pitchFamily="2" charset="2"/>
              <a:buNone/>
              <a:tabLst>
                <a:tab pos="2222500" algn="ctr"/>
                <a:tab pos="3997325" algn="ctr"/>
              </a:tabLst>
            </a:pPr>
            <a:r>
              <a:rPr lang="en-US" dirty="0"/>
              <a:t>		 </a:t>
            </a:r>
            <a:r>
              <a:rPr lang="en-US" i="1" dirty="0"/>
              <a:t>P</a:t>
            </a:r>
            <a:r>
              <a:rPr lang="en-US" i="1" baseline="-25000" dirty="0"/>
              <a:t>2	 </a:t>
            </a:r>
            <a:r>
              <a:rPr lang="en-US" dirty="0"/>
              <a:t>17</a:t>
            </a:r>
          </a:p>
          <a:p>
            <a:pPr>
              <a:buFont typeface="Monotype Sorts" pitchFamily="2" charset="2"/>
              <a:buNone/>
              <a:tabLst>
                <a:tab pos="2222500" algn="ctr"/>
                <a:tab pos="3997325" algn="ctr"/>
              </a:tabLst>
            </a:pPr>
            <a:r>
              <a:rPr lang="en-US" dirty="0"/>
              <a:t>		 </a:t>
            </a:r>
            <a:r>
              <a:rPr lang="en-US" i="1" dirty="0"/>
              <a:t>P</a:t>
            </a:r>
            <a:r>
              <a:rPr lang="en-US" i="1" baseline="-25000" dirty="0"/>
              <a:t>3	</a:t>
            </a:r>
            <a:r>
              <a:rPr lang="en-US" dirty="0"/>
              <a:t>68</a:t>
            </a:r>
          </a:p>
          <a:p>
            <a:pPr>
              <a:buFont typeface="Monotype Sorts" pitchFamily="2" charset="2"/>
              <a:buNone/>
              <a:tabLst>
                <a:tab pos="2222500" algn="ctr"/>
                <a:tab pos="3997325" algn="ctr"/>
              </a:tabLst>
            </a:pPr>
            <a:r>
              <a:rPr lang="en-US" dirty="0"/>
              <a:t>		 </a:t>
            </a:r>
            <a:r>
              <a:rPr lang="en-US" i="1" dirty="0"/>
              <a:t>P</a:t>
            </a:r>
            <a:r>
              <a:rPr lang="en-US" i="1" baseline="-25000" dirty="0"/>
              <a:t>4	 </a:t>
            </a:r>
            <a:r>
              <a:rPr lang="en-US" dirty="0"/>
              <a:t>24</a:t>
            </a:r>
          </a:p>
          <a:p>
            <a:pPr>
              <a:tabLst>
                <a:tab pos="2222500" algn="ctr"/>
                <a:tab pos="3997325" algn="ctr"/>
              </a:tabLst>
            </a:pPr>
            <a:r>
              <a:rPr lang="en-US" dirty="0"/>
              <a:t>The Gantt chart is: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a:tabLst>
                <a:tab pos="2222500" algn="ctr"/>
                <a:tab pos="3997325" algn="ctr"/>
              </a:tabLst>
            </a:pPr>
            <a:r>
              <a:rPr lang="en-US" dirty="0"/>
              <a:t>Typically, higher average turnaround than SJF, but better </a:t>
            </a:r>
            <a:r>
              <a:rPr lang="en-US" i="1" dirty="0"/>
              <a:t>response</a:t>
            </a:r>
            <a:r>
              <a:rPr lang="en-US" dirty="0"/>
              <a:t>.</a:t>
            </a:r>
          </a:p>
        </p:txBody>
      </p:sp>
      <p:grpSp>
        <p:nvGrpSpPr>
          <p:cNvPr id="2" name="Group 27"/>
          <p:cNvGrpSpPr>
            <a:grpSpLocks/>
          </p:cNvGrpSpPr>
          <p:nvPr/>
        </p:nvGrpSpPr>
        <p:grpSpPr bwMode="auto">
          <a:xfrm>
            <a:off x="1609725" y="3952875"/>
            <a:ext cx="6051550" cy="976313"/>
            <a:chOff x="1056" y="2640"/>
            <a:chExt cx="3812" cy="615"/>
          </a:xfrm>
        </p:grpSpPr>
        <p:grpSp>
          <p:nvGrpSpPr>
            <p:cNvPr id="3" name="Group 14"/>
            <p:cNvGrpSpPr>
              <a:grpSpLocks/>
            </p:cNvGrpSpPr>
            <p:nvPr/>
          </p:nvGrpSpPr>
          <p:grpSpPr bwMode="auto">
            <a:xfrm>
              <a:off x="1152" y="2640"/>
              <a:ext cx="3552" cy="384"/>
              <a:chOff x="1152" y="2736"/>
              <a:chExt cx="2880" cy="288"/>
            </a:xfrm>
          </p:grpSpPr>
          <p:sp>
            <p:nvSpPr>
              <p:cNvPr id="47108"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1</a:t>
                </a:r>
                <a:endParaRPr lang="en-US"/>
              </a:p>
            </p:txBody>
          </p:sp>
          <p:sp>
            <p:nvSpPr>
              <p:cNvPr id="47109"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2</a:t>
                </a:r>
              </a:p>
            </p:txBody>
          </p:sp>
          <p:sp>
            <p:nvSpPr>
              <p:cNvPr id="47110"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3</a:t>
                </a:r>
              </a:p>
            </p:txBody>
          </p:sp>
          <p:sp>
            <p:nvSpPr>
              <p:cNvPr id="47111"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4</a:t>
                </a:r>
              </a:p>
            </p:txBody>
          </p:sp>
          <p:sp>
            <p:nvSpPr>
              <p:cNvPr id="47112"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1</a:t>
                </a:r>
              </a:p>
            </p:txBody>
          </p:sp>
          <p:sp>
            <p:nvSpPr>
              <p:cNvPr id="47113"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3</a:t>
                </a:r>
              </a:p>
            </p:txBody>
          </p:sp>
          <p:sp>
            <p:nvSpPr>
              <p:cNvPr id="47114"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4</a:t>
                </a:r>
              </a:p>
            </p:txBody>
          </p:sp>
          <p:sp>
            <p:nvSpPr>
              <p:cNvPr id="47115"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1</a:t>
                </a:r>
              </a:p>
            </p:txBody>
          </p:sp>
          <p:sp>
            <p:nvSpPr>
              <p:cNvPr id="47116"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3</a:t>
                </a:r>
              </a:p>
            </p:txBody>
          </p:sp>
          <p:sp>
            <p:nvSpPr>
              <p:cNvPr id="47117"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a:effectLst/>
            </p:spPr>
            <p:txBody>
              <a:bodyPr wrap="none" anchor="ctr"/>
              <a:lstStyle/>
              <a:p>
                <a:r>
                  <a:rPr lang="en-US"/>
                  <a:t>P</a:t>
                </a:r>
                <a:r>
                  <a:rPr lang="en-US" baseline="-25000"/>
                  <a:t>3</a:t>
                </a:r>
              </a:p>
            </p:txBody>
          </p:sp>
        </p:grpSp>
        <p:sp>
          <p:nvSpPr>
            <p:cNvPr id="47119" name="Text Box 15"/>
            <p:cNvSpPr txBox="1">
              <a:spLocks noChangeArrowheads="1"/>
            </p:cNvSpPr>
            <p:nvPr/>
          </p:nvSpPr>
          <p:spPr bwMode="auto">
            <a:xfrm>
              <a:off x="1056" y="3024"/>
              <a:ext cx="196" cy="231"/>
            </a:xfrm>
            <a:prstGeom prst="rect">
              <a:avLst/>
            </a:prstGeom>
            <a:noFill/>
            <a:ln w="9525">
              <a:noFill/>
              <a:miter lim="800000"/>
              <a:headEnd/>
              <a:tailEnd/>
            </a:ln>
            <a:effectLst/>
          </p:spPr>
          <p:txBody>
            <a:bodyPr wrap="none" anchor="ctr">
              <a:spAutoFit/>
            </a:bodyPr>
            <a:lstStyle/>
            <a:p>
              <a:pPr>
                <a:spcBef>
                  <a:spcPct val="50000"/>
                </a:spcBef>
              </a:pPr>
              <a:r>
                <a:rPr lang="en-US"/>
                <a:t>0</a:t>
              </a:r>
            </a:p>
          </p:txBody>
        </p:sp>
        <p:sp>
          <p:nvSpPr>
            <p:cNvPr id="47120" name="Text Box 16"/>
            <p:cNvSpPr txBox="1">
              <a:spLocks noChangeArrowheads="1"/>
            </p:cNvSpPr>
            <p:nvPr/>
          </p:nvSpPr>
          <p:spPr bwMode="auto">
            <a:xfrm>
              <a:off x="1352" y="3024"/>
              <a:ext cx="276" cy="231"/>
            </a:xfrm>
            <a:prstGeom prst="rect">
              <a:avLst/>
            </a:prstGeom>
            <a:noFill/>
            <a:ln w="9525">
              <a:noFill/>
              <a:miter lim="800000"/>
              <a:headEnd/>
              <a:tailEnd/>
            </a:ln>
            <a:effectLst/>
          </p:spPr>
          <p:txBody>
            <a:bodyPr wrap="none" anchor="ctr">
              <a:spAutoFit/>
            </a:bodyPr>
            <a:lstStyle/>
            <a:p>
              <a:pPr>
                <a:spcBef>
                  <a:spcPct val="50000"/>
                </a:spcBef>
              </a:pPr>
              <a:r>
                <a:rPr lang="en-US"/>
                <a:t>20</a:t>
              </a:r>
            </a:p>
          </p:txBody>
        </p:sp>
        <p:sp>
          <p:nvSpPr>
            <p:cNvPr id="47121" name="Text Box 17"/>
            <p:cNvSpPr txBox="1">
              <a:spLocks noChangeArrowheads="1"/>
            </p:cNvSpPr>
            <p:nvPr/>
          </p:nvSpPr>
          <p:spPr bwMode="auto">
            <a:xfrm>
              <a:off x="1688" y="3024"/>
              <a:ext cx="276" cy="231"/>
            </a:xfrm>
            <a:prstGeom prst="rect">
              <a:avLst/>
            </a:prstGeom>
            <a:noFill/>
            <a:ln w="9525">
              <a:noFill/>
              <a:miter lim="800000"/>
              <a:headEnd/>
              <a:tailEnd/>
            </a:ln>
            <a:effectLst/>
          </p:spPr>
          <p:txBody>
            <a:bodyPr wrap="none" anchor="ctr">
              <a:spAutoFit/>
            </a:bodyPr>
            <a:lstStyle/>
            <a:p>
              <a:pPr>
                <a:spcBef>
                  <a:spcPct val="50000"/>
                </a:spcBef>
              </a:pPr>
              <a:r>
                <a:rPr lang="en-US"/>
                <a:t>37</a:t>
              </a:r>
            </a:p>
          </p:txBody>
        </p:sp>
        <p:sp>
          <p:nvSpPr>
            <p:cNvPr id="47122" name="Text Box 18"/>
            <p:cNvSpPr txBox="1">
              <a:spLocks noChangeArrowheads="1"/>
            </p:cNvSpPr>
            <p:nvPr/>
          </p:nvSpPr>
          <p:spPr bwMode="auto">
            <a:xfrm>
              <a:off x="2068" y="3024"/>
              <a:ext cx="276" cy="231"/>
            </a:xfrm>
            <a:prstGeom prst="rect">
              <a:avLst/>
            </a:prstGeom>
            <a:noFill/>
            <a:ln w="9525">
              <a:noFill/>
              <a:miter lim="800000"/>
              <a:headEnd/>
              <a:tailEnd/>
            </a:ln>
            <a:effectLst/>
          </p:spPr>
          <p:txBody>
            <a:bodyPr wrap="none" anchor="ctr">
              <a:spAutoFit/>
            </a:bodyPr>
            <a:lstStyle/>
            <a:p>
              <a:pPr>
                <a:spcBef>
                  <a:spcPct val="50000"/>
                </a:spcBef>
              </a:pPr>
              <a:r>
                <a:rPr lang="en-US"/>
                <a:t>57</a:t>
              </a:r>
            </a:p>
          </p:txBody>
        </p:sp>
        <p:sp>
          <p:nvSpPr>
            <p:cNvPr id="47123" name="Text Box 19"/>
            <p:cNvSpPr txBox="1">
              <a:spLocks noChangeArrowheads="1"/>
            </p:cNvSpPr>
            <p:nvPr/>
          </p:nvSpPr>
          <p:spPr bwMode="auto">
            <a:xfrm>
              <a:off x="2456" y="3024"/>
              <a:ext cx="276" cy="231"/>
            </a:xfrm>
            <a:prstGeom prst="rect">
              <a:avLst/>
            </a:prstGeom>
            <a:noFill/>
            <a:ln w="9525">
              <a:noFill/>
              <a:miter lim="800000"/>
              <a:headEnd/>
              <a:tailEnd/>
            </a:ln>
            <a:effectLst/>
          </p:spPr>
          <p:txBody>
            <a:bodyPr wrap="none" anchor="ctr">
              <a:spAutoFit/>
            </a:bodyPr>
            <a:lstStyle/>
            <a:p>
              <a:pPr>
                <a:spcBef>
                  <a:spcPct val="50000"/>
                </a:spcBef>
              </a:pPr>
              <a:r>
                <a:rPr lang="en-US"/>
                <a:t>77</a:t>
              </a:r>
            </a:p>
          </p:txBody>
        </p:sp>
        <p:sp>
          <p:nvSpPr>
            <p:cNvPr id="47124" name="Text Box 20"/>
            <p:cNvSpPr txBox="1">
              <a:spLocks noChangeArrowheads="1"/>
            </p:cNvSpPr>
            <p:nvPr/>
          </p:nvSpPr>
          <p:spPr bwMode="auto">
            <a:xfrm>
              <a:off x="2792" y="3024"/>
              <a:ext cx="276" cy="231"/>
            </a:xfrm>
            <a:prstGeom prst="rect">
              <a:avLst/>
            </a:prstGeom>
            <a:noFill/>
            <a:ln w="9525">
              <a:noFill/>
              <a:miter lim="800000"/>
              <a:headEnd/>
              <a:tailEnd/>
            </a:ln>
            <a:effectLst/>
          </p:spPr>
          <p:txBody>
            <a:bodyPr wrap="none" anchor="ctr">
              <a:spAutoFit/>
            </a:bodyPr>
            <a:lstStyle/>
            <a:p>
              <a:pPr>
                <a:spcBef>
                  <a:spcPct val="50000"/>
                </a:spcBef>
              </a:pPr>
              <a:r>
                <a:rPr lang="en-US"/>
                <a:t>97</a:t>
              </a:r>
            </a:p>
          </p:txBody>
        </p:sp>
        <p:sp>
          <p:nvSpPr>
            <p:cNvPr id="47125" name="Text Box 21"/>
            <p:cNvSpPr txBox="1">
              <a:spLocks noChangeArrowheads="1"/>
            </p:cNvSpPr>
            <p:nvPr/>
          </p:nvSpPr>
          <p:spPr bwMode="auto">
            <a:xfrm>
              <a:off x="3088" y="3024"/>
              <a:ext cx="356" cy="231"/>
            </a:xfrm>
            <a:prstGeom prst="rect">
              <a:avLst/>
            </a:prstGeom>
            <a:noFill/>
            <a:ln w="9525">
              <a:noFill/>
              <a:miter lim="800000"/>
              <a:headEnd/>
              <a:tailEnd/>
            </a:ln>
            <a:effectLst/>
          </p:spPr>
          <p:txBody>
            <a:bodyPr wrap="none" anchor="ctr">
              <a:spAutoFit/>
            </a:bodyPr>
            <a:lstStyle/>
            <a:p>
              <a:pPr>
                <a:spcBef>
                  <a:spcPct val="50000"/>
                </a:spcBef>
              </a:pPr>
              <a:r>
                <a:rPr lang="en-US"/>
                <a:t>117</a:t>
              </a:r>
            </a:p>
          </p:txBody>
        </p:sp>
        <p:sp>
          <p:nvSpPr>
            <p:cNvPr id="47126" name="Text Box 22"/>
            <p:cNvSpPr txBox="1">
              <a:spLocks noChangeArrowheads="1"/>
            </p:cNvSpPr>
            <p:nvPr/>
          </p:nvSpPr>
          <p:spPr bwMode="auto">
            <a:xfrm>
              <a:off x="3472" y="3024"/>
              <a:ext cx="356" cy="231"/>
            </a:xfrm>
            <a:prstGeom prst="rect">
              <a:avLst/>
            </a:prstGeom>
            <a:noFill/>
            <a:ln w="9525">
              <a:noFill/>
              <a:miter lim="800000"/>
              <a:headEnd/>
              <a:tailEnd/>
            </a:ln>
            <a:effectLst/>
          </p:spPr>
          <p:txBody>
            <a:bodyPr wrap="none" anchor="ctr">
              <a:spAutoFit/>
            </a:bodyPr>
            <a:lstStyle/>
            <a:p>
              <a:pPr>
                <a:spcBef>
                  <a:spcPct val="50000"/>
                </a:spcBef>
              </a:pPr>
              <a:r>
                <a:rPr lang="en-US"/>
                <a:t>121</a:t>
              </a:r>
            </a:p>
          </p:txBody>
        </p:sp>
        <p:sp>
          <p:nvSpPr>
            <p:cNvPr id="47128" name="Text Box 24"/>
            <p:cNvSpPr txBox="1">
              <a:spLocks noChangeArrowheads="1"/>
            </p:cNvSpPr>
            <p:nvPr/>
          </p:nvSpPr>
          <p:spPr bwMode="auto">
            <a:xfrm>
              <a:off x="3808" y="3024"/>
              <a:ext cx="356" cy="231"/>
            </a:xfrm>
            <a:prstGeom prst="rect">
              <a:avLst/>
            </a:prstGeom>
            <a:noFill/>
            <a:ln w="9525">
              <a:noFill/>
              <a:miter lim="800000"/>
              <a:headEnd/>
              <a:tailEnd/>
            </a:ln>
            <a:effectLst/>
          </p:spPr>
          <p:txBody>
            <a:bodyPr wrap="none" anchor="ctr">
              <a:spAutoFit/>
            </a:bodyPr>
            <a:lstStyle/>
            <a:p>
              <a:pPr>
                <a:spcBef>
                  <a:spcPct val="50000"/>
                </a:spcBef>
              </a:pPr>
              <a:r>
                <a:rPr lang="en-US"/>
                <a:t>134</a:t>
              </a:r>
            </a:p>
          </p:txBody>
        </p:sp>
        <p:sp>
          <p:nvSpPr>
            <p:cNvPr id="47129" name="Text Box 25"/>
            <p:cNvSpPr txBox="1">
              <a:spLocks noChangeArrowheads="1"/>
            </p:cNvSpPr>
            <p:nvPr/>
          </p:nvSpPr>
          <p:spPr bwMode="auto">
            <a:xfrm>
              <a:off x="4176" y="3024"/>
              <a:ext cx="356" cy="231"/>
            </a:xfrm>
            <a:prstGeom prst="rect">
              <a:avLst/>
            </a:prstGeom>
            <a:noFill/>
            <a:ln w="9525">
              <a:noFill/>
              <a:miter lim="800000"/>
              <a:headEnd/>
              <a:tailEnd/>
            </a:ln>
            <a:effectLst/>
          </p:spPr>
          <p:txBody>
            <a:bodyPr wrap="none" anchor="ctr">
              <a:spAutoFit/>
            </a:bodyPr>
            <a:lstStyle/>
            <a:p>
              <a:pPr>
                <a:spcBef>
                  <a:spcPct val="50000"/>
                </a:spcBef>
              </a:pPr>
              <a:r>
                <a:rPr lang="en-US"/>
                <a:t>154</a:t>
              </a:r>
            </a:p>
          </p:txBody>
        </p:sp>
        <p:sp>
          <p:nvSpPr>
            <p:cNvPr id="47130" name="Text Box 26"/>
            <p:cNvSpPr txBox="1">
              <a:spLocks noChangeArrowheads="1"/>
            </p:cNvSpPr>
            <p:nvPr/>
          </p:nvSpPr>
          <p:spPr bwMode="auto">
            <a:xfrm>
              <a:off x="4512" y="3024"/>
              <a:ext cx="356" cy="231"/>
            </a:xfrm>
            <a:prstGeom prst="rect">
              <a:avLst/>
            </a:prstGeom>
            <a:noFill/>
            <a:ln w="9525">
              <a:noFill/>
              <a:miter lim="800000"/>
              <a:headEnd/>
              <a:tailEnd/>
            </a:ln>
            <a:effectLst/>
          </p:spPr>
          <p:txBody>
            <a:bodyPr wrap="none" anchor="ctr">
              <a:spAutoFit/>
            </a:bodyPr>
            <a:lstStyle/>
            <a:p>
              <a:pPr>
                <a:spcBef>
                  <a:spcPct val="50000"/>
                </a:spcBef>
              </a:pPr>
              <a:r>
                <a:rPr lang="en-US"/>
                <a:t>162</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THREADS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Low cost alternatives to processes for certain concurrent applications.</a:t>
            </a:r>
          </a:p>
          <a:p>
            <a:r>
              <a:rPr lang="en-US" dirty="0" smtClean="0"/>
              <a:t>Each pro : have single </a:t>
            </a:r>
            <a:r>
              <a:rPr lang="en-US" dirty="0" err="1" smtClean="0"/>
              <a:t>addr</a:t>
            </a:r>
            <a:r>
              <a:rPr lang="en-US" dirty="0" smtClean="0"/>
              <a:t> space &amp; single thread of control</a:t>
            </a:r>
          </a:p>
          <a:p>
            <a:r>
              <a:rPr lang="en-US" dirty="0" smtClean="0"/>
              <a:t>Sometimes it may have multiple threads of control &amp; they share a single </a:t>
            </a:r>
            <a:r>
              <a:rPr lang="en-US" dirty="0" err="1" smtClean="0"/>
              <a:t>addr</a:t>
            </a:r>
            <a:r>
              <a:rPr lang="en-US" dirty="0" smtClean="0"/>
              <a:t> space.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Operating System Concepts</a:t>
            </a:r>
          </a:p>
        </p:txBody>
      </p:sp>
      <p:sp>
        <p:nvSpPr>
          <p:cNvPr id="40962" name="Rectangle 2"/>
          <p:cNvSpPr>
            <a:spLocks noGrp="1" noChangeArrowheads="1"/>
          </p:cNvSpPr>
          <p:nvPr>
            <p:ph type="title"/>
          </p:nvPr>
        </p:nvSpPr>
        <p:spPr/>
        <p:txBody>
          <a:bodyPr>
            <a:normAutofit fontScale="90000"/>
          </a:bodyPr>
          <a:lstStyle/>
          <a:p>
            <a:r>
              <a:rPr lang="en-US"/>
              <a:t>Single and Multithreaded Processes</a:t>
            </a:r>
          </a:p>
        </p:txBody>
      </p:sp>
      <p:pic>
        <p:nvPicPr>
          <p:cNvPr id="40965" name="Picture 5"/>
          <p:cNvPicPr>
            <a:picLocks noChangeAspect="1" noChangeArrowheads="1"/>
          </p:cNvPicPr>
          <p:nvPr/>
        </p:nvPicPr>
        <p:blipFill>
          <a:blip r:embed="rId2"/>
          <a:srcRect l="1257" t="11810" r="2359" b="11565"/>
          <a:stretch>
            <a:fillRect/>
          </a:stretch>
        </p:blipFill>
        <p:spPr bwMode="auto">
          <a:xfrm>
            <a:off x="1306513" y="1428750"/>
            <a:ext cx="6553200" cy="3906838"/>
          </a:xfrm>
          <a:prstGeom prst="rect">
            <a:avLst/>
          </a:prstGeom>
          <a:noFill/>
          <a:ln w="57150" cmpd="thickThin">
            <a:solidFill>
              <a:schemeClr val="tx1"/>
            </a:solid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62466" name="Rectangle 2"/>
          <p:cNvSpPr>
            <a:spLocks noGrp="1" noChangeArrowheads="1"/>
          </p:cNvSpPr>
          <p:nvPr>
            <p:ph type="title"/>
          </p:nvPr>
        </p:nvSpPr>
        <p:spPr/>
        <p:txBody>
          <a:bodyPr/>
          <a:lstStyle/>
          <a:p>
            <a:r>
              <a:rPr lang="en-US"/>
              <a:t>Multithreading Models</a:t>
            </a:r>
          </a:p>
        </p:txBody>
      </p:sp>
      <p:sp>
        <p:nvSpPr>
          <p:cNvPr id="62467" name="Rectangle 3"/>
          <p:cNvSpPr>
            <a:spLocks noGrp="1" noChangeArrowheads="1"/>
          </p:cNvSpPr>
          <p:nvPr>
            <p:ph type="body" idx="1"/>
          </p:nvPr>
        </p:nvSpPr>
        <p:spPr/>
        <p:txBody>
          <a:bodyPr/>
          <a:lstStyle/>
          <a:p>
            <a:r>
              <a:rPr lang="en-US"/>
              <a:t>Many-to-One</a:t>
            </a:r>
            <a:br>
              <a:rPr lang="en-US"/>
            </a:br>
            <a:endParaRPr lang="en-US"/>
          </a:p>
          <a:p>
            <a:r>
              <a:rPr lang="en-US"/>
              <a:t>One-to-One</a:t>
            </a:r>
            <a:br>
              <a:rPr lang="en-US"/>
            </a:br>
            <a:endParaRPr lang="en-US"/>
          </a:p>
          <a:p>
            <a:r>
              <a:rPr lang="en-US"/>
              <a:t>Many-to-Many</a:t>
            </a:r>
          </a:p>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63490" name="Rectangle 2"/>
          <p:cNvSpPr>
            <a:spLocks noGrp="1" noChangeArrowheads="1"/>
          </p:cNvSpPr>
          <p:nvPr>
            <p:ph type="title"/>
          </p:nvPr>
        </p:nvSpPr>
        <p:spPr/>
        <p:txBody>
          <a:bodyPr/>
          <a:lstStyle/>
          <a:p>
            <a:r>
              <a:rPr lang="en-US"/>
              <a:t>Many-to-One</a:t>
            </a:r>
          </a:p>
        </p:txBody>
      </p:sp>
      <p:sp>
        <p:nvSpPr>
          <p:cNvPr id="63491" name="Rectangle 3"/>
          <p:cNvSpPr>
            <a:spLocks noGrp="1" noChangeArrowheads="1"/>
          </p:cNvSpPr>
          <p:nvPr>
            <p:ph type="body" idx="1"/>
          </p:nvPr>
        </p:nvSpPr>
        <p:spPr/>
        <p:txBody>
          <a:bodyPr/>
          <a:lstStyle/>
          <a:p>
            <a:r>
              <a:rPr lang="en-US"/>
              <a:t>Many user-level threads mapped to single kernel thread.</a:t>
            </a:r>
            <a:br>
              <a:rPr lang="en-US"/>
            </a:br>
            <a:endParaRPr lang="en-US"/>
          </a:p>
          <a:p>
            <a:r>
              <a:rPr lang="en-US"/>
              <a:t>Used on systems that do not support kernel threads.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Operating System Concepts</a:t>
            </a:r>
          </a:p>
        </p:txBody>
      </p:sp>
      <p:sp>
        <p:nvSpPr>
          <p:cNvPr id="31746" name="Rectangle 2"/>
          <p:cNvSpPr>
            <a:spLocks noGrp="1" noChangeArrowheads="1"/>
          </p:cNvSpPr>
          <p:nvPr>
            <p:ph type="title"/>
          </p:nvPr>
        </p:nvSpPr>
        <p:spPr/>
        <p:txBody>
          <a:bodyPr/>
          <a:lstStyle/>
          <a:p>
            <a:r>
              <a:rPr lang="en-US"/>
              <a:t>Many-to-One Model</a:t>
            </a:r>
          </a:p>
        </p:txBody>
      </p:sp>
      <p:pic>
        <p:nvPicPr>
          <p:cNvPr id="31750" name="Picture 6"/>
          <p:cNvPicPr>
            <a:picLocks noChangeAspect="1" noChangeArrowheads="1"/>
          </p:cNvPicPr>
          <p:nvPr/>
        </p:nvPicPr>
        <p:blipFill>
          <a:blip r:embed="rId2"/>
          <a:srcRect l="10834" t="1373" r="12500" b="1830"/>
          <a:stretch>
            <a:fillRect/>
          </a:stretch>
        </p:blipFill>
        <p:spPr bwMode="auto">
          <a:xfrm>
            <a:off x="2244725" y="1096963"/>
            <a:ext cx="4965700" cy="4702175"/>
          </a:xfrm>
          <a:prstGeom prst="rect">
            <a:avLst/>
          </a:prstGeom>
          <a:noFill/>
          <a:ln w="57150" cmpd="thickThin">
            <a:solidFill>
              <a:schemeClr val="tx1"/>
            </a:solid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Operating System Concepts</a:t>
            </a:r>
          </a:p>
        </p:txBody>
      </p:sp>
      <p:sp>
        <p:nvSpPr>
          <p:cNvPr id="32770" name="Rectangle 2"/>
          <p:cNvSpPr>
            <a:spLocks noGrp="1" noChangeArrowheads="1"/>
          </p:cNvSpPr>
          <p:nvPr>
            <p:ph type="title"/>
          </p:nvPr>
        </p:nvSpPr>
        <p:spPr/>
        <p:txBody>
          <a:bodyPr>
            <a:normAutofit fontScale="90000"/>
          </a:bodyPr>
          <a:lstStyle/>
          <a:p>
            <a:r>
              <a:rPr lang="en-US" dirty="0"/>
              <a:t>One-to-one </a:t>
            </a:r>
            <a:r>
              <a:rPr lang="en-US" dirty="0" smtClean="0"/>
              <a:t>Model</a:t>
            </a:r>
            <a:br>
              <a:rPr lang="en-US" dirty="0" smtClean="0"/>
            </a:br>
            <a:endParaRPr lang="en-US" dirty="0"/>
          </a:p>
        </p:txBody>
      </p:sp>
      <p:pic>
        <p:nvPicPr>
          <p:cNvPr id="32774" name="Picture 6"/>
          <p:cNvPicPr>
            <a:picLocks noChangeAspect="1" noChangeArrowheads="1"/>
          </p:cNvPicPr>
          <p:nvPr/>
        </p:nvPicPr>
        <p:blipFill>
          <a:blip r:embed="rId2"/>
          <a:srcRect l="1665" t="25514" r="3329" b="25290"/>
          <a:stretch>
            <a:fillRect/>
          </a:stretch>
        </p:blipFill>
        <p:spPr bwMode="auto">
          <a:xfrm>
            <a:off x="1139825" y="3983037"/>
            <a:ext cx="6815138" cy="2646363"/>
          </a:xfrm>
          <a:prstGeom prst="rect">
            <a:avLst/>
          </a:prstGeom>
          <a:noFill/>
          <a:ln w="57150" cmpd="thickThin">
            <a:solidFill>
              <a:schemeClr val="tx1"/>
            </a:solidFill>
            <a:miter lim="800000"/>
            <a:headEnd/>
            <a:tailEnd/>
          </a:ln>
          <a:effectLst/>
        </p:spPr>
      </p:pic>
      <p:sp>
        <p:nvSpPr>
          <p:cNvPr id="5" name="Rectangle 3"/>
          <p:cNvSpPr txBox="1">
            <a:spLocks noChangeArrowheads="1"/>
          </p:cNvSpPr>
          <p:nvPr/>
        </p:nvSpPr>
        <p:spPr>
          <a:xfrm>
            <a:off x="914400" y="1066800"/>
            <a:ext cx="7029450" cy="2209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Each user-level thread maps to kernel thread.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Examples</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 Windows 95/98/NT/2000 - OS/2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Operating System Concepts</a:t>
            </a:r>
          </a:p>
        </p:txBody>
      </p:sp>
      <p:sp>
        <p:nvSpPr>
          <p:cNvPr id="33794" name="Rectangle 2"/>
          <p:cNvSpPr>
            <a:spLocks noGrp="1" noChangeArrowheads="1"/>
          </p:cNvSpPr>
          <p:nvPr>
            <p:ph type="title"/>
          </p:nvPr>
        </p:nvSpPr>
        <p:spPr/>
        <p:txBody>
          <a:bodyPr/>
          <a:lstStyle/>
          <a:p>
            <a:r>
              <a:rPr lang="en-US"/>
              <a:t>Many-to-Many Model</a:t>
            </a:r>
          </a:p>
        </p:txBody>
      </p:sp>
      <p:pic>
        <p:nvPicPr>
          <p:cNvPr id="33798" name="Picture 6"/>
          <p:cNvPicPr>
            <a:picLocks noChangeAspect="1" noChangeArrowheads="1"/>
          </p:cNvPicPr>
          <p:nvPr/>
        </p:nvPicPr>
        <p:blipFill>
          <a:blip r:embed="rId2"/>
          <a:srcRect l="5867" t="1735" r="7027" b="2176"/>
          <a:stretch>
            <a:fillRect/>
          </a:stretch>
        </p:blipFill>
        <p:spPr bwMode="auto">
          <a:xfrm>
            <a:off x="2130425" y="1316038"/>
            <a:ext cx="4953000" cy="4097337"/>
          </a:xfrm>
          <a:prstGeom prst="rect">
            <a:avLst/>
          </a:prstGeom>
          <a:noFill/>
          <a:ln w="57150" cmpd="thickThin">
            <a:solidFill>
              <a:schemeClr val="tx1"/>
            </a:solid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 S Functions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lphaUcPeriod"/>
            </a:pPr>
            <a:r>
              <a:rPr lang="en-US" dirty="0" smtClean="0"/>
              <a:t>Resource  allocation  &amp;  related  functions  : It  is  sharing  of  resources  by  user.  It  also  performs  binding  of  set  of  resources  with  requesting  </a:t>
            </a:r>
            <a:r>
              <a:rPr lang="en-US" dirty="0" err="1" smtClean="0"/>
              <a:t>pgm</a:t>
            </a:r>
            <a:r>
              <a:rPr lang="en-US" dirty="0" smtClean="0"/>
              <a:t>.</a:t>
            </a:r>
          </a:p>
          <a:p>
            <a:pPr marL="514350" indent="-514350">
              <a:buNone/>
            </a:pPr>
            <a:r>
              <a:rPr lang="en-US" dirty="0" smtClean="0"/>
              <a:t>      protection  of  users  who  r  sharing  set of resources  against mutual interference</a:t>
            </a:r>
          </a:p>
          <a:p>
            <a:pPr marL="514350" indent="-514350">
              <a:buAutoNum type="alphaUcPeriod" startAt="2"/>
            </a:pPr>
            <a:r>
              <a:rPr lang="en-US" dirty="0" smtClean="0"/>
              <a:t>User  Interface  Functions  : allows  creation  &amp;  use of  appropriate  computational  structure  by  a  user</a:t>
            </a:r>
          </a:p>
          <a:p>
            <a:pPr marL="514350" indent="-514350">
              <a:buNone/>
            </a:pPr>
            <a:r>
              <a:rPr lang="en-US" dirty="0" smtClean="0"/>
              <a:t>     it  involves  use  of  command  language  or  menu</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smtClean="0"/>
              <a:t>Allows many user level threads to be mapped to many kernel threads.</a:t>
            </a:r>
            <a:br>
              <a:rPr lang="en-US" dirty="0" smtClean="0"/>
            </a:br>
            <a:r>
              <a:rPr lang="en-US" dirty="0" smtClean="0"/>
              <a:t>Allows the  operating system to create a sufficient number of kernel threads.</a:t>
            </a:r>
            <a:br>
              <a:rPr lang="en-US" dirty="0" smtClean="0"/>
            </a:br>
            <a:r>
              <a:rPr lang="en-US" dirty="0" smtClean="0"/>
              <a:t>Solaris 2 </a:t>
            </a:r>
            <a:br>
              <a:rPr lang="en-US" dirty="0" smtClean="0"/>
            </a:br>
            <a:r>
              <a:rPr lang="en-US" dirty="0" smtClean="0"/>
              <a:t>Windows NT/2000 with the </a:t>
            </a:r>
            <a:r>
              <a:rPr lang="en-US" i="1" dirty="0" smtClean="0"/>
              <a:t>Thread Fiber</a:t>
            </a:r>
            <a:r>
              <a:rPr lang="en-US" dirty="0" smtClean="0"/>
              <a:t> package</a:t>
            </a:r>
            <a:br>
              <a:rPr lang="en-US" dirty="0" smtClean="0"/>
            </a:b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143000"/>
          </a:xfrm>
        </p:spPr>
        <p:txBody>
          <a:bodyPr>
            <a:normAutofit/>
          </a:bodyPr>
          <a:lstStyle/>
          <a:p>
            <a:r>
              <a:rPr lang="en-US" sz="6600" b="1" dirty="0" smtClean="0">
                <a:solidFill>
                  <a:srgbClr val="FF0000"/>
                </a:solidFill>
              </a:rPr>
              <a:t>DEADLOCKS</a:t>
            </a:r>
            <a:endParaRPr lang="en-US" sz="6600" b="1"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39938" name="Rectangle 2"/>
          <p:cNvSpPr>
            <a:spLocks noGrp="1" noChangeArrowheads="1"/>
          </p:cNvSpPr>
          <p:nvPr>
            <p:ph type="title"/>
          </p:nvPr>
        </p:nvSpPr>
        <p:spPr/>
        <p:txBody>
          <a:bodyPr/>
          <a:lstStyle/>
          <a:p>
            <a:r>
              <a:rPr lang="en-US"/>
              <a:t>The Deadlock Problem</a:t>
            </a:r>
          </a:p>
        </p:txBody>
      </p:sp>
      <p:sp>
        <p:nvSpPr>
          <p:cNvPr id="39939" name="Rectangle 3"/>
          <p:cNvSpPr>
            <a:spLocks noGrp="1" noChangeArrowheads="1"/>
          </p:cNvSpPr>
          <p:nvPr>
            <p:ph type="body" idx="1"/>
          </p:nvPr>
        </p:nvSpPr>
        <p:spPr/>
        <p:txBody>
          <a:bodyPr>
            <a:normAutofit fontScale="77500" lnSpcReduction="20000"/>
          </a:bodyPr>
          <a:lstStyle/>
          <a:p>
            <a:r>
              <a:rPr lang="en-US"/>
              <a:t>A set of blocked processes each holding a resource and waiting to acquire a resource held by another process in the set.</a:t>
            </a:r>
          </a:p>
          <a:p>
            <a:r>
              <a:rPr lang="en-US"/>
              <a:t>Example </a:t>
            </a:r>
          </a:p>
          <a:p>
            <a:pPr lvl="1"/>
            <a:r>
              <a:rPr lang="en-US"/>
              <a:t>System has 2 tape drives.</a:t>
            </a:r>
          </a:p>
          <a:p>
            <a:pPr lvl="1"/>
            <a:r>
              <a:rPr lang="en-US" i="1"/>
              <a:t>P</a:t>
            </a:r>
            <a:r>
              <a:rPr lang="en-US" baseline="-25000"/>
              <a:t>1</a:t>
            </a:r>
            <a:r>
              <a:rPr lang="en-US"/>
              <a:t> and </a:t>
            </a:r>
            <a:r>
              <a:rPr lang="en-US" i="1"/>
              <a:t>P</a:t>
            </a:r>
            <a:r>
              <a:rPr lang="en-US" baseline="-25000"/>
              <a:t>2</a:t>
            </a:r>
            <a:r>
              <a:rPr lang="en-US"/>
              <a:t> each hold one tape drive and each needs another one.</a:t>
            </a:r>
          </a:p>
          <a:p>
            <a:r>
              <a:rPr lang="en-US"/>
              <a:t>Example </a:t>
            </a:r>
          </a:p>
          <a:p>
            <a:pPr lvl="1"/>
            <a:r>
              <a:rPr lang="en-US"/>
              <a:t>semaphores </a:t>
            </a:r>
            <a:r>
              <a:rPr lang="en-US" i="1"/>
              <a:t>A</a:t>
            </a:r>
            <a:r>
              <a:rPr lang="en-US"/>
              <a:t> and</a:t>
            </a:r>
            <a:r>
              <a:rPr lang="en-US" i="1"/>
              <a:t> B</a:t>
            </a:r>
            <a:r>
              <a:rPr lang="en-US"/>
              <a:t>, initialized to 1</a:t>
            </a:r>
          </a:p>
          <a:p>
            <a:pPr lvl="4">
              <a:buFontTx/>
              <a:buNone/>
            </a:pPr>
            <a:endParaRPr lang="en-US" sz="2800"/>
          </a:p>
          <a:p>
            <a:pPr lvl="4">
              <a:buFontTx/>
              <a:buNone/>
            </a:pPr>
            <a:r>
              <a:rPr lang="en-US" sz="2800"/>
              <a:t>    </a:t>
            </a:r>
            <a:r>
              <a:rPr lang="en-US" i="1"/>
              <a:t>P</a:t>
            </a:r>
            <a:r>
              <a:rPr lang="en-US" baseline="-25000"/>
              <a:t>0</a:t>
            </a:r>
            <a:r>
              <a:rPr lang="en-US"/>
              <a:t>		   </a:t>
            </a:r>
            <a:r>
              <a:rPr lang="en-US" i="1"/>
              <a:t>P</a:t>
            </a:r>
            <a:r>
              <a:rPr lang="en-US" baseline="-25000"/>
              <a:t>1</a:t>
            </a:r>
            <a:endParaRPr lang="en-US"/>
          </a:p>
          <a:p>
            <a:pPr lvl="4">
              <a:buFontTx/>
              <a:buNone/>
            </a:pPr>
            <a:r>
              <a:rPr lang="en-US" i="1"/>
              <a:t>wait (A);		wait(B)</a:t>
            </a:r>
          </a:p>
          <a:p>
            <a:pPr lvl="4">
              <a:buFontTx/>
              <a:buNone/>
            </a:pPr>
            <a:r>
              <a:rPr lang="en-US" i="1"/>
              <a:t>wait (B);		wait(A)</a:t>
            </a:r>
          </a:p>
          <a:p>
            <a:pPr lvl="1"/>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sz="quarter" idx="10"/>
          </p:nvPr>
        </p:nvSpPr>
        <p:spPr/>
        <p:txBody>
          <a:bodyPr/>
          <a:lstStyle/>
          <a:p>
            <a:r>
              <a:rPr lang="en-US"/>
              <a:t>Operating System Concepts</a:t>
            </a:r>
          </a:p>
        </p:txBody>
      </p:sp>
      <p:sp>
        <p:nvSpPr>
          <p:cNvPr id="40962" name="Rectangle 2"/>
          <p:cNvSpPr>
            <a:spLocks noGrp="1" noChangeArrowheads="1"/>
          </p:cNvSpPr>
          <p:nvPr>
            <p:ph type="title"/>
          </p:nvPr>
        </p:nvSpPr>
        <p:spPr/>
        <p:txBody>
          <a:bodyPr/>
          <a:lstStyle/>
          <a:p>
            <a:r>
              <a:rPr lang="en-US" dirty="0"/>
              <a:t>Bridge Crossing Example</a:t>
            </a:r>
          </a:p>
        </p:txBody>
      </p:sp>
      <p:sp>
        <p:nvSpPr>
          <p:cNvPr id="40963" name="Rectangle 3"/>
          <p:cNvSpPr>
            <a:spLocks noGrp="1" noChangeArrowheads="1"/>
          </p:cNvSpPr>
          <p:nvPr>
            <p:ph type="body" idx="1"/>
          </p:nvPr>
        </p:nvSpPr>
        <p:spPr>
          <a:xfrm>
            <a:off x="914400" y="3352800"/>
            <a:ext cx="7029450" cy="2819400"/>
          </a:xfrm>
        </p:spPr>
        <p:txBody>
          <a:bodyPr>
            <a:normAutofit fontScale="70000" lnSpcReduction="20000"/>
          </a:bodyPr>
          <a:lstStyle/>
          <a:p>
            <a:r>
              <a:rPr lang="en-US" dirty="0"/>
              <a:t>Traffic only in one direction.</a:t>
            </a:r>
          </a:p>
          <a:p>
            <a:r>
              <a:rPr lang="en-US" dirty="0"/>
              <a:t>Each section of a bridge can be viewed as a resource.</a:t>
            </a:r>
          </a:p>
          <a:p>
            <a:r>
              <a:rPr lang="en-US" dirty="0"/>
              <a:t>If a deadlock occurs, it can be resolved if one car backs up (preempt resources and rollback).</a:t>
            </a:r>
          </a:p>
          <a:p>
            <a:r>
              <a:rPr lang="en-US" dirty="0"/>
              <a:t>Several cars may have to be backed up if a deadlock occurs.</a:t>
            </a:r>
          </a:p>
          <a:p>
            <a:r>
              <a:rPr lang="en-US" dirty="0"/>
              <a:t>Starvation is possible.</a:t>
            </a:r>
          </a:p>
        </p:txBody>
      </p:sp>
      <p:grpSp>
        <p:nvGrpSpPr>
          <p:cNvPr id="2" name="Group 35"/>
          <p:cNvGrpSpPr>
            <a:grpSpLocks/>
          </p:cNvGrpSpPr>
          <p:nvPr/>
        </p:nvGrpSpPr>
        <p:grpSpPr bwMode="auto">
          <a:xfrm>
            <a:off x="1266825" y="1600200"/>
            <a:ext cx="6276975" cy="1371600"/>
            <a:chOff x="798" y="1008"/>
            <a:chExt cx="3954" cy="864"/>
          </a:xfrm>
        </p:grpSpPr>
        <p:grpSp>
          <p:nvGrpSpPr>
            <p:cNvPr id="3" name="Group 11"/>
            <p:cNvGrpSpPr>
              <a:grpSpLocks/>
            </p:cNvGrpSpPr>
            <p:nvPr/>
          </p:nvGrpSpPr>
          <p:grpSpPr bwMode="auto">
            <a:xfrm>
              <a:off x="816" y="1008"/>
              <a:ext cx="3936" cy="240"/>
              <a:chOff x="672" y="1008"/>
              <a:chExt cx="3936" cy="240"/>
            </a:xfrm>
          </p:grpSpPr>
          <p:sp>
            <p:nvSpPr>
              <p:cNvPr id="40966" name="Line 6"/>
              <p:cNvSpPr>
                <a:spLocks noChangeShapeType="1"/>
              </p:cNvSpPr>
              <p:nvPr/>
            </p:nvSpPr>
            <p:spPr bwMode="auto">
              <a:xfrm>
                <a:off x="672" y="1008"/>
                <a:ext cx="1152" cy="0"/>
              </a:xfrm>
              <a:prstGeom prst="line">
                <a:avLst/>
              </a:prstGeom>
              <a:noFill/>
              <a:ln w="9525">
                <a:solidFill>
                  <a:schemeClr val="tx1"/>
                </a:solidFill>
                <a:round/>
                <a:headEnd/>
                <a:tailEnd/>
              </a:ln>
              <a:effectLst/>
            </p:spPr>
            <p:txBody>
              <a:bodyPr wrap="none" anchor="ctr"/>
              <a:lstStyle/>
              <a:p>
                <a:endParaRPr lang="en-US"/>
              </a:p>
            </p:txBody>
          </p:sp>
          <p:sp>
            <p:nvSpPr>
              <p:cNvPr id="40967" name="Line 7"/>
              <p:cNvSpPr>
                <a:spLocks noChangeShapeType="1"/>
              </p:cNvSpPr>
              <p:nvPr/>
            </p:nvSpPr>
            <p:spPr bwMode="auto">
              <a:xfrm>
                <a:off x="1824" y="1008"/>
                <a:ext cx="384" cy="240"/>
              </a:xfrm>
              <a:prstGeom prst="line">
                <a:avLst/>
              </a:prstGeom>
              <a:noFill/>
              <a:ln w="9525">
                <a:solidFill>
                  <a:schemeClr val="tx1"/>
                </a:solidFill>
                <a:round/>
                <a:headEnd/>
                <a:tailEnd/>
              </a:ln>
              <a:effectLst/>
            </p:spPr>
            <p:txBody>
              <a:bodyPr wrap="none" anchor="ctr"/>
              <a:lstStyle/>
              <a:p>
                <a:endParaRPr lang="en-US"/>
              </a:p>
            </p:txBody>
          </p:sp>
          <p:sp>
            <p:nvSpPr>
              <p:cNvPr id="40968" name="Line 8"/>
              <p:cNvSpPr>
                <a:spLocks noChangeShapeType="1"/>
              </p:cNvSpPr>
              <p:nvPr/>
            </p:nvSpPr>
            <p:spPr bwMode="auto">
              <a:xfrm>
                <a:off x="2208" y="1248"/>
                <a:ext cx="864" cy="0"/>
              </a:xfrm>
              <a:prstGeom prst="line">
                <a:avLst/>
              </a:prstGeom>
              <a:noFill/>
              <a:ln w="9525">
                <a:solidFill>
                  <a:schemeClr val="tx1"/>
                </a:solidFill>
                <a:round/>
                <a:headEnd/>
                <a:tailEnd/>
              </a:ln>
              <a:effectLst/>
            </p:spPr>
            <p:txBody>
              <a:bodyPr wrap="none" anchor="ctr"/>
              <a:lstStyle/>
              <a:p>
                <a:endParaRPr lang="en-US"/>
              </a:p>
            </p:txBody>
          </p:sp>
          <p:sp>
            <p:nvSpPr>
              <p:cNvPr id="40969" name="Line 9"/>
              <p:cNvSpPr>
                <a:spLocks noChangeShapeType="1"/>
              </p:cNvSpPr>
              <p:nvPr/>
            </p:nvSpPr>
            <p:spPr bwMode="auto">
              <a:xfrm flipV="1">
                <a:off x="3072" y="1026"/>
                <a:ext cx="384" cy="222"/>
              </a:xfrm>
              <a:prstGeom prst="line">
                <a:avLst/>
              </a:prstGeom>
              <a:noFill/>
              <a:ln w="9525">
                <a:solidFill>
                  <a:schemeClr val="tx1"/>
                </a:solidFill>
                <a:round/>
                <a:headEnd/>
                <a:tailEnd/>
              </a:ln>
              <a:effectLst/>
            </p:spPr>
            <p:txBody>
              <a:bodyPr wrap="none" anchor="ctr"/>
              <a:lstStyle/>
              <a:p>
                <a:endParaRPr lang="en-US"/>
              </a:p>
            </p:txBody>
          </p:sp>
          <p:sp>
            <p:nvSpPr>
              <p:cNvPr id="40970" name="Line 10"/>
              <p:cNvSpPr>
                <a:spLocks noChangeShapeType="1"/>
              </p:cNvSpPr>
              <p:nvPr/>
            </p:nvSpPr>
            <p:spPr bwMode="auto">
              <a:xfrm>
                <a:off x="3456" y="1020"/>
                <a:ext cx="1152" cy="0"/>
              </a:xfrm>
              <a:prstGeom prst="line">
                <a:avLst/>
              </a:prstGeom>
              <a:noFill/>
              <a:ln w="9525">
                <a:solidFill>
                  <a:schemeClr val="tx1"/>
                </a:solidFill>
                <a:round/>
                <a:headEnd/>
                <a:tailEnd/>
              </a:ln>
              <a:effectLst/>
            </p:spPr>
            <p:txBody>
              <a:bodyPr wrap="none" anchor="ctr"/>
              <a:lstStyle/>
              <a:p>
                <a:endParaRPr lang="en-US"/>
              </a:p>
            </p:txBody>
          </p:sp>
        </p:grpSp>
        <p:grpSp>
          <p:nvGrpSpPr>
            <p:cNvPr id="4" name="Group 12"/>
            <p:cNvGrpSpPr>
              <a:grpSpLocks/>
            </p:cNvGrpSpPr>
            <p:nvPr/>
          </p:nvGrpSpPr>
          <p:grpSpPr bwMode="auto">
            <a:xfrm flipV="1">
              <a:off x="816" y="1632"/>
              <a:ext cx="3936" cy="240"/>
              <a:chOff x="672" y="1008"/>
              <a:chExt cx="3936" cy="240"/>
            </a:xfrm>
          </p:grpSpPr>
          <p:sp>
            <p:nvSpPr>
              <p:cNvPr id="40973" name="Line 13"/>
              <p:cNvSpPr>
                <a:spLocks noChangeShapeType="1"/>
              </p:cNvSpPr>
              <p:nvPr/>
            </p:nvSpPr>
            <p:spPr bwMode="auto">
              <a:xfrm>
                <a:off x="672" y="1008"/>
                <a:ext cx="1152" cy="0"/>
              </a:xfrm>
              <a:prstGeom prst="line">
                <a:avLst/>
              </a:prstGeom>
              <a:noFill/>
              <a:ln w="9525">
                <a:solidFill>
                  <a:schemeClr val="tx1"/>
                </a:solidFill>
                <a:round/>
                <a:headEnd/>
                <a:tailEnd/>
              </a:ln>
              <a:effectLst/>
            </p:spPr>
            <p:txBody>
              <a:bodyPr wrap="none" anchor="ctr"/>
              <a:lstStyle/>
              <a:p>
                <a:endParaRPr lang="en-US"/>
              </a:p>
            </p:txBody>
          </p:sp>
          <p:sp>
            <p:nvSpPr>
              <p:cNvPr id="40974" name="Line 14"/>
              <p:cNvSpPr>
                <a:spLocks noChangeShapeType="1"/>
              </p:cNvSpPr>
              <p:nvPr/>
            </p:nvSpPr>
            <p:spPr bwMode="auto">
              <a:xfrm>
                <a:off x="1824" y="1008"/>
                <a:ext cx="384" cy="240"/>
              </a:xfrm>
              <a:prstGeom prst="line">
                <a:avLst/>
              </a:prstGeom>
              <a:noFill/>
              <a:ln w="9525">
                <a:solidFill>
                  <a:schemeClr val="tx1"/>
                </a:solidFill>
                <a:round/>
                <a:headEnd/>
                <a:tailEnd/>
              </a:ln>
              <a:effectLst/>
            </p:spPr>
            <p:txBody>
              <a:bodyPr wrap="none" anchor="ctr"/>
              <a:lstStyle/>
              <a:p>
                <a:endParaRPr lang="en-US"/>
              </a:p>
            </p:txBody>
          </p:sp>
          <p:sp>
            <p:nvSpPr>
              <p:cNvPr id="40975" name="Line 15"/>
              <p:cNvSpPr>
                <a:spLocks noChangeShapeType="1"/>
              </p:cNvSpPr>
              <p:nvPr/>
            </p:nvSpPr>
            <p:spPr bwMode="auto">
              <a:xfrm>
                <a:off x="2208" y="1248"/>
                <a:ext cx="864" cy="0"/>
              </a:xfrm>
              <a:prstGeom prst="line">
                <a:avLst/>
              </a:prstGeom>
              <a:noFill/>
              <a:ln w="9525">
                <a:solidFill>
                  <a:schemeClr val="tx1"/>
                </a:solidFill>
                <a:round/>
                <a:headEnd/>
                <a:tailEnd/>
              </a:ln>
              <a:effectLst/>
            </p:spPr>
            <p:txBody>
              <a:bodyPr wrap="none" anchor="ctr"/>
              <a:lstStyle/>
              <a:p>
                <a:endParaRPr lang="en-US"/>
              </a:p>
            </p:txBody>
          </p:sp>
          <p:sp>
            <p:nvSpPr>
              <p:cNvPr id="40976" name="Line 16"/>
              <p:cNvSpPr>
                <a:spLocks noChangeShapeType="1"/>
              </p:cNvSpPr>
              <p:nvPr/>
            </p:nvSpPr>
            <p:spPr bwMode="auto">
              <a:xfrm flipV="1">
                <a:off x="3072" y="1026"/>
                <a:ext cx="384" cy="222"/>
              </a:xfrm>
              <a:prstGeom prst="line">
                <a:avLst/>
              </a:prstGeom>
              <a:noFill/>
              <a:ln w="9525">
                <a:solidFill>
                  <a:schemeClr val="tx1"/>
                </a:solidFill>
                <a:round/>
                <a:headEnd/>
                <a:tailEnd/>
              </a:ln>
              <a:effectLst/>
            </p:spPr>
            <p:txBody>
              <a:bodyPr wrap="none" anchor="ctr"/>
              <a:lstStyle/>
              <a:p>
                <a:endParaRPr lang="en-US"/>
              </a:p>
            </p:txBody>
          </p:sp>
          <p:sp>
            <p:nvSpPr>
              <p:cNvPr id="40977" name="Line 17"/>
              <p:cNvSpPr>
                <a:spLocks noChangeShapeType="1"/>
              </p:cNvSpPr>
              <p:nvPr/>
            </p:nvSpPr>
            <p:spPr bwMode="auto">
              <a:xfrm>
                <a:off x="3456" y="1020"/>
                <a:ext cx="1152" cy="0"/>
              </a:xfrm>
              <a:prstGeom prst="line">
                <a:avLst/>
              </a:prstGeom>
              <a:noFill/>
              <a:ln w="9525">
                <a:solidFill>
                  <a:schemeClr val="tx1"/>
                </a:solidFill>
                <a:round/>
                <a:headEnd/>
                <a:tailEnd/>
              </a:ln>
              <a:effectLst/>
            </p:spPr>
            <p:txBody>
              <a:bodyPr wrap="none" anchor="ctr"/>
              <a:lstStyle/>
              <a:p>
                <a:endParaRPr lang="en-US"/>
              </a:p>
            </p:txBody>
          </p:sp>
        </p:grpSp>
        <p:grpSp>
          <p:nvGrpSpPr>
            <p:cNvPr id="5" name="Group 22"/>
            <p:cNvGrpSpPr>
              <a:grpSpLocks/>
            </p:cNvGrpSpPr>
            <p:nvPr/>
          </p:nvGrpSpPr>
          <p:grpSpPr bwMode="auto">
            <a:xfrm>
              <a:off x="1512" y="1614"/>
              <a:ext cx="288" cy="162"/>
              <a:chOff x="1056" y="1614"/>
              <a:chExt cx="288" cy="162"/>
            </a:xfrm>
          </p:grpSpPr>
          <p:sp>
            <p:nvSpPr>
              <p:cNvPr id="40978"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79"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sp>
          <p:nvSpPr>
            <p:cNvPr id="40980"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p:spPr>
          <p:txBody>
            <a:bodyPr wrap="none" anchor="ctr"/>
            <a:lstStyle/>
            <a:p>
              <a:endParaRPr lang="en-US"/>
            </a:p>
          </p:txBody>
        </p:sp>
        <p:sp>
          <p:nvSpPr>
            <p:cNvPr id="40981"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p:spPr>
          <p:txBody>
            <a:bodyPr wrap="none" anchor="ctr"/>
            <a:lstStyle/>
            <a:p>
              <a:endParaRPr lang="en-US"/>
            </a:p>
          </p:txBody>
        </p:sp>
        <p:grpSp>
          <p:nvGrpSpPr>
            <p:cNvPr id="6" name="Group 23"/>
            <p:cNvGrpSpPr>
              <a:grpSpLocks/>
            </p:cNvGrpSpPr>
            <p:nvPr/>
          </p:nvGrpSpPr>
          <p:grpSpPr bwMode="auto">
            <a:xfrm>
              <a:off x="2382" y="1344"/>
              <a:ext cx="288" cy="162"/>
              <a:chOff x="1056" y="1614"/>
              <a:chExt cx="288" cy="162"/>
            </a:xfrm>
          </p:grpSpPr>
          <p:sp>
            <p:nvSpPr>
              <p:cNvPr id="40984"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85"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7" name="Group 26"/>
            <p:cNvGrpSpPr>
              <a:grpSpLocks/>
            </p:cNvGrpSpPr>
            <p:nvPr/>
          </p:nvGrpSpPr>
          <p:grpSpPr bwMode="auto">
            <a:xfrm flipH="1">
              <a:off x="2838" y="1344"/>
              <a:ext cx="288" cy="162"/>
              <a:chOff x="1056" y="1614"/>
              <a:chExt cx="288" cy="162"/>
            </a:xfrm>
          </p:grpSpPr>
          <p:sp>
            <p:nvSpPr>
              <p:cNvPr id="40987"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88"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8" name="Group 29"/>
            <p:cNvGrpSpPr>
              <a:grpSpLocks/>
            </p:cNvGrpSpPr>
            <p:nvPr/>
          </p:nvGrpSpPr>
          <p:grpSpPr bwMode="auto">
            <a:xfrm flipH="1">
              <a:off x="3822" y="1140"/>
              <a:ext cx="288" cy="162"/>
              <a:chOff x="1056" y="1614"/>
              <a:chExt cx="288" cy="162"/>
            </a:xfrm>
          </p:grpSpPr>
          <p:sp>
            <p:nvSpPr>
              <p:cNvPr id="40990"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91"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9" name="Group 32"/>
            <p:cNvGrpSpPr>
              <a:grpSpLocks/>
            </p:cNvGrpSpPr>
            <p:nvPr/>
          </p:nvGrpSpPr>
          <p:grpSpPr bwMode="auto">
            <a:xfrm flipH="1">
              <a:off x="4248" y="1140"/>
              <a:ext cx="288" cy="162"/>
              <a:chOff x="1056" y="1614"/>
              <a:chExt cx="288" cy="162"/>
            </a:xfrm>
          </p:grpSpPr>
          <p:sp>
            <p:nvSpPr>
              <p:cNvPr id="40993"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94"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41986" name="Rectangle 2"/>
          <p:cNvSpPr>
            <a:spLocks noGrp="1" noChangeArrowheads="1"/>
          </p:cNvSpPr>
          <p:nvPr>
            <p:ph type="title"/>
          </p:nvPr>
        </p:nvSpPr>
        <p:spPr/>
        <p:txBody>
          <a:bodyPr/>
          <a:lstStyle/>
          <a:p>
            <a:r>
              <a:rPr lang="en-US"/>
              <a:t>System Model</a:t>
            </a:r>
          </a:p>
        </p:txBody>
      </p:sp>
      <p:sp>
        <p:nvSpPr>
          <p:cNvPr id="41987" name="Rectangle 3"/>
          <p:cNvSpPr>
            <a:spLocks noGrp="1" noChangeArrowheads="1"/>
          </p:cNvSpPr>
          <p:nvPr>
            <p:ph type="body" idx="1"/>
          </p:nvPr>
        </p:nvSpPr>
        <p:spPr/>
        <p:txBody>
          <a:bodyPr/>
          <a:lstStyle/>
          <a:p>
            <a:r>
              <a:rPr lang="en-US"/>
              <a:t>Resource types </a:t>
            </a:r>
            <a:r>
              <a:rPr lang="en-US" i="1"/>
              <a:t>R</a:t>
            </a:r>
            <a:r>
              <a:rPr lang="en-US" baseline="-25000"/>
              <a:t>1</a:t>
            </a:r>
            <a:r>
              <a:rPr lang="en-US"/>
              <a:t>, </a:t>
            </a:r>
            <a:r>
              <a:rPr lang="en-US" i="1"/>
              <a:t>R</a:t>
            </a:r>
            <a:r>
              <a:rPr lang="en-US" baseline="-25000"/>
              <a:t>2</a:t>
            </a:r>
            <a:r>
              <a:rPr lang="en-US"/>
              <a:t>, . . ., </a:t>
            </a:r>
            <a:r>
              <a:rPr lang="en-US" i="1"/>
              <a:t>R</a:t>
            </a:r>
            <a:r>
              <a:rPr lang="en-US" baseline="-25000"/>
              <a:t>m</a:t>
            </a:r>
          </a:p>
          <a:p>
            <a:pPr lvl="2">
              <a:buFont typeface="Monotype Sorts" pitchFamily="2" charset="2"/>
              <a:buNone/>
            </a:pPr>
            <a:r>
              <a:rPr lang="en-US" i="1"/>
              <a:t>CPU cycles, memory space, I/O devices</a:t>
            </a:r>
          </a:p>
          <a:p>
            <a:r>
              <a:rPr lang="en-US"/>
              <a:t>Each resource type </a:t>
            </a:r>
            <a:r>
              <a:rPr lang="en-US" i="1"/>
              <a:t>R</a:t>
            </a:r>
            <a:r>
              <a:rPr lang="en-US" baseline="-25000"/>
              <a:t>i</a:t>
            </a:r>
            <a:r>
              <a:rPr lang="en-US"/>
              <a:t> has </a:t>
            </a:r>
            <a:r>
              <a:rPr lang="en-US" i="1"/>
              <a:t>W</a:t>
            </a:r>
            <a:r>
              <a:rPr lang="en-US" baseline="-25000"/>
              <a:t>i</a:t>
            </a:r>
            <a:r>
              <a:rPr lang="en-US"/>
              <a:t> instances.</a:t>
            </a:r>
          </a:p>
          <a:p>
            <a:r>
              <a:rPr lang="en-US"/>
              <a:t>Each process utilizes a resource as follows:</a:t>
            </a:r>
          </a:p>
          <a:p>
            <a:pPr lvl="1"/>
            <a:r>
              <a:rPr lang="en-US"/>
              <a:t>request </a:t>
            </a:r>
          </a:p>
          <a:p>
            <a:pPr lvl="1"/>
            <a:r>
              <a:rPr lang="en-US"/>
              <a:t>use </a:t>
            </a:r>
          </a:p>
          <a:p>
            <a:pPr lvl="1"/>
            <a:r>
              <a:rPr lang="en-US"/>
              <a:t>release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Operating System Concepts</a:t>
            </a:r>
          </a:p>
        </p:txBody>
      </p:sp>
      <p:sp>
        <p:nvSpPr>
          <p:cNvPr id="43010" name="Rectangle 2"/>
          <p:cNvSpPr>
            <a:spLocks noGrp="1" noChangeArrowheads="1"/>
          </p:cNvSpPr>
          <p:nvPr>
            <p:ph type="title"/>
          </p:nvPr>
        </p:nvSpPr>
        <p:spPr/>
        <p:txBody>
          <a:bodyPr/>
          <a:lstStyle/>
          <a:p>
            <a:r>
              <a:rPr lang="en-US"/>
              <a:t>Deadlock Characterization</a:t>
            </a:r>
          </a:p>
        </p:txBody>
      </p:sp>
      <p:sp>
        <p:nvSpPr>
          <p:cNvPr id="43011" name="Rectangle 3"/>
          <p:cNvSpPr>
            <a:spLocks noGrp="1" noChangeArrowheads="1"/>
          </p:cNvSpPr>
          <p:nvPr>
            <p:ph type="body" idx="1"/>
          </p:nvPr>
        </p:nvSpPr>
        <p:spPr>
          <a:xfrm>
            <a:off x="914400" y="1600200"/>
            <a:ext cx="7029450" cy="4114800"/>
          </a:xfrm>
        </p:spPr>
        <p:txBody>
          <a:bodyPr>
            <a:normAutofit fontScale="70000" lnSpcReduction="20000"/>
          </a:bodyPr>
          <a:lstStyle/>
          <a:p>
            <a:pPr>
              <a:lnSpc>
                <a:spcPct val="90000"/>
              </a:lnSpc>
            </a:pPr>
            <a:r>
              <a:rPr lang="en-US" b="1"/>
              <a:t>Mutual exclusion:</a:t>
            </a:r>
            <a:r>
              <a:rPr lang="en-US"/>
              <a:t>  only one process at a time can use a resource.</a:t>
            </a:r>
          </a:p>
          <a:p>
            <a:pPr>
              <a:lnSpc>
                <a:spcPct val="90000"/>
              </a:lnSpc>
            </a:pPr>
            <a:r>
              <a:rPr lang="en-US" b="1"/>
              <a:t>Hold and wait:</a:t>
            </a:r>
            <a:r>
              <a:rPr lang="en-US"/>
              <a:t>  a process holding at least one resource is waiting to acquire additional resources held by other processes.</a:t>
            </a:r>
          </a:p>
          <a:p>
            <a:pPr>
              <a:lnSpc>
                <a:spcPct val="90000"/>
              </a:lnSpc>
            </a:pPr>
            <a:r>
              <a:rPr lang="en-US" b="1"/>
              <a:t>No preemption:</a:t>
            </a:r>
            <a:r>
              <a:rPr lang="en-US"/>
              <a:t>  a resource can be released only voluntarily by the process holding it, after that process has completed its task.</a:t>
            </a:r>
          </a:p>
          <a:p>
            <a:pPr>
              <a:lnSpc>
                <a:spcPct val="90000"/>
              </a:lnSpc>
            </a:pPr>
            <a:r>
              <a:rPr lang="en-US" b="1"/>
              <a:t>Circular wait:</a:t>
            </a:r>
            <a:r>
              <a:rPr lang="en-US"/>
              <a:t>  there exists a set {</a:t>
            </a:r>
            <a:r>
              <a:rPr lang="en-US" i="1"/>
              <a:t>P</a:t>
            </a:r>
            <a:r>
              <a:rPr lang="en-US" baseline="-25000"/>
              <a:t>0</a:t>
            </a:r>
            <a:r>
              <a:rPr lang="en-US"/>
              <a:t>, </a:t>
            </a:r>
            <a:r>
              <a:rPr lang="en-US" i="1"/>
              <a:t>P</a:t>
            </a:r>
            <a:r>
              <a:rPr lang="en-US" baseline="-25000"/>
              <a:t>1</a:t>
            </a:r>
            <a:r>
              <a:rPr lang="en-US"/>
              <a:t>, …, </a:t>
            </a:r>
            <a:r>
              <a:rPr lang="en-US" i="1"/>
              <a:t>P</a:t>
            </a:r>
            <a:r>
              <a:rPr lang="en-US" baseline="-25000"/>
              <a:t>0</a:t>
            </a:r>
            <a:r>
              <a:rPr lang="en-US"/>
              <a:t>} of waiting processes such that </a:t>
            </a:r>
            <a:r>
              <a:rPr lang="en-US" i="1"/>
              <a:t>P</a:t>
            </a:r>
            <a:r>
              <a:rPr lang="en-US" baseline="-25000"/>
              <a:t>0 </a:t>
            </a:r>
            <a:r>
              <a:rPr lang="en-US"/>
              <a:t>is waiting for a resource that is held by </a:t>
            </a:r>
            <a:r>
              <a:rPr lang="en-US" i="1"/>
              <a:t>P</a:t>
            </a:r>
            <a:r>
              <a:rPr lang="en-US" baseline="-25000"/>
              <a:t>1</a:t>
            </a:r>
            <a:r>
              <a:rPr lang="en-US"/>
              <a:t>, </a:t>
            </a:r>
            <a:r>
              <a:rPr lang="en-US" i="1"/>
              <a:t>P</a:t>
            </a:r>
            <a:r>
              <a:rPr lang="en-US" baseline="-25000"/>
              <a:t>1</a:t>
            </a:r>
            <a:r>
              <a:rPr lang="en-US"/>
              <a:t> is waiting for a resource that is held by </a:t>
            </a:r>
          </a:p>
          <a:p>
            <a:pPr>
              <a:lnSpc>
                <a:spcPct val="90000"/>
              </a:lnSpc>
              <a:buFont typeface="Monotype Sorts" pitchFamily="2" charset="2"/>
              <a:buNone/>
            </a:pPr>
            <a:r>
              <a:rPr lang="en-US" i="1"/>
              <a:t>	P</a:t>
            </a:r>
            <a:r>
              <a:rPr lang="en-US" baseline="-25000"/>
              <a:t>2</a:t>
            </a:r>
            <a:r>
              <a:rPr lang="en-US"/>
              <a:t>, …, </a:t>
            </a:r>
            <a:r>
              <a:rPr lang="en-US" i="1"/>
              <a:t>P</a:t>
            </a:r>
            <a:r>
              <a:rPr lang="en-US" i="1" baseline="-25000"/>
              <a:t>n</a:t>
            </a:r>
            <a:r>
              <a:rPr lang="en-US" baseline="-25000"/>
              <a:t>–1</a:t>
            </a:r>
            <a:r>
              <a:rPr lang="en-US"/>
              <a:t> is waiting for a resource that is held by </a:t>
            </a:r>
            <a:br>
              <a:rPr lang="en-US"/>
            </a:br>
            <a:r>
              <a:rPr lang="en-US" i="1"/>
              <a:t>P</a:t>
            </a:r>
            <a:r>
              <a:rPr lang="en-US" baseline="-25000"/>
              <a:t>n</a:t>
            </a:r>
            <a:r>
              <a:rPr lang="en-US"/>
              <a:t>, and </a:t>
            </a:r>
            <a:r>
              <a:rPr lang="en-US" i="1"/>
              <a:t>P</a:t>
            </a:r>
            <a:r>
              <a:rPr lang="en-US" baseline="-25000"/>
              <a:t>0</a:t>
            </a:r>
            <a:r>
              <a:rPr lang="en-US"/>
              <a:t> is waiting for a resource that is held by </a:t>
            </a:r>
            <a:r>
              <a:rPr lang="en-US" i="1"/>
              <a:t>P</a:t>
            </a:r>
            <a:r>
              <a:rPr lang="en-US" baseline="-25000"/>
              <a:t>0</a:t>
            </a:r>
            <a:r>
              <a:rPr lang="en-US"/>
              <a:t>.</a:t>
            </a:r>
          </a:p>
          <a:p>
            <a:pPr>
              <a:lnSpc>
                <a:spcPct val="90000"/>
              </a:lnSpc>
            </a:pPr>
            <a:endParaRPr lang="en-US"/>
          </a:p>
        </p:txBody>
      </p:sp>
      <p:sp>
        <p:nvSpPr>
          <p:cNvPr id="43013" name="Text Box 5"/>
          <p:cNvSpPr txBox="1">
            <a:spLocks noChangeArrowheads="1"/>
          </p:cNvSpPr>
          <p:nvPr/>
        </p:nvSpPr>
        <p:spPr bwMode="auto">
          <a:xfrm>
            <a:off x="363538" y="1052513"/>
            <a:ext cx="6634162" cy="396875"/>
          </a:xfrm>
          <a:prstGeom prst="rect">
            <a:avLst/>
          </a:prstGeom>
          <a:noFill/>
          <a:ln w="9525">
            <a:noFill/>
            <a:miter lim="800000"/>
            <a:headEnd/>
            <a:tailEnd/>
          </a:ln>
          <a:effectLst/>
        </p:spPr>
        <p:txBody>
          <a:bodyPr wrap="none" anchor="ctr">
            <a:spAutoFit/>
          </a:bodyPr>
          <a:lstStyle/>
          <a:p>
            <a:pPr>
              <a:spcBef>
                <a:spcPct val="50000"/>
              </a:spcBef>
            </a:pPr>
            <a:r>
              <a:rPr lang="en-US" sz="2000"/>
              <a:t>Deadlock can arise if four conditions hold simultaneously.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Operating System Concepts</a:t>
            </a:r>
          </a:p>
        </p:txBody>
      </p:sp>
      <p:sp>
        <p:nvSpPr>
          <p:cNvPr id="44034" name="Rectangle 2"/>
          <p:cNvSpPr>
            <a:spLocks noGrp="1" noChangeArrowheads="1"/>
          </p:cNvSpPr>
          <p:nvPr>
            <p:ph type="title"/>
          </p:nvPr>
        </p:nvSpPr>
        <p:spPr/>
        <p:txBody>
          <a:bodyPr/>
          <a:lstStyle/>
          <a:p>
            <a:r>
              <a:rPr lang="en-US"/>
              <a:t>Resource-Allocation Graph</a:t>
            </a:r>
          </a:p>
        </p:txBody>
      </p:sp>
      <p:sp>
        <p:nvSpPr>
          <p:cNvPr id="44035" name="Rectangle 3"/>
          <p:cNvSpPr>
            <a:spLocks noGrp="1" noChangeArrowheads="1"/>
          </p:cNvSpPr>
          <p:nvPr>
            <p:ph type="body" idx="1"/>
          </p:nvPr>
        </p:nvSpPr>
        <p:spPr>
          <a:xfrm>
            <a:off x="990600" y="2209800"/>
            <a:ext cx="7029450" cy="2924175"/>
          </a:xfrm>
        </p:spPr>
        <p:txBody>
          <a:bodyPr>
            <a:normAutofit fontScale="85000" lnSpcReduction="20000"/>
          </a:bodyPr>
          <a:lstStyle/>
          <a:p>
            <a:r>
              <a:rPr lang="en-US"/>
              <a:t>V is partitioned into two types:</a:t>
            </a:r>
          </a:p>
          <a:p>
            <a:pPr lvl="1"/>
            <a:r>
              <a:rPr lang="en-US" i="1"/>
              <a:t>P</a:t>
            </a:r>
            <a:r>
              <a:rPr lang="en-US"/>
              <a:t> = {</a:t>
            </a:r>
            <a:r>
              <a:rPr lang="en-US" i="1"/>
              <a:t>P</a:t>
            </a:r>
            <a:r>
              <a:rPr lang="en-US" baseline="-25000"/>
              <a:t>1</a:t>
            </a:r>
            <a:r>
              <a:rPr lang="en-US"/>
              <a:t>, </a:t>
            </a:r>
            <a:r>
              <a:rPr lang="en-US" i="1"/>
              <a:t>P</a:t>
            </a:r>
            <a:r>
              <a:rPr lang="en-US" baseline="-25000"/>
              <a:t>2</a:t>
            </a:r>
            <a:r>
              <a:rPr lang="en-US"/>
              <a:t>, …, </a:t>
            </a:r>
            <a:r>
              <a:rPr lang="en-US" i="1"/>
              <a:t>P</a:t>
            </a:r>
            <a:r>
              <a:rPr lang="en-US" i="1" baseline="-25000"/>
              <a:t>n</a:t>
            </a:r>
            <a:r>
              <a:rPr lang="en-US"/>
              <a:t>}, the set consisting of all the processes in the system.</a:t>
            </a:r>
            <a:br>
              <a:rPr lang="en-US"/>
            </a:br>
            <a:endParaRPr lang="en-US"/>
          </a:p>
          <a:p>
            <a:pPr lvl="1"/>
            <a:r>
              <a:rPr lang="en-US" i="1"/>
              <a:t>R</a:t>
            </a:r>
            <a:r>
              <a:rPr lang="en-US"/>
              <a:t> = {</a:t>
            </a:r>
            <a:r>
              <a:rPr lang="en-US" i="1"/>
              <a:t>R</a:t>
            </a:r>
            <a:r>
              <a:rPr lang="en-US" baseline="-25000"/>
              <a:t>1</a:t>
            </a:r>
            <a:r>
              <a:rPr lang="en-US"/>
              <a:t>, </a:t>
            </a:r>
            <a:r>
              <a:rPr lang="en-US" i="1"/>
              <a:t>R</a:t>
            </a:r>
            <a:r>
              <a:rPr lang="en-US" baseline="-25000"/>
              <a:t>2</a:t>
            </a:r>
            <a:r>
              <a:rPr lang="en-US"/>
              <a:t>, …, </a:t>
            </a:r>
            <a:r>
              <a:rPr lang="en-US" i="1"/>
              <a:t>R</a:t>
            </a:r>
            <a:r>
              <a:rPr lang="en-US" i="1" baseline="-25000"/>
              <a:t>m</a:t>
            </a:r>
            <a:r>
              <a:rPr lang="en-US"/>
              <a:t>}, the set consisting of all resource types in the system.</a:t>
            </a:r>
          </a:p>
          <a:p>
            <a:r>
              <a:rPr lang="en-US"/>
              <a:t>request edge – directed edge </a:t>
            </a:r>
            <a:r>
              <a:rPr lang="en-US" i="1"/>
              <a:t>P</a:t>
            </a:r>
            <a:r>
              <a:rPr lang="en-US" baseline="-25000"/>
              <a:t>1 </a:t>
            </a:r>
            <a:r>
              <a:rPr lang="en-US">
                <a:sym typeface="Symbol" pitchFamily="18" charset="2"/>
              </a:rPr>
              <a:t> </a:t>
            </a:r>
            <a:r>
              <a:rPr lang="en-US" i="1">
                <a:sym typeface="Symbol" pitchFamily="18" charset="2"/>
              </a:rPr>
              <a:t>R</a:t>
            </a:r>
            <a:r>
              <a:rPr lang="en-US" i="1" baseline="-25000">
                <a:sym typeface="Symbol" pitchFamily="18" charset="2"/>
              </a:rPr>
              <a:t>j</a:t>
            </a:r>
            <a:endParaRPr lang="en-US" i="1">
              <a:sym typeface="Symbol" pitchFamily="18" charset="2"/>
            </a:endParaRPr>
          </a:p>
          <a:p>
            <a:r>
              <a:rPr lang="en-US">
                <a:sym typeface="Symbol" pitchFamily="18" charset="2"/>
              </a:rPr>
              <a:t>assignment edge </a:t>
            </a:r>
            <a:r>
              <a:rPr lang="en-US"/>
              <a:t>– directed edge </a:t>
            </a:r>
            <a:r>
              <a:rPr lang="en-US" i="1"/>
              <a:t>R</a:t>
            </a:r>
            <a:r>
              <a:rPr lang="en-US" i="1" baseline="-25000"/>
              <a:t>j</a:t>
            </a:r>
            <a:r>
              <a:rPr lang="en-US" i="1"/>
              <a:t> </a:t>
            </a:r>
            <a:r>
              <a:rPr lang="en-US">
                <a:sym typeface="Symbol" pitchFamily="18" charset="2"/>
              </a:rPr>
              <a:t> </a:t>
            </a:r>
            <a:r>
              <a:rPr lang="en-US" i="1">
                <a:sym typeface="Symbol" pitchFamily="18" charset="2"/>
              </a:rPr>
              <a:t>P</a:t>
            </a:r>
            <a:r>
              <a:rPr lang="en-US" i="1" baseline="-25000">
                <a:sym typeface="Symbol" pitchFamily="18" charset="2"/>
              </a:rPr>
              <a:t>i</a:t>
            </a:r>
            <a:endParaRPr lang="en-US">
              <a:sym typeface="Symbol" pitchFamily="18" charset="2"/>
            </a:endParaRPr>
          </a:p>
        </p:txBody>
      </p:sp>
      <p:sp>
        <p:nvSpPr>
          <p:cNvPr id="44036" name="Text Box 4"/>
          <p:cNvSpPr txBox="1">
            <a:spLocks noChangeArrowheads="1"/>
          </p:cNvSpPr>
          <p:nvPr/>
        </p:nvSpPr>
        <p:spPr bwMode="auto">
          <a:xfrm>
            <a:off x="387350" y="1738313"/>
            <a:ext cx="4692650" cy="396875"/>
          </a:xfrm>
          <a:prstGeom prst="rect">
            <a:avLst/>
          </a:prstGeom>
          <a:noFill/>
          <a:ln w="9525">
            <a:noFill/>
            <a:miter lim="800000"/>
            <a:headEnd/>
            <a:tailEnd/>
          </a:ln>
          <a:effectLst/>
        </p:spPr>
        <p:txBody>
          <a:bodyPr wrap="none" anchor="ctr">
            <a:spAutoFit/>
          </a:bodyPr>
          <a:lstStyle/>
          <a:p>
            <a:pPr>
              <a:spcBef>
                <a:spcPct val="50000"/>
              </a:spcBef>
            </a:pPr>
            <a:r>
              <a:rPr lang="en-US" sz="2000"/>
              <a:t>A set of vertices </a:t>
            </a:r>
            <a:r>
              <a:rPr lang="en-US" sz="2000" i="1"/>
              <a:t>V</a:t>
            </a:r>
            <a:r>
              <a:rPr lang="en-US" sz="2000"/>
              <a:t> and a set of edges </a:t>
            </a:r>
            <a:r>
              <a:rPr lang="en-US" sz="2000" i="1"/>
              <a:t>E</a:t>
            </a:r>
            <a:r>
              <a:rPr lang="en-US" sz="200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r>
              <a:rPr lang="en-US"/>
              <a:t>Operating System Concepts</a:t>
            </a:r>
          </a:p>
        </p:txBody>
      </p:sp>
      <p:sp>
        <p:nvSpPr>
          <p:cNvPr id="45058" name="Rectangle 2"/>
          <p:cNvSpPr>
            <a:spLocks noGrp="1" noChangeArrowheads="1"/>
          </p:cNvSpPr>
          <p:nvPr>
            <p:ph type="title"/>
          </p:nvPr>
        </p:nvSpPr>
        <p:spPr/>
        <p:txBody>
          <a:bodyPr/>
          <a:lstStyle/>
          <a:p>
            <a:r>
              <a:rPr lang="en-US"/>
              <a:t>Resource-Allocation Graph (Cont.)</a:t>
            </a:r>
          </a:p>
        </p:txBody>
      </p:sp>
      <p:sp>
        <p:nvSpPr>
          <p:cNvPr id="45059" name="Rectangle 3"/>
          <p:cNvSpPr>
            <a:spLocks noGrp="1" noChangeArrowheads="1"/>
          </p:cNvSpPr>
          <p:nvPr>
            <p:ph type="body" idx="1"/>
          </p:nvPr>
        </p:nvSpPr>
        <p:spPr>
          <a:xfrm>
            <a:off x="1066800" y="1219200"/>
            <a:ext cx="7543800" cy="5181600"/>
          </a:xfrm>
        </p:spPr>
        <p:txBody>
          <a:bodyPr>
            <a:normAutofit/>
          </a:bodyPr>
          <a:lstStyle/>
          <a:p>
            <a:r>
              <a:rPr lang="en-US" dirty="0"/>
              <a:t>Process</a:t>
            </a:r>
            <a:br>
              <a:rPr lang="en-US" dirty="0"/>
            </a:br>
            <a:r>
              <a:rPr lang="en-US" dirty="0"/>
              <a:t/>
            </a:r>
            <a:br>
              <a:rPr lang="en-US" dirty="0"/>
            </a:br>
            <a:r>
              <a:rPr lang="en-US" dirty="0" smtClean="0"/>
              <a:t>Resource </a:t>
            </a:r>
            <a:r>
              <a:rPr lang="en-US" dirty="0"/>
              <a:t>Type with 4 instances</a:t>
            </a:r>
          </a:p>
          <a:p>
            <a:endParaRPr lang="en-US" dirty="0"/>
          </a:p>
          <a:p>
            <a:r>
              <a:rPr lang="en-US" i="1" dirty="0"/>
              <a:t>P</a:t>
            </a:r>
            <a:r>
              <a:rPr lang="en-US" i="1" baseline="-25000" dirty="0"/>
              <a:t>i</a:t>
            </a:r>
            <a:r>
              <a:rPr lang="en-US" i="1" dirty="0"/>
              <a:t> </a:t>
            </a:r>
            <a:r>
              <a:rPr lang="en-US" dirty="0"/>
              <a:t>requests instance of </a:t>
            </a:r>
            <a:r>
              <a:rPr lang="en-US" i="1" dirty="0" err="1"/>
              <a:t>R</a:t>
            </a:r>
            <a:r>
              <a:rPr lang="en-US" i="1" baseline="-25000" dirty="0" err="1"/>
              <a:t>j</a:t>
            </a:r>
            <a:endParaRPr lang="en-US" dirty="0"/>
          </a:p>
          <a:p>
            <a:endParaRPr lang="en-US" dirty="0"/>
          </a:p>
          <a:p>
            <a:pPr>
              <a:buFont typeface="Monotype Sorts" pitchFamily="2" charset="2"/>
              <a:buNone/>
            </a:pPr>
            <a:endParaRPr lang="en-US" dirty="0"/>
          </a:p>
          <a:p>
            <a:r>
              <a:rPr lang="en-US" i="1" dirty="0"/>
              <a:t>P</a:t>
            </a:r>
            <a:r>
              <a:rPr lang="en-US" i="1" baseline="-25000" dirty="0"/>
              <a:t>i</a:t>
            </a:r>
            <a:r>
              <a:rPr lang="en-US" dirty="0"/>
              <a:t> is holding an instance of </a:t>
            </a:r>
            <a:r>
              <a:rPr lang="en-US" i="1" dirty="0" err="1"/>
              <a:t>R</a:t>
            </a:r>
            <a:r>
              <a:rPr lang="en-US" i="1" baseline="-25000" dirty="0" err="1"/>
              <a:t>j</a:t>
            </a:r>
            <a:endParaRPr lang="en-US" i="1" dirty="0"/>
          </a:p>
        </p:txBody>
      </p:sp>
      <p:sp>
        <p:nvSpPr>
          <p:cNvPr id="45060" name="Oval 4"/>
          <p:cNvSpPr>
            <a:spLocks noChangeArrowheads="1"/>
          </p:cNvSpPr>
          <p:nvPr/>
        </p:nvSpPr>
        <p:spPr bwMode="auto">
          <a:xfrm>
            <a:off x="4143375" y="1447800"/>
            <a:ext cx="495300" cy="4953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1"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a:effectLst/>
        </p:spPr>
        <p:txBody>
          <a:bodyPr wrap="none" anchor="ctr"/>
          <a:lstStyle/>
          <a:p>
            <a:r>
              <a:rPr lang="en-US" i="1"/>
              <a:t>P</a:t>
            </a:r>
            <a:r>
              <a:rPr lang="en-US" i="1" baseline="-25000"/>
              <a:t>i</a:t>
            </a:r>
            <a:endParaRPr lang="en-US"/>
          </a:p>
        </p:txBody>
      </p:sp>
      <p:sp>
        <p:nvSpPr>
          <p:cNvPr id="45062" name="Oval 6"/>
          <p:cNvSpPr>
            <a:spLocks noChangeArrowheads="1"/>
          </p:cNvSpPr>
          <p:nvPr/>
        </p:nvSpPr>
        <p:spPr bwMode="auto">
          <a:xfrm>
            <a:off x="3638550" y="4200525"/>
            <a:ext cx="495300" cy="495300"/>
          </a:xfrm>
          <a:prstGeom prst="ellipse">
            <a:avLst/>
          </a:prstGeom>
          <a:solidFill>
            <a:schemeClr val="accent1"/>
          </a:solidFill>
          <a:ln w="9525">
            <a:solidFill>
              <a:schemeClr val="tx1"/>
            </a:solidFill>
            <a:round/>
            <a:headEnd/>
            <a:tailEnd/>
          </a:ln>
          <a:effectLst/>
        </p:spPr>
        <p:txBody>
          <a:bodyPr wrap="none" anchor="ctr"/>
          <a:lstStyle/>
          <a:p>
            <a:r>
              <a:rPr lang="en-US" i="1"/>
              <a:t>P</a:t>
            </a:r>
            <a:r>
              <a:rPr lang="en-US" i="1" baseline="-25000"/>
              <a:t>i</a:t>
            </a:r>
            <a:endParaRPr lang="en-US" i="1"/>
          </a:p>
        </p:txBody>
      </p:sp>
      <p:grpSp>
        <p:nvGrpSpPr>
          <p:cNvPr id="2" name="Group 12"/>
          <p:cNvGrpSpPr>
            <a:grpSpLocks/>
          </p:cNvGrpSpPr>
          <p:nvPr/>
        </p:nvGrpSpPr>
        <p:grpSpPr bwMode="auto">
          <a:xfrm>
            <a:off x="4232275" y="2895600"/>
            <a:ext cx="438150" cy="419100"/>
            <a:chOff x="2666" y="1966"/>
            <a:chExt cx="276" cy="264"/>
          </a:xfrm>
        </p:grpSpPr>
        <p:sp>
          <p:nvSpPr>
            <p:cNvPr id="45063"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4"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5"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6"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3" name="Group 13"/>
          <p:cNvGrpSpPr>
            <a:grpSpLocks/>
          </p:cNvGrpSpPr>
          <p:nvPr/>
        </p:nvGrpSpPr>
        <p:grpSpPr bwMode="auto">
          <a:xfrm>
            <a:off x="4470400" y="4264025"/>
            <a:ext cx="438150" cy="419100"/>
            <a:chOff x="2666" y="1966"/>
            <a:chExt cx="276" cy="264"/>
          </a:xfrm>
        </p:grpSpPr>
        <p:sp>
          <p:nvSpPr>
            <p:cNvPr id="45070"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1"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2"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3"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4"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45075" name="Line 19"/>
          <p:cNvSpPr>
            <a:spLocks noChangeShapeType="1"/>
          </p:cNvSpPr>
          <p:nvPr/>
        </p:nvSpPr>
        <p:spPr bwMode="auto">
          <a:xfrm>
            <a:off x="4143375" y="4467225"/>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5076" name="Text Box 20"/>
          <p:cNvSpPr txBox="1">
            <a:spLocks noChangeArrowheads="1"/>
          </p:cNvSpPr>
          <p:nvPr/>
        </p:nvSpPr>
        <p:spPr bwMode="auto">
          <a:xfrm>
            <a:off x="4530725" y="4681538"/>
            <a:ext cx="338138" cy="304800"/>
          </a:xfrm>
          <a:prstGeom prst="rect">
            <a:avLst/>
          </a:prstGeom>
          <a:noFill/>
          <a:ln w="9525">
            <a:noFill/>
            <a:miter lim="800000"/>
            <a:headEnd/>
            <a:tailEnd/>
          </a:ln>
          <a:effectLst/>
        </p:spPr>
        <p:txBody>
          <a:bodyPr wrap="none" anchor="ctr">
            <a:spAutoFit/>
          </a:bodyPr>
          <a:lstStyle/>
          <a:p>
            <a:pPr>
              <a:spcBef>
                <a:spcPct val="50000"/>
              </a:spcBef>
            </a:pPr>
            <a:r>
              <a:rPr lang="en-US" sz="1400" i="1"/>
              <a:t>R</a:t>
            </a:r>
            <a:r>
              <a:rPr lang="en-US" sz="1400" i="1" baseline="-25000"/>
              <a:t>j</a:t>
            </a:r>
            <a:endParaRPr lang="en-US" sz="1400" i="1"/>
          </a:p>
        </p:txBody>
      </p:sp>
      <p:grpSp>
        <p:nvGrpSpPr>
          <p:cNvPr id="4" name="Group 21"/>
          <p:cNvGrpSpPr>
            <a:grpSpLocks/>
          </p:cNvGrpSpPr>
          <p:nvPr/>
        </p:nvGrpSpPr>
        <p:grpSpPr bwMode="auto">
          <a:xfrm>
            <a:off x="4451350" y="5626100"/>
            <a:ext cx="438150" cy="419100"/>
            <a:chOff x="2666" y="1966"/>
            <a:chExt cx="276" cy="264"/>
          </a:xfrm>
        </p:grpSpPr>
        <p:sp>
          <p:nvSpPr>
            <p:cNvPr id="450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45083"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ffectLst/>
        </p:spPr>
        <p:txBody>
          <a:bodyPr wrap="none" anchor="ctr"/>
          <a:lstStyle/>
          <a:p>
            <a:endParaRPr lang="en-US"/>
          </a:p>
        </p:txBody>
      </p:sp>
      <p:sp>
        <p:nvSpPr>
          <p:cNvPr id="45084" name="Text Box 28"/>
          <p:cNvSpPr txBox="1">
            <a:spLocks noChangeArrowheads="1"/>
          </p:cNvSpPr>
          <p:nvPr/>
        </p:nvSpPr>
        <p:spPr bwMode="auto">
          <a:xfrm>
            <a:off x="4502150" y="6015038"/>
            <a:ext cx="338138" cy="304800"/>
          </a:xfrm>
          <a:prstGeom prst="rect">
            <a:avLst/>
          </a:prstGeom>
          <a:noFill/>
          <a:ln w="9525">
            <a:noFill/>
            <a:miter lim="800000"/>
            <a:headEnd/>
            <a:tailEnd/>
          </a:ln>
          <a:effectLst/>
        </p:spPr>
        <p:txBody>
          <a:bodyPr wrap="none" anchor="ctr">
            <a:spAutoFit/>
          </a:bodyPr>
          <a:lstStyle/>
          <a:p>
            <a:pPr>
              <a:spcBef>
                <a:spcPct val="50000"/>
              </a:spcBef>
            </a:pPr>
            <a:r>
              <a:rPr lang="en-US" sz="1400" i="1"/>
              <a:t>R</a:t>
            </a:r>
            <a:r>
              <a:rPr lang="en-US" sz="1400" i="1" baseline="-25000"/>
              <a:t>j</a:t>
            </a:r>
            <a:endParaRPr lang="en-US" sz="1400" i="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46082" name="Rectangle 1026"/>
          <p:cNvSpPr>
            <a:spLocks noGrp="1" noChangeArrowheads="1"/>
          </p:cNvSpPr>
          <p:nvPr>
            <p:ph type="title"/>
          </p:nvPr>
        </p:nvSpPr>
        <p:spPr>
          <a:xfrm>
            <a:off x="1090613" y="114300"/>
            <a:ext cx="7507287" cy="457200"/>
          </a:xfrm>
        </p:spPr>
        <p:txBody>
          <a:bodyPr>
            <a:normAutofit fontScale="90000"/>
          </a:bodyPr>
          <a:lstStyle/>
          <a:p>
            <a:r>
              <a:rPr lang="en-US" sz="2800"/>
              <a:t>Example of a Resource Allocation Graph</a:t>
            </a:r>
          </a:p>
        </p:txBody>
      </p:sp>
      <p:pic>
        <p:nvPicPr>
          <p:cNvPr id="46086" name="Picture 1030"/>
          <p:cNvPicPr>
            <a:picLocks noChangeAspect="1" noChangeArrowheads="1"/>
          </p:cNvPicPr>
          <p:nvPr/>
        </p:nvPicPr>
        <p:blipFill>
          <a:blip r:embed="rId2"/>
          <a:srcRect l="23024" t="871" r="23206" b="1060"/>
          <a:stretch>
            <a:fillRect/>
          </a:stretch>
        </p:blipFill>
        <p:spPr bwMode="auto">
          <a:xfrm>
            <a:off x="3011488" y="1381125"/>
            <a:ext cx="3333750" cy="4864100"/>
          </a:xfrm>
          <a:prstGeom prst="rect">
            <a:avLst/>
          </a:prstGeom>
          <a:noFill/>
          <a:ln w="57150" cmpd="thickThin">
            <a:solidFill>
              <a:schemeClr val="tx1"/>
            </a:solid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Operating System Concepts</a:t>
            </a:r>
          </a:p>
        </p:txBody>
      </p:sp>
      <p:sp>
        <p:nvSpPr>
          <p:cNvPr id="30722" name="Rectangle 2"/>
          <p:cNvSpPr>
            <a:spLocks noGrp="1" noChangeArrowheads="1"/>
          </p:cNvSpPr>
          <p:nvPr>
            <p:ph type="title"/>
          </p:nvPr>
        </p:nvSpPr>
        <p:spPr>
          <a:xfrm>
            <a:off x="1069975" y="114300"/>
            <a:ext cx="7954963" cy="457200"/>
          </a:xfrm>
        </p:spPr>
        <p:txBody>
          <a:bodyPr>
            <a:normAutofit fontScale="90000"/>
          </a:bodyPr>
          <a:lstStyle/>
          <a:p>
            <a:r>
              <a:rPr lang="en-US" sz="2800"/>
              <a:t>Resource Allocation Graph With A Deadlock</a:t>
            </a:r>
          </a:p>
        </p:txBody>
      </p:sp>
      <p:pic>
        <p:nvPicPr>
          <p:cNvPr id="30725" name="Picture 5"/>
          <p:cNvPicPr>
            <a:picLocks noChangeAspect="1" noChangeArrowheads="1"/>
          </p:cNvPicPr>
          <p:nvPr/>
        </p:nvPicPr>
        <p:blipFill>
          <a:blip r:embed="rId2"/>
          <a:srcRect l="23473" t="919" r="23195" b="1358"/>
          <a:stretch>
            <a:fillRect/>
          </a:stretch>
        </p:blipFill>
        <p:spPr bwMode="auto">
          <a:xfrm>
            <a:off x="2784475" y="993775"/>
            <a:ext cx="3354388" cy="4916488"/>
          </a:xfrm>
          <a:prstGeom prst="rect">
            <a:avLst/>
          </a:prstGeom>
          <a:noFill/>
          <a:ln w="57150" cmpd="thickThin">
            <a:solidFill>
              <a:schemeClr val="tx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functions</a:t>
            </a:r>
            <a:endParaRPr lang="en-US" dirty="0"/>
          </a:p>
        </p:txBody>
      </p:sp>
      <p:sp>
        <p:nvSpPr>
          <p:cNvPr id="3" name="Content Placeholder 2"/>
          <p:cNvSpPr>
            <a:spLocks noGrp="1"/>
          </p:cNvSpPr>
          <p:nvPr>
            <p:ph idx="1"/>
          </p:nvPr>
        </p:nvSpPr>
        <p:spPr/>
        <p:txBody>
          <a:bodyPr/>
          <a:lstStyle/>
          <a:p>
            <a:r>
              <a:rPr lang="en-US" dirty="0" smtClean="0"/>
              <a:t>Memory  management</a:t>
            </a:r>
          </a:p>
          <a:p>
            <a:r>
              <a:rPr lang="en-US" dirty="0" smtClean="0"/>
              <a:t>Process management</a:t>
            </a:r>
          </a:p>
          <a:p>
            <a:r>
              <a:rPr lang="en-US" dirty="0" smtClean="0"/>
              <a:t>Protection of user from one another</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Operating System Concepts</a:t>
            </a:r>
          </a:p>
        </p:txBody>
      </p:sp>
      <p:sp>
        <p:nvSpPr>
          <p:cNvPr id="47106" name="Rectangle 2"/>
          <p:cNvSpPr>
            <a:spLocks noGrp="1" noChangeArrowheads="1"/>
          </p:cNvSpPr>
          <p:nvPr>
            <p:ph type="title"/>
          </p:nvPr>
        </p:nvSpPr>
        <p:spPr>
          <a:xfrm>
            <a:off x="1023938" y="133350"/>
            <a:ext cx="7840662" cy="457200"/>
          </a:xfrm>
        </p:spPr>
        <p:txBody>
          <a:bodyPr/>
          <a:lstStyle/>
          <a:p>
            <a:r>
              <a:rPr lang="en-US" sz="2000"/>
              <a:t>Resource Allocation Graph With A Cycle But No Deadlock</a:t>
            </a:r>
          </a:p>
        </p:txBody>
      </p:sp>
      <p:pic>
        <p:nvPicPr>
          <p:cNvPr id="47108" name="Picture 4"/>
          <p:cNvPicPr>
            <a:picLocks noChangeAspect="1" noChangeArrowheads="1"/>
          </p:cNvPicPr>
          <p:nvPr/>
        </p:nvPicPr>
        <p:blipFill>
          <a:blip r:embed="rId2"/>
          <a:srcRect l="19093" t="700" r="19093" b="700"/>
          <a:stretch>
            <a:fillRect/>
          </a:stretch>
        </p:blipFill>
        <p:spPr bwMode="auto">
          <a:xfrm>
            <a:off x="2427288" y="925513"/>
            <a:ext cx="4024312" cy="5135562"/>
          </a:xfrm>
          <a:prstGeom prst="rect">
            <a:avLst/>
          </a:prstGeom>
          <a:noFill/>
          <a:ln w="57150" cmpd="thickThin">
            <a:solidFill>
              <a:schemeClr val="tx1"/>
            </a:solid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48130" name="Rectangle 2"/>
          <p:cNvSpPr>
            <a:spLocks noGrp="1" noChangeArrowheads="1"/>
          </p:cNvSpPr>
          <p:nvPr>
            <p:ph type="title"/>
          </p:nvPr>
        </p:nvSpPr>
        <p:spPr/>
        <p:txBody>
          <a:bodyPr/>
          <a:lstStyle/>
          <a:p>
            <a:r>
              <a:rPr lang="en-US"/>
              <a:t>Basic Facts</a:t>
            </a:r>
          </a:p>
        </p:txBody>
      </p:sp>
      <p:sp>
        <p:nvSpPr>
          <p:cNvPr id="48131" name="Rectangle 3"/>
          <p:cNvSpPr>
            <a:spLocks noGrp="1" noChangeArrowheads="1"/>
          </p:cNvSpPr>
          <p:nvPr>
            <p:ph type="body" idx="1"/>
          </p:nvPr>
        </p:nvSpPr>
        <p:spPr/>
        <p:txBody>
          <a:bodyPr/>
          <a:lstStyle/>
          <a:p>
            <a:r>
              <a:rPr lang="en-US"/>
              <a:t>If graph contains no cycles </a:t>
            </a:r>
            <a:r>
              <a:rPr lang="en-US">
                <a:sym typeface="Symbol" pitchFamily="18" charset="2"/>
              </a:rPr>
              <a:t> no deadlock.</a:t>
            </a:r>
            <a:br>
              <a:rPr lang="en-US">
                <a:sym typeface="Symbol" pitchFamily="18" charset="2"/>
              </a:rPr>
            </a:br>
            <a:endParaRPr lang="en-US">
              <a:sym typeface="Symbol" pitchFamily="18" charset="2"/>
            </a:endParaRPr>
          </a:p>
          <a:p>
            <a:r>
              <a:rPr lang="en-US">
                <a:sym typeface="Symbol" pitchFamily="18" charset="2"/>
              </a:rPr>
              <a:t>If graph contains a cycle </a:t>
            </a:r>
          </a:p>
          <a:p>
            <a:pPr lvl="1"/>
            <a:r>
              <a:rPr lang="en-US">
                <a:sym typeface="Symbol" pitchFamily="18" charset="2"/>
              </a:rPr>
              <a:t>if only one instance per resource type, then deadlock.</a:t>
            </a:r>
          </a:p>
          <a:p>
            <a:pPr lvl="1"/>
            <a:r>
              <a:rPr lang="en-US">
                <a:sym typeface="Symbol" pitchFamily="18" charset="2"/>
              </a:rPr>
              <a:t>if several instances per resource type, possibility of deadlock.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49154" name="Rectangle 2"/>
          <p:cNvSpPr>
            <a:spLocks noGrp="1" noChangeArrowheads="1"/>
          </p:cNvSpPr>
          <p:nvPr>
            <p:ph type="title"/>
          </p:nvPr>
        </p:nvSpPr>
        <p:spPr/>
        <p:txBody>
          <a:bodyPr/>
          <a:lstStyle/>
          <a:p>
            <a:r>
              <a:rPr lang="en-US"/>
              <a:t>Methods for Handling Deadlocks</a:t>
            </a:r>
          </a:p>
        </p:txBody>
      </p:sp>
      <p:sp>
        <p:nvSpPr>
          <p:cNvPr id="49155" name="Rectangle 3"/>
          <p:cNvSpPr>
            <a:spLocks noGrp="1" noChangeArrowheads="1"/>
          </p:cNvSpPr>
          <p:nvPr>
            <p:ph type="body" idx="1"/>
          </p:nvPr>
        </p:nvSpPr>
        <p:spPr/>
        <p:txBody>
          <a:bodyPr>
            <a:normAutofit lnSpcReduction="10000"/>
          </a:bodyPr>
          <a:lstStyle/>
          <a:p>
            <a:r>
              <a:rPr lang="en-US"/>
              <a:t>Ensure that the system will </a:t>
            </a:r>
            <a:r>
              <a:rPr lang="en-US" i="1"/>
              <a:t>never</a:t>
            </a:r>
            <a:r>
              <a:rPr lang="en-US"/>
              <a:t> enter a deadlock state.</a:t>
            </a:r>
            <a:br>
              <a:rPr lang="en-US"/>
            </a:br>
            <a:endParaRPr lang="en-US"/>
          </a:p>
          <a:p>
            <a:r>
              <a:rPr lang="en-US"/>
              <a:t>Allow the system to enter a deadlock state and then recover.</a:t>
            </a:r>
            <a:br>
              <a:rPr lang="en-US"/>
            </a:br>
            <a:endParaRPr lang="en-US"/>
          </a:p>
          <a:p>
            <a:r>
              <a:rPr lang="en-US"/>
              <a:t>Ignore the problem and pretend that deadlocks never occur in the system; used by most operating systems, including UNIX.</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Operating System Concepts</a:t>
            </a:r>
          </a:p>
        </p:txBody>
      </p:sp>
      <p:sp>
        <p:nvSpPr>
          <p:cNvPr id="50178" name="Rectangle 1026"/>
          <p:cNvSpPr>
            <a:spLocks noGrp="1" noChangeArrowheads="1"/>
          </p:cNvSpPr>
          <p:nvPr>
            <p:ph type="title"/>
          </p:nvPr>
        </p:nvSpPr>
        <p:spPr/>
        <p:txBody>
          <a:bodyPr/>
          <a:lstStyle/>
          <a:p>
            <a:r>
              <a:rPr lang="en-US"/>
              <a:t>Deadlock Prevention</a:t>
            </a:r>
          </a:p>
        </p:txBody>
      </p:sp>
      <p:sp>
        <p:nvSpPr>
          <p:cNvPr id="50179" name="Rectangle 1027"/>
          <p:cNvSpPr>
            <a:spLocks noGrp="1" noChangeArrowheads="1"/>
          </p:cNvSpPr>
          <p:nvPr>
            <p:ph type="body" idx="1"/>
          </p:nvPr>
        </p:nvSpPr>
        <p:spPr>
          <a:xfrm>
            <a:off x="990600" y="1905000"/>
            <a:ext cx="7029450" cy="4114800"/>
          </a:xfrm>
        </p:spPr>
        <p:txBody>
          <a:bodyPr>
            <a:normAutofit fontScale="85000" lnSpcReduction="20000"/>
          </a:bodyPr>
          <a:lstStyle/>
          <a:p>
            <a:r>
              <a:rPr lang="en-US" b="1" dirty="0"/>
              <a:t>Mutual Exclusion</a:t>
            </a:r>
            <a:r>
              <a:rPr lang="en-US" dirty="0"/>
              <a:t> – not required for sharable resources; must hold for </a:t>
            </a:r>
            <a:r>
              <a:rPr lang="en-US" dirty="0" err="1"/>
              <a:t>nonsharable</a:t>
            </a:r>
            <a:r>
              <a:rPr lang="en-US" dirty="0"/>
              <a:t> resources.</a:t>
            </a:r>
            <a:br>
              <a:rPr lang="en-US" dirty="0"/>
            </a:br>
            <a:endParaRPr lang="en-US" dirty="0"/>
          </a:p>
          <a:p>
            <a:r>
              <a:rPr lang="en-US" b="1" dirty="0"/>
              <a:t>Hold and Wait</a:t>
            </a:r>
            <a:r>
              <a:rPr lang="en-US" dirty="0"/>
              <a:t> – must guarantee that whenever a process requests a resource, it does not hold any other resources.</a:t>
            </a:r>
          </a:p>
          <a:p>
            <a:pPr lvl="1"/>
            <a:r>
              <a:rPr lang="en-US" dirty="0"/>
              <a:t>Require process to request and be allocated all its resources before it begins execution, or allow process to request resources only when the process has none.</a:t>
            </a:r>
          </a:p>
          <a:p>
            <a:pPr lvl="1"/>
            <a:r>
              <a:rPr lang="en-US" dirty="0"/>
              <a:t>Low resource utilization; starvation possible.</a:t>
            </a:r>
          </a:p>
        </p:txBody>
      </p:sp>
      <p:sp>
        <p:nvSpPr>
          <p:cNvPr id="50180" name="Text Box 1028"/>
          <p:cNvSpPr txBox="1">
            <a:spLocks noChangeArrowheads="1"/>
          </p:cNvSpPr>
          <p:nvPr/>
        </p:nvSpPr>
        <p:spPr bwMode="auto">
          <a:xfrm>
            <a:off x="2209800" y="1203325"/>
            <a:ext cx="4724400" cy="396875"/>
          </a:xfrm>
          <a:prstGeom prst="rect">
            <a:avLst/>
          </a:prstGeom>
          <a:noFill/>
          <a:ln w="9525">
            <a:noFill/>
            <a:miter lim="800000"/>
            <a:headEnd/>
            <a:tailEnd/>
          </a:ln>
          <a:effectLst/>
        </p:spPr>
        <p:txBody>
          <a:bodyPr wrap="none" anchor="ctr">
            <a:spAutoFit/>
          </a:bodyPr>
          <a:lstStyle/>
          <a:p>
            <a:pPr>
              <a:spcBef>
                <a:spcPct val="50000"/>
              </a:spcBef>
            </a:pPr>
            <a:r>
              <a:rPr lang="en-US" sz="2000" dirty="0"/>
              <a:t>Restrain the ways request can be made.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61D68F-92F7-426D-A910-24764C42E5EF}" type="slidenum">
              <a:rPr lang="en-US"/>
              <a:pPr/>
              <a:t>8</a:t>
            </a:fld>
            <a:endParaRPr lang="en-US"/>
          </a:p>
        </p:txBody>
      </p:sp>
      <p:sp>
        <p:nvSpPr>
          <p:cNvPr id="17410" name="Rectangle 2"/>
          <p:cNvSpPr>
            <a:spLocks noGrp="1" noChangeArrowheads="1"/>
          </p:cNvSpPr>
          <p:nvPr>
            <p:ph type="title"/>
          </p:nvPr>
        </p:nvSpPr>
        <p:spPr/>
        <p:txBody>
          <a:bodyPr/>
          <a:lstStyle/>
          <a:p>
            <a:r>
              <a:rPr lang="en-US" dirty="0"/>
              <a:t>Operating System Concepts </a:t>
            </a:r>
          </a:p>
        </p:txBody>
      </p:sp>
      <p:sp>
        <p:nvSpPr>
          <p:cNvPr id="17411" name="Rectangle 3"/>
          <p:cNvSpPr>
            <a:spLocks noGrp="1" noChangeArrowheads="1"/>
          </p:cNvSpPr>
          <p:nvPr>
            <p:ph type="body" idx="1"/>
          </p:nvPr>
        </p:nvSpPr>
        <p:spPr>
          <a:xfrm>
            <a:off x="685800" y="4410075"/>
            <a:ext cx="7772400" cy="1685925"/>
          </a:xfrm>
        </p:spPr>
        <p:txBody>
          <a:bodyPr/>
          <a:lstStyle/>
          <a:p>
            <a:r>
              <a:rPr lang="en-US"/>
              <a:t>A process tree</a:t>
            </a:r>
          </a:p>
          <a:p>
            <a:pPr lvl="1"/>
            <a:r>
              <a:rPr lang="en-US"/>
              <a:t>A created two child processes, B and C</a:t>
            </a:r>
          </a:p>
          <a:p>
            <a:pPr lvl="1"/>
            <a:r>
              <a:rPr lang="en-US"/>
              <a:t>B created three child processes, D, E, and F</a:t>
            </a:r>
          </a:p>
        </p:txBody>
      </p:sp>
      <p:pic>
        <p:nvPicPr>
          <p:cNvPr id="17413" name="Picture 5" descr="C:\B\b4\JPG\foo\1-12.jpg"/>
          <p:cNvPicPr>
            <a:picLocks noChangeAspect="1" noChangeArrowheads="1"/>
          </p:cNvPicPr>
          <p:nvPr/>
        </p:nvPicPr>
        <p:blipFill>
          <a:blip r:embed="rId2"/>
          <a:srcRect/>
          <a:stretch>
            <a:fillRect/>
          </a:stretch>
        </p:blipFill>
        <p:spPr bwMode="auto">
          <a:xfrm>
            <a:off x="2617788" y="1373188"/>
            <a:ext cx="3984625" cy="29432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03C41F-4AF8-46A4-8DCA-CD10165231B4}" type="slidenum">
              <a:rPr lang="en-US"/>
              <a:pPr/>
              <a:t>9</a:t>
            </a:fld>
            <a:endParaRPr lang="en-US"/>
          </a:p>
        </p:txBody>
      </p:sp>
      <p:sp>
        <p:nvSpPr>
          <p:cNvPr id="32770" name="Rectangle 2"/>
          <p:cNvSpPr>
            <a:spLocks noGrp="1" noChangeArrowheads="1"/>
          </p:cNvSpPr>
          <p:nvPr>
            <p:ph type="title"/>
          </p:nvPr>
        </p:nvSpPr>
        <p:spPr/>
        <p:txBody>
          <a:bodyPr/>
          <a:lstStyle/>
          <a:p>
            <a:r>
              <a:rPr lang="en-US" dirty="0"/>
              <a:t>Operating System Structure </a:t>
            </a:r>
          </a:p>
        </p:txBody>
      </p:sp>
      <p:sp>
        <p:nvSpPr>
          <p:cNvPr id="32771" name="Rectangle 3"/>
          <p:cNvSpPr>
            <a:spLocks noGrp="1" noChangeArrowheads="1"/>
          </p:cNvSpPr>
          <p:nvPr>
            <p:ph type="body" idx="1"/>
          </p:nvPr>
        </p:nvSpPr>
        <p:spPr>
          <a:xfrm>
            <a:off x="393700" y="5724525"/>
            <a:ext cx="8356600" cy="371475"/>
          </a:xfrm>
        </p:spPr>
        <p:txBody>
          <a:bodyPr>
            <a:normAutofit fontScale="77500" lnSpcReduction="20000"/>
          </a:bodyPr>
          <a:lstStyle/>
          <a:p>
            <a:pPr>
              <a:lnSpc>
                <a:spcPct val="90000"/>
              </a:lnSpc>
              <a:buFontTx/>
              <a:buNone/>
            </a:pPr>
            <a:r>
              <a:rPr lang="en-US"/>
              <a:t>Simple structuring model for a monolithic system</a:t>
            </a:r>
            <a:endParaRPr lang="en-US" sz="2800"/>
          </a:p>
        </p:txBody>
      </p:sp>
      <p:pic>
        <p:nvPicPr>
          <p:cNvPr id="32773" name="Picture 5" descr="C:\B\b4\JPG\foo\1-24.jpg"/>
          <p:cNvPicPr>
            <a:picLocks noChangeAspect="1" noChangeArrowheads="1"/>
          </p:cNvPicPr>
          <p:nvPr/>
        </p:nvPicPr>
        <p:blipFill>
          <a:blip r:embed="rId2"/>
          <a:srcRect/>
          <a:stretch>
            <a:fillRect/>
          </a:stretch>
        </p:blipFill>
        <p:spPr bwMode="auto">
          <a:xfrm>
            <a:off x="728663" y="1611313"/>
            <a:ext cx="7581900" cy="34067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2449</Words>
  <Application>Microsoft Office PowerPoint</Application>
  <PresentationFormat>On-screen Show (4:3)</PresentationFormat>
  <Paragraphs>439</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UNIT  I  </vt:lpstr>
      <vt:lpstr>Introduction</vt:lpstr>
      <vt:lpstr>What is an Operating System</vt:lpstr>
      <vt:lpstr>TYPES   of  RESOURCES</vt:lpstr>
      <vt:lpstr>History of Operating Systems </vt:lpstr>
      <vt:lpstr>O S Functions</vt:lpstr>
      <vt:lpstr>Other functions</vt:lpstr>
      <vt:lpstr>Operating System Concepts </vt:lpstr>
      <vt:lpstr>Operating System Structure </vt:lpstr>
      <vt:lpstr>Operating System Concepts</vt:lpstr>
      <vt:lpstr>OS  EVOLUTION  and  TYPES</vt:lpstr>
      <vt:lpstr>IMP Terms</vt:lpstr>
      <vt:lpstr>PowerPoint Presentation</vt:lpstr>
      <vt:lpstr>Other  terms</vt:lpstr>
      <vt:lpstr>PowerPoint Presentation</vt:lpstr>
      <vt:lpstr>VIRTUAL MACHINES</vt:lpstr>
      <vt:lpstr>PowerPoint Presentation</vt:lpstr>
      <vt:lpstr>PowerPoint Presentation</vt:lpstr>
      <vt:lpstr>LIMITATIONS</vt:lpstr>
      <vt:lpstr>PowerPoint Presentation</vt:lpstr>
      <vt:lpstr>Types </vt:lpstr>
      <vt:lpstr>PowerPoint Presentation</vt:lpstr>
      <vt:lpstr>PowerPoint Presentation</vt:lpstr>
      <vt:lpstr>PowerPoint Presentation</vt:lpstr>
      <vt:lpstr>PowerPoint Presentation</vt:lpstr>
      <vt:lpstr>PowerPoint Presentation</vt:lpstr>
      <vt:lpstr>System Calls</vt:lpstr>
      <vt:lpstr>PowerPoint Presentation</vt:lpstr>
      <vt:lpstr>PROCESS</vt:lpstr>
      <vt:lpstr>Processes The Process Model</vt:lpstr>
      <vt:lpstr>Process Creation</vt:lpstr>
      <vt:lpstr>Process Termination</vt:lpstr>
      <vt:lpstr>Process States </vt:lpstr>
      <vt:lpstr>Process State</vt:lpstr>
      <vt:lpstr>Process  state  transition  diagram</vt:lpstr>
      <vt:lpstr>Scheduling Introduction to Scheduling (1)</vt:lpstr>
      <vt:lpstr>Chapter 6:  CPU Scheduling</vt:lpstr>
      <vt:lpstr>TYPES  of  SCHEDULERS</vt:lpstr>
      <vt:lpstr>PowerPoint Presentation</vt:lpstr>
      <vt:lpstr>Scheduling  Methods</vt:lpstr>
      <vt:lpstr>Basic Concepts</vt:lpstr>
      <vt:lpstr>Alternating Sequence of CPU And I/O Bursts</vt:lpstr>
      <vt:lpstr>Scheduling Criteria</vt:lpstr>
      <vt:lpstr>Optimization Criteria</vt:lpstr>
      <vt:lpstr>First-Come, First-Served (FCFS) Scheduling</vt:lpstr>
      <vt:lpstr>FCFS Scheduling (Cont.)</vt:lpstr>
      <vt:lpstr>Shortest-Job-First (SJR) Scheduling</vt:lpstr>
      <vt:lpstr>Example of Non-Preemptive SJF</vt:lpstr>
      <vt:lpstr>Example of Preemptive SJF</vt:lpstr>
      <vt:lpstr>Priority Scheduling</vt:lpstr>
      <vt:lpstr>Round Robin (RR)</vt:lpstr>
      <vt:lpstr>Example of RR with Time Quantum = 20</vt:lpstr>
      <vt:lpstr>THREADS</vt:lpstr>
      <vt:lpstr>Single and Multithreaded Processes</vt:lpstr>
      <vt:lpstr>Multithreading Models</vt:lpstr>
      <vt:lpstr>Many-to-One</vt:lpstr>
      <vt:lpstr>Many-to-One Model</vt:lpstr>
      <vt:lpstr>One-to-one Model </vt:lpstr>
      <vt:lpstr>Many-to-Many Model</vt:lpstr>
      <vt:lpstr>Allows many user level threads to be mapped to many kernel threads. Allows the  operating system to create a sufficient number of kernel threads. Solaris 2  Windows NT/2000 with the Thread Fiber package </vt:lpstr>
      <vt:lpstr>DEADLOCKS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Resource Allocation Graph With A Cycle But No Deadlock</vt:lpstr>
      <vt:lpstr>Basic Facts</vt:lpstr>
      <vt:lpstr>Methods for Handling Deadlocks</vt:lpstr>
      <vt:lpstr>Deadlock Prevention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MIHIR</dc:creator>
  <cp:lastModifiedBy>ITCGL_22</cp:lastModifiedBy>
  <cp:revision>119</cp:revision>
  <dcterms:created xsi:type="dcterms:W3CDTF">2006-08-16T00:00:00Z</dcterms:created>
  <dcterms:modified xsi:type="dcterms:W3CDTF">2022-07-26T04:50:01Z</dcterms:modified>
</cp:coreProperties>
</file>