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9" r:id="rId2"/>
    <p:sldId id="263" r:id="rId3"/>
    <p:sldId id="264" r:id="rId4"/>
    <p:sldId id="260" r:id="rId5"/>
    <p:sldId id="262" r:id="rId6"/>
    <p:sldId id="257"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FAD86C7-E758-43E1-A6BE-C912ECD40E4D}"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865ED-5E01-41F7-9D01-1672014B2102}" type="slidenum">
              <a:rPr lang="en-IN" smtClean="0"/>
              <a:t>‹#›</a:t>
            </a:fld>
            <a:endParaRPr lang="en-IN"/>
          </a:p>
        </p:txBody>
      </p:sp>
    </p:spTree>
    <p:extLst>
      <p:ext uri="{BB962C8B-B14F-4D97-AF65-F5344CB8AC3E}">
        <p14:creationId xmlns:p14="http://schemas.microsoft.com/office/powerpoint/2010/main" val="2901678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AD86C7-E758-43E1-A6BE-C912ECD40E4D}"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865ED-5E01-41F7-9D01-1672014B2102}" type="slidenum">
              <a:rPr lang="en-IN" smtClean="0"/>
              <a:t>‹#›</a:t>
            </a:fld>
            <a:endParaRPr lang="en-IN"/>
          </a:p>
        </p:txBody>
      </p:sp>
    </p:spTree>
    <p:extLst>
      <p:ext uri="{BB962C8B-B14F-4D97-AF65-F5344CB8AC3E}">
        <p14:creationId xmlns:p14="http://schemas.microsoft.com/office/powerpoint/2010/main" val="1135077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AD86C7-E758-43E1-A6BE-C912ECD40E4D}"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865ED-5E01-41F7-9D01-1672014B2102}" type="slidenum">
              <a:rPr lang="en-IN" smtClean="0"/>
              <a:t>‹#›</a:t>
            </a:fld>
            <a:endParaRPr lang="en-IN"/>
          </a:p>
        </p:txBody>
      </p:sp>
    </p:spTree>
    <p:extLst>
      <p:ext uri="{BB962C8B-B14F-4D97-AF65-F5344CB8AC3E}">
        <p14:creationId xmlns:p14="http://schemas.microsoft.com/office/powerpoint/2010/main" val="384780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AD86C7-E758-43E1-A6BE-C912ECD40E4D}"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865ED-5E01-41F7-9D01-1672014B2102}" type="slidenum">
              <a:rPr lang="en-IN" smtClean="0"/>
              <a:t>‹#›</a:t>
            </a:fld>
            <a:endParaRPr lang="en-IN"/>
          </a:p>
        </p:txBody>
      </p:sp>
    </p:spTree>
    <p:extLst>
      <p:ext uri="{BB962C8B-B14F-4D97-AF65-F5344CB8AC3E}">
        <p14:creationId xmlns:p14="http://schemas.microsoft.com/office/powerpoint/2010/main" val="2182201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AD86C7-E758-43E1-A6BE-C912ECD40E4D}"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865ED-5E01-41F7-9D01-1672014B2102}" type="slidenum">
              <a:rPr lang="en-IN" smtClean="0"/>
              <a:t>‹#›</a:t>
            </a:fld>
            <a:endParaRPr lang="en-IN"/>
          </a:p>
        </p:txBody>
      </p:sp>
    </p:spTree>
    <p:extLst>
      <p:ext uri="{BB962C8B-B14F-4D97-AF65-F5344CB8AC3E}">
        <p14:creationId xmlns:p14="http://schemas.microsoft.com/office/powerpoint/2010/main" val="1194612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FAD86C7-E758-43E1-A6BE-C912ECD40E4D}" type="datetimeFigureOut">
              <a:rPr lang="en-IN" smtClean="0"/>
              <a:t>25-08-2021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4865ED-5E01-41F7-9D01-1672014B2102}" type="slidenum">
              <a:rPr lang="en-IN" smtClean="0"/>
              <a:t>‹#›</a:t>
            </a:fld>
            <a:endParaRPr lang="en-IN"/>
          </a:p>
        </p:txBody>
      </p:sp>
    </p:spTree>
    <p:extLst>
      <p:ext uri="{BB962C8B-B14F-4D97-AF65-F5344CB8AC3E}">
        <p14:creationId xmlns:p14="http://schemas.microsoft.com/office/powerpoint/2010/main" val="1087429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FAD86C7-E758-43E1-A6BE-C912ECD40E4D}" type="datetimeFigureOut">
              <a:rPr lang="en-IN" smtClean="0"/>
              <a:t>25-08-2021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4865ED-5E01-41F7-9D01-1672014B2102}" type="slidenum">
              <a:rPr lang="en-IN" smtClean="0"/>
              <a:t>‹#›</a:t>
            </a:fld>
            <a:endParaRPr lang="en-IN"/>
          </a:p>
        </p:txBody>
      </p:sp>
    </p:spTree>
    <p:extLst>
      <p:ext uri="{BB962C8B-B14F-4D97-AF65-F5344CB8AC3E}">
        <p14:creationId xmlns:p14="http://schemas.microsoft.com/office/powerpoint/2010/main" val="356041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FAD86C7-E758-43E1-A6BE-C912ECD40E4D}" type="datetimeFigureOut">
              <a:rPr lang="en-IN" smtClean="0"/>
              <a:t>25-08-2021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4865ED-5E01-41F7-9D01-1672014B2102}" type="slidenum">
              <a:rPr lang="en-IN" smtClean="0"/>
              <a:t>‹#›</a:t>
            </a:fld>
            <a:endParaRPr lang="en-IN"/>
          </a:p>
        </p:txBody>
      </p:sp>
    </p:spTree>
    <p:extLst>
      <p:ext uri="{BB962C8B-B14F-4D97-AF65-F5344CB8AC3E}">
        <p14:creationId xmlns:p14="http://schemas.microsoft.com/office/powerpoint/2010/main" val="347583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D86C7-E758-43E1-A6BE-C912ECD40E4D}" type="datetimeFigureOut">
              <a:rPr lang="en-IN" smtClean="0"/>
              <a:t>25-08-2021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4865ED-5E01-41F7-9D01-1672014B2102}" type="slidenum">
              <a:rPr lang="en-IN" smtClean="0"/>
              <a:t>‹#›</a:t>
            </a:fld>
            <a:endParaRPr lang="en-IN"/>
          </a:p>
        </p:txBody>
      </p:sp>
    </p:spTree>
    <p:extLst>
      <p:ext uri="{BB962C8B-B14F-4D97-AF65-F5344CB8AC3E}">
        <p14:creationId xmlns:p14="http://schemas.microsoft.com/office/powerpoint/2010/main" val="248270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AD86C7-E758-43E1-A6BE-C912ECD40E4D}" type="datetimeFigureOut">
              <a:rPr lang="en-IN" smtClean="0"/>
              <a:t>25-08-2021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4865ED-5E01-41F7-9D01-1672014B2102}" type="slidenum">
              <a:rPr lang="en-IN" smtClean="0"/>
              <a:t>‹#›</a:t>
            </a:fld>
            <a:endParaRPr lang="en-IN"/>
          </a:p>
        </p:txBody>
      </p:sp>
    </p:spTree>
    <p:extLst>
      <p:ext uri="{BB962C8B-B14F-4D97-AF65-F5344CB8AC3E}">
        <p14:creationId xmlns:p14="http://schemas.microsoft.com/office/powerpoint/2010/main" val="2344896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AD86C7-E758-43E1-A6BE-C912ECD40E4D}" type="datetimeFigureOut">
              <a:rPr lang="en-IN" smtClean="0"/>
              <a:t>25-08-2021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4865ED-5E01-41F7-9D01-1672014B2102}" type="slidenum">
              <a:rPr lang="en-IN" smtClean="0"/>
              <a:t>‹#›</a:t>
            </a:fld>
            <a:endParaRPr lang="en-IN"/>
          </a:p>
        </p:txBody>
      </p:sp>
    </p:spTree>
    <p:extLst>
      <p:ext uri="{BB962C8B-B14F-4D97-AF65-F5344CB8AC3E}">
        <p14:creationId xmlns:p14="http://schemas.microsoft.com/office/powerpoint/2010/main" val="94633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D86C7-E758-43E1-A6BE-C912ECD40E4D}" type="datetimeFigureOut">
              <a:rPr lang="en-IN" smtClean="0"/>
              <a:t>25-08-2021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865ED-5E01-41F7-9D01-1672014B2102}" type="slidenum">
              <a:rPr lang="en-IN" smtClean="0"/>
              <a:t>‹#›</a:t>
            </a:fld>
            <a:endParaRPr lang="en-IN"/>
          </a:p>
        </p:txBody>
      </p:sp>
    </p:spTree>
    <p:extLst>
      <p:ext uri="{BB962C8B-B14F-4D97-AF65-F5344CB8AC3E}">
        <p14:creationId xmlns:p14="http://schemas.microsoft.com/office/powerpoint/2010/main" val="30293866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64985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631916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b="0" i="0" dirty="0" smtClean="0">
                <a:solidFill>
                  <a:srgbClr val="202124"/>
                </a:solidFill>
                <a:effectLst/>
                <a:latin typeface="arial" panose="020B0604020202020204" pitchFamily="34" charset="0"/>
              </a:rPr>
              <a:t>Bash is </a:t>
            </a:r>
            <a:r>
              <a:rPr lang="en-US" b="1" i="0" dirty="0" smtClean="0">
                <a:solidFill>
                  <a:srgbClr val="202124"/>
                </a:solidFill>
                <a:effectLst/>
                <a:latin typeface="arial" panose="020B0604020202020204" pitchFamily="34" charset="0"/>
              </a:rPr>
              <a:t>a Unix shell and command language written by Brian Fox for</a:t>
            </a:r>
            <a:r>
              <a:rPr lang="en-US" b="0" i="0" dirty="0" smtClean="0">
                <a:solidFill>
                  <a:srgbClr val="202124"/>
                </a:solidFill>
                <a:effectLst/>
                <a:latin typeface="arial" panose="020B0604020202020204" pitchFamily="34" charset="0"/>
              </a:rPr>
              <a:t> the GNU Project as a free software replacement for the Bourne shell. First released in 1989, it has been used as the default login shell for most Linux distributions. ... Bash can also read and execute commands from a file, called a shell script.</a:t>
            </a:r>
          </a:p>
          <a:p>
            <a:endParaRPr lang="en-IN" dirty="0"/>
          </a:p>
        </p:txBody>
      </p:sp>
    </p:spTree>
    <p:extLst>
      <p:ext uri="{BB962C8B-B14F-4D97-AF65-F5344CB8AC3E}">
        <p14:creationId xmlns:p14="http://schemas.microsoft.com/office/powerpoint/2010/main" val="928317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Design Issues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The important issues related to Operating system are transparency, flexibility, reliability, performance, scalability, naming, replication, synchronization, security. Let us understand the Different Types of Advanced Operating Systems to understand the Major Design Issues better.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022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473" y="277091"/>
            <a:ext cx="10917381" cy="5957454"/>
          </a:xfrm>
        </p:spPr>
        <p:txBody>
          <a:bodyPr>
            <a:noAutofit/>
          </a:bodyPr>
          <a:lstStyle/>
          <a:p>
            <a:pPr algn="l" fontAlgn="base"/>
            <a:r>
              <a:rPr lang="en-US" sz="2800" b="1" dirty="0" smtClean="0">
                <a:effectLst/>
                <a:latin typeface="Times New Roman" panose="02020603050405020304" pitchFamily="18" charset="0"/>
                <a:cs typeface="Times New Roman" panose="02020603050405020304" pitchFamily="18" charset="0"/>
              </a:rPr>
              <a:t>Introduction of System Call</a:t>
            </a:r>
            <a:br>
              <a:rPr lang="en-US" sz="2800" b="1" dirty="0" smtClean="0">
                <a:effectLst/>
                <a:latin typeface="Times New Roman" panose="02020603050405020304" pitchFamily="18" charset="0"/>
                <a:cs typeface="Times New Roman" panose="02020603050405020304" pitchFamily="18" charset="0"/>
              </a:rPr>
            </a:br>
            <a:r>
              <a:rPr lang="en-US" sz="2800" dirty="0" smtClean="0">
                <a:effectLst/>
                <a:latin typeface="Times New Roman" panose="02020603050405020304" pitchFamily="18" charset="0"/>
                <a:cs typeface="Times New Roman" panose="02020603050405020304" pitchFamily="18" charset="0"/>
              </a:rPr>
              <a:t/>
            </a:r>
            <a:br>
              <a:rPr lang="en-US" sz="2800" dirty="0" smtClean="0">
                <a:effectLst/>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 computing, a </a:t>
            </a:r>
            <a:r>
              <a:rPr lang="en-US" sz="2800" b="1" dirty="0">
                <a:latin typeface="Times New Roman" panose="02020603050405020304" pitchFamily="18" charset="0"/>
                <a:cs typeface="Times New Roman" panose="02020603050405020304" pitchFamily="18" charset="0"/>
              </a:rPr>
              <a:t>system call</a:t>
            </a:r>
            <a:r>
              <a:rPr lang="en-US" sz="2800" dirty="0">
                <a:latin typeface="Times New Roman" panose="02020603050405020304" pitchFamily="18" charset="0"/>
                <a:cs typeface="Times New Roman" panose="02020603050405020304" pitchFamily="18" charset="0"/>
              </a:rPr>
              <a:t> is the programmatic way in which a computer program requests a service from the kernel of the operating system it is executed on. A system call is a way for programs to </a:t>
            </a:r>
            <a:r>
              <a:rPr lang="en-US" sz="2800" b="1" dirty="0">
                <a:latin typeface="Times New Roman" panose="02020603050405020304" pitchFamily="18" charset="0"/>
                <a:cs typeface="Times New Roman" panose="02020603050405020304" pitchFamily="18" charset="0"/>
              </a:rPr>
              <a:t>interact with the operating system</a:t>
            </a:r>
            <a:r>
              <a:rPr lang="en-US" sz="2800" dirty="0">
                <a:latin typeface="Times New Roman" panose="02020603050405020304" pitchFamily="18" charset="0"/>
                <a:cs typeface="Times New Roman" panose="02020603050405020304" pitchFamily="18" charset="0"/>
              </a:rPr>
              <a:t>. A computer program makes a system call when it makes a request to the operating system’s kernel. System call </a:t>
            </a:r>
            <a:r>
              <a:rPr lang="en-US" sz="2800" b="1" dirty="0">
                <a:latin typeface="Times New Roman" panose="02020603050405020304" pitchFamily="18" charset="0"/>
                <a:cs typeface="Times New Roman" panose="02020603050405020304" pitchFamily="18" charset="0"/>
              </a:rPr>
              <a:t>provides</a:t>
            </a:r>
            <a:r>
              <a:rPr lang="en-US" sz="2800" dirty="0">
                <a:latin typeface="Times New Roman" panose="02020603050405020304" pitchFamily="18" charset="0"/>
                <a:cs typeface="Times New Roman" panose="02020603050405020304" pitchFamily="18" charset="0"/>
              </a:rPr>
              <a:t> the services of the operating system to the user programs via Application Program Interface(API). It provides an interface between a process and operating system to allow user-level processes to request services of the operating system. System calls are the only entry points into the kernel system. All programs needing resources must use system calls.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483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9709" y="484909"/>
            <a:ext cx="10647218" cy="5583382"/>
          </a:xfrm>
        </p:spPr>
        <p:txBody>
          <a:bodyPr>
            <a:normAutofit fontScale="92500"/>
          </a:bodyPr>
          <a:lstStyle/>
          <a:p>
            <a:r>
              <a:rPr lang="en-US" b="1" dirty="0">
                <a:latin typeface="Times New Roman" panose="02020603050405020304" pitchFamily="18" charset="0"/>
                <a:cs typeface="Times New Roman" panose="02020603050405020304" pitchFamily="18" charset="0"/>
              </a:rPr>
              <a:t>Services Provided by System Calls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Process creation and management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Main memory management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File Access, Directory and File system management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Device handling(I/O)</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Protection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Networking, etc</a:t>
            </a:r>
            <a:r>
              <a:rPr lang="en-US"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Types </a:t>
            </a:r>
            <a:r>
              <a:rPr lang="en-US" b="1" dirty="0">
                <a:latin typeface="Times New Roman" panose="02020603050405020304" pitchFamily="18" charset="0"/>
                <a:cs typeface="Times New Roman" panose="02020603050405020304" pitchFamily="18" charset="0"/>
              </a:rPr>
              <a:t>of System Calls :</a:t>
            </a:r>
            <a:r>
              <a:rPr lang="en-US" dirty="0">
                <a:latin typeface="Times New Roman" panose="02020603050405020304" pitchFamily="18" charset="0"/>
                <a:cs typeface="Times New Roman" panose="02020603050405020304" pitchFamily="18" charset="0"/>
              </a:rPr>
              <a:t> There are 5 different categories of system calls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Process control:</a:t>
            </a:r>
            <a:r>
              <a:rPr lang="en-US" dirty="0">
                <a:latin typeface="Times New Roman" panose="02020603050405020304" pitchFamily="18" charset="0"/>
                <a:cs typeface="Times New Roman" panose="02020603050405020304" pitchFamily="18" charset="0"/>
              </a:rPr>
              <a:t> end, abort, create, terminate, allocate and free memory.</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File management:</a:t>
            </a:r>
            <a:r>
              <a:rPr lang="en-US" dirty="0">
                <a:latin typeface="Times New Roman" panose="02020603050405020304" pitchFamily="18" charset="0"/>
                <a:cs typeface="Times New Roman" panose="02020603050405020304" pitchFamily="18" charset="0"/>
              </a:rPr>
              <a:t> create, open, close, delete, read file etc.</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Device management</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Information maintenance</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Communication</a:t>
            </a:r>
            <a:br>
              <a:rPr lang="en-US" b="1" dirty="0">
                <a:latin typeface="Times New Roman" panose="02020603050405020304" pitchFamily="18" charset="0"/>
                <a:cs typeface="Times New Roman" panose="02020603050405020304" pitchFamily="18" charset="0"/>
              </a:rPr>
            </a:br>
            <a:endParaRPr lang="en-IN" b="1" dirty="0"/>
          </a:p>
        </p:txBody>
      </p:sp>
    </p:spTree>
    <p:extLst>
      <p:ext uri="{BB962C8B-B14F-4D97-AF65-F5344CB8AC3E}">
        <p14:creationId xmlns:p14="http://schemas.microsoft.com/office/powerpoint/2010/main" val="2954678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Examples of Windows and Unix System Calls –</a:t>
            </a:r>
          </a:p>
          <a:p>
            <a:endParaRPr lang="en-US" b="1" dirty="0">
              <a:latin typeface="Times New Roman" panose="02020603050405020304" pitchFamily="18" charset="0"/>
              <a:cs typeface="Times New Roman" panose="02020603050405020304" pitchFamily="18" charset="0"/>
            </a:endParaRPr>
          </a:p>
          <a:p>
            <a:r>
              <a:rPr lang="en-US" b="1" dirty="0" smtClean="0">
                <a:solidFill>
                  <a:srgbClr val="FF0000"/>
                </a:solidFill>
                <a:latin typeface="Times New Roman" panose="02020603050405020304" pitchFamily="18" charset="0"/>
                <a:cs typeface="Times New Roman" panose="02020603050405020304" pitchFamily="18" charset="0"/>
              </a:rPr>
              <a:t>File management</a:t>
            </a:r>
          </a:p>
          <a:p>
            <a:r>
              <a:rPr lang="en-US" b="1" dirty="0" smtClean="0">
                <a:solidFill>
                  <a:srgbClr val="FF0000"/>
                </a:solidFill>
                <a:latin typeface="Times New Roman" panose="02020603050405020304" pitchFamily="18" charset="0"/>
                <a:cs typeface="Times New Roman" panose="02020603050405020304" pitchFamily="18" charset="0"/>
              </a:rPr>
              <a:t>Device management</a:t>
            </a:r>
          </a:p>
          <a:p>
            <a:r>
              <a:rPr lang="en-US" b="1" dirty="0" smtClean="0">
                <a:solidFill>
                  <a:srgbClr val="FF0000"/>
                </a:solidFill>
                <a:latin typeface="Times New Roman" panose="02020603050405020304" pitchFamily="18" charset="0"/>
                <a:cs typeface="Times New Roman" panose="02020603050405020304" pitchFamily="18" charset="0"/>
              </a:rPr>
              <a:t>Information maintenance</a:t>
            </a:r>
          </a:p>
          <a:p>
            <a:r>
              <a:rPr lang="en-US" b="1" dirty="0" smtClean="0">
                <a:solidFill>
                  <a:srgbClr val="FF0000"/>
                </a:solidFill>
                <a:latin typeface="Times New Roman" panose="02020603050405020304" pitchFamily="18" charset="0"/>
                <a:cs typeface="Times New Roman" panose="02020603050405020304" pitchFamily="18" charset="0"/>
              </a:rPr>
              <a:t>Communication</a:t>
            </a:r>
          </a:p>
          <a:p>
            <a:r>
              <a:rPr lang="en-US" b="1" dirty="0" smtClean="0">
                <a:solidFill>
                  <a:srgbClr val="FF0000"/>
                </a:solidFill>
                <a:latin typeface="Times New Roman" panose="02020603050405020304" pitchFamily="18" charset="0"/>
                <a:cs typeface="Times New Roman" panose="02020603050405020304" pitchFamily="18" charset="0"/>
              </a:rPr>
              <a:t>Process control</a:t>
            </a:r>
            <a:r>
              <a:rPr lang="en-US" dirty="0" smtClean="0">
                <a:solidFill>
                  <a:srgbClr val="FF0000"/>
                </a:solidFill>
                <a:latin typeface="Times New Roman" panose="02020603050405020304" pitchFamily="18" charset="0"/>
                <a:cs typeface="Times New Roman" panose="02020603050405020304" pitchFamily="18" charset="0"/>
              </a:rPr>
              <a:t/>
            </a:r>
            <a:br>
              <a:rPr lang="en-US" dirty="0" smtClean="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endParaRPr>
          </a:p>
        </p:txBody>
      </p:sp>
    </p:spTree>
    <p:extLst>
      <p:ext uri="{BB962C8B-B14F-4D97-AF65-F5344CB8AC3E}">
        <p14:creationId xmlns:p14="http://schemas.microsoft.com/office/powerpoint/2010/main" val="3829946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TotalTime>
  <Words>39</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vt:lpstr>
      <vt:lpstr>Calibri</vt:lpstr>
      <vt:lpstr>Calibri Light</vt:lpstr>
      <vt:lpstr>Times New Roman</vt:lpstr>
      <vt:lpstr>Office Theme</vt:lpstr>
      <vt:lpstr>PowerPoint Presentation</vt:lpstr>
      <vt:lpstr>PowerPoint Presentation</vt:lpstr>
      <vt:lpstr>PowerPoint Presentation</vt:lpstr>
      <vt:lpstr>Design Issues</vt:lpstr>
      <vt:lpstr>Introduction of System Call  In computing, a system call is the programmatic way in which a computer program requests a service from the kernel of the operating system it is executed on. A system call is a way for programs to interact with the operating system. A computer program makes a system call when it makes a request to the operating system’s kernel. System call provides the services of the operating system to the user programs via Application Program Interface(API). It provides an interface between a process and operating system to allow user-level processes to request services of the operating system. System calls are the only entry points into the kernel system. All programs needing resources must use system calls.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System Call Difficulty Level : Easy Last Updated : 16 Aug, 2019 In computing, a system call is the programmatic way in which a computer program requests a service from the kernel of the operating system it is executed on. A system call is a way for programs to interact with the operating system. A computer program makes a system call when it makes a request to the operating system’s kernel. System call provides the services of the operating system to the user programs via Application Program Interface(API). It provides an interface between a process and operating system to allow user-level processes to request services of the operating system. System calls are the only entry points into the kernel system. All programs needing resources must use system calls. Services Provided by System Calls : Process creation and management Main memory management File Access, Directory and File system management Device handling(I/O) Protection Networking, etc.Types of System Calls : There are 5 different categories of system calls – Process control: end, abort, create, terminate, allocate and free memory. File management: create, open, close, delete, read file etc. Device management Information maintenance Communication Examples of Windows and Unix System Calls –  </dc:title>
  <dc:creator>NANAJKAR</dc:creator>
  <cp:lastModifiedBy>NANAJKAR</cp:lastModifiedBy>
  <cp:revision>12</cp:revision>
  <dcterms:created xsi:type="dcterms:W3CDTF">2021-08-25T09:39:01Z</dcterms:created>
  <dcterms:modified xsi:type="dcterms:W3CDTF">2021-08-25T11:30:02Z</dcterms:modified>
</cp:coreProperties>
</file>