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p:scale>
          <a:sx n="75" d="100"/>
          <a:sy n="75" d="100"/>
        </p:scale>
        <p:origin x="1362" y="4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390274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17005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900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229732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563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3593702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60951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131343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235160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523FD-49F2-45F8-84CC-1ED9C8B2B69D}" type="datetimeFigureOut">
              <a:rPr lang="en-US" smtClean="0"/>
              <a:t>17-Apr-20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56939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C523FD-49F2-45F8-84CC-1ED9C8B2B69D}" type="datetimeFigureOut">
              <a:rPr lang="en-US" smtClean="0"/>
              <a:t>17-Apr-20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337308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C523FD-49F2-45F8-84CC-1ED9C8B2B69D}" type="datetimeFigureOut">
              <a:rPr lang="en-US" smtClean="0"/>
              <a:t>17-Apr-20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34907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C523FD-49F2-45F8-84CC-1ED9C8B2B69D}" type="datetimeFigureOut">
              <a:rPr lang="en-US" smtClean="0"/>
              <a:t>17-Apr-20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14513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523FD-49F2-45F8-84CC-1ED9C8B2B69D}" type="datetimeFigureOut">
              <a:rPr lang="en-US" smtClean="0"/>
              <a:t>17-Apr-20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332166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523FD-49F2-45F8-84CC-1ED9C8B2B69D}" type="datetimeFigureOut">
              <a:rPr lang="en-US" smtClean="0"/>
              <a:t>17-Apr-20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121937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523FD-49F2-45F8-84CC-1ED9C8B2B69D}" type="datetimeFigureOut">
              <a:rPr lang="en-US" smtClean="0"/>
              <a:t>17-Apr-20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80FCC-3080-4064-B89F-604B0ADA4207}" type="slidenum">
              <a:rPr lang="en-US" smtClean="0"/>
              <a:t>‹#›</a:t>
            </a:fld>
            <a:endParaRPr lang="en-US"/>
          </a:p>
        </p:txBody>
      </p:sp>
    </p:spTree>
    <p:extLst>
      <p:ext uri="{BB962C8B-B14F-4D97-AF65-F5344CB8AC3E}">
        <p14:creationId xmlns:p14="http://schemas.microsoft.com/office/powerpoint/2010/main" val="42569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C523FD-49F2-45F8-84CC-1ED9C8B2B69D}" type="datetimeFigureOut">
              <a:rPr lang="en-US" smtClean="0"/>
              <a:t>17-Apr-20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880FCC-3080-4064-B89F-604B0ADA4207}" type="slidenum">
              <a:rPr lang="en-US" smtClean="0"/>
              <a:t>‹#›</a:t>
            </a:fld>
            <a:endParaRPr lang="en-US"/>
          </a:p>
        </p:txBody>
      </p:sp>
    </p:spTree>
    <p:extLst>
      <p:ext uri="{BB962C8B-B14F-4D97-AF65-F5344CB8AC3E}">
        <p14:creationId xmlns:p14="http://schemas.microsoft.com/office/powerpoint/2010/main" val="33030404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919" y="235008"/>
            <a:ext cx="5820825" cy="630942"/>
          </a:xfrm>
          <a:prstGeom prst="rect">
            <a:avLst/>
          </a:prstGeom>
          <a:noFill/>
        </p:spPr>
        <p:txBody>
          <a:bodyPr wrap="none" lIns="91440" tIns="45720" rIns="91440" bIns="45720">
            <a:spAutoFit/>
          </a:bodyPr>
          <a:lstStyle/>
          <a:p>
            <a:pPr algn="ctr"/>
            <a:r>
              <a:rPr lang="en-US" sz="3500" b="1" i="1" cap="none" spc="0" dirty="0" smtClean="0">
                <a:ln w="22225">
                  <a:solidFill>
                    <a:schemeClr val="accent1">
                      <a:lumMod val="75000"/>
                    </a:schemeClr>
                  </a:solidFill>
                  <a:prstDash val="solid"/>
                </a:ln>
                <a:solidFill>
                  <a:schemeClr val="accent2">
                    <a:lumMod val="60000"/>
                    <a:lumOff val="40000"/>
                  </a:schemeClr>
                </a:solidFill>
                <a:effectLst>
                  <a:outerShdw blurRad="38100" dist="38100" dir="2700000" algn="tl">
                    <a:srgbClr val="000000">
                      <a:alpha val="43137"/>
                    </a:srgbClr>
                  </a:outerShdw>
                </a:effectLst>
              </a:rPr>
              <a:t>Minor Project 6</a:t>
            </a:r>
            <a:r>
              <a:rPr lang="en-US" sz="3500" b="1" i="1" baseline="30000" dirty="0" smtClean="0">
                <a:ln w="22225">
                  <a:solidFill>
                    <a:schemeClr val="accent1">
                      <a:lumMod val="75000"/>
                    </a:schemeClr>
                  </a:solidFill>
                  <a:prstDash val="solid"/>
                </a:ln>
                <a:solidFill>
                  <a:schemeClr val="accent2">
                    <a:lumMod val="60000"/>
                    <a:lumOff val="40000"/>
                  </a:schemeClr>
                </a:solidFill>
                <a:effectLst>
                  <a:outerShdw blurRad="38100" dist="38100" dir="2700000" algn="tl">
                    <a:srgbClr val="000000">
                      <a:alpha val="43137"/>
                    </a:srgbClr>
                  </a:outerShdw>
                </a:effectLst>
              </a:rPr>
              <a:t>th</a:t>
            </a:r>
            <a:r>
              <a:rPr lang="en-US" sz="3500" b="1" i="1" dirty="0" smtClean="0">
                <a:ln w="22225">
                  <a:solidFill>
                    <a:schemeClr val="accent1">
                      <a:lumMod val="75000"/>
                    </a:schemeClr>
                  </a:solidFill>
                  <a:prstDash val="solid"/>
                </a:ln>
                <a:solidFill>
                  <a:schemeClr val="accent2">
                    <a:lumMod val="60000"/>
                    <a:lumOff val="40000"/>
                  </a:schemeClr>
                </a:solidFill>
                <a:effectLst>
                  <a:outerShdw blurRad="38100" dist="38100" dir="2700000" algn="tl">
                    <a:srgbClr val="000000">
                      <a:alpha val="43137"/>
                    </a:srgbClr>
                  </a:outerShdw>
                </a:effectLst>
              </a:rPr>
              <a:t> Semester</a:t>
            </a:r>
            <a:endParaRPr lang="en-US" sz="3500" b="1" i="1" cap="none" spc="0" dirty="0">
              <a:ln w="22225">
                <a:solidFill>
                  <a:schemeClr val="accent1">
                    <a:lumMod val="75000"/>
                  </a:schemeClr>
                </a:solidFill>
                <a:prstDash val="solid"/>
              </a:ln>
              <a:solidFill>
                <a:schemeClr val="accent2">
                  <a:lumMod val="60000"/>
                  <a:lumOff val="40000"/>
                </a:schemeClr>
              </a:solidFill>
              <a:effectLst>
                <a:outerShdw blurRad="38100" dist="38100" dir="2700000" algn="tl">
                  <a:srgbClr val="000000">
                    <a:alpha val="43137"/>
                  </a:srgbClr>
                </a:outerShdw>
              </a:effectLst>
            </a:endParaRPr>
          </a:p>
        </p:txBody>
      </p:sp>
      <p:sp>
        <p:nvSpPr>
          <p:cNvPr id="5" name="Rectangle 4"/>
          <p:cNvSpPr/>
          <p:nvPr/>
        </p:nvSpPr>
        <p:spPr>
          <a:xfrm>
            <a:off x="1468481" y="2371321"/>
            <a:ext cx="5001689" cy="2800767"/>
          </a:xfrm>
          <a:prstGeom prst="rect">
            <a:avLst/>
          </a:prstGeom>
          <a:noFill/>
        </p:spPr>
        <p:txBody>
          <a:bodyPr wrap="none" lIns="91440" tIns="45720" rIns="91440" bIns="45720">
            <a:spAutoFit/>
          </a:bodyPr>
          <a:lstStyle/>
          <a:p>
            <a:pPr algn="ctr"/>
            <a:r>
              <a:rPr lang="en-US" sz="2200" b="1" dirty="0" smtClean="0">
                <a:ln w="6600">
                  <a:solidFill>
                    <a:schemeClr val="accent2"/>
                  </a:solidFill>
                  <a:prstDash val="solid"/>
                </a:ln>
                <a:solidFill>
                  <a:srgbClr val="FFFFFF"/>
                </a:solidFill>
                <a:effectLst>
                  <a:outerShdw dist="38100" dir="2700000" algn="tl" rotWithShape="0">
                    <a:schemeClr val="accent2"/>
                  </a:outerShdw>
                </a:effectLst>
              </a:rPr>
              <a:t>Project Title: </a:t>
            </a:r>
          </a:p>
          <a:p>
            <a:pPr algn="ctr"/>
            <a:r>
              <a:rPr lang="en-US" sz="2200" b="1" dirty="0" smtClean="0">
                <a:ln w="6600">
                  <a:solidFill>
                    <a:schemeClr val="accent2"/>
                  </a:solidFill>
                  <a:prstDash val="solid"/>
                </a:ln>
                <a:solidFill>
                  <a:srgbClr val="FFFFFF"/>
                </a:solidFill>
                <a:effectLst>
                  <a:outerShdw dist="38100" dir="2700000" algn="tl" rotWithShape="0">
                    <a:schemeClr val="accent2"/>
                  </a:outerShdw>
                </a:effectLst>
              </a:rPr>
              <a:t>Switching System for Computer Labs</a:t>
            </a:r>
          </a:p>
          <a:p>
            <a:pPr algn="ctr"/>
            <a:endParaRPr lang="en-US" sz="22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2200" b="1" dirty="0" smtClean="0">
                <a:ln w="6600">
                  <a:solidFill>
                    <a:schemeClr val="accent2"/>
                  </a:solidFill>
                  <a:prstDash val="solid"/>
                </a:ln>
                <a:solidFill>
                  <a:srgbClr val="FFFFFF"/>
                </a:solidFill>
                <a:effectLst>
                  <a:outerShdw dist="38100" dir="2700000" algn="tl" rotWithShape="0">
                    <a:schemeClr val="accent2"/>
                  </a:outerShdw>
                </a:effectLst>
              </a:rPr>
              <a:t>Submitted By:</a:t>
            </a:r>
          </a:p>
          <a:p>
            <a:pPr algn="ctr"/>
            <a:endParaRPr lang="en-US" sz="22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2200" b="1" dirty="0" err="1" smtClean="0">
                <a:ln w="6600">
                  <a:solidFill>
                    <a:schemeClr val="accent2"/>
                  </a:solidFill>
                  <a:prstDash val="solid"/>
                </a:ln>
                <a:solidFill>
                  <a:srgbClr val="FFFFFF"/>
                </a:solidFill>
                <a:effectLst>
                  <a:outerShdw dist="38100" dir="2700000" algn="tl" rotWithShape="0">
                    <a:schemeClr val="accent2"/>
                  </a:outerShdw>
                </a:effectLst>
              </a:rPr>
              <a:t>Mayank</a:t>
            </a:r>
            <a:r>
              <a:rPr lang="en-US" sz="22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2200" b="1" dirty="0" err="1" smtClean="0">
                <a:ln w="6600">
                  <a:solidFill>
                    <a:schemeClr val="accent2"/>
                  </a:solidFill>
                  <a:prstDash val="solid"/>
                </a:ln>
                <a:solidFill>
                  <a:srgbClr val="FFFFFF"/>
                </a:solidFill>
                <a:effectLst>
                  <a:outerShdw dist="38100" dir="2700000" algn="tl" rotWithShape="0">
                    <a:schemeClr val="accent2"/>
                  </a:outerShdw>
                </a:effectLst>
              </a:rPr>
              <a:t>Jatav</a:t>
            </a:r>
            <a:r>
              <a:rPr lang="en-US" sz="2200" b="1" dirty="0">
                <a:ln w="6600">
                  <a:solidFill>
                    <a:schemeClr val="accent2"/>
                  </a:solidFill>
                  <a:prstDash val="solid"/>
                </a:ln>
                <a:solidFill>
                  <a:srgbClr val="FFFFFF"/>
                </a:solidFill>
                <a:effectLst>
                  <a:outerShdw dist="38100" dir="2700000" algn="tl" rotWithShape="0">
                    <a:schemeClr val="accent2"/>
                  </a:outerShdw>
                </a:effectLst>
              </a:rPr>
              <a:t>	</a:t>
            </a:r>
            <a:r>
              <a:rPr lang="en-US" sz="2200" b="1" dirty="0" smtClean="0">
                <a:ln w="6600">
                  <a:solidFill>
                    <a:schemeClr val="accent2"/>
                  </a:solidFill>
                  <a:prstDash val="solid"/>
                </a:ln>
                <a:solidFill>
                  <a:srgbClr val="FFFFFF"/>
                </a:solidFill>
                <a:effectLst>
                  <a:outerShdw dist="38100" dir="2700000" algn="tl" rotWithShape="0">
                    <a:schemeClr val="accent2"/>
                  </a:outerShdw>
                </a:effectLst>
              </a:rPr>
              <a:t>-	0208CS171060</a:t>
            </a:r>
          </a:p>
          <a:p>
            <a:pPr algn="ctr"/>
            <a:r>
              <a:rPr lang="en-US" sz="2200" b="1" dirty="0" err="1" smtClean="0">
                <a:ln w="6600">
                  <a:solidFill>
                    <a:schemeClr val="accent2"/>
                  </a:solidFill>
                  <a:prstDash val="solid"/>
                </a:ln>
                <a:solidFill>
                  <a:srgbClr val="FFFFFF"/>
                </a:solidFill>
                <a:effectLst>
                  <a:outerShdw dist="38100" dir="2700000" algn="tl" rotWithShape="0">
                    <a:schemeClr val="accent2"/>
                  </a:outerShdw>
                </a:effectLst>
              </a:rPr>
              <a:t>Aman</a:t>
            </a:r>
            <a:r>
              <a:rPr lang="en-US" sz="22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2200" b="1" dirty="0" err="1" smtClean="0">
                <a:ln w="6600">
                  <a:solidFill>
                    <a:schemeClr val="accent2"/>
                  </a:solidFill>
                  <a:prstDash val="solid"/>
                </a:ln>
                <a:solidFill>
                  <a:srgbClr val="FFFFFF"/>
                </a:solidFill>
                <a:effectLst>
                  <a:outerShdw dist="38100" dir="2700000" algn="tl" rotWithShape="0">
                    <a:schemeClr val="accent2"/>
                  </a:outerShdw>
                </a:effectLst>
              </a:rPr>
              <a:t>Verma</a:t>
            </a:r>
            <a:r>
              <a:rPr lang="en-US" sz="2200" b="1" dirty="0" smtClean="0">
                <a:ln w="6600">
                  <a:solidFill>
                    <a:schemeClr val="accent2"/>
                  </a:solidFill>
                  <a:prstDash val="solid"/>
                </a:ln>
                <a:solidFill>
                  <a:srgbClr val="FFFFFF"/>
                </a:solidFill>
                <a:effectLst>
                  <a:outerShdw dist="38100" dir="2700000" algn="tl" rotWithShape="0">
                    <a:schemeClr val="accent2"/>
                  </a:outerShdw>
                </a:effectLst>
              </a:rPr>
              <a:t>	-	0208CS171009</a:t>
            </a:r>
          </a:p>
          <a:p>
            <a:pPr algn="ctr"/>
            <a:r>
              <a:rPr lang="en-US" sz="2200" b="1" dirty="0" err="1" smtClean="0">
                <a:ln w="6600">
                  <a:solidFill>
                    <a:schemeClr val="accent2"/>
                  </a:solidFill>
                  <a:prstDash val="solid"/>
                </a:ln>
                <a:solidFill>
                  <a:srgbClr val="FFFFFF"/>
                </a:solidFill>
                <a:effectLst>
                  <a:outerShdw dist="38100" dir="2700000" algn="tl" rotWithShape="0">
                    <a:schemeClr val="accent2"/>
                  </a:outerShdw>
                </a:effectLst>
              </a:rPr>
              <a:t>Jatin</a:t>
            </a:r>
            <a:r>
              <a:rPr lang="en-US" sz="2200" b="1" dirty="0" smtClean="0">
                <a:ln w="6600">
                  <a:solidFill>
                    <a:schemeClr val="accent2"/>
                  </a:solidFill>
                  <a:prstDash val="solid"/>
                </a:ln>
                <a:solidFill>
                  <a:srgbClr val="FFFFFF"/>
                </a:solidFill>
                <a:effectLst>
                  <a:outerShdw dist="38100" dir="2700000" algn="tl" rotWithShape="0">
                    <a:schemeClr val="accent2"/>
                  </a:outerShdw>
                </a:effectLst>
              </a:rPr>
              <a:t> Chawla	-	0208CS171053</a:t>
            </a:r>
          </a:p>
        </p:txBody>
      </p:sp>
      <p:pic>
        <p:nvPicPr>
          <p:cNvPr id="6" name="Picture 5" descr="https://lh5.googleusercontent.com/XI0FMkFXX0UTGzpzrjBXV-c2S8Q27XwOLDbV8jf_E8BrcSHsY55XHFGn8DGPgipOmkg-WPXBUf3U2NbquVCF0K2uVtUllOIB37EqRKJ47oywkt1QR0i7G20jBtT4foRJ3Bw-p3Pq"/>
          <p:cNvPicPr/>
          <p:nvPr/>
        </p:nvPicPr>
        <p:blipFill>
          <a:blip r:embed="rId2">
            <a:extLst>
              <a:ext uri="{28A0092B-C50C-407E-A947-70E740481C1C}">
                <a14:useLocalDpi xmlns:a14="http://schemas.microsoft.com/office/drawing/2010/main" val="0"/>
              </a:ext>
            </a:extLst>
          </a:blip>
          <a:srcRect/>
          <a:stretch>
            <a:fillRect/>
          </a:stretch>
        </p:blipFill>
        <p:spPr bwMode="auto">
          <a:xfrm>
            <a:off x="3355403" y="1059578"/>
            <a:ext cx="1227843" cy="1118114"/>
          </a:xfrm>
          <a:prstGeom prst="rect">
            <a:avLst/>
          </a:prstGeom>
          <a:noFill/>
          <a:ln>
            <a:noFill/>
          </a:ln>
        </p:spPr>
      </p:pic>
      <p:sp>
        <p:nvSpPr>
          <p:cNvPr id="7" name="Rectangle 6"/>
          <p:cNvSpPr/>
          <p:nvPr/>
        </p:nvSpPr>
        <p:spPr>
          <a:xfrm>
            <a:off x="1908343" y="5365717"/>
            <a:ext cx="4121962" cy="1107996"/>
          </a:xfrm>
          <a:prstGeom prst="rect">
            <a:avLst/>
          </a:prstGeom>
          <a:noFill/>
        </p:spPr>
        <p:txBody>
          <a:bodyPr wrap="none" lIns="91440" tIns="45720" rIns="91440" bIns="45720">
            <a:spAutoFit/>
          </a:bodyPr>
          <a:lstStyle/>
          <a:p>
            <a:pPr algn="ctr"/>
            <a:r>
              <a:rPr lang="en-US" u="sng" cap="none" spc="0" dirty="0" smtClean="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rPr>
              <a:t>Department of Computer Science</a:t>
            </a:r>
          </a:p>
          <a:p>
            <a:pPr algn="ctr"/>
            <a:endParaRPr lang="en-US" sz="800" i="1" u="sng" cap="none" spc="0" dirty="0" smtClean="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endParaRPr>
          </a:p>
          <a:p>
            <a:pPr algn="ctr"/>
            <a:r>
              <a:rPr lang="en-US" sz="2000" cap="none" spc="0" dirty="0" err="1" smtClean="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rPr>
              <a:t>Gyan</a:t>
            </a:r>
            <a:r>
              <a:rPr lang="en-US" sz="2000" cap="none" spc="0" dirty="0" smtClean="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rPr>
              <a:t> Ganga College of Technology</a:t>
            </a:r>
          </a:p>
          <a:p>
            <a:pPr algn="ctr"/>
            <a:r>
              <a:rPr lang="en-US" sz="2000" dirty="0" smtClean="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rPr>
              <a:t>Jabalpur, Madhya Pradesh</a:t>
            </a:r>
            <a:endParaRPr lang="en-US" sz="2000" cap="none" spc="0" dirty="0">
              <a:ln w="12700">
                <a:solidFill>
                  <a:schemeClr val="accent1">
                    <a:lumMod val="60000"/>
                    <a:lumOff val="40000"/>
                  </a:schemeClr>
                </a:solidFill>
                <a:prstDash val="solid"/>
              </a:ln>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4373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3685" y="2083522"/>
            <a:ext cx="5501005" cy="3309360"/>
          </a:xfrm>
          <a:prstGeom prst="rect">
            <a:avLst/>
          </a:prstGeom>
          <a:noFill/>
          <a:ln>
            <a:noFill/>
          </a:ln>
        </p:spPr>
      </p:pic>
      <p:sp>
        <p:nvSpPr>
          <p:cNvPr id="5" name="Rectangle 4"/>
          <p:cNvSpPr/>
          <p:nvPr/>
        </p:nvSpPr>
        <p:spPr>
          <a:xfrm>
            <a:off x="308552" y="241534"/>
            <a:ext cx="3570208"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Use Case Diagram:</a:t>
            </a:r>
          </a:p>
        </p:txBody>
      </p:sp>
      <p:sp>
        <p:nvSpPr>
          <p:cNvPr id="6" name="Rectangle 5"/>
          <p:cNvSpPr/>
          <p:nvPr/>
        </p:nvSpPr>
        <p:spPr>
          <a:xfrm>
            <a:off x="3225898" y="1057010"/>
            <a:ext cx="2276585" cy="400110"/>
          </a:xfrm>
          <a:prstGeom prst="rect">
            <a:avLst/>
          </a:prstGeom>
          <a:noFill/>
        </p:spPr>
        <p:txBody>
          <a:bodyPr wrap="none" lIns="91440" tIns="45720" rIns="91440" bIns="45720">
            <a:spAutoFit/>
          </a:bodyPr>
          <a:lstStyle/>
          <a:p>
            <a:pPr algn="ctr"/>
            <a:r>
              <a:rPr lang="en-US" sz="2000" b="1" cap="none" spc="0" dirty="0" smtClean="0">
                <a:ln w="6600">
                  <a:solidFill>
                    <a:schemeClr val="accent2"/>
                  </a:solidFill>
                  <a:prstDash val="solid"/>
                </a:ln>
                <a:solidFill>
                  <a:srgbClr val="FFFFFF"/>
                </a:solidFill>
                <a:effectLst>
                  <a:outerShdw dist="38100" dir="2700000" algn="tl" rotWithShape="0">
                    <a:schemeClr val="accent2"/>
                  </a:outerShdw>
                </a:effectLst>
              </a:rPr>
              <a:t>Operate Switches</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0565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585" y="241534"/>
            <a:ext cx="2900153"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Class Diagram:</a:t>
            </a:r>
            <a:endParaRPr lang="en-US" sz="3000" b="1" i="1" u="sng" cap="none" spc="0" dirty="0" smtClean="0">
              <a:ln w="22225">
                <a:solidFill>
                  <a:schemeClr val="accent2"/>
                </a:solidFill>
                <a:prstDash val="solid"/>
              </a:ln>
              <a:solidFill>
                <a:schemeClr val="accent2">
                  <a:lumMod val="40000"/>
                  <a:lumOff val="60000"/>
                </a:schemeClr>
              </a:solidFill>
              <a:effectLst/>
            </a:endParaRPr>
          </a:p>
        </p:txBody>
      </p:sp>
      <p:pic>
        <p:nvPicPr>
          <p:cNvPr id="7" name="Picture 6"/>
          <p:cNvPicPr>
            <a:picLocks noChangeAspect="1"/>
          </p:cNvPicPr>
          <p:nvPr/>
        </p:nvPicPr>
        <p:blipFill>
          <a:blip r:embed="rId2"/>
          <a:stretch>
            <a:fillRect/>
          </a:stretch>
        </p:blipFill>
        <p:spPr>
          <a:xfrm>
            <a:off x="624112" y="969964"/>
            <a:ext cx="6168571" cy="5590496"/>
          </a:xfrm>
          <a:prstGeom prst="rect">
            <a:avLst/>
          </a:prstGeom>
        </p:spPr>
      </p:pic>
    </p:spTree>
    <p:extLst>
      <p:ext uri="{BB962C8B-B14F-4D97-AF65-F5344CB8AC3E}">
        <p14:creationId xmlns:p14="http://schemas.microsoft.com/office/powerpoint/2010/main" val="2097662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8899"/>
            <a:ext cx="5283200" cy="7035800"/>
          </a:xfrm>
          <a:prstGeom prst="rect">
            <a:avLst/>
          </a:prstGeom>
        </p:spPr>
      </p:pic>
      <p:sp>
        <p:nvSpPr>
          <p:cNvPr id="66" name="Rectangle 65"/>
          <p:cNvSpPr/>
          <p:nvPr/>
        </p:nvSpPr>
        <p:spPr>
          <a:xfrm>
            <a:off x="95250" y="27801"/>
            <a:ext cx="3401893"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Activity Diagram:</a:t>
            </a:r>
            <a:endParaRPr lang="en-US" sz="3000" b="1" i="1" u="sng" cap="none" spc="0" dirty="0" smtClean="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293012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6139" y="489949"/>
            <a:ext cx="4156907"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Problem Description:-</a:t>
            </a:r>
            <a:endParaRPr lang="en-US" sz="3000" b="1" i="1" u="sng"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537161" y="1626782"/>
            <a:ext cx="589043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The PC’s in our computer labs are currently connected in such a way that every PC need to be Shut Down manually.</a:t>
            </a:r>
          </a:p>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The Switches of each individual PC need to be turned off manually.</a:t>
            </a:r>
          </a:p>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Doing such a tedious task is very difficult and annoying for the lab attendants.</a:t>
            </a:r>
          </a:p>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It becomes very difficult to check and power off each PC manually.</a:t>
            </a:r>
          </a:p>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It also consumes a lot of useful time.</a:t>
            </a:r>
          </a:p>
          <a:p>
            <a:pPr marL="285750" indent="-285750">
              <a:buFont typeface="Arial" panose="020B0604020202020204" pitchFamily="34" charset="0"/>
              <a:buChar char="•"/>
            </a:pPr>
            <a:r>
              <a:rPr lang="en-US" sz="2000" dirty="0" smtClean="0">
                <a:latin typeface="Calibri" panose="020F0502020204030204" pitchFamily="34" charset="0"/>
                <a:cs typeface="Times New Roman" panose="02020603050405020304" pitchFamily="18" charset="0"/>
              </a:rPr>
              <a:t>So there is a need for a system by which all PC’s could be turned off from one place easily without going and checking each PC’s.</a:t>
            </a:r>
            <a:endParaRPr lang="en-US" sz="2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742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26" y="75279"/>
            <a:ext cx="2452916"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Case Study:-</a:t>
            </a:r>
            <a:endParaRPr lang="en-US" sz="3000" b="1" i="1" u="sng"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368426" y="1001853"/>
            <a:ext cx="6744750" cy="5509200"/>
          </a:xfrm>
          <a:prstGeom prst="rect">
            <a:avLst/>
          </a:prstGeom>
          <a:noFill/>
        </p:spPr>
        <p:txBody>
          <a:bodyPr wrap="square" rtlCol="0">
            <a:spAutoFit/>
          </a:bodyPr>
          <a:lstStyle/>
          <a:p>
            <a:pPr marL="285750" indent="-285750">
              <a:buFont typeface="Wingdings" panose="05000000000000000000" pitchFamily="2" charset="2"/>
              <a:buChar char="ü"/>
            </a:pPr>
            <a:r>
              <a:rPr lang="en-US" sz="1600" dirty="0" smtClean="0">
                <a:latin typeface="Calibri" panose="020F0502020204030204" pitchFamily="34" charset="0"/>
              </a:rPr>
              <a:t>Why we choose this project?</a:t>
            </a:r>
          </a:p>
          <a:p>
            <a:pPr marL="342900" indent="-342900">
              <a:buFont typeface="+mj-lt"/>
              <a:buAutoNum type="alphaUcPeriod"/>
            </a:pPr>
            <a:r>
              <a:rPr lang="en-US" sz="1600" dirty="0" smtClean="0">
                <a:latin typeface="Calibri" panose="020F0502020204030204" pitchFamily="34" charset="0"/>
              </a:rPr>
              <a:t>Ans. We choose this project because it was interesting and really required for the labs.</a:t>
            </a:r>
          </a:p>
          <a:p>
            <a:endParaRPr lang="en-US" sz="1600" dirty="0">
              <a:latin typeface="Calibri" panose="020F0502020204030204" pitchFamily="34" charset="0"/>
            </a:endParaRPr>
          </a:p>
          <a:p>
            <a:pPr marL="285750" indent="-285750">
              <a:buFont typeface="Wingdings" panose="05000000000000000000" pitchFamily="2" charset="2"/>
              <a:buChar char="ü"/>
            </a:pPr>
            <a:r>
              <a:rPr lang="en-US" sz="1600" dirty="0" smtClean="0">
                <a:latin typeface="Calibri" panose="020F0502020204030204" pitchFamily="34" charset="0"/>
              </a:rPr>
              <a:t>Is there any similar project in the market and it’s study?</a:t>
            </a:r>
            <a:endParaRPr lang="en-US" sz="1600" dirty="0">
              <a:latin typeface="Calibri" panose="020F0502020204030204" pitchFamily="34" charset="0"/>
            </a:endParaRPr>
          </a:p>
          <a:p>
            <a:pPr marL="342900" indent="-342900">
              <a:buFont typeface="+mj-lt"/>
              <a:buAutoNum type="alphaUcPeriod"/>
            </a:pPr>
            <a:r>
              <a:rPr lang="en-US" sz="1600" dirty="0" smtClean="0">
                <a:latin typeface="Calibri" panose="020F0502020204030204" pitchFamily="34" charset="0"/>
              </a:rPr>
              <a:t>There is a similar project also in the market, Smart </a:t>
            </a:r>
            <a:r>
              <a:rPr lang="en-US" sz="1600" dirty="0" err="1" smtClean="0">
                <a:latin typeface="Calibri" panose="020F0502020204030204" pitchFamily="34" charset="0"/>
              </a:rPr>
              <a:t>Tubelight</a:t>
            </a:r>
            <a:r>
              <a:rPr lang="en-US" sz="1600" dirty="0" smtClean="0">
                <a:latin typeface="Calibri" panose="020F0502020204030204" pitchFamily="34" charset="0"/>
              </a:rPr>
              <a:t>, made by Altruism Lab. This app allows the user to power off the different appliances. This app can only be used to cut the power supply of the PCs. But our app also provide the facility to shut down the PCs before cutting the power supply.</a:t>
            </a:r>
          </a:p>
          <a:p>
            <a:pPr marL="342900" indent="-342900">
              <a:buFont typeface="Wingdings" panose="05000000000000000000" pitchFamily="2" charset="2"/>
              <a:buChar char="ü"/>
            </a:pPr>
            <a:endParaRPr lang="en-US" sz="1600" dirty="0" smtClean="0">
              <a:latin typeface="Calibri" panose="020F0502020204030204" pitchFamily="34" charset="0"/>
            </a:endParaRPr>
          </a:p>
          <a:p>
            <a:pPr marL="285750" indent="-285750">
              <a:buFont typeface="Wingdings" panose="05000000000000000000" pitchFamily="2" charset="2"/>
              <a:buChar char="ü"/>
            </a:pPr>
            <a:r>
              <a:rPr lang="en-US" sz="1600" dirty="0" smtClean="0">
                <a:latin typeface="Calibri" panose="020F0502020204030204" pitchFamily="34" charset="0"/>
              </a:rPr>
              <a:t>Who will be your target audience?</a:t>
            </a:r>
          </a:p>
          <a:p>
            <a:pPr marL="342900" indent="-342900">
              <a:buFont typeface="+mj-lt"/>
              <a:buAutoNum type="alphaUcPeriod"/>
            </a:pPr>
            <a:r>
              <a:rPr lang="en-US" sz="1600" dirty="0" smtClean="0">
                <a:latin typeface="Calibri" panose="020F0502020204030204" pitchFamily="34" charset="0"/>
              </a:rPr>
              <a:t>Our target audience include different organizations such as Schools, Offices, etc. The system could be installed in different labs and could also be easily controlled using our app.</a:t>
            </a:r>
          </a:p>
          <a:p>
            <a:pPr marL="342900" indent="-342900">
              <a:buFont typeface="+mj-lt"/>
              <a:buAutoNum type="alphaUcPeriod"/>
            </a:pPr>
            <a:endParaRPr lang="en-US" sz="1600" dirty="0" smtClean="0">
              <a:latin typeface="Calibri" panose="020F0502020204030204" pitchFamily="34" charset="0"/>
            </a:endParaRPr>
          </a:p>
          <a:p>
            <a:pPr marL="342900" indent="-342900">
              <a:buFont typeface="Wingdings" panose="05000000000000000000" pitchFamily="2" charset="2"/>
              <a:buChar char="ü"/>
            </a:pPr>
            <a:r>
              <a:rPr lang="en-US" sz="1600" dirty="0" smtClean="0">
                <a:latin typeface="Calibri" panose="020F0502020204030204" pitchFamily="34" charset="0"/>
              </a:rPr>
              <a:t>What will be the benefits of your project to the society?</a:t>
            </a:r>
          </a:p>
          <a:p>
            <a:pPr marL="342900" indent="-342900">
              <a:buFont typeface="+mj-lt"/>
              <a:buAutoNum type="alphaUcPeriod"/>
            </a:pPr>
            <a:r>
              <a:rPr lang="en-US" sz="1600" dirty="0" smtClean="0">
                <a:latin typeface="Calibri" panose="020F0502020204030204" pitchFamily="34" charset="0"/>
              </a:rPr>
              <a:t>Our project will allow the lab attends to manage the power and switch functionality of the PCs from one place. So it will save a lot of time. PCs could be managed only when the are in same network, therefore there are less chances for system to be hijacked.</a:t>
            </a:r>
            <a:endParaRPr lang="en-US" sz="1600" dirty="0">
              <a:latin typeface="Calibri" panose="020F0502020204030204" pitchFamily="34" charset="0"/>
            </a:endParaRPr>
          </a:p>
          <a:p>
            <a:pPr marL="342900" indent="-342900">
              <a:buFont typeface="+mj-lt"/>
              <a:buAutoNum type="alphaUcPeriod"/>
            </a:pPr>
            <a:endParaRPr lang="en-US" sz="1600" dirty="0">
              <a:latin typeface="Calibri" panose="020F0502020204030204" pitchFamily="34" charset="0"/>
            </a:endParaRPr>
          </a:p>
        </p:txBody>
      </p:sp>
    </p:spTree>
    <p:extLst>
      <p:ext uri="{BB962C8B-B14F-4D97-AF65-F5344CB8AC3E}">
        <p14:creationId xmlns:p14="http://schemas.microsoft.com/office/powerpoint/2010/main" val="37925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486" y="272706"/>
            <a:ext cx="5346336"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Data Flow Diagram – Level 0</a:t>
            </a:r>
            <a:endParaRPr lang="en-US" sz="3000" b="1" i="1" u="sng" cap="none" spc="0" dirty="0">
              <a:ln w="22225">
                <a:solidFill>
                  <a:schemeClr val="accent2"/>
                </a:solidFill>
                <a:prstDash val="solid"/>
              </a:ln>
              <a:solidFill>
                <a:schemeClr val="accent2">
                  <a:lumMod val="40000"/>
                  <a:lumOff val="60000"/>
                </a:schemeClr>
              </a:solidFill>
              <a:effectLs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63486" y="1496290"/>
            <a:ext cx="6005945" cy="4540828"/>
          </a:xfrm>
          <a:prstGeom prst="rect">
            <a:avLst/>
          </a:prstGeom>
          <a:noFill/>
          <a:ln>
            <a:noFill/>
          </a:ln>
        </p:spPr>
      </p:pic>
    </p:spTree>
    <p:extLst>
      <p:ext uri="{BB962C8B-B14F-4D97-AF65-F5344CB8AC3E}">
        <p14:creationId xmlns:p14="http://schemas.microsoft.com/office/powerpoint/2010/main" val="425463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486" y="272706"/>
            <a:ext cx="5346336"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Data Flow Diagram – Level 1</a:t>
            </a:r>
            <a:endParaRPr lang="en-US" sz="3000" b="1" i="1" u="sng" cap="none" spc="0" dirty="0">
              <a:ln w="22225">
                <a:solidFill>
                  <a:schemeClr val="accent2"/>
                </a:solidFill>
                <a:prstDash val="solid"/>
              </a:ln>
              <a:solidFill>
                <a:schemeClr val="accent2">
                  <a:lumMod val="40000"/>
                  <a:lumOff val="60000"/>
                </a:schemeClr>
              </a:solidFill>
              <a:effectLs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63486" y="1278082"/>
            <a:ext cx="6128259" cy="4904509"/>
          </a:xfrm>
          <a:prstGeom prst="rect">
            <a:avLst/>
          </a:prstGeom>
          <a:noFill/>
          <a:ln>
            <a:noFill/>
          </a:ln>
        </p:spPr>
      </p:pic>
    </p:spTree>
    <p:extLst>
      <p:ext uri="{BB962C8B-B14F-4D97-AF65-F5344CB8AC3E}">
        <p14:creationId xmlns:p14="http://schemas.microsoft.com/office/powerpoint/2010/main" val="202619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3486" y="272706"/>
            <a:ext cx="5346336"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Data Flow Diagram – Level 2</a:t>
            </a:r>
            <a:endParaRPr lang="en-US" sz="3000" b="1" i="1" u="sng" cap="none" spc="0" dirty="0">
              <a:ln w="22225">
                <a:solidFill>
                  <a:schemeClr val="accent2"/>
                </a:solidFill>
                <a:prstDash val="solid"/>
              </a:ln>
              <a:solidFill>
                <a:schemeClr val="accent2">
                  <a:lumMod val="40000"/>
                  <a:lumOff val="60000"/>
                </a:schemeClr>
              </a:solidFill>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33945" y="963930"/>
            <a:ext cx="4145973" cy="5779770"/>
          </a:xfrm>
          <a:prstGeom prst="rect">
            <a:avLst/>
          </a:prstGeom>
          <a:noFill/>
          <a:ln>
            <a:noFill/>
          </a:ln>
        </p:spPr>
      </p:pic>
    </p:spTree>
    <p:extLst>
      <p:ext uri="{BB962C8B-B14F-4D97-AF65-F5344CB8AC3E}">
        <p14:creationId xmlns:p14="http://schemas.microsoft.com/office/powerpoint/2010/main" val="11787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552" y="241534"/>
            <a:ext cx="3570208"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Use Case Diagram:</a:t>
            </a:r>
          </a:p>
        </p:txBody>
      </p:sp>
      <p:sp>
        <p:nvSpPr>
          <p:cNvPr id="6" name="Rectangle 5"/>
          <p:cNvSpPr/>
          <p:nvPr/>
        </p:nvSpPr>
        <p:spPr>
          <a:xfrm>
            <a:off x="3144940" y="1057010"/>
            <a:ext cx="1856597" cy="400110"/>
          </a:xfrm>
          <a:prstGeom prst="rect">
            <a:avLst/>
          </a:prstGeom>
          <a:noFill/>
        </p:spPr>
        <p:txBody>
          <a:bodyPr wrap="none" lIns="91440" tIns="45720" rIns="91440" bIns="45720">
            <a:spAutoFit/>
          </a:bodyPr>
          <a:lstStyle/>
          <a:p>
            <a:pPr algn="ctr"/>
            <a:r>
              <a:rPr lang="en-US" sz="2000" b="1" cap="none" spc="0" dirty="0" smtClean="0">
                <a:ln w="6600">
                  <a:solidFill>
                    <a:schemeClr val="accent2"/>
                  </a:solidFill>
                  <a:prstDash val="solid"/>
                </a:ln>
                <a:solidFill>
                  <a:srgbClr val="FFFFFF"/>
                </a:solidFill>
                <a:effectLst>
                  <a:outerShdw dist="38100" dir="2700000" algn="tl" rotWithShape="0">
                    <a:schemeClr val="accent2"/>
                  </a:outerShdw>
                </a:effectLst>
              </a:rPr>
              <a:t>Whole System</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90225" y="1718598"/>
            <a:ext cx="5501005" cy="4952365"/>
          </a:xfrm>
          <a:prstGeom prst="rect">
            <a:avLst/>
          </a:prstGeom>
          <a:noFill/>
          <a:ln>
            <a:noFill/>
          </a:ln>
        </p:spPr>
      </p:pic>
    </p:spTree>
    <p:extLst>
      <p:ext uri="{BB962C8B-B14F-4D97-AF65-F5344CB8AC3E}">
        <p14:creationId xmlns:p14="http://schemas.microsoft.com/office/powerpoint/2010/main" val="113201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552" y="241534"/>
            <a:ext cx="3570208"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Use Case Diagram:</a:t>
            </a:r>
          </a:p>
        </p:txBody>
      </p:sp>
      <p:sp>
        <p:nvSpPr>
          <p:cNvPr id="5" name="Rectangle 4"/>
          <p:cNvSpPr/>
          <p:nvPr/>
        </p:nvSpPr>
        <p:spPr>
          <a:xfrm>
            <a:off x="3439094" y="1057010"/>
            <a:ext cx="1850186" cy="400110"/>
          </a:xfrm>
          <a:prstGeom prst="rect">
            <a:avLst/>
          </a:prstGeom>
          <a:noFill/>
        </p:spPr>
        <p:txBody>
          <a:bodyPr wrap="none" lIns="91440" tIns="45720" rIns="91440" bIns="45720">
            <a:spAutoFit/>
          </a:bodyPr>
          <a:lstStyle/>
          <a:p>
            <a:pPr algn="ctr"/>
            <a:r>
              <a:rPr lang="en-US" sz="2000" b="1" cap="none" spc="0" dirty="0" smtClean="0">
                <a:ln w="6600">
                  <a:solidFill>
                    <a:schemeClr val="accent2"/>
                  </a:solidFill>
                  <a:prstDash val="solid"/>
                </a:ln>
                <a:solidFill>
                  <a:srgbClr val="FFFFFF"/>
                </a:solidFill>
                <a:effectLst>
                  <a:outerShdw dist="38100" dir="2700000" algn="tl" rotWithShape="0">
                    <a:schemeClr val="accent2"/>
                  </a:outerShdw>
                </a:effectLst>
              </a:rPr>
              <a:t>Configure Lab</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31750" y="1718598"/>
            <a:ext cx="5494020" cy="4806315"/>
          </a:xfrm>
          <a:prstGeom prst="rect">
            <a:avLst/>
          </a:prstGeom>
          <a:noFill/>
          <a:ln>
            <a:noFill/>
          </a:ln>
        </p:spPr>
      </p:pic>
    </p:spTree>
    <p:extLst>
      <p:ext uri="{BB962C8B-B14F-4D97-AF65-F5344CB8AC3E}">
        <p14:creationId xmlns:p14="http://schemas.microsoft.com/office/powerpoint/2010/main" val="24681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552" y="241534"/>
            <a:ext cx="3570208" cy="553998"/>
          </a:xfrm>
          <a:prstGeom prst="rect">
            <a:avLst/>
          </a:prstGeom>
          <a:noFill/>
        </p:spPr>
        <p:txBody>
          <a:bodyPr wrap="none" lIns="91440" tIns="45720" rIns="91440" bIns="45720">
            <a:spAutoFit/>
          </a:bodyPr>
          <a:lstStyle/>
          <a:p>
            <a:pPr algn="ctr"/>
            <a:r>
              <a:rPr lang="en-US" sz="3000" b="1" i="1" u="sng" cap="none" spc="0" dirty="0" smtClean="0">
                <a:ln w="22225">
                  <a:solidFill>
                    <a:schemeClr val="accent2"/>
                  </a:solidFill>
                  <a:prstDash val="solid"/>
                </a:ln>
                <a:solidFill>
                  <a:schemeClr val="accent2">
                    <a:lumMod val="40000"/>
                    <a:lumOff val="60000"/>
                  </a:schemeClr>
                </a:solidFill>
                <a:effectLst/>
              </a:rPr>
              <a:t>Use Case Diagram:</a:t>
            </a:r>
          </a:p>
        </p:txBody>
      </p:sp>
      <p:sp>
        <p:nvSpPr>
          <p:cNvPr id="5" name="Rectangle 4"/>
          <p:cNvSpPr/>
          <p:nvPr/>
        </p:nvSpPr>
        <p:spPr>
          <a:xfrm>
            <a:off x="3542489" y="1057010"/>
            <a:ext cx="1643399" cy="400110"/>
          </a:xfrm>
          <a:prstGeom prst="rect">
            <a:avLst/>
          </a:prstGeom>
          <a:noFill/>
        </p:spPr>
        <p:txBody>
          <a:bodyPr wrap="none" lIns="91440" tIns="45720" rIns="91440" bIns="45720">
            <a:spAutoFit/>
          </a:bodyPr>
          <a:lstStyle/>
          <a:p>
            <a:pPr algn="ctr"/>
            <a:r>
              <a:rPr lang="en-US" sz="2000" b="1" cap="none" spc="0" dirty="0" smtClean="0">
                <a:ln w="6600">
                  <a:solidFill>
                    <a:schemeClr val="accent2"/>
                  </a:solidFill>
                  <a:prstDash val="solid"/>
                </a:ln>
                <a:solidFill>
                  <a:srgbClr val="FFFFFF"/>
                </a:solidFill>
                <a:effectLst>
                  <a:outerShdw dist="38100" dir="2700000" algn="tl" rotWithShape="0">
                    <a:schemeClr val="accent2"/>
                  </a:outerShdw>
                </a:effectLst>
              </a:rPr>
              <a:t>Operate PCs</a:t>
            </a:r>
            <a:endParaRPr 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30042" y="1718598"/>
            <a:ext cx="4904509" cy="4021282"/>
          </a:xfrm>
          <a:prstGeom prst="rect">
            <a:avLst/>
          </a:prstGeom>
          <a:noFill/>
          <a:ln>
            <a:noFill/>
          </a:ln>
        </p:spPr>
      </p:pic>
    </p:spTree>
    <p:extLst>
      <p:ext uri="{BB962C8B-B14F-4D97-AF65-F5344CB8AC3E}">
        <p14:creationId xmlns:p14="http://schemas.microsoft.com/office/powerpoint/2010/main" val="2085475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386</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12</cp:revision>
  <dcterms:created xsi:type="dcterms:W3CDTF">2020-02-21T15:48:24Z</dcterms:created>
  <dcterms:modified xsi:type="dcterms:W3CDTF">2020-04-16T19:49:39Z</dcterms:modified>
</cp:coreProperties>
</file>