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319" r:id="rId2"/>
    <p:sldId id="316" r:id="rId3"/>
    <p:sldId id="317" r:id="rId4"/>
    <p:sldId id="320" r:id="rId5"/>
    <p:sldId id="318" r:id="rId6"/>
    <p:sldId id="321" r:id="rId7"/>
    <p:sldId id="256" r:id="rId8"/>
    <p:sldId id="322" r:id="rId9"/>
    <p:sldId id="323" r:id="rId10"/>
    <p:sldId id="324" r:id="rId11"/>
    <p:sldId id="325" r:id="rId12"/>
    <p:sldId id="326" r:id="rId13"/>
    <p:sldId id="327" r:id="rId14"/>
    <p:sldId id="328" r:id="rId15"/>
    <p:sldId id="257" r:id="rId16"/>
    <p:sldId id="259" r:id="rId17"/>
    <p:sldId id="260" r:id="rId18"/>
    <p:sldId id="258" r:id="rId19"/>
    <p:sldId id="261" r:id="rId20"/>
    <p:sldId id="332" r:id="rId21"/>
    <p:sldId id="329" r:id="rId22"/>
    <p:sldId id="330" r:id="rId23"/>
    <p:sldId id="335" r:id="rId24"/>
    <p:sldId id="333" r:id="rId25"/>
    <p:sldId id="263" r:id="rId26"/>
    <p:sldId id="264" r:id="rId27"/>
    <p:sldId id="265" r:id="rId28"/>
    <p:sldId id="266" r:id="rId29"/>
    <p:sldId id="267" r:id="rId30"/>
    <p:sldId id="334" r:id="rId31"/>
    <p:sldId id="268" r:id="rId32"/>
    <p:sldId id="331" r:id="rId33"/>
    <p:sldId id="336" r:id="rId34"/>
    <p:sldId id="270" r:id="rId35"/>
    <p:sldId id="272" r:id="rId36"/>
    <p:sldId id="271" r:id="rId37"/>
    <p:sldId id="337" r:id="rId38"/>
    <p:sldId id="340" r:id="rId39"/>
    <p:sldId id="339" r:id="rId40"/>
    <p:sldId id="341" r:id="rId41"/>
    <p:sldId id="342" r:id="rId42"/>
    <p:sldId id="343" r:id="rId43"/>
    <p:sldId id="273" r:id="rId44"/>
    <p:sldId id="338" r:id="rId45"/>
    <p:sldId id="344" r:id="rId46"/>
    <p:sldId id="274" r:id="rId47"/>
    <p:sldId id="275" r:id="rId48"/>
    <p:sldId id="276" r:id="rId49"/>
    <p:sldId id="277" r:id="rId50"/>
    <p:sldId id="278" r:id="rId51"/>
    <p:sldId id="279" r:id="rId52"/>
    <p:sldId id="280" r:id="rId53"/>
    <p:sldId id="281" r:id="rId54"/>
    <p:sldId id="282" r:id="rId55"/>
    <p:sldId id="345" r:id="rId56"/>
    <p:sldId id="283" r:id="rId57"/>
    <p:sldId id="285" r:id="rId58"/>
    <p:sldId id="288" r:id="rId59"/>
    <p:sldId id="289" r:id="rId60"/>
    <p:sldId id="292" r:id="rId61"/>
    <p:sldId id="293" r:id="rId62"/>
    <p:sldId id="294" r:id="rId63"/>
    <p:sldId id="295" r:id="rId64"/>
    <p:sldId id="296" r:id="rId65"/>
    <p:sldId id="297" r:id="rId66"/>
    <p:sldId id="298" r:id="rId67"/>
    <p:sldId id="299" r:id="rId68"/>
    <p:sldId id="300" r:id="rId69"/>
    <p:sldId id="301" r:id="rId70"/>
    <p:sldId id="302" r:id="rId71"/>
    <p:sldId id="303" r:id="rId72"/>
    <p:sldId id="304" r:id="rId73"/>
    <p:sldId id="305" r:id="rId74"/>
    <p:sldId id="306" r:id="rId75"/>
    <p:sldId id="307" r:id="rId76"/>
    <p:sldId id="308" r:id="rId77"/>
    <p:sldId id="309" r:id="rId78"/>
    <p:sldId id="310" r:id="rId79"/>
    <p:sldId id="311" r:id="rId80"/>
    <p:sldId id="312" r:id="rId81"/>
    <p:sldId id="346" r:id="rId82"/>
    <p:sldId id="348" r:id="rId83"/>
    <p:sldId id="347" r:id="rId8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A9B1B-72C0-4CB9-A666-152CDE0E6A5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61795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A9B1B-72C0-4CB9-A666-152CDE0E6A5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363270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A9B1B-72C0-4CB9-A666-152CDE0E6A5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63279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A9B1B-72C0-4CB9-A666-152CDE0E6A5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12488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A9B1B-72C0-4CB9-A666-152CDE0E6A59}"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81658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A9B1B-72C0-4CB9-A666-152CDE0E6A5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368686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A9B1B-72C0-4CB9-A666-152CDE0E6A59}"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49399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A9B1B-72C0-4CB9-A666-152CDE0E6A59}"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354726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A9B1B-72C0-4CB9-A666-152CDE0E6A59}"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230997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A9B1B-72C0-4CB9-A666-152CDE0E6A5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47767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A9B1B-72C0-4CB9-A666-152CDE0E6A59}"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B075E0-C4CE-490A-97A7-B6571E9E213C}" type="slidenum">
              <a:rPr lang="en-US" smtClean="0"/>
              <a:t>‹#›</a:t>
            </a:fld>
            <a:endParaRPr lang="en-US"/>
          </a:p>
        </p:txBody>
      </p:sp>
    </p:spTree>
    <p:extLst>
      <p:ext uri="{BB962C8B-B14F-4D97-AF65-F5344CB8AC3E}">
        <p14:creationId xmlns:p14="http://schemas.microsoft.com/office/powerpoint/2010/main" val="162340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A9B1B-72C0-4CB9-A666-152CDE0E6A59}" type="datetimeFigureOut">
              <a:rPr lang="en-US" smtClean="0"/>
              <a:t>9/4/2024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075E0-C4CE-490A-97A7-B6571E9E213C}" type="slidenum">
              <a:rPr lang="en-US" smtClean="0"/>
              <a:t>‹#›</a:t>
            </a:fld>
            <a:endParaRPr lang="en-US"/>
          </a:p>
        </p:txBody>
      </p:sp>
    </p:spTree>
    <p:extLst>
      <p:ext uri="{BB962C8B-B14F-4D97-AF65-F5344CB8AC3E}">
        <p14:creationId xmlns:p14="http://schemas.microsoft.com/office/powerpoint/2010/main" val="297609157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rogramiz.com/c-programming/c-variables-constan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default.asp" TargetMode="External"/><Relationship Id="rId2" Type="http://schemas.openxmlformats.org/officeDocument/2006/relationships/hyperlink" Target="https://www.w3schools.com/java/default.as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simplilearn.com/tutorials/c-tutorial/function-in-c-programm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studytonight.com/c/arrays-in-c.php" TargetMode="External"/><Relationship Id="rId2" Type="http://schemas.openxmlformats.org/officeDocument/2006/relationships/hyperlink" Target="https://www.studytonight.com/c/structures-in-c.php" TargetMode="External"/><Relationship Id="rId1" Type="http://schemas.openxmlformats.org/officeDocument/2006/relationships/slideLayout" Target="../slideLayouts/slideLayout7.xml"/><Relationship Id="rId5" Type="http://schemas.openxmlformats.org/officeDocument/2006/relationships/hyperlink" Target="https://www.studytonight.com/c/pointers-in-c.php" TargetMode="External"/><Relationship Id="rId4" Type="http://schemas.openxmlformats.org/officeDocument/2006/relationships/hyperlink" Target="https://www.studytonight.com/c/unions-in-c.php"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www.geeksforgeeks.org/global-variables-in-c/"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static-variables-in-c/"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s://www.geeksforgeeks.org/understanding-register-keyword/"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www.geeksforgeeks.org/difference-between-increment-and-decrement-operators-in-c/"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www.geeksforgeeks.org/difference-between-increment-and-decrement-operators-in-c/"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hyperlink" Target="https://www.geeksforgeeks.org/logical-not-operator-in-c-with-examp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hyperlink" Target="https://www.programiz.com/c-programming/bitwise-operators" TargetMode="Externa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p13">
            <a:extLst>
              <a:ext uri="{FF2B5EF4-FFF2-40B4-BE49-F238E27FC236}">
                <a16:creationId xmlns:a16="http://schemas.microsoft.com/office/drawing/2014/main" id="{2ED8D629-B568-00DE-AECE-7D4BFBF9325B}"/>
              </a:ext>
            </a:extLst>
          </p:cNvPr>
          <p:cNvSpPr txBox="1">
            <a:spLocks/>
          </p:cNvSpPr>
          <p:nvPr/>
        </p:nvSpPr>
        <p:spPr>
          <a:xfrm>
            <a:off x="152400" y="533400"/>
            <a:ext cx="8683191" cy="3570427"/>
          </a:xfrm>
          <a:prstGeom prst="rect">
            <a:avLst/>
          </a:prstGeom>
        </p:spPr>
        <p:txBody>
          <a:bodyPr spcFirstLastPara="1" vert="horz" wrap="square" lIns="91425" tIns="91425" rIns="91425" bIns="91425" rtlCol="0" anchor="b" anchorCtr="0">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5000"/>
              </a:lnSpc>
              <a:spcBef>
                <a:spcPts val="1200"/>
              </a:spcBef>
            </a:pPr>
            <a:r>
              <a:rPr lang="en-US" altLang="en-GB" sz="11200" b="1" dirty="0">
                <a:solidFill>
                  <a:srgbClr val="990000"/>
                </a:solidFill>
                <a:latin typeface="Times New Roman" panose="02020603050405020304"/>
                <a:ea typeface="Times New Roman" panose="02020603050405020304"/>
                <a:cs typeface="Times New Roman" panose="02020603050405020304"/>
                <a:sym typeface="Times New Roman" panose="02020603050405020304"/>
              </a:rPr>
              <a:t>Computer And Programming Fundamentals With C</a:t>
            </a:r>
            <a:endParaRPr lang="en-US" sz="11200" b="1" dirty="0">
              <a:solidFill>
                <a:srgbClr val="990000"/>
              </a:solidFill>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86577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FAE7D-346C-5D14-5EC7-70A97B4A39B8}"/>
              </a:ext>
            </a:extLst>
          </p:cNvPr>
          <p:cNvSpPr>
            <a:spLocks noGrp="1"/>
          </p:cNvSpPr>
          <p:nvPr>
            <p:ph idx="1"/>
          </p:nvPr>
        </p:nvSpPr>
        <p:spPr>
          <a:xfrm>
            <a:off x="2013227" y="628934"/>
            <a:ext cx="6155863" cy="6100763"/>
          </a:xfrm>
        </p:spPr>
        <p:txBody>
          <a:bodyPr>
            <a:normAutofit/>
          </a:bodyPr>
          <a:lstStyle/>
          <a:p>
            <a:pPr>
              <a:lnSpc>
                <a:spcPct val="115000"/>
              </a:lnSpc>
              <a:spcAft>
                <a:spcPts val="1000"/>
              </a:spcAft>
            </a:pP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&amp; Documentation</a:t>
            </a:r>
            <a:r>
              <a:rPr lang="en-IN" sz="1400" b="1" u="sng"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we use a programming language to write or implement the actual programming instructions for the steps defined in the previous phase. We construct the actual program in this phase. We write the program to solve the given problem by using the programming languages  C.</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&amp; Debugging</a:t>
            </a:r>
            <a:r>
              <a:rPr lang="en-IN" sz="1400" b="1" u="sng" dirty="0">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phase, we check whether the written code in the previous step is solving the specified problem or not. This means, we try to test the program whether it is solving the problem for various input data values or not. We also test if it is providing the desired output or not.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Maintenance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phase, we make the enhancements. Therefore, the solution is used by the end-user. If the user gets any problem or wants any enhancement, then we need to repeat all these phases from the starting, so that the encountered problem is solved or enhancement is added.</a:t>
            </a:r>
            <a:r>
              <a:rPr lang="en-IN" sz="1100" dirty="0">
                <a:solidFill>
                  <a:srgbClr val="4D515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3854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787-6C6D-0174-9A0A-2C3ECE2FA9C1}"/>
              </a:ext>
            </a:extLst>
          </p:cNvPr>
          <p:cNvSpPr>
            <a:spLocks noGrp="1"/>
          </p:cNvSpPr>
          <p:nvPr>
            <p:ph type="title"/>
          </p:nvPr>
        </p:nvSpPr>
        <p:spPr>
          <a:xfrm>
            <a:off x="628650" y="1178956"/>
            <a:ext cx="7886700" cy="1325563"/>
          </a:xfrm>
        </p:spPr>
        <p:txBody>
          <a:bodyPr/>
          <a:lstStyle/>
          <a:p>
            <a:r>
              <a:rPr lang="en-IN" sz="4400" b="1" u="sng" spc="10" dirty="0">
                <a:solidFill>
                  <a:srgbClr val="273239"/>
                </a:solidFill>
                <a:effectLst/>
                <a:latin typeface="Nunito" pitchFamily="2" charset="0"/>
                <a:ea typeface="Times New Roman" panose="02020603050405020304" pitchFamily="18" charset="0"/>
                <a:cs typeface="Times New Roman" panose="02020603050405020304" pitchFamily="18" charset="0"/>
              </a:rPr>
              <a:t>Structure of the C program</a:t>
            </a:r>
            <a:br>
              <a:rPr lang="en-IN" sz="44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99E26F35-6A13-3C37-3A6F-05ADA87BC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41738"/>
            <a:ext cx="7886700" cy="4319112"/>
          </a:xfrm>
          <a:prstGeom prst="rect">
            <a:avLst/>
          </a:prstGeom>
        </p:spPr>
      </p:pic>
    </p:spTree>
    <p:extLst>
      <p:ext uri="{BB962C8B-B14F-4D97-AF65-F5344CB8AC3E}">
        <p14:creationId xmlns:p14="http://schemas.microsoft.com/office/powerpoint/2010/main" val="297912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F5A6-58F3-BEFB-2250-544F8179ECAF}"/>
              </a:ext>
            </a:extLst>
          </p:cNvPr>
          <p:cNvSpPr>
            <a:spLocks noGrp="1"/>
          </p:cNvSpPr>
          <p:nvPr>
            <p:ph type="title"/>
          </p:nvPr>
        </p:nvSpPr>
        <p:spPr>
          <a:xfrm>
            <a:off x="628650" y="503237"/>
            <a:ext cx="7886700" cy="1325563"/>
          </a:xfrm>
        </p:spPr>
        <p:txBody>
          <a:bodyPr/>
          <a:lstStyle/>
          <a:p>
            <a:pPr algn="ctr"/>
            <a:r>
              <a:rPr lang="en-US" sz="1800" b="1" u="sng" spc="10" dirty="0">
                <a:solidFill>
                  <a:srgbClr val="273239"/>
                </a:solidFill>
                <a:effectLst/>
                <a:latin typeface="Nunito" pitchFamily="2" charset="0"/>
                <a:ea typeface="Times New Roman" panose="02020603050405020304" pitchFamily="18" charset="0"/>
              </a:rPr>
              <a:t>Components of a C Program:</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D06E21-0805-A660-90B1-BD486AC78A16}"/>
              </a:ext>
            </a:extLst>
          </p:cNvPr>
          <p:cNvSpPr>
            <a:spLocks noGrp="1"/>
          </p:cNvSpPr>
          <p:nvPr>
            <p:ph idx="1"/>
          </p:nvPr>
        </p:nvSpPr>
        <p:spPr>
          <a:xfrm>
            <a:off x="625602" y="1027907"/>
            <a:ext cx="7886700" cy="4351338"/>
          </a:xfrm>
        </p:spPr>
        <p:txBody>
          <a:bodyPr>
            <a:normAutofit/>
          </a:bodyPr>
          <a:lstStyle/>
          <a:p>
            <a:pPr fontAlgn="base">
              <a:lnSpc>
                <a:spcPct val="115000"/>
              </a:lnSpc>
              <a:spcBef>
                <a:spcPts val="200"/>
              </a:spcBef>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1. Header Files Inclusion – Line 1 [#include &lt;</a:t>
            </a:r>
            <a:r>
              <a:rPr lang="en-IN" sz="1800" b="1" spc="10" dirty="0" err="1">
                <a:solidFill>
                  <a:srgbClr val="273239"/>
                </a:solidFill>
                <a:effectLst/>
                <a:latin typeface="Nunito" pitchFamily="2" charset="0"/>
                <a:ea typeface="Times New Roman" panose="02020603050405020304" pitchFamily="18" charset="0"/>
                <a:cs typeface="Times New Roman" panose="02020603050405020304" pitchFamily="18" charset="0"/>
              </a:rPr>
              <a:t>stdio.h</a:t>
            </a: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&gt;]</a:t>
            </a:r>
            <a:endPar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indent="0" fontAlgn="base">
              <a:buNone/>
            </a:pPr>
            <a:r>
              <a:rPr lang="en-US" sz="1800" spc="10" dirty="0">
                <a:solidFill>
                  <a:srgbClr val="273239"/>
                </a:solidFill>
                <a:effectLst/>
                <a:latin typeface="Nunito" pitchFamily="2" charset="0"/>
                <a:ea typeface="Times New Roman" panose="02020603050405020304" pitchFamily="18" charset="0"/>
              </a:rPr>
              <a:t> A header file is a file with extension .h which contains C function declarations and macro definitions to be shared between several source files. All lines that start with </a:t>
            </a:r>
            <a:r>
              <a:rPr lang="en-US" sz="1800" b="1" spc="10" dirty="0">
                <a:solidFill>
                  <a:srgbClr val="273239"/>
                </a:solidFill>
                <a:effectLst/>
                <a:latin typeface="Nunito" pitchFamily="2" charset="0"/>
                <a:ea typeface="Times New Roman" panose="02020603050405020304" pitchFamily="18" charset="0"/>
              </a:rPr>
              <a:t># </a:t>
            </a:r>
            <a:r>
              <a:rPr lang="en-US" sz="1800" spc="10" dirty="0">
                <a:solidFill>
                  <a:srgbClr val="273239"/>
                </a:solidFill>
                <a:effectLst/>
                <a:latin typeface="Nunito" pitchFamily="2" charset="0"/>
                <a:ea typeface="Times New Roman" panose="02020603050405020304" pitchFamily="18" charset="0"/>
              </a:rPr>
              <a:t>are processed by a preprocessor which is a program invoked by the </a:t>
            </a:r>
            <a:r>
              <a:rPr lang="en-US" sz="1800" spc="10" dirty="0" err="1">
                <a:solidFill>
                  <a:srgbClr val="273239"/>
                </a:solidFill>
                <a:effectLst/>
                <a:latin typeface="Nunito" pitchFamily="2" charset="0"/>
                <a:ea typeface="Times New Roman" panose="02020603050405020304" pitchFamily="18" charset="0"/>
              </a:rPr>
              <a:t>compiler.The</a:t>
            </a:r>
            <a:r>
              <a:rPr lang="en-US" sz="1800" spc="10" dirty="0">
                <a:solidFill>
                  <a:srgbClr val="273239"/>
                </a:solidFill>
                <a:effectLst/>
                <a:latin typeface="Nunito" pitchFamily="2" charset="0"/>
                <a:ea typeface="Times New Roman" panose="02020603050405020304" pitchFamily="18" charset="0"/>
              </a:rPr>
              <a:t> .h files are called header files in C.</a:t>
            </a:r>
            <a:br>
              <a:rPr lang="en-US" sz="1800" spc="10" dirty="0">
                <a:solidFill>
                  <a:srgbClr val="273239"/>
                </a:solidFill>
                <a:effectLst/>
                <a:latin typeface="Nunito" pitchFamily="2" charset="0"/>
                <a:ea typeface="Times New Roman" panose="02020603050405020304" pitchFamily="18" charset="0"/>
              </a:rPr>
            </a:br>
            <a:r>
              <a:rPr lang="en-US" sz="1800" spc="10" dirty="0">
                <a:solidFill>
                  <a:srgbClr val="273239"/>
                </a:solidFill>
                <a:effectLst/>
                <a:latin typeface="Nunito" pitchFamily="2" charset="0"/>
                <a:ea typeface="Times New Roman" panose="02020603050405020304" pitchFamily="18" charset="0"/>
              </a:rPr>
              <a:t>Some of the C Header files:</a:t>
            </a:r>
            <a:endParaRPr lang="en-IN" sz="1800" dirty="0">
              <a:effectLst/>
              <a:latin typeface="Times New Roman" panose="02020603050405020304" pitchFamily="18" charset="0"/>
              <a:ea typeface="Times New Roman" panose="02020603050405020304" pitchFamily="18" charset="0"/>
            </a:endParaRPr>
          </a:p>
          <a:p>
            <a:r>
              <a:rPr lang="en-IN" sz="1800" spc="10" dirty="0" err="1">
                <a:solidFill>
                  <a:srgbClr val="273239"/>
                </a:solidFill>
                <a:effectLst/>
                <a:latin typeface="Nunito" pitchFamily="2" charset="0"/>
                <a:ea typeface="Times New Roman" panose="02020603050405020304" pitchFamily="18" charset="0"/>
                <a:cs typeface="Times New Roman" panose="02020603050405020304" pitchFamily="18" charset="0"/>
              </a:rPr>
              <a:t>stdio.h</a:t>
            </a: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 – Defines core input and output functions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spc="10" dirty="0" err="1">
                <a:solidFill>
                  <a:srgbClr val="273239"/>
                </a:solidFill>
                <a:effectLst/>
                <a:latin typeface="Nunito" pitchFamily="2" charset="0"/>
                <a:ea typeface="Times New Roman" panose="02020603050405020304" pitchFamily="18" charset="0"/>
                <a:cs typeface="Times New Roman" panose="02020603050405020304" pitchFamily="18" charset="0"/>
              </a:rPr>
              <a:t>math.h</a:t>
            </a: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 – Defines common mathematical functions.</a:t>
            </a:r>
          </a:p>
          <a:p>
            <a:pPr marL="0" indent="0" fontAlgn="base">
              <a:lnSpc>
                <a:spcPct val="115000"/>
              </a:lnSpc>
              <a:spcBef>
                <a:spcPts val="200"/>
              </a:spcBef>
              <a:buNone/>
            </a:pPr>
            <a:endPar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indent="0" fontAlgn="base">
              <a:lnSpc>
                <a:spcPct val="115000"/>
              </a:lnSpc>
              <a:spcBef>
                <a:spcPts val="200"/>
              </a:spcBef>
              <a:buNone/>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2. Main Method Declaration – Line 2 [int main()]</a:t>
            </a:r>
            <a:endParaRPr lang="en-IN"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fontAlgn="base"/>
            <a:r>
              <a:rPr lang="en-US" sz="1800" spc="10" dirty="0">
                <a:solidFill>
                  <a:srgbClr val="273239"/>
                </a:solidFill>
                <a:effectLst/>
                <a:latin typeface="Nunito" pitchFamily="2" charset="0"/>
                <a:ea typeface="Times New Roman" panose="02020603050405020304" pitchFamily="18" charset="0"/>
              </a:rPr>
              <a:t>The next part of a C program is to declare the main() function. It is the entry point of a C program and the execution typically begins with the first line of the main(). The empty brackets indicate that the main doesn’t take any parameter.</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487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8C6FEE-644D-E72D-98D7-0F24D3CC0049}"/>
              </a:ext>
            </a:extLst>
          </p:cNvPr>
          <p:cNvSpPr txBox="1"/>
          <p:nvPr/>
        </p:nvSpPr>
        <p:spPr>
          <a:xfrm>
            <a:off x="342900" y="1027573"/>
            <a:ext cx="8458200" cy="4218078"/>
          </a:xfrm>
          <a:prstGeom prst="rect">
            <a:avLst/>
          </a:prstGeom>
          <a:noFill/>
        </p:spPr>
        <p:txBody>
          <a:bodyPr wrap="square">
            <a:spAutoFit/>
          </a:bodyPr>
          <a:lstStyle/>
          <a:p>
            <a:pPr fontAlgn="base">
              <a:lnSpc>
                <a:spcPct val="115000"/>
              </a:lnSpc>
              <a:spcBef>
                <a:spcPts val="200"/>
              </a:spcBef>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3. Body of Main Method – Line 3 to Line 6 [enclosed in {}]</a:t>
            </a:r>
            <a:endParaRPr lang="en-IN" sz="16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fontAlgn="base">
              <a:spcAft>
                <a:spcPts val="750"/>
              </a:spcAft>
            </a:pPr>
            <a:r>
              <a:rPr lang="en-US" sz="1800" spc="10" dirty="0">
                <a:solidFill>
                  <a:srgbClr val="273239"/>
                </a:solidFill>
                <a:effectLst/>
                <a:latin typeface="Nunito" pitchFamily="2" charset="0"/>
                <a:ea typeface="Times New Roman" panose="02020603050405020304" pitchFamily="18" charset="0"/>
              </a:rPr>
              <a:t>The body of a function in the C program refers to statements that are a part of that function. It can be anything like manipulations, searching, sorting, printing, etc. A pair of curly brackets define the body of a function. All functions must start and end with curly brackets.</a:t>
            </a:r>
            <a:endParaRPr lang="en-IN" sz="1600" dirty="0">
              <a:effectLst/>
              <a:latin typeface="Times New Roman" panose="02020603050405020304" pitchFamily="18" charset="0"/>
              <a:ea typeface="Times New Roman" panose="02020603050405020304" pitchFamily="18" charset="0"/>
            </a:endParaRPr>
          </a:p>
          <a:p>
            <a:pPr fontAlgn="base">
              <a:lnSpc>
                <a:spcPct val="115000"/>
              </a:lnSpc>
              <a:spcBef>
                <a:spcPts val="200"/>
              </a:spcBef>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4. Statement – Line 4 [</a:t>
            </a:r>
            <a:r>
              <a:rPr lang="en-IN" sz="1800" b="1" spc="10" dirty="0" err="1">
                <a:solidFill>
                  <a:srgbClr val="273239"/>
                </a:solidFill>
                <a:effectLst/>
                <a:latin typeface="Nunito" pitchFamily="2" charset="0"/>
                <a:ea typeface="Times New Roman" panose="02020603050405020304" pitchFamily="18" charset="0"/>
                <a:cs typeface="Times New Roman" panose="02020603050405020304" pitchFamily="18" charset="0"/>
              </a:rPr>
              <a:t>printf</a:t>
            </a: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(“Hello World”);]</a:t>
            </a:r>
            <a:endParaRPr lang="en-IN" sz="16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fontAlgn="base"/>
            <a:r>
              <a:rPr lang="en-US" sz="1800" spc="10" dirty="0">
                <a:solidFill>
                  <a:srgbClr val="273239"/>
                </a:solidFill>
                <a:effectLst/>
                <a:latin typeface="Nunito" pitchFamily="2" charset="0"/>
                <a:ea typeface="Times New Roman" panose="02020603050405020304" pitchFamily="18" charset="0"/>
              </a:rPr>
              <a:t>Statements are the instructions given to the compiler. In C, a statement is always terminated by a </a:t>
            </a:r>
            <a:r>
              <a:rPr lang="en-US" sz="1800" b="1" spc="10" dirty="0">
                <a:solidFill>
                  <a:srgbClr val="273239"/>
                </a:solidFill>
                <a:effectLst/>
                <a:latin typeface="Nunito" pitchFamily="2" charset="0"/>
                <a:ea typeface="Times New Roman" panose="02020603050405020304" pitchFamily="18" charset="0"/>
              </a:rPr>
              <a:t>semicolon (;).</a:t>
            </a:r>
            <a:r>
              <a:rPr lang="en-US" sz="1800" spc="10" dirty="0">
                <a:solidFill>
                  <a:srgbClr val="273239"/>
                </a:solidFill>
                <a:effectLst/>
                <a:latin typeface="Nunito" pitchFamily="2" charset="0"/>
                <a:ea typeface="Times New Roman" panose="02020603050405020304" pitchFamily="18" charset="0"/>
              </a:rPr>
              <a:t> In this particular case, we use </a:t>
            </a:r>
            <a:r>
              <a:rPr lang="en-US" sz="1800" spc="10" dirty="0" err="1">
                <a:solidFill>
                  <a:srgbClr val="273239"/>
                </a:solidFill>
                <a:effectLst/>
                <a:latin typeface="Nunito" pitchFamily="2" charset="0"/>
                <a:ea typeface="Times New Roman" panose="02020603050405020304" pitchFamily="18" charset="0"/>
              </a:rPr>
              <a:t>printf</a:t>
            </a:r>
            <a:r>
              <a:rPr lang="en-US" sz="1800" spc="10" dirty="0">
                <a:solidFill>
                  <a:srgbClr val="273239"/>
                </a:solidFill>
                <a:effectLst/>
                <a:latin typeface="Nunito" pitchFamily="2" charset="0"/>
                <a:ea typeface="Times New Roman" panose="02020603050405020304" pitchFamily="18" charset="0"/>
              </a:rPr>
              <a:t>() function to instruct the compiler to display “Hello World” text on the screen.</a:t>
            </a:r>
          </a:p>
          <a:p>
            <a:pPr fontAlgn="base"/>
            <a:endParaRPr lang="en-IN" sz="1600" dirty="0">
              <a:effectLst/>
              <a:latin typeface="Times New Roman" panose="02020603050405020304" pitchFamily="18" charset="0"/>
              <a:ea typeface="Times New Roman" panose="02020603050405020304" pitchFamily="18" charset="0"/>
            </a:endParaRPr>
          </a:p>
          <a:p>
            <a:pPr algn="just" fontAlgn="base">
              <a:lnSpc>
                <a:spcPct val="115000"/>
              </a:lnSpc>
              <a:spcBef>
                <a:spcPts val="200"/>
              </a:spcBef>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5. Return Statement – Line 5 [return 0;]</a:t>
            </a:r>
            <a:endParaRPr lang="en-IN" sz="16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algn="just" fontAlgn="base">
              <a:spcAft>
                <a:spcPts val="750"/>
              </a:spcAft>
            </a:pPr>
            <a:r>
              <a:rPr lang="en-US" sz="1800" spc="10" dirty="0">
                <a:solidFill>
                  <a:srgbClr val="273239"/>
                </a:solidFill>
                <a:effectLst/>
                <a:latin typeface="Nunito" pitchFamily="2" charset="0"/>
                <a:ea typeface="Times New Roman" panose="02020603050405020304" pitchFamily="18" charset="0"/>
              </a:rPr>
              <a:t>The last part of any C function is the return statement. The return statement refers to the return values from a function. This return statement and return value depend upon the return type of the function.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582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C11DA-A362-7A77-3F5E-E6369FE24D94}"/>
              </a:ext>
            </a:extLst>
          </p:cNvPr>
          <p:cNvSpPr>
            <a:spLocks noGrp="1"/>
          </p:cNvSpPr>
          <p:nvPr>
            <p:ph idx="1"/>
          </p:nvPr>
        </p:nvSpPr>
        <p:spPr>
          <a:xfrm>
            <a:off x="628650" y="685800"/>
            <a:ext cx="7829550" cy="5491163"/>
          </a:xfrm>
        </p:spPr>
        <p:txBody>
          <a:bodyPr>
            <a:normAutofit lnSpcReduction="10000"/>
          </a:bodyPr>
          <a:lstStyle/>
          <a:p>
            <a:r>
              <a:rPr lang="en-IN" dirty="0"/>
              <a:t>#include&lt;stdio.h&gt;</a:t>
            </a:r>
          </a:p>
          <a:p>
            <a:r>
              <a:rPr lang="en-IN" dirty="0"/>
              <a:t>#include&lt;conio.h&gt;</a:t>
            </a:r>
          </a:p>
          <a:p>
            <a:r>
              <a:rPr lang="en-IN" dirty="0"/>
              <a:t>int main()</a:t>
            </a:r>
          </a:p>
          <a:p>
            <a:pPr marL="0" indent="0">
              <a:buNone/>
            </a:pPr>
            <a:r>
              <a:rPr lang="en-IN" dirty="0"/>
              <a:t>{</a:t>
            </a:r>
          </a:p>
          <a:p>
            <a:r>
              <a:rPr lang="en-IN" dirty="0"/>
              <a:t>	int num1,num2,sum;</a:t>
            </a:r>
          </a:p>
          <a:p>
            <a:r>
              <a:rPr lang="en-IN" dirty="0"/>
              <a:t>	</a:t>
            </a:r>
            <a:r>
              <a:rPr lang="en-IN" dirty="0" err="1"/>
              <a:t>printf</a:t>
            </a:r>
            <a:r>
              <a:rPr lang="en-IN" dirty="0"/>
              <a:t>("enter two integers:");</a:t>
            </a:r>
          </a:p>
          <a:p>
            <a:r>
              <a:rPr lang="en-IN" dirty="0"/>
              <a:t>	</a:t>
            </a:r>
            <a:r>
              <a:rPr lang="en-IN" dirty="0" err="1"/>
              <a:t>scanf</a:t>
            </a:r>
            <a:r>
              <a:rPr lang="en-IN" dirty="0"/>
              <a:t>("%d %d", &amp;num1, &amp;num2);</a:t>
            </a:r>
          </a:p>
          <a:p>
            <a:r>
              <a:rPr lang="en-IN" dirty="0"/>
              <a:t>	sum = num1 + num2;</a:t>
            </a:r>
          </a:p>
          <a:p>
            <a:r>
              <a:rPr lang="en-IN" dirty="0"/>
              <a:t>	</a:t>
            </a:r>
            <a:r>
              <a:rPr lang="en-IN" dirty="0" err="1"/>
              <a:t>printf</a:t>
            </a:r>
            <a:r>
              <a:rPr lang="en-IN" dirty="0"/>
              <a:t>("%d + %d = %d", num1, num2, sum);</a:t>
            </a:r>
          </a:p>
          <a:p>
            <a:r>
              <a:rPr lang="en-IN" dirty="0"/>
              <a:t>	return 0;	</a:t>
            </a:r>
          </a:p>
          <a:p>
            <a:r>
              <a:rPr lang="en-IN" dirty="0"/>
              <a:t>}</a:t>
            </a:r>
          </a:p>
        </p:txBody>
      </p:sp>
    </p:spTree>
    <p:extLst>
      <p:ext uri="{BB962C8B-B14F-4D97-AF65-F5344CB8AC3E}">
        <p14:creationId xmlns:p14="http://schemas.microsoft.com/office/powerpoint/2010/main" val="73296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990600"/>
            <a:ext cx="6400800" cy="3962400"/>
          </a:xfrm>
        </p:spPr>
        <p:style>
          <a:lnRef idx="1">
            <a:schemeClr val="accent5"/>
          </a:lnRef>
          <a:fillRef idx="3">
            <a:schemeClr val="accent5"/>
          </a:fillRef>
          <a:effectRef idx="2">
            <a:schemeClr val="accent5"/>
          </a:effectRef>
          <a:fontRef idx="minor">
            <a:schemeClr val="lt1"/>
          </a:fontRef>
        </p:style>
        <p:txBody>
          <a:bodyPr/>
          <a:lstStyle/>
          <a:p>
            <a:r>
              <a:rPr lang="en-US" dirty="0"/>
              <a:t>Algorithms and flowcharts are different mechanisms used for designing different programs, particularly in computer programming.</a:t>
            </a:r>
          </a:p>
          <a:p>
            <a:r>
              <a:rPr lang="en-US" dirty="0"/>
              <a:t>An algorithm is a step-by-step summary of the procedure.</a:t>
            </a:r>
          </a:p>
          <a:p>
            <a:r>
              <a:rPr lang="en-US" dirty="0"/>
              <a:t>while on the other hand, a flowchart illustrates the steps of a program graphically.</a:t>
            </a:r>
          </a:p>
        </p:txBody>
      </p:sp>
      <p:sp>
        <p:nvSpPr>
          <p:cNvPr id="5" name="TextBox 4">
            <a:extLst>
              <a:ext uri="{FF2B5EF4-FFF2-40B4-BE49-F238E27FC236}">
                <a16:creationId xmlns:a16="http://schemas.microsoft.com/office/drawing/2014/main" id="{835B0D50-1ECB-E3F6-7843-7FBB382672AE}"/>
              </a:ext>
            </a:extLst>
          </p:cNvPr>
          <p:cNvSpPr txBox="1"/>
          <p:nvPr/>
        </p:nvSpPr>
        <p:spPr>
          <a:xfrm>
            <a:off x="2590800" y="365736"/>
            <a:ext cx="4572000" cy="369332"/>
          </a:xfrm>
          <a:prstGeom prst="rect">
            <a:avLst/>
          </a:prstGeom>
          <a:noFill/>
        </p:spPr>
        <p:txBody>
          <a:bodyPr wrap="square">
            <a:spAutoFit/>
          </a:bodyPr>
          <a:lstStyle/>
          <a:p>
            <a:r>
              <a:rPr lang="en-IN" b="1" u="sng" dirty="0"/>
              <a:t>Programming Using Algorithm And Flow Chart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580" y="248164"/>
            <a:ext cx="2374541" cy="742436"/>
          </a:xfrm>
        </p:spPr>
        <p:txBody>
          <a:bodyPr/>
          <a:lstStyle/>
          <a:p>
            <a:r>
              <a:rPr lang="en-IN" b="1" u="sng" dirty="0"/>
              <a:t>Algorithm</a:t>
            </a:r>
            <a:endParaRPr lang="en-US" b="1" dirty="0"/>
          </a:p>
        </p:txBody>
      </p:sp>
      <p:sp>
        <p:nvSpPr>
          <p:cNvPr id="3" name="Content Placeholder 2"/>
          <p:cNvSpPr>
            <a:spLocks noGrp="1"/>
          </p:cNvSpPr>
          <p:nvPr>
            <p:ph idx="1"/>
          </p:nvPr>
        </p:nvSpPr>
        <p:spPr>
          <a:xfrm>
            <a:off x="457200" y="1083189"/>
            <a:ext cx="7886700" cy="4351338"/>
          </a:xfrm>
        </p:spPr>
        <p:txBody>
          <a:bodyPr>
            <a:normAutofit/>
          </a:bodyPr>
          <a:lstStyle/>
          <a:p>
            <a:r>
              <a:rPr lang="en-US" dirty="0"/>
              <a:t>Example:</a:t>
            </a:r>
          </a:p>
          <a:p>
            <a:pPr fontAlgn="base"/>
            <a:r>
              <a:rPr lang="en-US" dirty="0"/>
              <a:t>Algorithm to add two numbers in C:</a:t>
            </a:r>
          </a:p>
          <a:p>
            <a:pPr fontAlgn="base"/>
            <a:r>
              <a:rPr lang="en-US" dirty="0"/>
              <a:t>1) Start.</a:t>
            </a:r>
          </a:p>
          <a:p>
            <a:pPr fontAlgn="base"/>
            <a:r>
              <a:rPr lang="en-US" dirty="0"/>
              <a:t>2) Accept Number one.</a:t>
            </a:r>
          </a:p>
          <a:p>
            <a:pPr fontAlgn="base"/>
            <a:r>
              <a:rPr lang="en-US" dirty="0"/>
              <a:t>3) Accept Number two.</a:t>
            </a:r>
          </a:p>
          <a:p>
            <a:pPr fontAlgn="base"/>
            <a:r>
              <a:rPr lang="en-US" dirty="0"/>
              <a:t>4) Add both the numbers.</a:t>
            </a:r>
          </a:p>
          <a:p>
            <a:pPr fontAlgn="base"/>
            <a:r>
              <a:rPr lang="en-US" dirty="0"/>
              <a:t>5) Print the result.</a:t>
            </a:r>
          </a:p>
          <a:p>
            <a:pPr fontAlgn="base"/>
            <a:r>
              <a:rPr lang="en-US" dirty="0"/>
              <a:t>6) End</a:t>
            </a:r>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0"/>
            <a:ext cx="5276088" cy="1143000"/>
          </a:xfrm>
        </p:spPr>
        <p:txBody>
          <a:bodyPr/>
          <a:lstStyle/>
          <a:p>
            <a:r>
              <a:rPr lang="en-US" b="1" u="sng" dirty="0"/>
              <a:t>Flow chart</a:t>
            </a:r>
          </a:p>
        </p:txBody>
      </p:sp>
      <p:pic>
        <p:nvPicPr>
          <p:cNvPr id="4" name="Content Placeholder 3" descr="Flowchart to Add Two Numbers.png"/>
          <p:cNvPicPr>
            <a:picLocks noGrp="1" noChangeAspect="1"/>
          </p:cNvPicPr>
          <p:nvPr>
            <p:ph idx="1"/>
          </p:nvPr>
        </p:nvPicPr>
        <p:blipFill>
          <a:blip r:embed="rId2"/>
          <a:stretch>
            <a:fillRect/>
          </a:stretch>
        </p:blipFill>
        <p:spPr>
          <a:xfrm>
            <a:off x="3429000" y="1122528"/>
            <a:ext cx="3329544" cy="459247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914400"/>
            <a:ext cx="5897880" cy="762000"/>
          </a:xfrm>
        </p:spPr>
        <p:txBody>
          <a:bodyPr>
            <a:normAutofit fontScale="90000"/>
          </a:bodyPr>
          <a:lstStyle/>
          <a:p>
            <a:r>
              <a:rPr lang="en-US" b="1" u="sng" dirty="0"/>
              <a:t>Flowchart Guidelines</a:t>
            </a:r>
            <a:br>
              <a:rPr lang="en-US" dirty="0"/>
            </a:b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To create a flowchart, you must follow the following current standard guideline:</a:t>
            </a:r>
          </a:p>
          <a:p>
            <a:pPr lvl="0"/>
            <a:r>
              <a:rPr lang="en-US" dirty="0"/>
              <a:t>Step 1: Start the program.</a:t>
            </a:r>
          </a:p>
          <a:p>
            <a:pPr lvl="0"/>
            <a:r>
              <a:rPr lang="en-US" dirty="0"/>
              <a:t>Step 2: Begin Process 1 of the program.</a:t>
            </a:r>
          </a:p>
          <a:p>
            <a:pPr lvl="0"/>
            <a:r>
              <a:rPr lang="en-US" dirty="0"/>
              <a:t>Step 3: Check some conditions and take a Decision (“yes” or “no”).</a:t>
            </a:r>
          </a:p>
          <a:p>
            <a:pPr lvl="0"/>
            <a:r>
              <a:rPr lang="en-US" dirty="0"/>
              <a:t>Step 4: If the decision is “yes”, proceed to Process 3. If the decision is “no”, proceed to Process 2 and return to Step 2.</a:t>
            </a:r>
          </a:p>
          <a:p>
            <a:pPr lvl="0"/>
            <a:r>
              <a:rPr lang="en-US" dirty="0"/>
              <a:t>Step 5: End of the program.</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DE1B511-7DD8-1907-C6AE-7482423E8A29}"/>
              </a:ext>
            </a:extLst>
          </p:cNvPr>
          <p:cNvSpPr txBox="1"/>
          <p:nvPr/>
        </p:nvSpPr>
        <p:spPr>
          <a:xfrm>
            <a:off x="457201" y="990600"/>
            <a:ext cx="8534398" cy="3452227"/>
          </a:xfrm>
          <a:prstGeom prst="rect">
            <a:avLst/>
          </a:prstGeom>
          <a:noFill/>
        </p:spPr>
        <p:txBody>
          <a:bodyPr wrap="square">
            <a:spAutoFit/>
          </a:bodyPr>
          <a:lstStyle/>
          <a:p>
            <a:pPr algn="ctr">
              <a:lnSpc>
                <a:spcPts val="2700"/>
              </a:lnSpc>
              <a:spcAft>
                <a:spcPts val="900"/>
              </a:spcAft>
            </a:pPr>
            <a:r>
              <a:rPr lang="en-IN" sz="3600" b="1" u="sng" kern="0" dirty="0">
                <a:effectLst/>
                <a:latin typeface="Times New Roman" panose="02020603050405020304" pitchFamily="18" charset="0"/>
                <a:ea typeface="Times New Roman" panose="02020603050405020304" pitchFamily="18" charset="0"/>
                <a:cs typeface="Times New Roman" panose="02020603050405020304" pitchFamily="18" charset="0"/>
              </a:rPr>
              <a:t>Character set</a:t>
            </a:r>
          </a:p>
          <a:p>
            <a:pPr algn="ctr">
              <a:lnSpc>
                <a:spcPts val="2700"/>
              </a:lnSpc>
              <a:spcAft>
                <a:spcPts val="900"/>
              </a:spcAft>
            </a:pP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12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 character set is a set of alphabets, letters and some special characters that are valid in C language.</a:t>
            </a:r>
            <a:endPar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Aft>
                <a:spcPts val="900"/>
              </a:spcAft>
            </a:pPr>
            <a:r>
              <a:rPr lang="en-IN" sz="2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Alphabets</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5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Uppercase: A B C ................................... X Y 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500"/>
              </a:lnSpc>
              <a:spcAft>
                <a:spcPts val="12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Lowercase: a b c ....................................x y z</a:t>
            </a: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250"/>
              </a:lnSpc>
              <a:spcAft>
                <a:spcPts val="12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 accepts both lowercase and uppercase alphabets as variables and functions.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7DB572C9-1540-5440-1CD3-60DC5D61A802}"/>
              </a:ext>
            </a:extLst>
          </p:cNvPr>
          <p:cNvSpPr>
            <a:spLocks noChangeArrowheads="1"/>
          </p:cNvSpPr>
          <p:nvPr/>
        </p:nvSpPr>
        <p:spPr bwMode="auto">
          <a:xfrm>
            <a:off x="475488" y="4648200"/>
            <a:ext cx="8193023" cy="769441"/>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800" b="1" i="0" u="none" strike="noStrike" cap="none" normalizeH="0" baseline="0" dirty="0">
                <a:ln>
                  <a:noFill/>
                </a:ln>
                <a:solidFill>
                  <a:schemeClr val="bg1"/>
                </a:solidFill>
                <a:effectLst/>
                <a:ea typeface="Times New Roman" panose="02020603050405020304" pitchFamily="18" charset="0"/>
                <a:cs typeface="Arial" panose="020B0604020202020204" pitchFamily="34" charset="0"/>
              </a:rPr>
              <a:t>Digits</a:t>
            </a:r>
            <a:endParaRPr kumimoji="0" lang="en-US" altLang="en-US" sz="105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0 1 2 3 4 5 6 7 8 9</a:t>
            </a:r>
            <a:endParaRPr kumimoji="0" lang="en-US" altLang="en-US" sz="1050" b="0" i="0" u="none" strike="noStrike" cap="none" normalizeH="0" baseline="0" dirty="0">
              <a:ln>
                <a:noFill/>
              </a:ln>
              <a:solidFill>
                <a:schemeClr val="bg1"/>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14970-F2F4-1123-523A-973166F0518F}"/>
              </a:ext>
            </a:extLst>
          </p:cNvPr>
          <p:cNvSpPr>
            <a:spLocks noGrp="1"/>
          </p:cNvSpPr>
          <p:nvPr>
            <p:ph idx="1"/>
          </p:nvPr>
        </p:nvSpPr>
        <p:spPr>
          <a:xfrm>
            <a:off x="628650" y="1253330"/>
            <a:ext cx="8058150" cy="5071269"/>
          </a:xfrm>
        </p:spPr>
        <p:txBody>
          <a:bodyPr>
            <a:norm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1"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What is 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is a general-purpose programming language created by Dennis Ritchie at the Bell Laboratories in 1972.</a:t>
            </a:r>
            <a:endPar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very popular language</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is strongly associated with UNIX, as it was developed to write the UNIX operating system.</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1">
            <a:extLst>
              <a:ext uri="{FF2B5EF4-FFF2-40B4-BE49-F238E27FC236}">
                <a16:creationId xmlns:a16="http://schemas.microsoft.com/office/drawing/2014/main" id="{53DE61DB-9B5B-19AC-087C-C2412F800010}"/>
              </a:ext>
            </a:extLst>
          </p:cNvPr>
          <p:cNvSpPr>
            <a:spLocks noChangeArrowheads="1"/>
          </p:cNvSpPr>
          <p:nvPr/>
        </p:nvSpPr>
        <p:spPr bwMode="auto">
          <a:xfrm>
            <a:off x="0" y="-22074"/>
            <a:ext cx="184731" cy="5013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71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535B9A2-49A9-F37A-05C0-5A3DA17281A3}"/>
              </a:ext>
            </a:extLst>
          </p:cNvPr>
          <p:cNvGraphicFramePr>
            <a:graphicFrameLocks noGrp="1"/>
          </p:cNvGraphicFramePr>
          <p:nvPr>
            <p:extLst>
              <p:ext uri="{D42A27DB-BD31-4B8C-83A1-F6EECF244321}">
                <p14:modId xmlns:p14="http://schemas.microsoft.com/office/powerpoint/2010/main" val="307755524"/>
              </p:ext>
            </p:extLst>
          </p:nvPr>
        </p:nvGraphicFramePr>
        <p:xfrm>
          <a:off x="1143000" y="990600"/>
          <a:ext cx="6858000" cy="5241002"/>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3075084011"/>
                    </a:ext>
                  </a:extLst>
                </a:gridCol>
                <a:gridCol w="1371600">
                  <a:extLst>
                    <a:ext uri="{9D8B030D-6E8A-4147-A177-3AD203B41FA5}">
                      <a16:colId xmlns:a16="http://schemas.microsoft.com/office/drawing/2014/main" val="2103059779"/>
                    </a:ext>
                  </a:extLst>
                </a:gridCol>
                <a:gridCol w="1371600">
                  <a:extLst>
                    <a:ext uri="{9D8B030D-6E8A-4147-A177-3AD203B41FA5}">
                      <a16:colId xmlns:a16="http://schemas.microsoft.com/office/drawing/2014/main" val="4060365201"/>
                    </a:ext>
                  </a:extLst>
                </a:gridCol>
                <a:gridCol w="1371600">
                  <a:extLst>
                    <a:ext uri="{9D8B030D-6E8A-4147-A177-3AD203B41FA5}">
                      <a16:colId xmlns:a16="http://schemas.microsoft.com/office/drawing/2014/main" val="3471275152"/>
                    </a:ext>
                  </a:extLst>
                </a:gridCol>
                <a:gridCol w="1371600">
                  <a:extLst>
                    <a:ext uri="{9D8B030D-6E8A-4147-A177-3AD203B41FA5}">
                      <a16:colId xmlns:a16="http://schemas.microsoft.com/office/drawing/2014/main" val="1550116832"/>
                    </a:ext>
                  </a:extLst>
                </a:gridCol>
              </a:tblGrid>
              <a:tr h="734750">
                <a:tc gridSpan="5">
                  <a:txBody>
                    <a:bodyPr/>
                    <a:lstStyle/>
                    <a:p>
                      <a:pPr algn="ctr">
                        <a:lnSpc>
                          <a:spcPts val="1500"/>
                        </a:lnSpc>
                        <a:spcAft>
                          <a:spcPts val="800"/>
                        </a:spcAft>
                      </a:pPr>
                      <a:r>
                        <a:rPr lang="en-IN" sz="2400" b="1" kern="0" dirty="0">
                          <a:effectLst/>
                        </a:rPr>
                        <a:t>Special Characters in C Programming</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845936"/>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&lt; </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&gt; </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_</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2384785991"/>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3826656184"/>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752677328"/>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&amp;</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3867964679"/>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780110311"/>
                  </a:ext>
                </a:extLst>
              </a:tr>
              <a:tr h="751042">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dirty="0">
                          <a:effectLst/>
                        </a:rPr>
                        <a:t>\</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a:effectLst/>
                        </a:rPr>
                        <a:t>~</a:t>
                      </a:r>
                      <a:endParaRPr lang="en-IN" sz="2800" b="1"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dirty="0">
                          <a:effectLst/>
                        </a:rPr>
                        <a:t>+</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3200" b="1" kern="0" dirty="0">
                          <a:effectLst/>
                        </a:rPr>
                        <a:t> </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856529873"/>
                  </a:ext>
                </a:extLst>
              </a:tr>
            </a:tbl>
          </a:graphicData>
        </a:graphic>
      </p:graphicFrame>
    </p:spTree>
    <p:extLst>
      <p:ext uri="{BB962C8B-B14F-4D97-AF65-F5344CB8AC3E}">
        <p14:creationId xmlns:p14="http://schemas.microsoft.com/office/powerpoint/2010/main" val="251395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E14D-35B7-88BE-1B21-B3EE1B19C55E}"/>
              </a:ext>
            </a:extLst>
          </p:cNvPr>
          <p:cNvSpPr>
            <a:spLocks noGrp="1"/>
          </p:cNvSpPr>
          <p:nvPr>
            <p:ph type="title"/>
          </p:nvPr>
        </p:nvSpPr>
        <p:spPr/>
        <p:txBody>
          <a:bodyPr/>
          <a:lstStyle/>
          <a:p>
            <a:pPr algn="ctr"/>
            <a:r>
              <a:rPr lang="en-US" b="1" u="sng" dirty="0">
                <a:latin typeface="Times New Roman" panose="02020603050405020304" pitchFamily="18" charset="0"/>
                <a:cs typeface="Times New Roman" panose="02020603050405020304" pitchFamily="18" charset="0"/>
              </a:rPr>
              <a:t>Token:-</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7DFBDC-2991-E131-7F53-81AD9F8664AB}"/>
              </a:ext>
            </a:extLst>
          </p:cNvPr>
          <p:cNvSpPr>
            <a:spLocks noGrp="1"/>
          </p:cNvSpPr>
          <p:nvPr>
            <p:ph idx="1"/>
          </p:nvPr>
        </p:nvSpPr>
        <p:spPr>
          <a:xfrm>
            <a:off x="628650" y="1447800"/>
            <a:ext cx="7886700" cy="4351338"/>
          </a:xfrm>
        </p:spPr>
        <p:txBody>
          <a:bodyPr/>
          <a:lstStyle/>
          <a:p>
            <a:pPr marL="0" indent="0" algn="l" fontAlgn="base">
              <a:buNone/>
            </a:pPr>
            <a:r>
              <a:rPr lang="en-US" b="0" i="0" dirty="0">
                <a:solidFill>
                  <a:srgbClr val="273239"/>
                </a:solidFill>
                <a:effectLst/>
                <a:latin typeface="Times New Roman" panose="02020603050405020304" pitchFamily="18" charset="0"/>
                <a:cs typeface="Times New Roman" panose="02020603050405020304" pitchFamily="18" charset="0"/>
              </a:rPr>
              <a:t>A token in C can be defined as the smallest individual element of the C programming language that is meaningful to the compiler. It is the basic component of a C program.</a:t>
            </a:r>
          </a:p>
          <a:p>
            <a:pPr algn="l" fontAlgn="base"/>
            <a:r>
              <a:rPr lang="en-US" b="1" i="0" dirty="0">
                <a:solidFill>
                  <a:srgbClr val="273239"/>
                </a:solidFill>
                <a:effectLst/>
                <a:latin typeface="Times New Roman" panose="02020603050405020304" pitchFamily="18" charset="0"/>
                <a:cs typeface="Times New Roman" panose="02020603050405020304" pitchFamily="18" charset="0"/>
              </a:rPr>
              <a:t>Types of Tokens in C</a:t>
            </a:r>
          </a:p>
          <a:p>
            <a:pPr marL="0" indent="0" algn="l" fontAlgn="base">
              <a:buNone/>
            </a:pPr>
            <a:r>
              <a:rPr lang="en-US" b="0" i="0" dirty="0">
                <a:solidFill>
                  <a:srgbClr val="273239"/>
                </a:solidFill>
                <a:effectLst/>
                <a:latin typeface="Times New Roman" panose="02020603050405020304" pitchFamily="18" charset="0"/>
                <a:cs typeface="Times New Roman" panose="02020603050405020304" pitchFamily="18" charset="0"/>
              </a:rPr>
              <a:t>The tokens of C language can be classified into six types based on the functions they are used to perform. The types of C tokens are as:</a:t>
            </a:r>
          </a:p>
          <a:p>
            <a:endParaRPr lang="en-IN" dirty="0"/>
          </a:p>
        </p:txBody>
      </p:sp>
    </p:spTree>
    <p:extLst>
      <p:ext uri="{BB962C8B-B14F-4D97-AF65-F5344CB8AC3E}">
        <p14:creationId xmlns:p14="http://schemas.microsoft.com/office/powerpoint/2010/main" val="1760912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275-F376-86E9-A1EE-5F3185FEE2E4}"/>
              </a:ext>
            </a:extLst>
          </p:cNvPr>
          <p:cNvSpPr>
            <a:spLocks noGrp="1"/>
          </p:cNvSpPr>
          <p:nvPr>
            <p:ph type="title"/>
          </p:nvPr>
        </p:nvSpPr>
        <p:spPr>
          <a:xfrm>
            <a:off x="685800" y="228600"/>
            <a:ext cx="7696200" cy="2075911"/>
          </a:xfrm>
        </p:spPr>
        <p:txBody>
          <a:bodyPr>
            <a:normAutofit fontScale="90000"/>
          </a:bodyPr>
          <a:lstStyle/>
          <a:p>
            <a:pPr algn="ctr" fontAlgn="base"/>
            <a:r>
              <a:rPr lang="en-US" b="0" i="1" dirty="0">
                <a:solidFill>
                  <a:srgbClr val="273239"/>
                </a:solidFill>
                <a:effectLst/>
                <a:latin typeface="Nunito" pitchFamily="2" charset="0"/>
              </a:rPr>
              <a:t> </a:t>
            </a:r>
            <a:br>
              <a:rPr lang="en-US" b="0" i="1" dirty="0">
                <a:solidFill>
                  <a:srgbClr val="273239"/>
                </a:solidFill>
                <a:effectLst/>
                <a:latin typeface="Nunito" pitchFamily="2" charset="0"/>
              </a:rPr>
            </a:br>
            <a:r>
              <a:rPr lang="en-US" sz="2200" b="1" i="0" dirty="0">
                <a:solidFill>
                  <a:srgbClr val="273239"/>
                </a:solidFill>
                <a:effectLst/>
                <a:latin typeface="Times New Roman" panose="02020603050405020304" pitchFamily="18" charset="0"/>
                <a:cs typeface="Times New Roman" panose="02020603050405020304" pitchFamily="18" charset="0"/>
              </a:rPr>
              <a:t>Keywords</a:t>
            </a:r>
            <a:r>
              <a:rPr lang="en-US" sz="2200" dirty="0">
                <a:solidFill>
                  <a:srgbClr val="273239"/>
                </a:solidFill>
                <a:latin typeface="Times New Roman" panose="02020603050405020304" pitchFamily="18" charset="0"/>
                <a:cs typeface="Times New Roman" panose="02020603050405020304" pitchFamily="18" charset="0"/>
              </a:rPr>
              <a:t> </a:t>
            </a:r>
            <a:br>
              <a:rPr lang="en-US" sz="2200" dirty="0">
                <a:solidFill>
                  <a:srgbClr val="273239"/>
                </a:solidFill>
                <a:latin typeface="Times New Roman" panose="02020603050405020304" pitchFamily="18" charset="0"/>
                <a:cs typeface="Times New Roman" panose="02020603050405020304" pitchFamily="18" charset="0"/>
              </a:rPr>
            </a:br>
            <a:r>
              <a:rPr lang="en-US" sz="2200" b="1" i="0" dirty="0">
                <a:solidFill>
                  <a:srgbClr val="273239"/>
                </a:solidFill>
                <a:effectLst/>
                <a:latin typeface="Times New Roman" panose="02020603050405020304" pitchFamily="18" charset="0"/>
                <a:cs typeface="Times New Roman" panose="02020603050405020304" pitchFamily="18" charset="0"/>
              </a:rPr>
              <a:t>Identifiers</a:t>
            </a:r>
            <a:r>
              <a:rPr lang="en-US" sz="2200" dirty="0">
                <a:solidFill>
                  <a:srgbClr val="273239"/>
                </a:solidFill>
                <a:latin typeface="Times New Roman" panose="02020603050405020304" pitchFamily="18" charset="0"/>
                <a:cs typeface="Times New Roman" panose="02020603050405020304" pitchFamily="18" charset="0"/>
              </a:rPr>
              <a:t> </a:t>
            </a:r>
            <a:br>
              <a:rPr lang="en-US" sz="2200" dirty="0">
                <a:solidFill>
                  <a:srgbClr val="273239"/>
                </a:solidFill>
                <a:latin typeface="Times New Roman" panose="02020603050405020304" pitchFamily="18" charset="0"/>
                <a:cs typeface="Times New Roman" panose="02020603050405020304" pitchFamily="18" charset="0"/>
              </a:rPr>
            </a:br>
            <a:r>
              <a:rPr lang="en-US" sz="2200" b="1" i="0" dirty="0">
                <a:solidFill>
                  <a:srgbClr val="273239"/>
                </a:solidFill>
                <a:effectLst/>
                <a:latin typeface="Times New Roman" panose="02020603050405020304" pitchFamily="18" charset="0"/>
                <a:cs typeface="Times New Roman" panose="02020603050405020304" pitchFamily="18" charset="0"/>
              </a:rPr>
              <a:t>Constants</a:t>
            </a:r>
            <a:br>
              <a:rPr lang="en-US" sz="2200" b="1" i="0" dirty="0">
                <a:solidFill>
                  <a:srgbClr val="273239"/>
                </a:solidFill>
                <a:effectLst/>
                <a:latin typeface="Times New Roman" panose="02020603050405020304" pitchFamily="18" charset="0"/>
                <a:cs typeface="Times New Roman" panose="02020603050405020304" pitchFamily="18" charset="0"/>
              </a:rPr>
            </a:br>
            <a:r>
              <a:rPr lang="en-US" sz="2200" b="1" i="0" dirty="0">
                <a:solidFill>
                  <a:srgbClr val="273239"/>
                </a:solidFill>
                <a:effectLst/>
                <a:latin typeface="Times New Roman" panose="02020603050405020304" pitchFamily="18" charset="0"/>
                <a:cs typeface="Times New Roman" panose="02020603050405020304" pitchFamily="18" charset="0"/>
              </a:rPr>
              <a:t>Strings</a:t>
            </a:r>
            <a:r>
              <a:rPr lang="en-US" sz="2200" dirty="0">
                <a:solidFill>
                  <a:srgbClr val="273239"/>
                </a:solidFill>
                <a:latin typeface="Times New Roman" panose="02020603050405020304" pitchFamily="18" charset="0"/>
                <a:cs typeface="Times New Roman" panose="02020603050405020304" pitchFamily="18" charset="0"/>
              </a:rPr>
              <a:t> </a:t>
            </a:r>
            <a:r>
              <a:rPr lang="en-US" sz="2200" b="1" i="0" dirty="0">
                <a:solidFill>
                  <a:srgbClr val="273239"/>
                </a:solidFill>
                <a:effectLst/>
                <a:latin typeface="Times New Roman" panose="02020603050405020304" pitchFamily="18" charset="0"/>
                <a:cs typeface="Times New Roman" panose="02020603050405020304" pitchFamily="18" charset="0"/>
              </a:rPr>
              <a:t>Special Symbols</a:t>
            </a:r>
            <a:br>
              <a:rPr lang="en-US" sz="2200" b="1" i="0" dirty="0">
                <a:solidFill>
                  <a:srgbClr val="273239"/>
                </a:solidFill>
                <a:effectLst/>
                <a:latin typeface="Times New Roman" panose="02020603050405020304" pitchFamily="18" charset="0"/>
                <a:cs typeface="Times New Roman" panose="02020603050405020304" pitchFamily="18" charset="0"/>
              </a:rPr>
            </a:br>
            <a:r>
              <a:rPr lang="en-US" sz="2200" b="1" i="0" dirty="0">
                <a:solidFill>
                  <a:srgbClr val="273239"/>
                </a:solidFill>
                <a:effectLst/>
                <a:latin typeface="Times New Roman" panose="02020603050405020304" pitchFamily="18" charset="0"/>
                <a:cs typeface="Times New Roman" panose="02020603050405020304" pitchFamily="18" charset="0"/>
              </a:rPr>
              <a:t>Operators</a:t>
            </a:r>
            <a:br>
              <a:rPr lang="en-US" b="0"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585090D-B374-F214-63A0-1100F2748C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81200"/>
            <a:ext cx="7886700" cy="3706749"/>
          </a:xfrm>
        </p:spPr>
      </p:pic>
    </p:spTree>
    <p:extLst>
      <p:ext uri="{BB962C8B-B14F-4D97-AF65-F5344CB8AC3E}">
        <p14:creationId xmlns:p14="http://schemas.microsoft.com/office/powerpoint/2010/main" val="185654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00ED-86B6-6803-BFFE-836FB770B4C4}"/>
              </a:ext>
            </a:extLst>
          </p:cNvPr>
          <p:cNvSpPr>
            <a:spLocks noGrp="1"/>
          </p:cNvSpPr>
          <p:nvPr>
            <p:ph type="title"/>
          </p:nvPr>
        </p:nvSpPr>
        <p:spPr>
          <a:xfrm>
            <a:off x="2450741" y="547878"/>
            <a:ext cx="5105399" cy="1325563"/>
          </a:xfrm>
        </p:spPr>
        <p:txBody>
          <a:bodyPr>
            <a:normAutofit fontScale="90000"/>
          </a:bodyPr>
          <a:lstStyle/>
          <a:p>
            <a:br>
              <a:rPr lang="en-US" b="1" u="sng" dirty="0"/>
            </a:br>
            <a:r>
              <a:rPr lang="en-US" b="1" i="0" u="sng" dirty="0">
                <a:solidFill>
                  <a:srgbClr val="202124"/>
                </a:solidFill>
                <a:effectLst/>
                <a:latin typeface="Google Sans"/>
              </a:rPr>
              <a:t>Use of the Tokens in C</a:t>
            </a:r>
            <a:br>
              <a:rPr lang="en-US" b="1" i="0" u="sng" dirty="0">
                <a:solidFill>
                  <a:srgbClr val="202124"/>
                </a:solidFill>
                <a:effectLst/>
                <a:latin typeface="Google Sans"/>
              </a:rPr>
            </a:br>
            <a:endParaRPr lang="en-IN" b="1" u="sng" dirty="0"/>
          </a:p>
        </p:txBody>
      </p:sp>
      <p:sp>
        <p:nvSpPr>
          <p:cNvPr id="3" name="Content Placeholder 2">
            <a:extLst>
              <a:ext uri="{FF2B5EF4-FFF2-40B4-BE49-F238E27FC236}">
                <a16:creationId xmlns:a16="http://schemas.microsoft.com/office/drawing/2014/main" id="{5A199805-D74B-A7E8-B589-B4B554900BC7}"/>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For instance, </a:t>
            </a:r>
            <a:r>
              <a:rPr lang="en-US" b="0" i="0" dirty="0">
                <a:solidFill>
                  <a:srgbClr val="040C28"/>
                </a:solidFill>
                <a:effectLst/>
                <a:latin typeface="Times New Roman" panose="02020603050405020304" pitchFamily="18" charset="0"/>
                <a:cs typeface="Times New Roman" panose="02020603050405020304" pitchFamily="18" charset="0"/>
              </a:rPr>
              <a:t>without words, you cannot create any sentence</a:t>
            </a:r>
            <a:r>
              <a:rPr lang="en-US" b="0" i="0" dirty="0">
                <a:solidFill>
                  <a:srgbClr val="202124"/>
                </a:solidFill>
                <a:effectLst/>
                <a:latin typeface="Times New Roman" panose="02020603050405020304" pitchFamily="18" charset="0"/>
                <a:cs typeface="Times New Roman" panose="02020603050405020304" pitchFamily="18" charset="0"/>
              </a:rPr>
              <a:t>- similarly, you cannot create any program without using tokens in C language. Thus, we can also say that tokens are the building blocks or the very basic components used in creating any program in the C language</a:t>
            </a:r>
            <a:r>
              <a:rPr lang="en-US" b="0" i="0" dirty="0">
                <a:solidFill>
                  <a:srgbClr val="202124"/>
                </a:solidFill>
                <a:effectLst/>
                <a:latin typeface="Google Sans"/>
              </a:rPr>
              <a:t>.</a:t>
            </a:r>
            <a:endParaRPr lang="en-IN" dirty="0"/>
          </a:p>
        </p:txBody>
      </p:sp>
    </p:spTree>
    <p:extLst>
      <p:ext uri="{BB962C8B-B14F-4D97-AF65-F5344CB8AC3E}">
        <p14:creationId xmlns:p14="http://schemas.microsoft.com/office/powerpoint/2010/main" val="148680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D1181-A12F-B670-1BA0-85E85E171846}"/>
              </a:ext>
            </a:extLst>
          </p:cNvPr>
          <p:cNvSpPr txBox="1"/>
          <p:nvPr/>
        </p:nvSpPr>
        <p:spPr>
          <a:xfrm>
            <a:off x="914400" y="1295400"/>
            <a:ext cx="7239000" cy="3849772"/>
          </a:xfrm>
          <a:prstGeom prst="rect">
            <a:avLst/>
          </a:prstGeom>
          <a:noFill/>
        </p:spPr>
        <p:txBody>
          <a:bodyPr wrap="square">
            <a:spAutoFit/>
          </a:bodyPr>
          <a:lstStyle/>
          <a:p>
            <a:pPr>
              <a:lnSpc>
                <a:spcPts val="2250"/>
              </a:lnSpc>
              <a:spcAft>
                <a:spcPts val="12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Keywords are predefined, reserved words used in programming that have special meanings to the compiler. Keywords are part of the syntax and they cannot be used as an identifier. For example:</a:t>
            </a:r>
          </a:p>
          <a:p>
            <a:pPr>
              <a:lnSpc>
                <a:spcPts val="2250"/>
              </a:lnSpc>
              <a:spcAft>
                <a:spcPts val="12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5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int money;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Here, int is a keyword that indicates money is a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Variables in C programming">
                  <a:extLst>
                    <a:ext uri="{A12FA001-AC4F-418D-AE19-62706E023703}">
                      <ahyp:hlinkClr xmlns:ahyp="http://schemas.microsoft.com/office/drawing/2018/hyperlinkcolor" val="tx"/>
                    </a:ext>
                  </a:extLst>
                </a:hlinkClick>
              </a:rPr>
              <a:t>variable</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type int (integer).</a:t>
            </a:r>
          </a:p>
          <a:p>
            <a:pPr>
              <a:lnSpc>
                <a:spcPts val="225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12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As C is a case sensitive language, all keywords must be written in lowercase.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608F608-D54D-6181-9426-7D68CB9CDAAF}"/>
              </a:ext>
            </a:extLst>
          </p:cNvPr>
          <p:cNvSpPr txBox="1"/>
          <p:nvPr/>
        </p:nvSpPr>
        <p:spPr>
          <a:xfrm>
            <a:off x="2819400" y="533400"/>
            <a:ext cx="3048000" cy="470322"/>
          </a:xfrm>
          <a:prstGeom prst="rect">
            <a:avLst/>
          </a:prstGeom>
          <a:noFill/>
        </p:spPr>
        <p:txBody>
          <a:bodyPr wrap="square">
            <a:spAutoFit/>
          </a:bodyPr>
          <a:lstStyle/>
          <a:p>
            <a:pPr>
              <a:lnSpc>
                <a:spcPts val="2700"/>
              </a:lnSpc>
              <a:spcAft>
                <a:spcPts val="900"/>
              </a:spcAft>
            </a:pPr>
            <a:r>
              <a:rPr lang="en-IN" sz="3600" b="1" u="sng" kern="0" dirty="0">
                <a:effectLst/>
                <a:latin typeface="Arial" panose="020B0604020202020204" pitchFamily="34" charset="0"/>
                <a:ea typeface="Times New Roman" panose="02020603050405020304" pitchFamily="18" charset="0"/>
                <a:cs typeface="Times New Roman" panose="02020603050405020304" pitchFamily="18" charset="0"/>
              </a:rPr>
              <a:t>C Keywords</a:t>
            </a:r>
            <a:endParaRPr lang="en-IN" sz="3600" u="sng"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1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81000"/>
            <a:ext cx="4495799" cy="990600"/>
          </a:xfrm>
        </p:spPr>
        <p:txBody>
          <a:bodyPr>
            <a:normAutofit fontScale="90000"/>
          </a:bodyPr>
          <a:lstStyle/>
          <a:p>
            <a:r>
              <a:rPr lang="en-IN" b="1" u="sng" dirty="0"/>
              <a:t>Keywords </a:t>
            </a:r>
            <a:br>
              <a:rPr lang="en-US" dirty="0"/>
            </a:br>
            <a:endParaRPr lang="en-US" dirty="0"/>
          </a:p>
        </p:txBody>
      </p:sp>
      <p:sp>
        <p:nvSpPr>
          <p:cNvPr id="3" name="Content Placeholder 2"/>
          <p:cNvSpPr>
            <a:spLocks noGrp="1"/>
          </p:cNvSpPr>
          <p:nvPr>
            <p:ph idx="1"/>
          </p:nvPr>
        </p:nvSpPr>
        <p:spPr>
          <a:xfrm>
            <a:off x="990600" y="1371600"/>
            <a:ext cx="6781800" cy="2590800"/>
          </a:xfrm>
        </p:spPr>
        <p:style>
          <a:lnRef idx="0">
            <a:schemeClr val="accent5"/>
          </a:lnRef>
          <a:fillRef idx="3">
            <a:schemeClr val="accent5"/>
          </a:fillRef>
          <a:effectRef idx="3">
            <a:schemeClr val="accent5"/>
          </a:effectRef>
          <a:fontRef idx="minor">
            <a:schemeClr val="lt1"/>
          </a:fontRef>
        </p:style>
        <p:txBody>
          <a:bodyPr>
            <a:normAutofit/>
          </a:bodyPr>
          <a:lstStyle/>
          <a:p>
            <a:pPr marL="0" indent="0">
              <a:buNone/>
            </a:pPr>
            <a:endParaRPr lang="en-US" dirty="0"/>
          </a:p>
          <a:p>
            <a:r>
              <a:rPr lang="en-IN" dirty="0">
                <a:latin typeface="Times New Roman" panose="02020603050405020304" pitchFamily="18" charset="0"/>
                <a:cs typeface="Times New Roman" panose="02020603050405020304" pitchFamily="18" charset="0"/>
              </a:rPr>
              <a:t>In ‘C’, there are 32 keywords. All keywords must be written in lower case. </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470" y="1143000"/>
            <a:ext cx="7651930" cy="1283208"/>
          </a:xfrm>
        </p:spPr>
        <p:txBody>
          <a:bodyPr>
            <a:normAutofit fontScale="90000"/>
          </a:bodyPr>
          <a:lstStyle/>
          <a:p>
            <a:r>
              <a:rPr lang="en-IN" b="1" u="sng" dirty="0">
                <a:latin typeface="Times New Roman" panose="02020603050405020304" pitchFamily="18" charset="0"/>
                <a:cs typeface="Times New Roman" panose="02020603050405020304" pitchFamily="18" charset="0"/>
              </a:rPr>
              <a:t>These 32 keywords are classified into 3 types namely</a:t>
            </a:r>
            <a:br>
              <a:rPr lang="en-US" b="1" u="sng" dirty="0"/>
            </a:br>
            <a:endParaRPr lang="en-US" b="1" u="sng" dirty="0"/>
          </a:p>
        </p:txBody>
      </p:sp>
      <p:sp>
        <p:nvSpPr>
          <p:cNvPr id="3" name="Content Placeholder 2"/>
          <p:cNvSpPr>
            <a:spLocks noGrp="1"/>
          </p:cNvSpPr>
          <p:nvPr>
            <p:ph idx="1"/>
          </p:nvPr>
        </p:nvSpPr>
        <p:spPr>
          <a:xfrm>
            <a:off x="879774" y="2426208"/>
            <a:ext cx="7409688" cy="4038600"/>
          </a:xfrm>
        </p:spPr>
        <p:style>
          <a:lnRef idx="1">
            <a:schemeClr val="accent5"/>
          </a:lnRef>
          <a:fillRef idx="3">
            <a:schemeClr val="accent5"/>
          </a:fillRef>
          <a:effectRef idx="2">
            <a:schemeClr val="accent5"/>
          </a:effectRef>
          <a:fontRef idx="minor">
            <a:schemeClr val="lt1"/>
          </a:fontRef>
        </p:style>
        <p:txBody>
          <a:bodyPr/>
          <a:lstStyle/>
          <a:p>
            <a:pPr>
              <a:buNone/>
            </a:pPr>
            <a:r>
              <a:rPr lang="en-IN" dirty="0"/>
              <a:t> </a:t>
            </a:r>
          </a:p>
          <a:p>
            <a:pPr>
              <a:buNone/>
            </a:pPr>
            <a:r>
              <a:rPr lang="en-IN" dirty="0"/>
              <a:t> 1</a:t>
            </a:r>
            <a:r>
              <a:rPr lang="en-IN" dirty="0">
                <a:latin typeface="Times New Roman" panose="02020603050405020304" pitchFamily="18" charset="0"/>
                <a:cs typeface="Times New Roman" panose="02020603050405020304" pitchFamily="18" charset="0"/>
              </a:rPr>
              <a:t>. Type related Keywords (16)</a:t>
            </a:r>
            <a:endParaRPr lang="en-US"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2. Storage related Keywords (4)</a:t>
            </a:r>
            <a:endParaRPr lang="en-US"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3. Control flow related Keywords (12)</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9992"/>
            <a:ext cx="7086600" cy="1097407"/>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 1. </a:t>
            </a:r>
            <a:r>
              <a:rPr lang="en-IN" b="1" u="sng" dirty="0">
                <a:latin typeface="Times New Roman" panose="02020603050405020304" pitchFamily="18" charset="0"/>
                <a:cs typeface="Times New Roman" panose="02020603050405020304" pitchFamily="18" charset="0"/>
              </a:rPr>
              <a:t>Type related Keywords (16</a:t>
            </a:r>
            <a:r>
              <a:rPr lang="en-IN"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12295406"/>
              </p:ext>
            </p:extLst>
          </p:nvPr>
        </p:nvGraphicFramePr>
        <p:xfrm>
          <a:off x="268224" y="1713145"/>
          <a:ext cx="4457700" cy="4576297"/>
        </p:xfrm>
        <a:graphic>
          <a:graphicData uri="http://schemas.openxmlformats.org/drawingml/2006/table">
            <a:tbl>
              <a:tblPr firstRow="1" bandRow="1">
                <a:tableStyleId>{22838BEF-8BB2-4498-84A7-C5851F593DF1}</a:tableStyleId>
              </a:tblPr>
              <a:tblGrid>
                <a:gridCol w="1114425">
                  <a:extLst>
                    <a:ext uri="{9D8B030D-6E8A-4147-A177-3AD203B41FA5}">
                      <a16:colId xmlns:a16="http://schemas.microsoft.com/office/drawing/2014/main" val="20000"/>
                    </a:ext>
                  </a:extLst>
                </a:gridCol>
                <a:gridCol w="1114425">
                  <a:extLst>
                    <a:ext uri="{9D8B030D-6E8A-4147-A177-3AD203B41FA5}">
                      <a16:colId xmlns:a16="http://schemas.microsoft.com/office/drawing/2014/main" val="20001"/>
                    </a:ext>
                  </a:extLst>
                </a:gridCol>
                <a:gridCol w="1114425">
                  <a:extLst>
                    <a:ext uri="{9D8B030D-6E8A-4147-A177-3AD203B41FA5}">
                      <a16:colId xmlns:a16="http://schemas.microsoft.com/office/drawing/2014/main" val="20002"/>
                    </a:ext>
                  </a:extLst>
                </a:gridCol>
                <a:gridCol w="1114425">
                  <a:extLst>
                    <a:ext uri="{9D8B030D-6E8A-4147-A177-3AD203B41FA5}">
                      <a16:colId xmlns:a16="http://schemas.microsoft.com/office/drawing/2014/main" val="20003"/>
                    </a:ext>
                  </a:extLst>
                </a:gridCol>
              </a:tblGrid>
              <a:tr h="965214">
                <a:tc>
                  <a:txBody>
                    <a:bodyPr/>
                    <a:lstStyle/>
                    <a:p>
                      <a:pPr marL="0" marR="0" algn="ctr">
                        <a:lnSpc>
                          <a:spcPct val="250000"/>
                        </a:lnSpc>
                        <a:spcBef>
                          <a:spcPts val="0"/>
                        </a:spcBef>
                        <a:spcAft>
                          <a:spcPts val="0"/>
                        </a:spcAft>
                      </a:pPr>
                      <a:r>
                        <a:rPr lang="en-IN" sz="2400" b="1" dirty="0" err="1">
                          <a:latin typeface="Calibri"/>
                          <a:ea typeface="Calibri"/>
                          <a:cs typeface="Times New Roman"/>
                        </a:rPr>
                        <a:t>int</a:t>
                      </a:r>
                      <a:r>
                        <a:rPr lang="en-IN" sz="2400" b="1" dirty="0">
                          <a:latin typeface="Calibri"/>
                          <a:ea typeface="Calibri"/>
                          <a:cs typeface="Times New Roman"/>
                        </a:rPr>
                        <a:t> </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Short</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Void</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err="1">
                          <a:latin typeface="Calibri"/>
                          <a:ea typeface="Calibri"/>
                          <a:cs typeface="Times New Roman"/>
                        </a:rPr>
                        <a:t>enum</a:t>
                      </a:r>
                      <a:endParaRPr lang="en-US" sz="2400" b="1"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65214">
                <a:tc>
                  <a:txBody>
                    <a:bodyPr/>
                    <a:lstStyle/>
                    <a:p>
                      <a:pPr marL="0" marR="0" algn="ctr">
                        <a:lnSpc>
                          <a:spcPct val="250000"/>
                        </a:lnSpc>
                        <a:spcBef>
                          <a:spcPts val="0"/>
                        </a:spcBef>
                        <a:spcAft>
                          <a:spcPts val="0"/>
                        </a:spcAft>
                      </a:pPr>
                      <a:r>
                        <a:rPr lang="en-IN" sz="2400" b="1" dirty="0">
                          <a:latin typeface="Calibri"/>
                          <a:ea typeface="Calibri"/>
                          <a:cs typeface="Times New Roman"/>
                        </a:rPr>
                        <a:t>float</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Long</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err="1">
                          <a:latin typeface="Calibri"/>
                          <a:ea typeface="Calibri"/>
                          <a:cs typeface="Times New Roman"/>
                        </a:rPr>
                        <a:t>Struct</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a:latin typeface="Calibri"/>
                          <a:ea typeface="Calibri"/>
                          <a:cs typeface="Times New Roman"/>
                        </a:rPr>
                        <a:t>const</a:t>
                      </a:r>
                      <a:endParaRPr lang="en-US" sz="2400" b="1" dirty="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965214">
                <a:tc>
                  <a:txBody>
                    <a:bodyPr/>
                    <a:lstStyle/>
                    <a:p>
                      <a:pPr marL="0" marR="0" algn="ctr">
                        <a:lnSpc>
                          <a:spcPct val="250000"/>
                        </a:lnSpc>
                        <a:spcBef>
                          <a:spcPts val="0"/>
                        </a:spcBef>
                        <a:spcAft>
                          <a:spcPts val="0"/>
                        </a:spcAft>
                      </a:pPr>
                      <a:r>
                        <a:rPr lang="en-IN" sz="2400" b="1" dirty="0">
                          <a:latin typeface="Calibri"/>
                          <a:ea typeface="Calibri"/>
                          <a:cs typeface="Times New Roman"/>
                        </a:rPr>
                        <a:t>char</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Signed</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union</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a:latin typeface="Calibri"/>
                          <a:ea typeface="Calibri"/>
                          <a:cs typeface="Times New Roman"/>
                        </a:rPr>
                        <a:t>volatile</a:t>
                      </a:r>
                      <a:endParaRPr lang="en-US" sz="2400" b="1">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565290">
                <a:tc>
                  <a:txBody>
                    <a:bodyPr/>
                    <a:lstStyle/>
                    <a:p>
                      <a:pPr marL="0" marR="0" algn="ctr">
                        <a:lnSpc>
                          <a:spcPct val="250000"/>
                        </a:lnSpc>
                        <a:spcBef>
                          <a:spcPts val="0"/>
                        </a:spcBef>
                        <a:spcAft>
                          <a:spcPts val="0"/>
                        </a:spcAft>
                      </a:pPr>
                      <a:r>
                        <a:rPr lang="en-IN" sz="2400" b="1">
                          <a:latin typeface="Calibri"/>
                          <a:ea typeface="Calibri"/>
                          <a:cs typeface="Times New Roman"/>
                        </a:rPr>
                        <a:t>double</a:t>
                      </a:r>
                      <a:endParaRPr lang="en-US" sz="24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a:latin typeface="Calibri"/>
                          <a:ea typeface="Calibri"/>
                          <a:cs typeface="Times New Roman"/>
                        </a:rPr>
                        <a:t>Unsigned</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err="1">
                          <a:latin typeface="Calibri"/>
                          <a:ea typeface="Calibri"/>
                          <a:cs typeface="Times New Roman"/>
                        </a:rPr>
                        <a:t>typedef</a:t>
                      </a:r>
                      <a:endParaRPr lang="en-US" sz="24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b="1" dirty="0" err="1">
                          <a:latin typeface="Calibri"/>
                          <a:ea typeface="Calibri"/>
                          <a:cs typeface="Times New Roman"/>
                        </a:rPr>
                        <a:t>sizeof</a:t>
                      </a:r>
                      <a:endParaRPr lang="en-US" sz="2400" b="1"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81EFF679-D5EB-090B-60A4-0E759F1386F6}"/>
              </a:ext>
            </a:extLst>
          </p:cNvPr>
          <p:cNvSpPr txBox="1"/>
          <p:nvPr/>
        </p:nvSpPr>
        <p:spPr>
          <a:xfrm>
            <a:off x="5344667" y="1935218"/>
            <a:ext cx="3494533" cy="3729226"/>
          </a:xfrm>
          <a:prstGeom prst="rect">
            <a:avLst/>
          </a:prstGeom>
          <a:noFill/>
        </p:spPr>
        <p:txBody>
          <a:bodyPr wrap="square" rtlCol="0">
            <a:spAutoFit/>
          </a:bodyPr>
          <a:lstStyle/>
          <a:p>
            <a:pPr fontAlgn="base">
              <a:lnSpc>
                <a:spcPts val="1440"/>
              </a:lnSpc>
              <a:spcAft>
                <a:spcPts val="800"/>
              </a:spcAft>
            </a:pPr>
            <a:r>
              <a:rPr lang="en-IN" sz="1800" kern="0" dirty="0">
                <a:solidFill>
                  <a:srgbClr val="008200"/>
                </a:solidFill>
                <a:effectLst/>
                <a:latin typeface="Times New Roman" panose="02020603050405020304" pitchFamily="18" charset="0"/>
                <a:ea typeface="Times New Roman" panose="02020603050405020304" pitchFamily="18" charset="0"/>
                <a:cs typeface="Times New Roman" panose="02020603050405020304" pitchFamily="18" charset="0"/>
              </a:rPr>
              <a:t>char keyword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en-IN" sz="1800" kern="0" dirty="0" err="1">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main() </a:t>
            </a: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char</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 </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solidFill>
                  <a:srgbClr val="FF1493"/>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endParaRPr lang="en-IN" kern="0" dirty="0">
              <a:solidFill>
                <a:srgbClr val="000000"/>
              </a:solidFill>
              <a:latin typeface="Times New Roman" panose="02020603050405020304" pitchFamily="18" charset="0"/>
              <a:cs typeface="Times New Roman" panose="02020603050405020304" pitchFamily="18" charset="0"/>
            </a:endParaRPr>
          </a:p>
          <a:p>
            <a:endParaRPr lang="en-IN" kern="0" dirty="0">
              <a:solidFill>
                <a:srgbClr val="000000"/>
              </a:solidFill>
              <a:latin typeface="Times New Roman" panose="02020603050405020304" pitchFamily="18" charset="0"/>
              <a:cs typeface="Times New Roman" panose="02020603050405020304" pitchFamily="18" charset="0"/>
            </a:endParaRPr>
          </a:p>
          <a:p>
            <a:endParaRPr lang="en-IN" kern="0" dirty="0">
              <a:solidFill>
                <a:srgbClr val="000000"/>
              </a:solidFill>
              <a:latin typeface="Times New Roman" panose="02020603050405020304" pitchFamily="18" charset="0"/>
              <a:cs typeface="Times New Roman" panose="02020603050405020304" pitchFamily="18" charset="0"/>
            </a:endParaRPr>
          </a:p>
          <a:p>
            <a:r>
              <a:rPr lang="en-IN" kern="0" dirty="0">
                <a:solidFill>
                  <a:srgbClr val="000000"/>
                </a:solidFill>
                <a:latin typeface="Times New Roman" panose="02020603050405020304" pitchFamily="18" charset="0"/>
                <a:cs typeface="Times New Roman" panose="02020603050405020304" pitchFamily="18" charset="0"/>
              </a:rPr>
              <a:t>Output </a:t>
            </a:r>
          </a:p>
          <a:p>
            <a:r>
              <a:rPr lang="en-IN" kern="0" dirty="0">
                <a:solidFill>
                  <a:srgbClr val="000000"/>
                </a:solidFill>
                <a:latin typeface="Times New Roman" panose="02020603050405020304" pitchFamily="18" charset="0"/>
                <a:cs typeface="Times New Roman" panose="02020603050405020304" pitchFamily="18" charset="0"/>
              </a:rPr>
              <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48780"/>
            <a:ext cx="7620000" cy="1219200"/>
          </a:xfrm>
        </p:spPr>
        <p:txBody>
          <a:bodyPr>
            <a:normAutofit fontScale="90000"/>
          </a:bodyPr>
          <a:lstStyle/>
          <a:p>
            <a:r>
              <a:rPr lang="en-IN" b="1" u="sng" dirty="0">
                <a:latin typeface="Times New Roman" panose="02020603050405020304" pitchFamily="18" charset="0"/>
                <a:cs typeface="Times New Roman" panose="02020603050405020304" pitchFamily="18" charset="0"/>
              </a:rPr>
              <a:t>2. Storage related Keywords (4</a:t>
            </a:r>
            <a:r>
              <a:rPr lang="en-IN"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4817813"/>
              </p:ext>
            </p:extLst>
          </p:nvPr>
        </p:nvGraphicFramePr>
        <p:xfrm>
          <a:off x="1752600" y="1981200"/>
          <a:ext cx="4788260" cy="1523999"/>
        </p:xfrm>
        <a:graphic>
          <a:graphicData uri="http://schemas.openxmlformats.org/drawingml/2006/table">
            <a:tbl>
              <a:tblPr firstRow="1" bandRow="1">
                <a:tableStyleId>{22838BEF-8BB2-4498-84A7-C5851F593DF1}</a:tableStyleId>
              </a:tblPr>
              <a:tblGrid>
                <a:gridCol w="1197065">
                  <a:extLst>
                    <a:ext uri="{9D8B030D-6E8A-4147-A177-3AD203B41FA5}">
                      <a16:colId xmlns:a16="http://schemas.microsoft.com/office/drawing/2014/main" val="20000"/>
                    </a:ext>
                  </a:extLst>
                </a:gridCol>
                <a:gridCol w="1197065">
                  <a:extLst>
                    <a:ext uri="{9D8B030D-6E8A-4147-A177-3AD203B41FA5}">
                      <a16:colId xmlns:a16="http://schemas.microsoft.com/office/drawing/2014/main" val="20001"/>
                    </a:ext>
                  </a:extLst>
                </a:gridCol>
                <a:gridCol w="1197065">
                  <a:extLst>
                    <a:ext uri="{9D8B030D-6E8A-4147-A177-3AD203B41FA5}">
                      <a16:colId xmlns:a16="http://schemas.microsoft.com/office/drawing/2014/main" val="20002"/>
                    </a:ext>
                  </a:extLst>
                </a:gridCol>
                <a:gridCol w="1197065">
                  <a:extLst>
                    <a:ext uri="{9D8B030D-6E8A-4147-A177-3AD203B41FA5}">
                      <a16:colId xmlns:a16="http://schemas.microsoft.com/office/drawing/2014/main" val="20003"/>
                    </a:ext>
                  </a:extLst>
                </a:gridCol>
              </a:tblGrid>
              <a:tr h="1523999">
                <a:tc>
                  <a:txBody>
                    <a:bodyPr/>
                    <a:lstStyle/>
                    <a:p>
                      <a:pPr marL="0" marR="0" algn="ctr">
                        <a:lnSpc>
                          <a:spcPct val="250000"/>
                        </a:lnSpc>
                        <a:spcBef>
                          <a:spcPts val="0"/>
                        </a:spcBef>
                        <a:spcAft>
                          <a:spcPts val="0"/>
                        </a:spcAft>
                      </a:pPr>
                      <a:r>
                        <a:rPr lang="en-IN" sz="2400" dirty="0">
                          <a:latin typeface="Calibri"/>
                          <a:ea typeface="Calibri"/>
                          <a:cs typeface="Times New Roman"/>
                        </a:rPr>
                        <a:t>Auto</a:t>
                      </a:r>
                      <a:endParaRPr lang="en-US" sz="2400"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dirty="0">
                          <a:latin typeface="Calibri"/>
                          <a:ea typeface="Calibri"/>
                          <a:cs typeface="Times New Roman"/>
                        </a:rPr>
                        <a:t>Static</a:t>
                      </a:r>
                      <a:endParaRPr lang="en-US" sz="2400"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dirty="0">
                          <a:latin typeface="Calibri"/>
                          <a:ea typeface="Calibri"/>
                          <a:cs typeface="Times New Roman"/>
                        </a:rPr>
                        <a:t>Register</a:t>
                      </a:r>
                      <a:endParaRPr lang="en-US" sz="2400"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400" dirty="0">
                          <a:latin typeface="Calibri"/>
                          <a:ea typeface="Calibri"/>
                          <a:cs typeface="Times New Roman"/>
                        </a:rPr>
                        <a:t>Extern</a:t>
                      </a:r>
                      <a:endParaRPr lang="en-US" sz="24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3" name="TextBox 2">
            <a:extLst>
              <a:ext uri="{FF2B5EF4-FFF2-40B4-BE49-F238E27FC236}">
                <a16:creationId xmlns:a16="http://schemas.microsoft.com/office/drawing/2014/main" id="{C35932F1-EDAD-A0D6-4B5B-FBDEBD026DE9}"/>
              </a:ext>
            </a:extLst>
          </p:cNvPr>
          <p:cNvSpPr txBox="1"/>
          <p:nvPr/>
        </p:nvSpPr>
        <p:spPr>
          <a:xfrm>
            <a:off x="786680" y="3797112"/>
            <a:ext cx="2922884" cy="2626360"/>
          </a:xfrm>
          <a:prstGeom prst="rect">
            <a:avLst/>
          </a:prstGeom>
          <a:noFill/>
        </p:spPr>
        <p:txBody>
          <a:bodyPr wrap="square" rtlCol="0">
            <a:spAutoFit/>
          </a:bodyPr>
          <a:lstStyle/>
          <a:p>
            <a:pPr fontAlgn="base">
              <a:lnSpc>
                <a:spcPts val="1440"/>
              </a:lnSpc>
              <a:spcAft>
                <a:spcPts val="800"/>
              </a:spcAft>
            </a:pPr>
            <a:r>
              <a:rPr lang="en-IN" sz="1800" kern="0" dirty="0">
                <a:solidFill>
                  <a:srgbClr val="008200"/>
                </a:solidFill>
                <a:effectLst/>
                <a:latin typeface="Times New Roman" panose="02020603050405020304" pitchFamily="18" charset="0"/>
                <a:ea typeface="Times New Roman" panose="02020603050405020304" pitchFamily="18" charset="0"/>
                <a:cs typeface="Times New Roman" panose="02020603050405020304" pitchFamily="18" charset="0"/>
              </a:rPr>
              <a:t>auto keyword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en-IN" sz="1800" kern="0" dirty="0" err="1">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auto</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 10;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solidFill>
                  <a:srgbClr val="FF1493"/>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B27028-1EC5-05F3-6C36-4C22F2AEF067}"/>
              </a:ext>
            </a:extLst>
          </p:cNvPr>
          <p:cNvSpPr txBox="1"/>
          <p:nvPr/>
        </p:nvSpPr>
        <p:spPr>
          <a:xfrm>
            <a:off x="5257800" y="4667734"/>
            <a:ext cx="3031662" cy="1167243"/>
          </a:xfrm>
          <a:prstGeom prst="rect">
            <a:avLst/>
          </a:prstGeom>
          <a:noFill/>
        </p:spPr>
        <p:txBody>
          <a:bodyPr wrap="square" rtlCol="0">
            <a:spAutoFit/>
          </a:bodyPr>
          <a:lstStyle/>
          <a:p>
            <a:pPr fontAlgn="base">
              <a:lnSpc>
                <a:spcPct val="107000"/>
              </a:lnSpc>
              <a:spcAft>
                <a:spcPts val="800"/>
              </a:spcAft>
            </a:pPr>
            <a:r>
              <a:rPr lang="en-IN" sz="1800" b="1"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0741" y="124965"/>
            <a:ext cx="5474059" cy="1627635"/>
          </a:xfrm>
        </p:spPr>
        <p:txBody>
          <a:bodyPr>
            <a:normAutofit fontScale="90000"/>
          </a:bodyPr>
          <a:lstStyle/>
          <a:p>
            <a:pPr algn="ctr"/>
            <a:r>
              <a:rPr lang="en-IN" b="1" u="sng" dirty="0">
                <a:latin typeface="Times New Roman" panose="02020603050405020304" pitchFamily="18" charset="0"/>
                <a:cs typeface="Times New Roman" panose="02020603050405020304" pitchFamily="18" charset="0"/>
              </a:rPr>
              <a:t>Control flow related    keywords: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6373688"/>
              </p:ext>
            </p:extLst>
          </p:nvPr>
        </p:nvGraphicFramePr>
        <p:xfrm>
          <a:off x="393341" y="1752600"/>
          <a:ext cx="4114800" cy="4495800"/>
        </p:xfrm>
        <a:graphic>
          <a:graphicData uri="http://schemas.openxmlformats.org/drawingml/2006/table">
            <a:tbl>
              <a:tblPr firstRow="1" bandRow="1">
                <a:tableStyleId>{22838BEF-8BB2-4498-84A7-C5851F593DF1}</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1498600">
                <a:tc>
                  <a:txBody>
                    <a:bodyPr/>
                    <a:lstStyle/>
                    <a:p>
                      <a:pPr marL="0" marR="0" algn="ctr">
                        <a:lnSpc>
                          <a:spcPct val="250000"/>
                        </a:lnSpc>
                        <a:spcBef>
                          <a:spcPts val="0"/>
                        </a:spcBef>
                        <a:spcAft>
                          <a:spcPts val="0"/>
                        </a:spcAft>
                      </a:pPr>
                      <a:r>
                        <a:rPr lang="en-IN" sz="2000" b="1" dirty="0">
                          <a:latin typeface="Calibri"/>
                          <a:ea typeface="Calibri"/>
                          <a:cs typeface="Times New Roman"/>
                        </a:rPr>
                        <a:t>if </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a:latin typeface="Calibri"/>
                          <a:ea typeface="Calibri"/>
                          <a:cs typeface="Times New Roman"/>
                        </a:rPr>
                        <a:t>default</a:t>
                      </a:r>
                      <a:endParaRPr lang="en-US" sz="20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dirty="0" err="1">
                          <a:latin typeface="Calibri"/>
                          <a:ea typeface="Calibri"/>
                          <a:cs typeface="Times New Roman"/>
                        </a:rPr>
                        <a:t>Goto</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a:latin typeface="Calibri"/>
                          <a:ea typeface="Calibri"/>
                          <a:cs typeface="Times New Roman"/>
                        </a:rPr>
                        <a:t>for</a:t>
                      </a:r>
                      <a:endParaRPr lang="en-US" sz="2000" b="1">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498600">
                <a:tc>
                  <a:txBody>
                    <a:bodyPr/>
                    <a:lstStyle/>
                    <a:p>
                      <a:pPr marL="0" marR="0" algn="ctr">
                        <a:lnSpc>
                          <a:spcPct val="250000"/>
                        </a:lnSpc>
                        <a:spcBef>
                          <a:spcPts val="0"/>
                        </a:spcBef>
                        <a:spcAft>
                          <a:spcPts val="0"/>
                        </a:spcAft>
                      </a:pPr>
                      <a:r>
                        <a:rPr lang="en-IN" sz="2000" b="1">
                          <a:latin typeface="Calibri"/>
                          <a:ea typeface="Calibri"/>
                          <a:cs typeface="Times New Roman"/>
                        </a:rPr>
                        <a:t>else</a:t>
                      </a:r>
                      <a:endParaRPr lang="en-US" sz="20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a:latin typeface="Calibri"/>
                          <a:ea typeface="Calibri"/>
                          <a:cs typeface="Times New Roman"/>
                        </a:rPr>
                        <a:t>case</a:t>
                      </a:r>
                      <a:endParaRPr lang="en-US" sz="2000" b="1">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dirty="0">
                          <a:latin typeface="Calibri"/>
                          <a:ea typeface="Calibri"/>
                          <a:cs typeface="Times New Roman"/>
                        </a:rPr>
                        <a:t>continue</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a:latin typeface="Calibri"/>
                          <a:ea typeface="Calibri"/>
                          <a:cs typeface="Times New Roman"/>
                        </a:rPr>
                        <a:t>while</a:t>
                      </a:r>
                      <a:endParaRPr lang="en-US" sz="2000" b="1">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498600">
                <a:tc>
                  <a:txBody>
                    <a:bodyPr/>
                    <a:lstStyle/>
                    <a:p>
                      <a:pPr marL="0" marR="0" algn="ctr">
                        <a:lnSpc>
                          <a:spcPct val="250000"/>
                        </a:lnSpc>
                        <a:spcBef>
                          <a:spcPts val="0"/>
                        </a:spcBef>
                        <a:spcAft>
                          <a:spcPts val="0"/>
                        </a:spcAft>
                      </a:pPr>
                      <a:r>
                        <a:rPr lang="en-IN" sz="2000" b="1" dirty="0">
                          <a:latin typeface="Calibri"/>
                          <a:ea typeface="Calibri"/>
                          <a:cs typeface="Times New Roman"/>
                        </a:rPr>
                        <a:t>switch</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dirty="0">
                          <a:latin typeface="Calibri"/>
                          <a:ea typeface="Calibri"/>
                          <a:cs typeface="Times New Roman"/>
                        </a:rPr>
                        <a:t>break</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dirty="0">
                          <a:latin typeface="Calibri"/>
                          <a:ea typeface="Calibri"/>
                          <a:cs typeface="Times New Roman"/>
                        </a:rPr>
                        <a:t>return</a:t>
                      </a:r>
                      <a:endParaRPr lang="en-US" sz="2000" b="1" dirty="0">
                        <a:latin typeface="Calibri"/>
                        <a:ea typeface="Calibri"/>
                        <a:cs typeface="Times New Roman"/>
                      </a:endParaRPr>
                    </a:p>
                  </a:txBody>
                  <a:tcPr marL="68580" marR="68580" marT="0" marB="0"/>
                </a:tc>
                <a:tc>
                  <a:txBody>
                    <a:bodyPr/>
                    <a:lstStyle/>
                    <a:p>
                      <a:pPr marL="0" marR="0" algn="ctr">
                        <a:lnSpc>
                          <a:spcPct val="250000"/>
                        </a:lnSpc>
                        <a:spcBef>
                          <a:spcPts val="0"/>
                        </a:spcBef>
                        <a:spcAft>
                          <a:spcPts val="0"/>
                        </a:spcAft>
                      </a:pPr>
                      <a:r>
                        <a:rPr lang="en-IN" sz="2000" b="1" dirty="0">
                          <a:latin typeface="Calibri"/>
                          <a:ea typeface="Calibri"/>
                          <a:cs typeface="Times New Roman"/>
                        </a:rPr>
                        <a:t>do</a:t>
                      </a:r>
                      <a:endParaRPr lang="en-US" sz="2000" b="1" dirty="0">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9EA07A34-7256-717C-8053-B11571F041EE}"/>
              </a:ext>
            </a:extLst>
          </p:cNvPr>
          <p:cNvSpPr txBox="1"/>
          <p:nvPr/>
        </p:nvSpPr>
        <p:spPr>
          <a:xfrm>
            <a:off x="4800600" y="1752600"/>
            <a:ext cx="4724399" cy="4319131"/>
          </a:xfrm>
          <a:prstGeom prst="rect">
            <a:avLst/>
          </a:prstGeom>
          <a:noFill/>
        </p:spPr>
        <p:txBody>
          <a:bodyPr wrap="square" rtlCol="0">
            <a:spAutoFit/>
          </a:bodyPr>
          <a:lstStyle/>
          <a:p>
            <a:pPr fontAlgn="base">
              <a:lnSpc>
                <a:spcPts val="1440"/>
              </a:lnSpc>
              <a:spcAft>
                <a:spcPts val="800"/>
              </a:spcAft>
            </a:pP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lang="en-IN" sz="1800" kern="0" dirty="0" err="1">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lang="en-IN" sz="1800"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&gt;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 10;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if</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&lt; 11)</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solidFill>
                  <a:srgbClr val="FF1493"/>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 is less than 11"</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else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err="1">
                <a:solidFill>
                  <a:srgbClr val="FF1493"/>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 is equal to or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"greater than 11"</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440"/>
              </a:lnSpc>
              <a:spcAft>
                <a:spcPts val="800"/>
              </a:spcAft>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solidFill>
                  <a:srgbClr val="006699"/>
                </a:solidFill>
                <a:effectLst/>
                <a:latin typeface="Times New Roman" panose="02020603050405020304" pitchFamily="18" charset="0"/>
                <a:ea typeface="Times New Roman" panose="02020603050405020304" pitchFamily="18" charset="0"/>
                <a:cs typeface="Times New Roman" panose="02020603050405020304" pitchFamily="18" charset="0"/>
              </a:rPr>
              <a:t>return</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3B3ED-D277-7E0D-9369-F4D5FBAD716C}"/>
              </a:ext>
            </a:extLst>
          </p:cNvPr>
          <p:cNvSpPr>
            <a:spLocks noGrp="1"/>
          </p:cNvSpPr>
          <p:nvPr>
            <p:ph idx="1"/>
          </p:nvPr>
        </p:nvSpPr>
        <p:spPr>
          <a:xfrm>
            <a:off x="628650" y="804673"/>
            <a:ext cx="7296150" cy="5372290"/>
          </a:xfrm>
        </p:spPr>
        <p:txBody>
          <a:bodyPr>
            <a:normAutofit/>
          </a:bodyPr>
          <a:lstStyle/>
          <a:p>
            <a:pPr algn="ctr">
              <a:lnSpc>
                <a:spcPct val="115000"/>
              </a:lnSpc>
              <a:spcBef>
                <a:spcPts val="1500"/>
              </a:spcBef>
              <a:spcAft>
                <a:spcPts val="1500"/>
              </a:spcAft>
            </a:pPr>
            <a:r>
              <a:rPr lang="en-IN"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Why Learn C?</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15000"/>
              </a:lnSpc>
              <a:spcAft>
                <a:spcPts val="1000"/>
              </a:spcAft>
              <a:buSzPts val="1000"/>
              <a:buNone/>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one of the most popular programming language in the world.</a:t>
            </a:r>
          </a:p>
          <a:p>
            <a:pPr marL="0" lvl="0" indent="0">
              <a:lnSpc>
                <a:spcPct val="115000"/>
              </a:lnSpc>
              <a:spcAft>
                <a:spcPts val="1000"/>
              </a:spcAft>
              <a:buSzPts val="1000"/>
              <a:buNone/>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you know C, you will have no problem learning other popular programming languages such as Java, Python, C++, C#, etc, as the syntax is similar.</a:t>
            </a:r>
          </a:p>
          <a:p>
            <a:pPr marL="0" lvl="0" indent="0">
              <a:lnSpc>
                <a:spcPct val="115000"/>
              </a:lnSpc>
              <a:spcAft>
                <a:spcPts val="1000"/>
              </a:spcAft>
              <a:buSzPts val="1000"/>
              <a:buNone/>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is very fast, compared to other programming languages, like </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Java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Python</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15000"/>
              </a:lnSpc>
              <a:spcAft>
                <a:spcPts val="1000"/>
              </a:spcAft>
              <a:buSzPts val="1000"/>
              <a:buNone/>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is very versatile; it can be used in both applications and technologies</a:t>
            </a:r>
          </a:p>
          <a:p>
            <a:endParaRPr lang="en-IN" dirty="0"/>
          </a:p>
        </p:txBody>
      </p:sp>
    </p:spTree>
    <p:extLst>
      <p:ext uri="{BB962C8B-B14F-4D97-AF65-F5344CB8AC3E}">
        <p14:creationId xmlns:p14="http://schemas.microsoft.com/office/powerpoint/2010/main" val="1841138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C5E65-D4F6-2C87-F5C5-EC3AE293FDB9}"/>
              </a:ext>
            </a:extLst>
          </p:cNvPr>
          <p:cNvSpPr txBox="1"/>
          <p:nvPr/>
        </p:nvSpPr>
        <p:spPr>
          <a:xfrm>
            <a:off x="914400" y="990600"/>
            <a:ext cx="7315200" cy="3599319"/>
          </a:xfrm>
          <a:prstGeom prst="rect">
            <a:avLst/>
          </a:prstGeom>
          <a:noFill/>
        </p:spPr>
        <p:txBody>
          <a:bodyPr wrap="square">
            <a:spAutoFit/>
          </a:bodyPr>
          <a:lstStyle/>
          <a:p>
            <a:pPr algn="ctr">
              <a:lnSpc>
                <a:spcPts val="2700"/>
              </a:lnSpc>
              <a:spcAft>
                <a:spcPts val="900"/>
              </a:spcAf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 Identifiers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Identifier refers to name given to entities such as variables, functions, structures etc.</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12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Identifiers must be unique. They are created to give a unique name to an entity to identify it during the execution of the program. For example: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5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int money;</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5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double </a:t>
            </a:r>
            <a:r>
              <a:rPr lang="en-IN" b="1" kern="0" dirty="0" err="1">
                <a:effectLst/>
                <a:latin typeface="Times New Roman" panose="02020603050405020304" pitchFamily="18" charset="0"/>
                <a:ea typeface="Times New Roman" panose="02020603050405020304" pitchFamily="18" charset="0"/>
                <a:cs typeface="Times New Roman" panose="02020603050405020304" pitchFamily="18" charset="0"/>
              </a:rPr>
              <a:t>accountBalance</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Here,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money</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accountBalance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are identifiers.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225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Also remember, identifier names must be different from keywords. You cannot use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as an identifier because</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int</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is a keyword.</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837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1211262"/>
            <a:ext cx="8153400" cy="579438"/>
          </a:xfrm>
        </p:spPr>
        <p:txBody>
          <a:bodyPr>
            <a:normAutofit fontScale="90000"/>
          </a:bodyPr>
          <a:lstStyle/>
          <a:p>
            <a:pPr algn="ctr"/>
            <a:r>
              <a:rPr lang="en-IN" b="1" u="sng" dirty="0">
                <a:latin typeface="Times New Roman" panose="02020603050405020304" pitchFamily="18" charset="0"/>
                <a:cs typeface="Times New Roman" panose="02020603050405020304" pitchFamily="18" charset="0"/>
              </a:rPr>
              <a:t>Identifiers:</a:t>
            </a:r>
            <a:br>
              <a:rPr lang="en-US" dirty="0"/>
            </a:br>
            <a:br>
              <a:rPr lang="en-US" dirty="0"/>
            </a:br>
            <a:endParaRPr lang="en-US" dirty="0"/>
          </a:p>
        </p:txBody>
      </p:sp>
      <p:sp>
        <p:nvSpPr>
          <p:cNvPr id="3" name="Content Placeholder 2"/>
          <p:cNvSpPr>
            <a:spLocks noGrp="1"/>
          </p:cNvSpPr>
          <p:nvPr>
            <p:ph idx="4294967295"/>
          </p:nvPr>
        </p:nvSpPr>
        <p:spPr>
          <a:xfrm>
            <a:off x="990600" y="1295400"/>
            <a:ext cx="8153400" cy="819594"/>
          </a:xfrm>
        </p:spPr>
        <p:txBody>
          <a:bodyPr>
            <a:noAutofit/>
          </a:bodyPr>
          <a:lstStyle/>
          <a:p>
            <a:pPr>
              <a:buNone/>
            </a:pPr>
            <a:endParaRPr lang="en-IN" sz="2400" dirty="0">
              <a:latin typeface="Times New Roman" panose="02020603050405020304" pitchFamily="18" charset="0"/>
              <a:cs typeface="Times New Roman" panose="02020603050405020304" pitchFamily="18" charset="0"/>
            </a:endParaRPr>
          </a:p>
          <a:p>
            <a:pPr>
              <a:buNone/>
            </a:pPr>
            <a:r>
              <a:rPr lang="en-IN" sz="2400" b="1" u="sng" dirty="0">
                <a:latin typeface="Times New Roman" panose="02020603050405020304" pitchFamily="18" charset="0"/>
                <a:cs typeface="Times New Roman" panose="02020603050405020304" pitchFamily="18" charset="0"/>
              </a:rPr>
              <a:t>     Rules to name a particular identifier: </a:t>
            </a:r>
          </a:p>
          <a:p>
            <a:pPr>
              <a:buNone/>
            </a:pPr>
            <a:endParaRPr lang="en-US" sz="2400" b="1" u="sng"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It must start with either alphabet or underscore.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Remaining letters may be alphabet, digit, underscore.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Identifier would not allow any special symbol except underscore.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 An identifier can be of any length while most compilers of ‘C’ language recognize only the first 8 characters.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 Do not use keywords as an identifier.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A01EB5C-3AA2-792A-6A1D-07DF14345EC2}"/>
              </a:ext>
            </a:extLst>
          </p:cNvPr>
          <p:cNvGraphicFramePr>
            <a:graphicFrameLocks noGrp="1"/>
          </p:cNvGraphicFramePr>
          <p:nvPr>
            <p:extLst>
              <p:ext uri="{D42A27DB-BD31-4B8C-83A1-F6EECF244321}">
                <p14:modId xmlns:p14="http://schemas.microsoft.com/office/powerpoint/2010/main" val="1108450474"/>
              </p:ext>
            </p:extLst>
          </p:nvPr>
        </p:nvGraphicFramePr>
        <p:xfrm>
          <a:off x="293617" y="1828800"/>
          <a:ext cx="8556766" cy="5899702"/>
        </p:xfrm>
        <a:graphic>
          <a:graphicData uri="http://schemas.openxmlformats.org/drawingml/2006/table">
            <a:tbl>
              <a:tblPr/>
              <a:tblGrid>
                <a:gridCol w="152188">
                  <a:extLst>
                    <a:ext uri="{9D8B030D-6E8A-4147-A177-3AD203B41FA5}">
                      <a16:colId xmlns:a16="http://schemas.microsoft.com/office/drawing/2014/main" val="3788023392"/>
                    </a:ext>
                  </a:extLst>
                </a:gridCol>
                <a:gridCol w="4129309">
                  <a:extLst>
                    <a:ext uri="{9D8B030D-6E8A-4147-A177-3AD203B41FA5}">
                      <a16:colId xmlns:a16="http://schemas.microsoft.com/office/drawing/2014/main" val="727073028"/>
                    </a:ext>
                  </a:extLst>
                </a:gridCol>
                <a:gridCol w="4275269">
                  <a:extLst>
                    <a:ext uri="{9D8B030D-6E8A-4147-A177-3AD203B41FA5}">
                      <a16:colId xmlns:a16="http://schemas.microsoft.com/office/drawing/2014/main" val="4161798540"/>
                    </a:ext>
                  </a:extLst>
                </a:gridCol>
              </a:tblGrid>
              <a:tr h="312385">
                <a:tc>
                  <a:txBody>
                    <a:bodyPr/>
                    <a:lstStyle/>
                    <a:p>
                      <a:pPr algn="ctr" fontAlgn="base"/>
                      <a:endParaRPr lang="en-IN" sz="1400" b="1" dirty="0">
                        <a:effectLst/>
                      </a:endParaRPr>
                    </a:p>
                  </a:txBody>
                  <a:tcPr marL="25357" marR="25357" marT="63394" marB="6339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2400" b="1" dirty="0">
                          <a:effectLst/>
                          <a:latin typeface="Times New Roman" panose="02020603050405020304" pitchFamily="18" charset="0"/>
                          <a:cs typeface="Times New Roman" panose="02020603050405020304" pitchFamily="18" charset="0"/>
                        </a:rPr>
                        <a:t>KEYWORD</a:t>
                      </a:r>
                    </a:p>
                  </a:txBody>
                  <a:tcPr marL="63394" marR="63394" marT="63394" marB="6339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2400" b="1" dirty="0">
                          <a:effectLst/>
                          <a:latin typeface="Times New Roman" panose="02020603050405020304" pitchFamily="18" charset="0"/>
                          <a:cs typeface="Times New Roman" panose="02020603050405020304" pitchFamily="18" charset="0"/>
                        </a:rPr>
                        <a:t>IDENTIFIER</a:t>
                      </a:r>
                    </a:p>
                  </a:txBody>
                  <a:tcPr marL="63394" marR="63394" marT="63394" marB="6339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938177223"/>
                  </a:ext>
                </a:extLst>
              </a:tr>
              <a:tr h="1305667">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Keywords are predefined word that gets reserved for working program that have special meaning and cannot get used anywhere else.</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Identifiers are the values used to define different programming items such as variables, integers, structures, unions and others and mostly have an alphabetic character.</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534190243"/>
                  </a:ext>
                </a:extLst>
              </a:tr>
              <a:tr h="385538">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Specify the type/kind of entity.</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Identify the name of a particular entity.</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146938110"/>
                  </a:ext>
                </a:extLst>
              </a:tr>
              <a:tr h="612032">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a:effectLst/>
                          <a:latin typeface="Times New Roman" panose="02020603050405020304" pitchFamily="18" charset="0"/>
                          <a:cs typeface="Times New Roman" panose="02020603050405020304" pitchFamily="18" charset="0"/>
                        </a:rPr>
                        <a:t>It always starts with a lowercase letter.</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First character can be a uppercase, lowercase letter or underscore.</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331863836"/>
                  </a:ext>
                </a:extLst>
              </a:tr>
              <a:tr h="612032">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a:effectLst/>
                          <a:latin typeface="Times New Roman" panose="02020603050405020304" pitchFamily="18" charset="0"/>
                          <a:cs typeface="Times New Roman" panose="02020603050405020304" pitchFamily="18" charset="0"/>
                        </a:rPr>
                        <a:t>A keyword should be in lower case.</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latin typeface="Times New Roman" panose="02020603050405020304" pitchFamily="18" charset="0"/>
                          <a:cs typeface="Times New Roman" panose="02020603050405020304" pitchFamily="18" charset="0"/>
                        </a:rPr>
                        <a:t>An identifier can be in upper case or lower case.</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994200424"/>
                  </a:ext>
                </a:extLst>
              </a:tr>
              <a:tr h="498929">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latin typeface="Times New Roman" panose="02020603050405020304" pitchFamily="18" charset="0"/>
                        <a:cs typeface="Times New Roman" panose="02020603050405020304" pitchFamily="18" charset="0"/>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latin typeface="Times New Roman" panose="02020603050405020304" pitchFamily="18" charset="0"/>
                        <a:cs typeface="Times New Roman" panose="02020603050405020304" pitchFamily="18" charset="0"/>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029346236"/>
                  </a:ext>
                </a:extLst>
              </a:tr>
              <a:tr h="498929">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091222220"/>
                  </a:ext>
                </a:extLst>
              </a:tr>
              <a:tr h="478044">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162808771"/>
                  </a:ext>
                </a:extLst>
              </a:tr>
              <a:tr h="478044">
                <a:tc>
                  <a:txBody>
                    <a:bodyPr/>
                    <a:lstStyle/>
                    <a:p>
                      <a:pPr algn="l" fontAlgn="ctr"/>
                      <a:endParaRPr lang="en-IN" sz="14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endParaRPr lang="en-US" sz="1800" b="0" dirty="0">
                        <a:effectLst/>
                      </a:endParaRP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296312013"/>
                  </a:ext>
                </a:extLst>
              </a:tr>
            </a:tbl>
          </a:graphicData>
        </a:graphic>
      </p:graphicFrame>
      <p:sp>
        <p:nvSpPr>
          <p:cNvPr id="3" name="Rectangle 1">
            <a:extLst>
              <a:ext uri="{FF2B5EF4-FFF2-40B4-BE49-F238E27FC236}">
                <a16:creationId xmlns:a16="http://schemas.microsoft.com/office/drawing/2014/main" id="{4FFF94AD-0055-AF54-325D-F520918B0DDF}"/>
              </a:ext>
            </a:extLst>
          </p:cNvPr>
          <p:cNvSpPr>
            <a:spLocks noChangeArrowheads="1"/>
          </p:cNvSpPr>
          <p:nvPr/>
        </p:nvSpPr>
        <p:spPr bwMode="auto">
          <a:xfrm>
            <a:off x="381000" y="990600"/>
            <a:ext cx="838200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73239"/>
                </a:solidFill>
                <a:effectLst/>
                <a:latin typeface="Nunito" pitchFamily="2" charset="0"/>
              </a:rPr>
              <a:t>Difference between Keyword and Identifier:</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1289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9F2B6C6-4FA1-8514-F509-48DF16714BC2}"/>
              </a:ext>
            </a:extLst>
          </p:cNvPr>
          <p:cNvGraphicFramePr>
            <a:graphicFrameLocks noGrp="1"/>
          </p:cNvGraphicFramePr>
          <p:nvPr>
            <p:extLst>
              <p:ext uri="{D42A27DB-BD31-4B8C-83A1-F6EECF244321}">
                <p14:modId xmlns:p14="http://schemas.microsoft.com/office/powerpoint/2010/main" val="2392951966"/>
              </p:ext>
            </p:extLst>
          </p:nvPr>
        </p:nvGraphicFramePr>
        <p:xfrm>
          <a:off x="914400" y="2025692"/>
          <a:ext cx="8426165" cy="2904568"/>
        </p:xfrm>
        <a:graphic>
          <a:graphicData uri="http://schemas.openxmlformats.org/drawingml/2006/table">
            <a:tbl>
              <a:tblPr/>
              <a:tblGrid>
                <a:gridCol w="4139915">
                  <a:extLst>
                    <a:ext uri="{9D8B030D-6E8A-4147-A177-3AD203B41FA5}">
                      <a16:colId xmlns:a16="http://schemas.microsoft.com/office/drawing/2014/main" val="609033914"/>
                    </a:ext>
                  </a:extLst>
                </a:gridCol>
                <a:gridCol w="4286250">
                  <a:extLst>
                    <a:ext uri="{9D8B030D-6E8A-4147-A177-3AD203B41FA5}">
                      <a16:colId xmlns:a16="http://schemas.microsoft.com/office/drawing/2014/main" val="162689703"/>
                    </a:ext>
                  </a:extLst>
                </a:gridCol>
              </a:tblGrid>
              <a:tr h="702558">
                <a:tc>
                  <a:txBody>
                    <a:bodyPr/>
                    <a:lstStyle/>
                    <a:p>
                      <a:pPr algn="l" fontAlgn="ctr"/>
                      <a:r>
                        <a:rPr lang="en-US" sz="1800" b="0" dirty="0">
                          <a:effectLst/>
                        </a:rPr>
                        <a:t>A keyword contains only alphabetical characters.</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rPr>
                        <a:t>An identifier can consist of alphabetical characters, digits and underscores.</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844063789"/>
                  </a:ext>
                </a:extLst>
              </a:tr>
              <a:tr h="702558">
                <a:tc>
                  <a:txBody>
                    <a:bodyPr/>
                    <a:lstStyle/>
                    <a:p>
                      <a:pPr algn="l" fontAlgn="ctr"/>
                      <a:r>
                        <a:rPr lang="en-US" sz="1800" b="0" dirty="0">
                          <a:effectLst/>
                        </a:rPr>
                        <a:t>They help to identify a specific property that exists within a computer language.</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rPr>
                        <a:t>They help to locate the name of the entity that gets defined along with a keyword.</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139497162"/>
                  </a:ext>
                </a:extLst>
              </a:tr>
              <a:tr h="673148">
                <a:tc>
                  <a:txBody>
                    <a:bodyPr/>
                    <a:lstStyle/>
                    <a:p>
                      <a:pPr algn="l" fontAlgn="ctr"/>
                      <a:r>
                        <a:rPr lang="en-US" sz="1800" b="0">
                          <a:effectLst/>
                        </a:rPr>
                        <a:t>No special symbol, punctuation is used.</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rPr>
                        <a:t>No punctuation or special symbol except ‘underscore’ is used.</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522809600"/>
                  </a:ext>
                </a:extLst>
              </a:tr>
              <a:tr h="673148">
                <a:tc>
                  <a:txBody>
                    <a:bodyPr/>
                    <a:lstStyle/>
                    <a:p>
                      <a:pPr algn="l" fontAlgn="ctr"/>
                      <a:r>
                        <a:rPr lang="en-US" sz="1800" b="0" dirty="0">
                          <a:effectLst/>
                        </a:rPr>
                        <a:t>Examples of keywords are: int, char, if, while, do, class etc.</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l" fontAlgn="ctr"/>
                      <a:r>
                        <a:rPr lang="en-US" sz="1800" b="0" dirty="0">
                          <a:effectLst/>
                        </a:rPr>
                        <a:t>Examples of identifiers are: Test, count1, </a:t>
                      </a:r>
                      <a:r>
                        <a:rPr lang="en-US" sz="1800" b="0" dirty="0" err="1">
                          <a:effectLst/>
                        </a:rPr>
                        <a:t>high_speed</a:t>
                      </a:r>
                      <a:r>
                        <a:rPr lang="en-US" sz="1800" b="0" dirty="0">
                          <a:effectLst/>
                        </a:rPr>
                        <a:t>, etc.</a:t>
                      </a:r>
                    </a:p>
                  </a:txBody>
                  <a:tcPr marL="63394" marR="63394" marT="88751" marB="8875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836225762"/>
                  </a:ext>
                </a:extLst>
              </a:tr>
            </a:tbl>
          </a:graphicData>
        </a:graphic>
      </p:graphicFrame>
      <p:graphicFrame>
        <p:nvGraphicFramePr>
          <p:cNvPr id="3" name="Table 2">
            <a:extLst>
              <a:ext uri="{FF2B5EF4-FFF2-40B4-BE49-F238E27FC236}">
                <a16:creationId xmlns:a16="http://schemas.microsoft.com/office/drawing/2014/main" id="{7621A502-D13B-55F4-081D-25DDBB8647EA}"/>
              </a:ext>
            </a:extLst>
          </p:cNvPr>
          <p:cNvGraphicFramePr>
            <a:graphicFrameLocks noGrp="1"/>
          </p:cNvGraphicFramePr>
          <p:nvPr>
            <p:extLst>
              <p:ext uri="{D42A27DB-BD31-4B8C-83A1-F6EECF244321}">
                <p14:modId xmlns:p14="http://schemas.microsoft.com/office/powerpoint/2010/main" val="2131872482"/>
              </p:ext>
            </p:extLst>
          </p:nvPr>
        </p:nvGraphicFramePr>
        <p:xfrm>
          <a:off x="369711" y="1219200"/>
          <a:ext cx="8404578" cy="492548"/>
        </p:xfrm>
        <a:graphic>
          <a:graphicData uri="http://schemas.openxmlformats.org/drawingml/2006/table">
            <a:tbl>
              <a:tblPr/>
              <a:tblGrid>
                <a:gridCol w="4129309">
                  <a:extLst>
                    <a:ext uri="{9D8B030D-6E8A-4147-A177-3AD203B41FA5}">
                      <a16:colId xmlns:a16="http://schemas.microsoft.com/office/drawing/2014/main" val="4111949451"/>
                    </a:ext>
                  </a:extLst>
                </a:gridCol>
                <a:gridCol w="4275269">
                  <a:extLst>
                    <a:ext uri="{9D8B030D-6E8A-4147-A177-3AD203B41FA5}">
                      <a16:colId xmlns:a16="http://schemas.microsoft.com/office/drawing/2014/main" val="4235877598"/>
                    </a:ext>
                  </a:extLst>
                </a:gridCol>
              </a:tblGrid>
              <a:tr h="312385">
                <a:tc>
                  <a:txBody>
                    <a:bodyPr/>
                    <a:lstStyle/>
                    <a:p>
                      <a:pPr algn="ctr" fontAlgn="base"/>
                      <a:r>
                        <a:rPr lang="en-IN" sz="2400" b="1" dirty="0">
                          <a:effectLst/>
                        </a:rPr>
                        <a:t>KEYWORD</a:t>
                      </a:r>
                    </a:p>
                  </a:txBody>
                  <a:tcPr marL="63394" marR="63394" marT="63394" marB="6339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tc>
                  <a:txBody>
                    <a:bodyPr/>
                    <a:lstStyle/>
                    <a:p>
                      <a:pPr algn="ctr" fontAlgn="base"/>
                      <a:r>
                        <a:rPr lang="en-IN" sz="2400" b="1" dirty="0">
                          <a:effectLst/>
                        </a:rPr>
                        <a:t>IDENTIFIER</a:t>
                      </a:r>
                    </a:p>
                  </a:txBody>
                  <a:tcPr marL="63394" marR="63394" marT="63394" marB="6339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283993567"/>
                  </a:ext>
                </a:extLst>
              </a:tr>
            </a:tbl>
          </a:graphicData>
        </a:graphic>
      </p:graphicFrame>
    </p:spTree>
    <p:extLst>
      <p:ext uri="{BB962C8B-B14F-4D97-AF65-F5344CB8AC3E}">
        <p14:creationId xmlns:p14="http://schemas.microsoft.com/office/powerpoint/2010/main" val="266318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2700" y="755689"/>
            <a:ext cx="403860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5400" b="1" u="sng" dirty="0"/>
              <a:t>Data Types</a:t>
            </a:r>
          </a:p>
        </p:txBody>
      </p:sp>
      <p:sp>
        <p:nvSpPr>
          <p:cNvPr id="3" name="TextBox 2">
            <a:extLst>
              <a:ext uri="{FF2B5EF4-FFF2-40B4-BE49-F238E27FC236}">
                <a16:creationId xmlns:a16="http://schemas.microsoft.com/office/drawing/2014/main" id="{F888C071-A674-4258-8382-6ECBF75A9881}"/>
              </a:ext>
            </a:extLst>
          </p:cNvPr>
          <p:cNvSpPr txBox="1"/>
          <p:nvPr/>
        </p:nvSpPr>
        <p:spPr>
          <a:xfrm>
            <a:off x="685800" y="2209800"/>
            <a:ext cx="8001000" cy="2954655"/>
          </a:xfrm>
          <a:prstGeom prst="rect">
            <a:avLst/>
          </a:prstGeom>
          <a:noFill/>
        </p:spPr>
        <p:txBody>
          <a:bodyPr wrap="square" rtlCol="0">
            <a:spAutoFit/>
          </a:bodyPr>
          <a:lstStyle/>
          <a:p>
            <a:r>
              <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Each variable in C has an associated data type. It specifies the type of data that the variable can store like integer, character, floating, double, etc. Each data type requires different amounts of memory and has some specific operations which can be performed over it. The data type is a collection of data with values having fixed values, meaning as well as its characteristics.</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11610-E546-417D-BB5B-62215092D6BC}"/>
              </a:ext>
            </a:extLst>
          </p:cNvPr>
          <p:cNvSpPr txBox="1"/>
          <p:nvPr/>
        </p:nvSpPr>
        <p:spPr>
          <a:xfrm>
            <a:off x="685800" y="533400"/>
            <a:ext cx="7924800" cy="5791200"/>
          </a:xfrm>
          <a:prstGeom prst="rect">
            <a:avLst/>
          </a:prstGeom>
          <a:noFill/>
        </p:spPr>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7070D28D-9FC1-4183-962C-EE5E95821EE9}"/>
              </a:ext>
            </a:extLst>
          </p:cNvPr>
          <p:cNvGraphicFramePr>
            <a:graphicFrameLocks noGrp="1"/>
          </p:cNvGraphicFramePr>
          <p:nvPr>
            <p:extLst>
              <p:ext uri="{D42A27DB-BD31-4B8C-83A1-F6EECF244321}">
                <p14:modId xmlns:p14="http://schemas.microsoft.com/office/powerpoint/2010/main" val="1688171751"/>
              </p:ext>
            </p:extLst>
          </p:nvPr>
        </p:nvGraphicFramePr>
        <p:xfrm>
          <a:off x="810768" y="2228033"/>
          <a:ext cx="7478694" cy="4387168"/>
        </p:xfrm>
        <a:graphic>
          <a:graphicData uri="http://schemas.openxmlformats.org/drawingml/2006/table">
            <a:tbl>
              <a:tblPr firstRow="1" firstCol="1" bandRow="1">
                <a:tableStyleId>{5C22544A-7EE6-4342-B048-85BDC9FD1C3A}</a:tableStyleId>
              </a:tblPr>
              <a:tblGrid>
                <a:gridCol w="3739347">
                  <a:extLst>
                    <a:ext uri="{9D8B030D-6E8A-4147-A177-3AD203B41FA5}">
                      <a16:colId xmlns:a16="http://schemas.microsoft.com/office/drawing/2014/main" val="565617543"/>
                    </a:ext>
                  </a:extLst>
                </a:gridCol>
                <a:gridCol w="3739347">
                  <a:extLst>
                    <a:ext uri="{9D8B030D-6E8A-4147-A177-3AD203B41FA5}">
                      <a16:colId xmlns:a16="http://schemas.microsoft.com/office/drawing/2014/main" val="2586688591"/>
                    </a:ext>
                  </a:extLst>
                </a:gridCol>
              </a:tblGrid>
              <a:tr h="503374">
                <a:tc>
                  <a:txBody>
                    <a:bodyPr/>
                    <a:lstStyle/>
                    <a:p>
                      <a:pPr algn="ctr">
                        <a:lnSpc>
                          <a:spcPct val="115000"/>
                        </a:lnSpc>
                        <a:spcAft>
                          <a:spcPts val="1000"/>
                        </a:spcAft>
                      </a:pPr>
                      <a:r>
                        <a:rPr lang="en-IN" sz="1800" dirty="0">
                          <a:effectLst/>
                        </a:rPr>
                        <a:t>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1000"/>
                        </a:spcAft>
                      </a:pPr>
                      <a:r>
                        <a:rPr lang="en-IN" sz="1800">
                          <a:effectLst/>
                        </a:rPr>
                        <a:t>Description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95329839"/>
                  </a:ext>
                </a:extLst>
              </a:tr>
              <a:tr h="1478903">
                <a:tc>
                  <a:txBody>
                    <a:bodyPr/>
                    <a:lstStyle/>
                    <a:p>
                      <a:pPr algn="ctr">
                        <a:lnSpc>
                          <a:spcPct val="115000"/>
                        </a:lnSpc>
                        <a:spcAft>
                          <a:spcPts val="1000"/>
                        </a:spcAft>
                      </a:pPr>
                      <a:r>
                        <a:rPr lang="en-IN" sz="1800" dirty="0">
                          <a:effectLst/>
                        </a:rPr>
                        <a:t>Primary Data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1000"/>
                        </a:spcAft>
                      </a:pPr>
                      <a:r>
                        <a:rPr lang="en-IN" sz="1800" dirty="0">
                          <a:effectLst/>
                        </a:rPr>
                        <a:t>Primary data types are the most basic data types that are used for representing simple values such as integers, float, characters,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6430796"/>
                  </a:ext>
                </a:extLst>
              </a:tr>
              <a:tr h="548037">
                <a:tc>
                  <a:txBody>
                    <a:bodyPr/>
                    <a:lstStyle/>
                    <a:p>
                      <a:pPr algn="ctr">
                        <a:lnSpc>
                          <a:spcPct val="115000"/>
                        </a:lnSpc>
                        <a:spcAft>
                          <a:spcPts val="1000"/>
                        </a:spcAft>
                      </a:pPr>
                      <a:r>
                        <a:rPr lang="en-IN" sz="1800">
                          <a:effectLst/>
                        </a:rPr>
                        <a:t>User Defined Data Types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1000"/>
                        </a:spcAft>
                      </a:pPr>
                      <a:r>
                        <a:rPr lang="en-IN" sz="1800">
                          <a:effectLst/>
                        </a:rPr>
                        <a:t>The user-defined data types are defined by the user himself.</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08915327"/>
                  </a:ext>
                </a:extLst>
              </a:tr>
              <a:tr h="1773447">
                <a:tc>
                  <a:txBody>
                    <a:bodyPr/>
                    <a:lstStyle/>
                    <a:p>
                      <a:pPr algn="ctr">
                        <a:lnSpc>
                          <a:spcPct val="115000"/>
                        </a:lnSpc>
                        <a:spcAft>
                          <a:spcPts val="1000"/>
                        </a:spcAft>
                      </a:pPr>
                      <a:r>
                        <a:rPr lang="en-IN" sz="1800">
                          <a:effectLst/>
                        </a:rPr>
                        <a:t>Derived Types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1000"/>
                        </a:spcAft>
                      </a:pPr>
                      <a:r>
                        <a:rPr lang="en-IN" sz="1800" dirty="0">
                          <a:effectLst/>
                        </a:rPr>
                        <a:t> </a:t>
                      </a:r>
                      <a:endParaRPr lang="en-IN" sz="1600" dirty="0">
                        <a:effectLst/>
                      </a:endParaRPr>
                    </a:p>
                    <a:p>
                      <a:pPr algn="ctr">
                        <a:lnSpc>
                          <a:spcPct val="115000"/>
                        </a:lnSpc>
                        <a:spcAft>
                          <a:spcPts val="1000"/>
                        </a:spcAft>
                      </a:pPr>
                      <a:r>
                        <a:rPr lang="en-IN" sz="1800" dirty="0">
                          <a:effectLst/>
                        </a:rPr>
                        <a:t>The data types that are derived from the primitive or built-in datatypes are referred to as Derived Data Types.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97419989"/>
                  </a:ext>
                </a:extLst>
              </a:tr>
            </a:tbl>
          </a:graphicData>
        </a:graphic>
      </p:graphicFrame>
      <p:sp>
        <p:nvSpPr>
          <p:cNvPr id="4" name="Rectangle 1">
            <a:extLst>
              <a:ext uri="{FF2B5EF4-FFF2-40B4-BE49-F238E27FC236}">
                <a16:creationId xmlns:a16="http://schemas.microsoft.com/office/drawing/2014/main" id="{C2383C75-1CC2-48AF-9FA0-B6AC58ED4E3A}"/>
              </a:ext>
            </a:extLst>
          </p:cNvPr>
          <p:cNvSpPr>
            <a:spLocks noChangeArrowheads="1"/>
          </p:cNvSpPr>
          <p:nvPr/>
        </p:nvSpPr>
        <p:spPr bwMode="auto">
          <a:xfrm>
            <a:off x="886968" y="1066731"/>
            <a:ext cx="6705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data types in C can be classified as follows:</a:t>
            </a:r>
            <a:endParaRPr kumimoji="0" lang="en-US" altLang="en-US" sz="2800" b="0" i="0" u="sng"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040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06DC392-1FF7-4813-8A08-4ADBE54CD848}"/>
              </a:ext>
            </a:extLst>
          </p:cNvPr>
          <p:cNvPicPr/>
          <p:nvPr/>
        </p:nvPicPr>
        <p:blipFill>
          <a:blip r:embed="rId2">
            <a:extLst>
              <a:ext uri="{28A0092B-C50C-407E-A947-70E740481C1C}">
                <a14:useLocalDpi xmlns:a14="http://schemas.microsoft.com/office/drawing/2010/main" val="0"/>
              </a:ext>
            </a:extLst>
          </a:blip>
          <a:stretch>
            <a:fillRect/>
          </a:stretch>
        </p:blipFill>
        <p:spPr>
          <a:xfrm>
            <a:off x="533400" y="1143000"/>
            <a:ext cx="8153400" cy="4495800"/>
          </a:xfrm>
          <a:prstGeom prst="rect">
            <a:avLst/>
          </a:prstGeom>
        </p:spPr>
      </p:pic>
      <p:sp>
        <p:nvSpPr>
          <p:cNvPr id="8" name="TextBox 7">
            <a:extLst>
              <a:ext uri="{FF2B5EF4-FFF2-40B4-BE49-F238E27FC236}">
                <a16:creationId xmlns:a16="http://schemas.microsoft.com/office/drawing/2014/main" id="{A57A84ED-8ABA-44C2-9B2A-A3A709D1FB9D}"/>
              </a:ext>
            </a:extLst>
          </p:cNvPr>
          <p:cNvSpPr txBox="1"/>
          <p:nvPr/>
        </p:nvSpPr>
        <p:spPr>
          <a:xfrm>
            <a:off x="304800" y="5867400"/>
            <a:ext cx="8534400" cy="64633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Different data types also have different ranges up to which they can store numbers. These ranges may vary from compiler to compiler.</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52874-D6FF-1789-F17C-5F01E94FBB8D}"/>
              </a:ext>
            </a:extLst>
          </p:cNvPr>
          <p:cNvSpPr txBox="1"/>
          <p:nvPr/>
        </p:nvSpPr>
        <p:spPr>
          <a:xfrm>
            <a:off x="838200" y="2133600"/>
            <a:ext cx="7467600" cy="3416320"/>
          </a:xfrm>
          <a:prstGeom prst="rect">
            <a:avLst/>
          </a:prstGeom>
          <a:noFill/>
        </p:spPr>
        <p:txBody>
          <a:bodyPr wrap="square">
            <a:spAutoFit/>
          </a:bodyPr>
          <a:lstStyle/>
          <a:p>
            <a:r>
              <a:rPr lang="en-US" b="0" i="0" dirty="0">
                <a:solidFill>
                  <a:srgbClr val="202124"/>
                </a:solidFill>
                <a:effectLst/>
                <a:latin typeface="Times New Roman" panose="02020603050405020304" pitchFamily="18" charset="0"/>
                <a:cs typeface="Times New Roman" panose="02020603050405020304" pitchFamily="18" charset="0"/>
              </a:rPr>
              <a:t>Primary data types are also known as the fundamental data types because they are pre-defined or they already exist in the C language. All the other types of data types (derived and user-defined data types) are derived from these data types. </a:t>
            </a:r>
          </a:p>
          <a:p>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Primary data types in C are of 4 types:</a:t>
            </a:r>
          </a:p>
          <a:p>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40C28"/>
                </a:solidFill>
                <a:effectLst/>
                <a:latin typeface="Times New Roman" panose="02020603050405020304" pitchFamily="18" charset="0"/>
                <a:cs typeface="Times New Roman" panose="02020603050405020304" pitchFamily="18" charset="0"/>
              </a:rPr>
              <a:t>int</a:t>
            </a:r>
            <a:endParaRPr lang="en-US" dirty="0">
              <a:solidFill>
                <a:srgbClr val="040C28"/>
              </a:solidFill>
              <a:latin typeface="Times New Roman" panose="02020603050405020304" pitchFamily="18" charset="0"/>
              <a:cs typeface="Times New Roman" panose="02020603050405020304" pitchFamily="18" charset="0"/>
            </a:endParaRPr>
          </a:p>
          <a:p>
            <a:r>
              <a:rPr lang="en-US" b="0" i="0" dirty="0">
                <a:solidFill>
                  <a:srgbClr val="040C28"/>
                </a:solidFill>
                <a:effectLst/>
                <a:latin typeface="Times New Roman" panose="02020603050405020304" pitchFamily="18" charset="0"/>
                <a:cs typeface="Times New Roman" panose="02020603050405020304" pitchFamily="18" charset="0"/>
              </a:rPr>
              <a:t>char </a:t>
            </a:r>
          </a:p>
          <a:p>
            <a:r>
              <a:rPr lang="en-US" b="0" i="0" dirty="0">
                <a:solidFill>
                  <a:srgbClr val="040C28"/>
                </a:solidFill>
                <a:effectLst/>
                <a:latin typeface="Times New Roman" panose="02020603050405020304" pitchFamily="18" charset="0"/>
                <a:cs typeface="Times New Roman" panose="02020603050405020304" pitchFamily="18" charset="0"/>
              </a:rPr>
              <a:t>Float</a:t>
            </a:r>
            <a:endParaRPr lang="en-US" dirty="0">
              <a:solidFill>
                <a:srgbClr val="040C28"/>
              </a:solidFill>
              <a:latin typeface="Times New Roman" panose="02020603050405020304" pitchFamily="18" charset="0"/>
              <a:cs typeface="Times New Roman" panose="02020603050405020304" pitchFamily="18" charset="0"/>
            </a:endParaRPr>
          </a:p>
          <a:p>
            <a:r>
              <a:rPr lang="en-US" dirty="0">
                <a:solidFill>
                  <a:srgbClr val="040C28"/>
                </a:solidFill>
                <a:latin typeface="Times New Roman" panose="02020603050405020304" pitchFamily="18" charset="0"/>
                <a:cs typeface="Times New Roman" panose="02020603050405020304" pitchFamily="18" charset="0"/>
              </a:rPr>
              <a:t>D</a:t>
            </a:r>
            <a:r>
              <a:rPr lang="en-US" b="0" i="0" dirty="0">
                <a:solidFill>
                  <a:srgbClr val="040C28"/>
                </a:solidFill>
                <a:effectLst/>
                <a:latin typeface="Times New Roman" panose="02020603050405020304" pitchFamily="18" charset="0"/>
                <a:cs typeface="Times New Roman" panose="02020603050405020304" pitchFamily="18" charset="0"/>
              </a:rPr>
              <a:t>ouble</a:t>
            </a:r>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dirty="0">
                <a:solidFill>
                  <a:srgbClr val="202124"/>
                </a:solidFill>
                <a:latin typeface="Times New Roman" panose="02020603050405020304" pitchFamily="18" charset="0"/>
                <a:cs typeface="Times New Roman" panose="02020603050405020304" pitchFamily="18" charset="0"/>
              </a:rPr>
              <a:t>void</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F3C036-B71C-5107-5F84-DE18E146D511}"/>
              </a:ext>
            </a:extLst>
          </p:cNvPr>
          <p:cNvSpPr txBox="1"/>
          <p:nvPr/>
        </p:nvSpPr>
        <p:spPr>
          <a:xfrm>
            <a:off x="2526941" y="1250829"/>
            <a:ext cx="7239000" cy="707886"/>
          </a:xfrm>
          <a:prstGeom prst="rect">
            <a:avLst/>
          </a:prstGeom>
          <a:noFill/>
        </p:spPr>
        <p:txBody>
          <a:bodyPr wrap="square" rtlCol="0">
            <a:spAutoFit/>
          </a:bodyPr>
          <a:lstStyle/>
          <a:p>
            <a:r>
              <a:rPr lang="en-US" sz="4000" b="0" i="0" u="sng" dirty="0">
                <a:solidFill>
                  <a:srgbClr val="202124"/>
                </a:solidFill>
                <a:effectLst/>
                <a:latin typeface="Google Sans"/>
              </a:rPr>
              <a:t>Primary data types</a:t>
            </a:r>
            <a:endParaRPr lang="en-IN" sz="4000" u="sng" dirty="0"/>
          </a:p>
        </p:txBody>
      </p:sp>
    </p:spTree>
    <p:extLst>
      <p:ext uri="{BB962C8B-B14F-4D97-AF65-F5344CB8AC3E}">
        <p14:creationId xmlns:p14="http://schemas.microsoft.com/office/powerpoint/2010/main" val="2730478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9C731-B454-44C9-71C5-5B5A8F43204D}"/>
              </a:ext>
            </a:extLst>
          </p:cNvPr>
          <p:cNvSpPr>
            <a:spLocks noChangeArrowheads="1"/>
          </p:cNvSpPr>
          <p:nvPr/>
        </p:nvSpPr>
        <p:spPr bwMode="auto">
          <a:xfrm>
            <a:off x="1600200" y="899160"/>
            <a:ext cx="6096000" cy="4537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sng" strike="noStrike" cap="none" normalizeH="0" baseline="0" dirty="0">
                <a:ln>
                  <a:noFill/>
                </a:ln>
                <a:effectLst/>
                <a:latin typeface="Times New Roman" panose="02020603050405020304" pitchFamily="18" charset="0"/>
                <a:cs typeface="Times New Roman" panose="02020603050405020304" pitchFamily="18" charset="0"/>
              </a:rPr>
              <a:t>Integer (int):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We use the keyword int for the integer data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int data type is used to store non-fractional numbers which include positive, negative, and zero values.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range of int is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-2,147,483,648 to 2,147,483,647</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and it occupies 2 or 4 bytes of memory, depending on the system you’re using. For example,</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int a = 5550; int b = -90, int c = 0; int d = -0.5; //invalid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We can perform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addition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subtraction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division</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multiplication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operations on int data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148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9C6DA-9014-6D31-99A3-82D224DAEAE5}"/>
              </a:ext>
            </a:extLst>
          </p:cNvPr>
          <p:cNvSpPr>
            <a:spLocks noChangeArrowheads="1"/>
          </p:cNvSpPr>
          <p:nvPr/>
        </p:nvSpPr>
        <p:spPr bwMode="auto">
          <a:xfrm>
            <a:off x="1143000" y="928300"/>
            <a:ext cx="6705600" cy="4752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sng"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Character (char):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600" b="0" i="0" u="sng"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We use the keyword char for the character data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It is used to store single-bit characters and occupies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1 byte</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of memory.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You can store alphabets from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A-Z</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(and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a-z</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0-9</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digits using char datatype. For example,</a:t>
            </a:r>
            <a:b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char b = 'A'; char c = '0'; char d = 0; // ERROR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For char datatype, it is necessary to enclose the data within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single quotes</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You can perform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addition</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subtraction</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 operations on char datatype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065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1F57-2CC7-BF1D-78AB-F7A499FC7336}"/>
              </a:ext>
            </a:extLst>
          </p:cNvPr>
          <p:cNvSpPr>
            <a:spLocks noGrp="1"/>
          </p:cNvSpPr>
          <p:nvPr>
            <p:ph type="title"/>
          </p:nvPr>
        </p:nvSpPr>
        <p:spPr/>
        <p:txBody>
          <a:bodyPr/>
          <a:lstStyle/>
          <a:p>
            <a:br>
              <a:rPr lang="en-US" dirty="0"/>
            </a:br>
            <a:r>
              <a:rPr lang="en-US" b="1" u="sng" dirty="0">
                <a:latin typeface="Times New Roman" panose="02020603050405020304" pitchFamily="18" charset="0"/>
                <a:cs typeface="Times New Roman" panose="02020603050405020304" pitchFamily="18" charset="0"/>
              </a:rPr>
              <a:t>Characteristics of c language: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DDF25-81CC-3450-ACCB-BCB08770FD6B}"/>
              </a:ext>
            </a:extLst>
          </p:cNvPr>
          <p:cNvSpPr>
            <a:spLocks noGrp="1"/>
          </p:cNvSpPr>
          <p:nvPr>
            <p:ph idx="1"/>
          </p:nvPr>
        </p:nvSpPr>
        <p:spPr/>
        <p:txBody>
          <a:bodyPr>
            <a:normAutofit/>
          </a:bodyPr>
          <a:lstStyle/>
          <a:p>
            <a:pPr algn="l"/>
            <a:r>
              <a:rPr lang="en-US" sz="1200" b="1" i="0" u="sng" dirty="0">
                <a:effectLst/>
                <a:latin typeface="Times New Roman" panose="02020603050405020304" pitchFamily="18" charset="0"/>
                <a:cs typeface="Times New Roman" panose="02020603050405020304" pitchFamily="18" charset="0"/>
              </a:rPr>
              <a:t>Simple and Efficient</a:t>
            </a:r>
          </a:p>
          <a:p>
            <a:pPr marL="0" indent="0" algn="l">
              <a:buNone/>
            </a:pPr>
            <a:r>
              <a:rPr lang="en-US" sz="1200" b="0" i="0" dirty="0">
                <a:effectLst/>
                <a:latin typeface="Times New Roman" panose="02020603050405020304" pitchFamily="18" charset="0"/>
                <a:cs typeface="Times New Roman" panose="02020603050405020304" pitchFamily="18" charset="0"/>
              </a:rPr>
              <a:t>The basic syntax style of implementing C language is very simple and easy to learn. This enables a programmer to redesign or create a new application. </a:t>
            </a:r>
          </a:p>
          <a:p>
            <a:pPr algn="l"/>
            <a:r>
              <a:rPr lang="en-US" sz="1200" b="1" i="0" u="sng" dirty="0">
                <a:effectLst/>
                <a:latin typeface="Times New Roman" panose="02020603050405020304" pitchFamily="18" charset="0"/>
                <a:cs typeface="Times New Roman" panose="02020603050405020304" pitchFamily="18" charset="0"/>
              </a:rPr>
              <a:t>Fast</a:t>
            </a:r>
          </a:p>
          <a:p>
            <a:pPr marL="0" indent="0" algn="l">
              <a:buNone/>
            </a:pPr>
            <a:r>
              <a:rPr lang="en-US" sz="1200" dirty="0">
                <a:latin typeface="Times New Roman" panose="02020603050405020304" pitchFamily="18" charset="0"/>
                <a:cs typeface="Times New Roman" panose="02020603050405020304" pitchFamily="18" charset="0"/>
              </a:rPr>
              <a:t>              </a:t>
            </a:r>
            <a:r>
              <a:rPr lang="en-US" sz="1200" b="0" i="0" dirty="0">
                <a:effectLst/>
                <a:latin typeface="Times New Roman" panose="02020603050405020304" pitchFamily="18" charset="0"/>
                <a:cs typeface="Times New Roman" panose="02020603050405020304" pitchFamily="18" charset="0"/>
              </a:rPr>
              <a:t> C is a compiler-based program. This makes the compilation and execution of codes faster.</a:t>
            </a:r>
          </a:p>
          <a:p>
            <a:pPr algn="l"/>
            <a:r>
              <a:rPr lang="en-US" sz="1200" b="1" i="0" u="sng" dirty="0">
                <a:effectLst/>
                <a:latin typeface="Times New Roman" panose="02020603050405020304" pitchFamily="18" charset="0"/>
                <a:cs typeface="Times New Roman" panose="02020603050405020304" pitchFamily="18" charset="0"/>
              </a:rPr>
              <a:t>Extensibility</a:t>
            </a:r>
          </a:p>
          <a:p>
            <a:pPr marL="0" indent="0" algn="l">
              <a:buNone/>
            </a:pPr>
            <a:r>
              <a:rPr lang="en-US" sz="1200" b="0" i="0" dirty="0">
                <a:effectLst/>
                <a:latin typeface="Times New Roman" panose="02020603050405020304" pitchFamily="18" charset="0"/>
                <a:cs typeface="Times New Roman" panose="02020603050405020304" pitchFamily="18" charset="0"/>
              </a:rPr>
              <a:t>You can easily (and quickly) extend a C program. This means that if a code is already written, you can add new features to it with a few alterations. Basically, it allows adding new features, functionalities, and operations to an existing C program.</a:t>
            </a:r>
          </a:p>
          <a:p>
            <a:pPr algn="l"/>
            <a:r>
              <a:rPr lang="en-US" sz="1200" b="1" i="0" u="sng" dirty="0">
                <a:effectLst/>
                <a:latin typeface="Times New Roman" panose="02020603050405020304" pitchFamily="18" charset="0"/>
                <a:cs typeface="Times New Roman" panose="02020603050405020304" pitchFamily="18" charset="0"/>
              </a:rPr>
              <a:t>Function-Rich Libraries</a:t>
            </a:r>
          </a:p>
          <a:p>
            <a:pPr marL="0" indent="0" algn="l">
              <a:buNone/>
            </a:pPr>
            <a:r>
              <a:rPr lang="en-US" sz="1200" b="0" i="0" dirty="0">
                <a:effectLst/>
                <a:latin typeface="Times New Roman" panose="02020603050405020304" pitchFamily="18" charset="0"/>
                <a:cs typeface="Times New Roman" panose="02020603050405020304" pitchFamily="18" charset="0"/>
              </a:rPr>
              <a:t>C comes with an extensive set of libraries with several built-in functions that make the life of a programmer easy. Even a beginner can easily code using these built-in functions. You can also create your user-defined </a:t>
            </a:r>
            <a:r>
              <a:rPr lang="en-US" sz="1200" b="0" i="0" u="none" strike="noStrike" dirty="0">
                <a:effectLst/>
                <a:latin typeface="Times New Roman" panose="02020603050405020304" pitchFamily="18" charset="0"/>
                <a:cs typeface="Times New Roman" panose="02020603050405020304" pitchFamily="18" charset="0"/>
                <a:hlinkClick r:id="rId2" tooltip="functions">
                  <a:extLst>
                    <a:ext uri="{A12FA001-AC4F-418D-AE19-62706E023703}">
                      <ahyp:hlinkClr xmlns:ahyp="http://schemas.microsoft.com/office/drawing/2018/hyperlinkcolor" val="tx"/>
                    </a:ext>
                  </a:extLst>
                </a:hlinkClick>
              </a:rPr>
              <a:t>functions</a:t>
            </a:r>
            <a:r>
              <a:rPr lang="en-US" sz="1200" b="0" i="0" dirty="0">
                <a:effectLst/>
                <a:latin typeface="Times New Roman" panose="02020603050405020304" pitchFamily="18" charset="0"/>
                <a:cs typeface="Times New Roman" panose="02020603050405020304" pitchFamily="18" charset="0"/>
              </a:rPr>
              <a:t> and add them to C libraries. </a:t>
            </a:r>
          </a:p>
          <a:p>
            <a:pPr marL="0" indent="0">
              <a:buNone/>
            </a:pPr>
            <a:endParaRPr lang="en-IN" dirty="0"/>
          </a:p>
        </p:txBody>
      </p:sp>
    </p:spTree>
    <p:extLst>
      <p:ext uri="{BB962C8B-B14F-4D97-AF65-F5344CB8AC3E}">
        <p14:creationId xmlns:p14="http://schemas.microsoft.com/office/powerpoint/2010/main" val="1532786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DFD0D3-F0D0-5732-0019-6EBC8F5ADDD6}"/>
              </a:ext>
            </a:extLst>
          </p:cNvPr>
          <p:cNvSpPr>
            <a:spLocks noChangeArrowheads="1"/>
          </p:cNvSpPr>
          <p:nvPr/>
        </p:nvSpPr>
        <p:spPr bwMode="auto">
          <a:xfrm>
            <a:off x="914400" y="880646"/>
            <a:ext cx="7543800" cy="38907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0" i="0" u="sng"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Floating-point (float):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400" b="0" i="0" u="sng"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We use the keyword float for a floating-point data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The keyword float is used to store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decimal numbers</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It occupies 4 bytes of memory and ranges from </a:t>
            </a:r>
            <a:r>
              <a:rPr kumimoji="0" lang="en-US" altLang="en-US" b="1"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1e-37 to 1e+37</a:t>
            </a: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For example, float a = 0.05; float b = -0.005. float c = 1; // it will become              c = 1.000000 because of type-casting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lumMod val="85000"/>
                    <a:lumOff val="15000"/>
                  </a:schemeClr>
                </a:solidFill>
                <a:effectLst/>
                <a:latin typeface="Times New Roman" panose="02020603050405020304" pitchFamily="18" charset="0"/>
                <a:cs typeface="Times New Roman" panose="02020603050405020304" pitchFamily="18" charset="0"/>
              </a:rPr>
              <a:t>We can perform addition, subtraction, division, and multiplication operations on float data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841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B2D780-1C9D-E37E-6DC0-B294E03535C8}"/>
              </a:ext>
            </a:extLst>
          </p:cNvPr>
          <p:cNvSpPr>
            <a:spLocks noChangeArrowheads="1"/>
          </p:cNvSpPr>
          <p:nvPr/>
        </p:nvSpPr>
        <p:spPr bwMode="auto">
          <a:xfrm>
            <a:off x="934787" y="866001"/>
            <a:ext cx="7391400" cy="4198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sng" strike="noStrike" cap="none" normalizeH="0" baseline="0" dirty="0">
                <a:ln>
                  <a:noFill/>
                </a:ln>
                <a:effectLst/>
                <a:latin typeface="Times New Roman" panose="02020603050405020304" pitchFamily="18" charset="0"/>
                <a:cs typeface="Times New Roman" panose="02020603050405020304" pitchFamily="18" charset="0"/>
              </a:rPr>
              <a:t>Double (double):</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3600" b="0" i="0" u="sng"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We use the keyword double for the double data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double datatype is used to store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decimal numbers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It occupies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8 bytes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of memory and ranges from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1e-37 to 1e+37</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Here is how we use it in code,</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double a = 10.09; double b = -67.9;</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double datatype has more precision than float so double gives more accurate results as compared to float.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We can perform addition, subtraction, division, and multiplication operations on double data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5622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C987B0-0E21-26D0-1DA1-DFE029329E89}"/>
              </a:ext>
            </a:extLst>
          </p:cNvPr>
          <p:cNvSpPr>
            <a:spLocks noChangeArrowheads="1"/>
          </p:cNvSpPr>
          <p:nvPr/>
        </p:nvSpPr>
        <p:spPr bwMode="auto">
          <a:xfrm>
            <a:off x="1524000" y="1126123"/>
            <a:ext cx="6324600" cy="33303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0" i="0" u="sng" strike="noStrike" cap="none" normalizeH="0" baseline="0" dirty="0">
                <a:ln>
                  <a:noFill/>
                </a:ln>
                <a:effectLst/>
                <a:latin typeface="Times New Roman" panose="02020603050405020304" pitchFamily="18" charset="0"/>
                <a:cs typeface="Times New Roman" panose="02020603050405020304" pitchFamily="18" charset="0"/>
              </a:rPr>
              <a:t>Void (void):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sng"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This means no value.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This data type is mostly used when we define functions.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void datatype is used when a function does not return any result.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It occupies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0 bytes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of memory.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We use the void keyword for void data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5131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450FA3-C976-4D5C-9ACC-97A67508458E}"/>
              </a:ext>
            </a:extLst>
          </p:cNvPr>
          <p:cNvSpPr txBox="1"/>
          <p:nvPr/>
        </p:nvSpPr>
        <p:spPr>
          <a:xfrm>
            <a:off x="2294596" y="565297"/>
            <a:ext cx="6101546" cy="923330"/>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Below is a list of ranges along with the memory requirement and format specifiers on the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32-bit GCC compiler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graphicFrame>
        <p:nvGraphicFramePr>
          <p:cNvPr id="5" name="Table 4">
            <a:extLst>
              <a:ext uri="{FF2B5EF4-FFF2-40B4-BE49-F238E27FC236}">
                <a16:creationId xmlns:a16="http://schemas.microsoft.com/office/drawing/2014/main" id="{2A80CDE7-0BA0-4C56-A8E4-071495A05890}"/>
              </a:ext>
            </a:extLst>
          </p:cNvPr>
          <p:cNvGraphicFramePr>
            <a:graphicFrameLocks noGrp="1"/>
          </p:cNvGraphicFramePr>
          <p:nvPr>
            <p:extLst>
              <p:ext uri="{D42A27DB-BD31-4B8C-83A1-F6EECF244321}">
                <p14:modId xmlns:p14="http://schemas.microsoft.com/office/powerpoint/2010/main" val="1663876955"/>
              </p:ext>
            </p:extLst>
          </p:nvPr>
        </p:nvGraphicFramePr>
        <p:xfrm>
          <a:off x="381001" y="1267861"/>
          <a:ext cx="8015140" cy="5228836"/>
        </p:xfrm>
        <a:graphic>
          <a:graphicData uri="http://schemas.openxmlformats.org/drawingml/2006/table">
            <a:tbl>
              <a:tblPr firstRow="1" firstCol="1" lastRow="1" lastCol="1" bandRow="1">
                <a:tableStyleId>{9D7B26C5-4107-4FEC-AEDC-1716B250A1EF}</a:tableStyleId>
              </a:tblPr>
              <a:tblGrid>
                <a:gridCol w="1478965">
                  <a:extLst>
                    <a:ext uri="{9D8B030D-6E8A-4147-A177-3AD203B41FA5}">
                      <a16:colId xmlns:a16="http://schemas.microsoft.com/office/drawing/2014/main" val="2321245553"/>
                    </a:ext>
                  </a:extLst>
                </a:gridCol>
                <a:gridCol w="2178725">
                  <a:extLst>
                    <a:ext uri="{9D8B030D-6E8A-4147-A177-3AD203B41FA5}">
                      <a16:colId xmlns:a16="http://schemas.microsoft.com/office/drawing/2014/main" val="64219993"/>
                    </a:ext>
                  </a:extLst>
                </a:gridCol>
                <a:gridCol w="2178725">
                  <a:extLst>
                    <a:ext uri="{9D8B030D-6E8A-4147-A177-3AD203B41FA5}">
                      <a16:colId xmlns:a16="http://schemas.microsoft.com/office/drawing/2014/main" val="1419318283"/>
                    </a:ext>
                  </a:extLst>
                </a:gridCol>
                <a:gridCol w="2178725">
                  <a:extLst>
                    <a:ext uri="{9D8B030D-6E8A-4147-A177-3AD203B41FA5}">
                      <a16:colId xmlns:a16="http://schemas.microsoft.com/office/drawing/2014/main" val="3652736393"/>
                    </a:ext>
                  </a:extLst>
                </a:gridCol>
              </a:tblGrid>
              <a:tr h="542001">
                <a:tc>
                  <a:txBody>
                    <a:bodyPr/>
                    <a:lstStyle/>
                    <a:p>
                      <a:pPr algn="ctr">
                        <a:lnSpc>
                          <a:spcPct val="100000"/>
                        </a:lnSpc>
                        <a:spcAft>
                          <a:spcPts val="1000"/>
                        </a:spcAft>
                      </a:pPr>
                      <a:r>
                        <a:rPr lang="en-IN" sz="1100" dirty="0">
                          <a:solidFill>
                            <a:sysClr val="windowText" lastClr="000000"/>
                          </a:solidFill>
                          <a:effectLst/>
                        </a:rPr>
                        <a:t> </a:t>
                      </a:r>
                    </a:p>
                    <a:p>
                      <a:pPr algn="ctr">
                        <a:lnSpc>
                          <a:spcPct val="100000"/>
                        </a:lnSpc>
                        <a:spcAft>
                          <a:spcPts val="1000"/>
                        </a:spcAft>
                      </a:pPr>
                      <a:r>
                        <a:rPr lang="en-IN" sz="1100" dirty="0">
                          <a:solidFill>
                            <a:sysClr val="windowText" lastClr="000000"/>
                          </a:solidFill>
                          <a:effectLst/>
                        </a:rPr>
                        <a:t>Data Type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 </a:t>
                      </a:r>
                    </a:p>
                    <a:p>
                      <a:pPr algn="ctr">
                        <a:lnSpc>
                          <a:spcPct val="100000"/>
                        </a:lnSpc>
                        <a:spcAft>
                          <a:spcPts val="1000"/>
                        </a:spcAft>
                      </a:pPr>
                      <a:r>
                        <a:rPr lang="en-IN" sz="1100" dirty="0">
                          <a:solidFill>
                            <a:sysClr val="windowText" lastClr="000000"/>
                          </a:solidFill>
                          <a:effectLst/>
                        </a:rPr>
                        <a:t>Size (bytes)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 </a:t>
                      </a:r>
                    </a:p>
                    <a:p>
                      <a:pPr algn="ctr">
                        <a:lnSpc>
                          <a:spcPct val="100000"/>
                        </a:lnSpc>
                        <a:spcAft>
                          <a:spcPts val="1000"/>
                        </a:spcAft>
                      </a:pPr>
                      <a:r>
                        <a:rPr lang="en-IN" sz="1100" dirty="0">
                          <a:solidFill>
                            <a:sysClr val="windowText" lastClr="000000"/>
                          </a:solidFill>
                          <a:effectLst/>
                        </a:rPr>
                        <a:t>      Range</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677655923"/>
                  </a:ext>
                </a:extLst>
              </a:tr>
              <a:tr h="292613">
                <a:tc>
                  <a:txBody>
                    <a:bodyPr/>
                    <a:lstStyle/>
                    <a:p>
                      <a:pPr algn="ctr">
                        <a:lnSpc>
                          <a:spcPct val="100000"/>
                        </a:lnSpc>
                        <a:spcAft>
                          <a:spcPts val="1000"/>
                        </a:spcAft>
                      </a:pPr>
                      <a:r>
                        <a:rPr lang="en-IN" sz="1100" dirty="0">
                          <a:solidFill>
                            <a:sysClr val="windowText" lastClr="000000"/>
                          </a:solidFill>
                          <a:effectLst/>
                        </a:rPr>
                        <a:t>short int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2 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-32,768 to 32,767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3176418486"/>
                  </a:ext>
                </a:extLst>
              </a:tr>
              <a:tr h="292613">
                <a:tc>
                  <a:txBody>
                    <a:bodyPr/>
                    <a:lstStyle/>
                    <a:p>
                      <a:pPr algn="ctr">
                        <a:lnSpc>
                          <a:spcPct val="100000"/>
                        </a:lnSpc>
                        <a:spcAft>
                          <a:spcPts val="1000"/>
                        </a:spcAft>
                      </a:pPr>
                      <a:r>
                        <a:rPr lang="en-IN" sz="1100" dirty="0">
                          <a:solidFill>
                            <a:sysClr val="windowText" lastClr="000000"/>
                          </a:solidFill>
                          <a:effectLst/>
                        </a:rPr>
                        <a:t>unsigned short int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2 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0 to 65,535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4209470649"/>
                  </a:ext>
                </a:extLst>
              </a:tr>
              <a:tr h="292613">
                <a:tc>
                  <a:txBody>
                    <a:bodyPr/>
                    <a:lstStyle/>
                    <a:p>
                      <a:pPr algn="ctr">
                        <a:lnSpc>
                          <a:spcPct val="100000"/>
                        </a:lnSpc>
                        <a:spcAft>
                          <a:spcPts val="1000"/>
                        </a:spcAft>
                      </a:pPr>
                      <a:r>
                        <a:rPr lang="en-IN" sz="1100">
                          <a:solidFill>
                            <a:sysClr val="windowText" lastClr="000000"/>
                          </a:solidFill>
                          <a:effectLst/>
                        </a:rPr>
                        <a:t>unsigned 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4 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0 to 4,294,967,295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3791975456"/>
                  </a:ext>
                </a:extLst>
              </a:tr>
              <a:tr h="377136">
                <a:tc>
                  <a:txBody>
                    <a:bodyPr/>
                    <a:lstStyle/>
                    <a:p>
                      <a:pPr algn="ctr">
                        <a:lnSpc>
                          <a:spcPct val="100000"/>
                        </a:lnSpc>
                        <a:spcAft>
                          <a:spcPts val="1000"/>
                        </a:spcAft>
                      </a:pPr>
                      <a:r>
                        <a:rPr lang="en-IN" sz="1100">
                          <a:solidFill>
                            <a:sysClr val="windowText" lastClr="000000"/>
                          </a:solidFill>
                          <a:effectLst/>
                        </a:rPr>
                        <a:t>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4 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-2,147,483,648 to 2,147,483,647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2775849202"/>
                  </a:ext>
                </a:extLst>
              </a:tr>
              <a:tr h="377136">
                <a:tc>
                  <a:txBody>
                    <a:bodyPr/>
                    <a:lstStyle/>
                    <a:p>
                      <a:pPr algn="ctr">
                        <a:lnSpc>
                          <a:spcPct val="100000"/>
                        </a:lnSpc>
                        <a:spcAft>
                          <a:spcPts val="1000"/>
                        </a:spcAft>
                      </a:pPr>
                      <a:r>
                        <a:rPr lang="en-IN" sz="1100">
                          <a:solidFill>
                            <a:sysClr val="windowText" lastClr="000000"/>
                          </a:solidFill>
                          <a:effectLst/>
                        </a:rPr>
                        <a:t>long 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4 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-2,147,483,648 to 2,147,483,647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1997912462"/>
                  </a:ext>
                </a:extLst>
              </a:tr>
              <a:tr h="292613">
                <a:tc>
                  <a:txBody>
                    <a:bodyPr/>
                    <a:lstStyle/>
                    <a:p>
                      <a:pPr algn="ctr">
                        <a:lnSpc>
                          <a:spcPct val="100000"/>
                        </a:lnSpc>
                        <a:spcAft>
                          <a:spcPts val="1000"/>
                        </a:spcAft>
                      </a:pPr>
                      <a:r>
                        <a:rPr lang="en-IN" sz="1100">
                          <a:solidFill>
                            <a:sysClr val="windowText" lastClr="000000"/>
                          </a:solidFill>
                          <a:effectLst/>
                        </a:rPr>
                        <a:t>unsigned long 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4 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0 to 4,294,967,295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3206455977"/>
                  </a:ext>
                </a:extLst>
              </a:tr>
              <a:tr h="292613">
                <a:tc>
                  <a:txBody>
                    <a:bodyPr/>
                    <a:lstStyle/>
                    <a:p>
                      <a:pPr algn="ctr">
                        <a:lnSpc>
                          <a:spcPct val="100000"/>
                        </a:lnSpc>
                        <a:spcAft>
                          <a:spcPts val="1000"/>
                        </a:spcAft>
                      </a:pPr>
                      <a:r>
                        <a:rPr lang="en-IN" sz="1100">
                          <a:solidFill>
                            <a:sysClr val="windowText" lastClr="000000"/>
                          </a:solidFill>
                          <a:effectLst/>
                        </a:rPr>
                        <a:t>long long 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8 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-(2^63) to (2^63)-1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1336928328"/>
                  </a:ext>
                </a:extLst>
              </a:tr>
              <a:tr h="377136">
                <a:tc>
                  <a:txBody>
                    <a:bodyPr/>
                    <a:lstStyle/>
                    <a:p>
                      <a:pPr algn="ctr">
                        <a:lnSpc>
                          <a:spcPct val="100000"/>
                        </a:lnSpc>
                        <a:spcAft>
                          <a:spcPts val="1000"/>
                        </a:spcAft>
                      </a:pPr>
                      <a:r>
                        <a:rPr lang="en-IN" sz="1100">
                          <a:solidFill>
                            <a:sysClr val="windowText" lastClr="000000"/>
                          </a:solidFill>
                          <a:effectLst/>
                        </a:rPr>
                        <a:t>unsigned long long int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8 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0 to 18,446,744,073,709,551,615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821709083"/>
                  </a:ext>
                </a:extLst>
              </a:tr>
              <a:tr h="292613">
                <a:tc>
                  <a:txBody>
                    <a:bodyPr/>
                    <a:lstStyle/>
                    <a:p>
                      <a:pPr algn="ctr">
                        <a:lnSpc>
                          <a:spcPct val="100000"/>
                        </a:lnSpc>
                        <a:spcAft>
                          <a:spcPts val="1000"/>
                        </a:spcAft>
                      </a:pPr>
                      <a:r>
                        <a:rPr lang="en-IN" sz="1100">
                          <a:solidFill>
                            <a:sysClr val="windowText" lastClr="000000"/>
                          </a:solidFill>
                          <a:effectLst/>
                        </a:rPr>
                        <a:t>signed char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dirty="0">
                          <a:solidFill>
                            <a:sysClr val="windowText" lastClr="000000"/>
                          </a:solidFill>
                          <a:effectLst/>
                        </a:rPr>
                        <a:t>1 </a:t>
                      </a:r>
                      <a:br>
                        <a:rPr lang="en-IN" sz="1100" dirty="0">
                          <a:solidFill>
                            <a:sysClr val="windowText" lastClr="000000"/>
                          </a:solidFill>
                          <a:effectLst/>
                        </a:rPr>
                      </a:br>
                      <a:r>
                        <a:rPr lang="en-IN" sz="1100" dirty="0">
                          <a:solidFill>
                            <a:sysClr val="windowText" lastClr="000000"/>
                          </a:solidFill>
                          <a:effectLst/>
                        </a:rPr>
                        <a:t> </a:t>
                      </a: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-128 to 127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1899868240"/>
                  </a:ext>
                </a:extLst>
              </a:tr>
              <a:tr h="292613">
                <a:tc>
                  <a:txBody>
                    <a:bodyPr/>
                    <a:lstStyle/>
                    <a:p>
                      <a:pPr algn="ctr">
                        <a:lnSpc>
                          <a:spcPct val="100000"/>
                        </a:lnSpc>
                        <a:spcAft>
                          <a:spcPts val="1000"/>
                        </a:spcAft>
                      </a:pPr>
                      <a:r>
                        <a:rPr lang="en-IN" sz="1100">
                          <a:solidFill>
                            <a:sysClr val="windowText" lastClr="000000"/>
                          </a:solidFill>
                          <a:effectLst/>
                        </a:rPr>
                        <a:t>unsigned char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1 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0 to 255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2290383956"/>
                  </a:ext>
                </a:extLst>
              </a:tr>
              <a:tr h="292613">
                <a:tc>
                  <a:txBody>
                    <a:bodyPr/>
                    <a:lstStyle/>
                    <a:p>
                      <a:pPr algn="ctr">
                        <a:lnSpc>
                          <a:spcPct val="100000"/>
                        </a:lnSpc>
                        <a:spcAft>
                          <a:spcPts val="1000"/>
                        </a:spcAft>
                      </a:pPr>
                      <a:r>
                        <a:rPr lang="en-IN" sz="1100">
                          <a:solidFill>
                            <a:sysClr val="windowText" lastClr="000000"/>
                          </a:solidFill>
                          <a:effectLst/>
                        </a:rPr>
                        <a:t>float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4 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1.2E-38 to 3.4E+38</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3184392107"/>
                  </a:ext>
                </a:extLst>
              </a:tr>
              <a:tr h="292613">
                <a:tc>
                  <a:txBody>
                    <a:bodyPr/>
                    <a:lstStyle/>
                    <a:p>
                      <a:pPr algn="ctr">
                        <a:lnSpc>
                          <a:spcPct val="100000"/>
                        </a:lnSpc>
                        <a:spcAft>
                          <a:spcPts val="1000"/>
                        </a:spcAft>
                      </a:pPr>
                      <a:r>
                        <a:rPr lang="en-IN" sz="1100">
                          <a:solidFill>
                            <a:sysClr val="windowText" lastClr="000000"/>
                          </a:solidFill>
                          <a:effectLst/>
                        </a:rPr>
                        <a:t>double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8 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1.7E-308 to 1.7E+308</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2381332795"/>
                  </a:ext>
                </a:extLst>
              </a:tr>
              <a:tr h="292613">
                <a:tc>
                  <a:txBody>
                    <a:bodyPr/>
                    <a:lstStyle/>
                    <a:p>
                      <a:pPr algn="ctr">
                        <a:lnSpc>
                          <a:spcPct val="100000"/>
                        </a:lnSpc>
                        <a:spcAft>
                          <a:spcPts val="1000"/>
                        </a:spcAft>
                      </a:pPr>
                      <a:r>
                        <a:rPr lang="en-IN" sz="1100">
                          <a:solidFill>
                            <a:sysClr val="windowText" lastClr="000000"/>
                          </a:solidFill>
                          <a:effectLst/>
                        </a:rPr>
                        <a:t>long double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16 </a:t>
                      </a:r>
                      <a:br>
                        <a:rPr lang="en-IN" sz="1100">
                          <a:solidFill>
                            <a:sysClr val="windowText" lastClr="000000"/>
                          </a:solidFill>
                          <a:effectLst/>
                        </a:rPr>
                      </a:br>
                      <a:r>
                        <a:rPr lang="en-IN" sz="1100">
                          <a:solidFill>
                            <a:sysClr val="windowText" lastClr="000000"/>
                          </a:solidFill>
                          <a:effectLst/>
                        </a:rPr>
                        <a:t> </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r>
                        <a:rPr lang="en-IN" sz="1100">
                          <a:solidFill>
                            <a:sysClr val="windowText" lastClr="000000"/>
                          </a:solidFill>
                          <a:effectLst/>
                        </a:rPr>
                        <a:t>3.4E-4932 to 1.1E+4932</a:t>
                      </a:r>
                      <a:endParaRPr lang="en-IN" sz="11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tc>
                  <a:txBody>
                    <a:bodyPr/>
                    <a:lstStyle/>
                    <a:p>
                      <a:pPr algn="ctr">
                        <a:lnSpc>
                          <a:spcPct val="100000"/>
                        </a:lnSpc>
                        <a:spcAft>
                          <a:spcPts val="1000"/>
                        </a:spcAft>
                      </a:pPr>
                      <a:endParaRPr lang="en-IN" sz="11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14" marR="5214" marT="5214" marB="5214"/>
                </a:tc>
                <a:extLst>
                  <a:ext uri="{0D108BD9-81ED-4DB2-BD59-A6C34878D82A}">
                    <a16:rowId xmlns:a16="http://schemas.microsoft.com/office/drawing/2014/main" val="2684254771"/>
                  </a:ext>
                </a:extLst>
              </a:tr>
            </a:tbl>
          </a:graphicData>
        </a:graphic>
      </p:graphicFrame>
      <p:sp>
        <p:nvSpPr>
          <p:cNvPr id="6" name="TextBox 5">
            <a:extLst>
              <a:ext uri="{FF2B5EF4-FFF2-40B4-BE49-F238E27FC236}">
                <a16:creationId xmlns:a16="http://schemas.microsoft.com/office/drawing/2014/main" id="{42859473-7A28-4B2A-900D-ECA4BC6EE89C}"/>
              </a:ext>
            </a:extLst>
          </p:cNvPr>
          <p:cNvSpPr txBox="1"/>
          <p:nvPr/>
        </p:nvSpPr>
        <p:spPr>
          <a:xfrm>
            <a:off x="152401" y="6496697"/>
            <a:ext cx="8610599" cy="966675"/>
          </a:xfrm>
          <a:prstGeom prst="rect">
            <a:avLst/>
          </a:prstGeom>
          <a:noFill/>
        </p:spPr>
        <p:txBody>
          <a:bodyPr wrap="square" rtlCol="0">
            <a:spAutoFit/>
          </a:bodyPr>
          <a:lstStyle/>
          <a:p>
            <a:pPr>
              <a:lnSpc>
                <a:spcPct val="115000"/>
              </a:lnSpc>
              <a:spcAft>
                <a:spcPts val="1000"/>
              </a:spcAft>
            </a:pP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05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400" dirty="0"/>
          </a:p>
        </p:txBody>
      </p:sp>
    </p:spTree>
    <p:extLst>
      <p:ext uri="{BB962C8B-B14F-4D97-AF65-F5344CB8AC3E}">
        <p14:creationId xmlns:p14="http://schemas.microsoft.com/office/powerpoint/2010/main" val="2582181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FFF341-F180-4028-0BCD-43557C07F1FB}"/>
              </a:ext>
            </a:extLst>
          </p:cNvPr>
          <p:cNvSpPr txBox="1"/>
          <p:nvPr/>
        </p:nvSpPr>
        <p:spPr>
          <a:xfrm>
            <a:off x="737066" y="1066800"/>
            <a:ext cx="8001000" cy="3693319"/>
          </a:xfrm>
          <a:prstGeom prst="rect">
            <a:avLst/>
          </a:prstGeom>
          <a:noFill/>
        </p:spPr>
        <p:txBody>
          <a:bodyPr wrap="square">
            <a:spAutoFit/>
          </a:bodyPr>
          <a:lstStyle/>
          <a:p>
            <a:pPr algn="l" fontAlgn="base"/>
            <a:endParaRPr lang="en-US" b="0" i="0" dirty="0">
              <a:effectLst/>
              <a:latin typeface="Times New Roman" panose="02020603050405020304" pitchFamily="18" charset="0"/>
              <a:cs typeface="Times New Roman" panose="02020603050405020304" pitchFamily="18" charset="0"/>
            </a:endParaRPr>
          </a:p>
          <a:p>
            <a:pPr algn="ctr" fontAlgn="base"/>
            <a:r>
              <a:rPr lang="en-US" sz="3600" b="1" u="sng" dirty="0">
                <a:latin typeface="Times New Roman" panose="02020603050405020304" pitchFamily="18" charset="0"/>
                <a:cs typeface="Times New Roman" panose="02020603050405020304" pitchFamily="18" charset="0"/>
              </a:rPr>
              <a:t>Derived data type:</a:t>
            </a:r>
          </a:p>
          <a:p>
            <a:pPr algn="l" fontAlgn="base"/>
            <a:endParaRPr lang="en-US" dirty="0">
              <a:latin typeface="Times New Roman" panose="02020603050405020304" pitchFamily="18" charset="0"/>
              <a:cs typeface="Times New Roman" panose="02020603050405020304" pitchFamily="18" charset="0"/>
            </a:endParaRPr>
          </a:p>
          <a:p>
            <a:pPr algn="l" fontAlgn="base"/>
            <a:r>
              <a:rPr lang="en-US" b="0" i="0" dirty="0">
                <a:effectLst/>
                <a:latin typeface="Times New Roman" panose="02020603050405020304" pitchFamily="18" charset="0"/>
                <a:cs typeface="Times New Roman" panose="02020603050405020304" pitchFamily="18" charset="0"/>
              </a:rPr>
              <a:t>The data-types that are derived from the primitive or built-in datatypes are referred to as Derived Data Types. </a:t>
            </a:r>
          </a:p>
          <a:p>
            <a:pPr algn="l" fontAlgn="base"/>
            <a:endParaRPr lang="en-US" dirty="0">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a:t>
            </a:r>
            <a:r>
              <a:rPr lang="en-US" b="1"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rray</a:t>
            </a:r>
            <a:endParaRPr lang="en-US" u="sng" dirty="0">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structure</a:t>
            </a:r>
            <a:endParaRPr lang="en-US" b="0" i="0" dirty="0">
              <a:effectLst/>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union</a:t>
            </a:r>
            <a:endParaRPr lang="en-US" u="sng" dirty="0">
              <a:latin typeface="Times New Roman" panose="02020603050405020304" pitchFamily="18" charset="0"/>
              <a:cs typeface="Times New Roman" panose="02020603050405020304" pitchFamily="18" charset="0"/>
            </a:endParaRPr>
          </a:p>
          <a:p>
            <a:pPr algn="l"/>
            <a:r>
              <a:rPr lang="en-US" b="1"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pointers</a:t>
            </a:r>
            <a:endParaRPr lang="en-US" b="0" i="0" dirty="0">
              <a:effectLst/>
              <a:latin typeface="Times New Roman" panose="02020603050405020304" pitchFamily="18" charset="0"/>
              <a:cs typeface="Times New Roman" panose="02020603050405020304" pitchFamily="18" charset="0"/>
            </a:endParaRPr>
          </a:p>
          <a:p>
            <a:br>
              <a:rPr lang="en-US" dirty="0"/>
            </a:br>
            <a:endParaRPr lang="en-US" b="0" i="0" dirty="0">
              <a:solidFill>
                <a:srgbClr val="273239"/>
              </a:solidFill>
              <a:effectLst/>
              <a:latin typeface="Nunito" pitchFamily="2" charset="0"/>
            </a:endParaRPr>
          </a:p>
        </p:txBody>
      </p:sp>
      <p:sp>
        <p:nvSpPr>
          <p:cNvPr id="6" name="Rectangle 3">
            <a:extLst>
              <a:ext uri="{FF2B5EF4-FFF2-40B4-BE49-F238E27FC236}">
                <a16:creationId xmlns:a16="http://schemas.microsoft.com/office/drawing/2014/main" id="{C5A15B1F-9582-A621-1D32-82C6914DB0BA}"/>
              </a:ext>
            </a:extLst>
          </p:cNvPr>
          <p:cNvSpPr>
            <a:spLocks noChangeArrowheads="1"/>
          </p:cNvSpPr>
          <p:nvPr/>
        </p:nvSpPr>
        <p:spPr bwMode="auto">
          <a:xfrm>
            <a:off x="0" y="-124383"/>
            <a:ext cx="40076" cy="248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5581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B65C5B-4E95-1C8D-120D-DF57C6A1D569}"/>
              </a:ext>
            </a:extLst>
          </p:cNvPr>
          <p:cNvSpPr>
            <a:spLocks noChangeArrowheads="1"/>
          </p:cNvSpPr>
          <p:nvPr/>
        </p:nvSpPr>
        <p:spPr bwMode="auto">
          <a:xfrm>
            <a:off x="990600" y="1517185"/>
            <a:ext cx="7162800" cy="29854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User-Defined </a:t>
            </a:r>
            <a:r>
              <a:rPr kumimoji="0" lang="en-US" altLang="en-US" sz="3200" b="1" i="0" u="sng"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DataTypes</a:t>
            </a:r>
            <a:r>
              <a:rPr kumimoji="0" lang="en-US" altLang="en-US" sz="3200" b="1" i="0" u="sng"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data types that are defined by the user are called the derived datatype or user-defined derived data type.</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These types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strike="noStrike" cap="none" normalizeH="0" baseline="0" dirty="0">
                <a:ln>
                  <a:noFill/>
                </a:ln>
                <a:effectLst/>
                <a:latin typeface="Times New Roman" panose="02020603050405020304" pitchFamily="18" charset="0"/>
                <a:cs typeface="Times New Roman" panose="02020603050405020304" pitchFamily="18" charset="0"/>
              </a:rPr>
              <a:t>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strike="noStrike" cap="none" normalizeH="0" baseline="0" dirty="0">
                <a:ln>
                  <a:noFill/>
                </a:ln>
                <a:effectLst/>
                <a:latin typeface="Times New Roman" panose="02020603050405020304" pitchFamily="18" charset="0"/>
                <a:cs typeface="Times New Roman" panose="02020603050405020304" pitchFamily="18" charset="0"/>
              </a:rPr>
              <a:t>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strike="noStrike" cap="none" normalizeH="0" baseline="0" dirty="0">
                <a:ln>
                  <a:noFill/>
                </a:ln>
                <a:effectLst/>
                <a:latin typeface="Times New Roman" panose="02020603050405020304" pitchFamily="18" charset="0"/>
                <a:cs typeface="Times New Roman" panose="02020603050405020304" pitchFamily="18" charset="0"/>
              </a:rPr>
              <a:t>Union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Typedef defined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DataType</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389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D95144-F501-4677-3F0F-3EF4AFA0BF19}"/>
              </a:ext>
            </a:extLst>
          </p:cNvPr>
          <p:cNvSpPr txBox="1"/>
          <p:nvPr/>
        </p:nvSpPr>
        <p:spPr>
          <a:xfrm>
            <a:off x="914400" y="1143000"/>
            <a:ext cx="6934200" cy="3920047"/>
          </a:xfrm>
          <a:prstGeom prst="rect">
            <a:avLst/>
          </a:prstGeom>
          <a:noFill/>
        </p:spPr>
        <p:txBody>
          <a:bodyPr wrap="square">
            <a:spAutoFit/>
          </a:bodyPr>
          <a:lstStyle/>
          <a:p>
            <a:pPr algn="ctr">
              <a:lnSpc>
                <a:spcPct val="115000"/>
              </a:lnSpc>
              <a:spcAft>
                <a:spcPts val="1000"/>
              </a:spcAft>
            </a:pPr>
            <a:r>
              <a:rPr lang="en-IN" sz="3600" b="1" u="sng" dirty="0">
                <a:effectLst/>
                <a:latin typeface="Times New Roman" panose="02020603050405020304" pitchFamily="18" charset="0"/>
                <a:ea typeface="Times New Roman" panose="02020603050405020304" pitchFamily="18" charset="0"/>
                <a:cs typeface="Times New Roman" panose="02020603050405020304" pitchFamily="18" charset="0"/>
              </a:rPr>
              <a:t>Constants and variables</a:t>
            </a:r>
          </a:p>
          <a:p>
            <a:pPr fontAlgn="base"/>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r>
              <a:rPr lang="en-US" sz="2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What is a constant in C?</a:t>
            </a:r>
            <a:endPar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50000"/>
              </a:lnSpc>
            </a:pPr>
            <a:r>
              <a:rPr lang="en-US"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constants in C are the read-only variables whose values cannot be modified once they are declared in the C program. The type of constant can be an integer constant, a floating constant, a string constant, or a character constant. In C language, the </a:t>
            </a:r>
            <a:r>
              <a:rPr lang="en-US"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const </a:t>
            </a:r>
            <a:r>
              <a:rPr lang="en-US"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keyword is used to define the constants.</a:t>
            </a:r>
          </a:p>
          <a:p>
            <a:pPr fontAlgn="base">
              <a:spcAft>
                <a:spcPts val="750"/>
              </a:spcAft>
            </a:pPr>
            <a:r>
              <a:rPr lang="en-US"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468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FBAD9DC-7B7F-9EF6-605D-C31B026082B0}"/>
              </a:ext>
            </a:extLst>
          </p:cNvPr>
          <p:cNvSpPr>
            <a:spLocks noChangeArrowheads="1"/>
          </p:cNvSpPr>
          <p:nvPr/>
        </p:nvSpPr>
        <p:spPr bwMode="auto">
          <a:xfrm flipH="1">
            <a:off x="1257299" y="889831"/>
            <a:ext cx="6629401" cy="30468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22852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How to define a constant in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We define a constant in C language using the </a:t>
            </a:r>
            <a:r>
              <a:rPr kumimoji="0" lang="en-US" altLang="en-US"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const </a:t>
            </a: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keyword. Also known as a const type qualifier, the const keyword is placed at the start of the variable declaration to declare that variable as a constant.</a:t>
            </a:r>
            <a:endParaRPr kumimoji="0" lang="en-US" altLang="en-US" b="0" i="0" u="none" strike="noStrike" cap="none" normalizeH="0" baseline="0" dirty="0">
              <a:ln>
                <a:noFill/>
              </a:ln>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Syntax to Define Constant</a:t>
            </a:r>
            <a:endParaRPr kumimoji="0" lang="en-US" altLang="en-US" b="0" i="0" u="none" strike="noStrike" cap="none" normalizeH="0" baseline="0" dirty="0">
              <a:ln>
                <a:noFill/>
              </a:ln>
              <a:solidFill>
                <a:srgbClr val="243F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const </a:t>
            </a:r>
            <a:r>
              <a:rPr kumimoji="0" lang="en-US" altLang="en-US" b="0" i="1"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data_type</a:t>
            </a:r>
            <a:r>
              <a:rPr kumimoji="0" lang="en-US" altLang="en-US" b="0" i="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1"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en-US" altLang="en-US" b="0" i="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value</a:t>
            </a: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C4A7888B-308B-8238-D8D4-B1B8E97FB6B5}"/>
              </a:ext>
            </a:extLst>
          </p:cNvPr>
          <p:cNvSpPr>
            <a:spLocks noChangeArrowheads="1"/>
          </p:cNvSpPr>
          <p:nvPr/>
        </p:nvSpPr>
        <p:spPr bwMode="auto">
          <a:xfrm flipH="1" flipV="1">
            <a:off x="5276849" y="4832091"/>
            <a:ext cx="299611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2E123CB-04DB-859D-EE3D-F3FF3C9F7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069077"/>
            <a:ext cx="5433268" cy="2173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57270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75D94C8-3742-3A28-97C7-002D17E6EE88}"/>
              </a:ext>
            </a:extLst>
          </p:cNvPr>
          <p:cNvSpPr>
            <a:spLocks noChangeArrowheads="1"/>
          </p:cNvSpPr>
          <p:nvPr/>
        </p:nvSpPr>
        <p:spPr bwMode="auto">
          <a:xfrm>
            <a:off x="808269" y="1219200"/>
            <a:ext cx="7527462" cy="410881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Integer Constants:</a:t>
            </a:r>
            <a:r>
              <a:rPr kumimoji="0" lang="en-US" altLang="en-US" sz="24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Whole number values, such as 42, -10, 0.</a:t>
            </a:r>
            <a:endParaRPr kumimoji="0" lang="en-US" altLang="en-US" sz="20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Floating-Point Constants:</a:t>
            </a:r>
            <a:r>
              <a:rPr kumimoji="0" lang="en-US" altLang="en-US" sz="24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Decimal values with a fractional part, like 3.14, -0.5.</a:t>
            </a:r>
            <a:endParaRPr kumimoji="0" lang="en-US" altLang="en-US" sz="20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Character Constants:</a:t>
            </a:r>
            <a:r>
              <a:rPr kumimoji="0" lang="en-US" altLang="en-US" sz="24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Single characters enclosed in single quotes, like 'A', '7', '@'.</a:t>
            </a:r>
            <a:endParaRPr kumimoji="0" lang="en-US" altLang="en-US" sz="20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String Constants:</a:t>
            </a:r>
            <a:r>
              <a:rPr kumimoji="0" lang="en-US" altLang="en-US" sz="2400" b="0" i="0" u="none" strike="noStrike" cap="none" normalizeH="0" baseline="0" dirty="0">
                <a:ln>
                  <a:noFill/>
                </a:ln>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Sequences of characters enclosed in double quotes, like "Hello, World!".</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4962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E6E077-0673-CCE0-A7E3-99A6B631FB9E}"/>
              </a:ext>
            </a:extLst>
          </p:cNvPr>
          <p:cNvSpPr txBox="1"/>
          <p:nvPr/>
        </p:nvSpPr>
        <p:spPr>
          <a:xfrm>
            <a:off x="304800" y="990600"/>
            <a:ext cx="8534400" cy="3877985"/>
          </a:xfrm>
          <a:prstGeom prst="rect">
            <a:avLst/>
          </a:prstGeom>
          <a:noFill/>
        </p:spPr>
        <p:txBody>
          <a:bodyPr wrap="square">
            <a:spAutoFit/>
          </a:bodyPr>
          <a:lstStyle/>
          <a:p>
            <a:pPr lvl="1" algn="ctr" defTabSz="914400" eaLnBrk="0" fontAlgn="base" hangingPunct="0">
              <a:spcBef>
                <a:spcPct val="0"/>
              </a:spcBef>
              <a:spcAft>
                <a:spcPct val="0"/>
              </a:spcAft>
            </a:pPr>
            <a:r>
              <a:rPr kumimoji="0" lang="en-US" altLang="en-US" sz="3200" b="1" i="0" u="sng"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 variables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gn="ctr" defTabSz="914400" eaLnBrk="0" fontAlgn="base" hangingPunct="0">
              <a:spcBef>
                <a:spcPct val="0"/>
              </a:spcBef>
              <a:spcAft>
                <a:spcPct val="0"/>
              </a:spcAft>
            </a:pPr>
            <a:endParaRPr kumimoji="0" lang="en-US" altLang="en-US" sz="2000" b="0"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What is a variable in C?</a:t>
            </a:r>
            <a:endParaRPr kumimoji="0" lang="en-US" altLang="en-US" sz="2400"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kumimoji="0" lang="en-US" altLang="en-US" b="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variable in C </a:t>
            </a:r>
            <a:r>
              <a:rPr kumimoji="0" lang="en-US" altLang="en-US" b="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is a memory location with some name that helps store some form of data and </a:t>
            </a:r>
            <a:r>
              <a:rPr lang="en-US" altLang="en-US"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modified</a:t>
            </a:r>
            <a:r>
              <a:rPr kumimoji="0" lang="en-US" altLang="en-US" b="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it when required. We can store different types of data in the variable and reuse the same variable for storing some other data any number of times.</a:t>
            </a:r>
            <a:endParaRPr kumimoji="0" lang="en-US" altLang="en-US" sz="1600" b="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size of the variable depends upon the data type it stores.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 Variable Syntax</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data_type</a:t>
            </a:r>
            <a:r>
              <a:rPr kumimoji="0" lang="en-US" altLang="en-US" sz="1600" b="0" i="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0" i="1" u="none" strike="noStrike" cap="none" normalizeH="0" baseline="0" dirty="0" err="1">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variable_name</a:t>
            </a:r>
            <a:r>
              <a:rPr kumimoji="0" lang="en-US" altLang="en-US" sz="1600" b="0" i="1"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 value</a:t>
            </a:r>
            <a:r>
              <a:rPr kumimoji="0" lang="en-US" altLang="en-US" sz="1600" b="0" i="0" u="none" strike="noStrike" cap="none" normalizeH="0" baseline="0" dirty="0">
                <a:ln>
                  <a:noFill/>
                </a:ln>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8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3D34-ECD7-2399-DA24-EBFFDD91F93A}"/>
              </a:ext>
            </a:extLst>
          </p:cNvPr>
          <p:cNvSpPr>
            <a:spLocks noGrp="1"/>
          </p:cNvSpPr>
          <p:nvPr>
            <p:ph type="title"/>
          </p:nvPr>
        </p:nvSpPr>
        <p:spPr>
          <a:xfrm>
            <a:off x="628650" y="1702544"/>
            <a:ext cx="7886700" cy="1325563"/>
          </a:xfrm>
        </p:spPr>
        <p:txBody>
          <a:bodyPr>
            <a:normAutofit fontScale="90000"/>
          </a:bodyPr>
          <a:lstStyle/>
          <a:p>
            <a:r>
              <a:rPr lang="en-US" sz="24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code is one of the simplest C programs that will help us the basic syntax structure of a C program.</a:t>
            </a:r>
            <a:b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5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F403FCF-8B98-A6B9-DA49-3C3AB3E516D4}"/>
              </a:ext>
            </a:extLst>
          </p:cNvPr>
          <p:cNvSpPr>
            <a:spLocks noGrp="1" noChangeArrowheads="1"/>
          </p:cNvSpPr>
          <p:nvPr>
            <p:ph idx="1"/>
          </p:nvPr>
        </p:nvSpPr>
        <p:spPr bwMode="auto">
          <a:xfrm>
            <a:off x="628650" y="2847132"/>
            <a:ext cx="429155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#include &lt;</a:t>
            </a:r>
            <a:r>
              <a:rPr kumimoji="0" lang="en-US" altLang="en-US" sz="2400" b="0" i="0" u="none" strike="noStrike" cap="none" normalizeH="0" baseline="0" dirty="0" err="1">
                <a:ln>
                  <a:noFill/>
                </a:ln>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stdio.h</a:t>
            </a:r>
            <a:r>
              <a:rPr kumimoji="0" lang="en-US" altLang="en-US" sz="2400"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int</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1" i="0" u="none" strike="noStrike" cap="none" normalizeH="0" baseline="0" dirty="0" err="1">
                <a:ln>
                  <a:noFill/>
                </a:ln>
                <a:solidFill>
                  <a:srgbClr val="FF1493"/>
                </a:solidFill>
                <a:effectLst/>
                <a:latin typeface="Consolas" panose="020B0609020204030204" pitchFamily="49" charset="0"/>
                <a:ea typeface="Times New Roman" panose="02020603050405020304" pitchFamily="18" charset="0"/>
                <a:cs typeface="Courier New" panose="02070309020205020404" pitchFamily="49" charset="0"/>
              </a:rPr>
              <a:t>printf</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US" altLang="en-US" sz="240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“hello world”</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2400" b="1" i="0" u="none" strike="noStrike" cap="none" normalizeH="0" baseline="0" dirty="0">
                <a:ln>
                  <a:noFill/>
                </a:ln>
                <a:solidFill>
                  <a:srgbClr val="006699"/>
                </a:solidFill>
                <a:effectLst/>
                <a:latin typeface="Consolas" panose="020B0609020204030204" pitchFamily="49" charset="0"/>
                <a:ea typeface="Times New Roman" panose="02020603050405020304" pitchFamily="18" charset="0"/>
                <a:cs typeface="Courier New" panose="02070309020205020404" pitchFamily="49" charset="0"/>
              </a:rPr>
              <a:t>return</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endPar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58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B7CBB-8BA2-24B1-36FE-521CC88462A6}"/>
              </a:ext>
            </a:extLst>
          </p:cNvPr>
          <p:cNvSpPr txBox="1"/>
          <p:nvPr/>
        </p:nvSpPr>
        <p:spPr>
          <a:xfrm>
            <a:off x="457200" y="696468"/>
            <a:ext cx="8883069" cy="64130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1600" b="1" dirty="0">
              <a:solidFill>
                <a:srgbClr val="273239"/>
              </a:solidFill>
              <a:latin typeface="Nunito" pitchFamily="2"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There are 3 aspects of defining a variable:</a:t>
            </a:r>
            <a:endParaRPr kumimoji="0" lang="en-US" altLang="en-US" sz="2000" b="0"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Declaration</a:t>
            </a: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Definition</a:t>
            </a: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Initialization</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AutoNum type="arabicPeriod"/>
              <a:tabLst>
                <a:tab pos="457200" algn="l"/>
              </a:tabLst>
            </a:pPr>
            <a:r>
              <a:rPr kumimoji="0" lang="en-US" altLang="en-US" sz="1600" b="1"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 Variable Declaration</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declaration in C tells the compiler about the existence of the variable with the given name and data type. No memory is allocated to a variable in the declaration.</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sng"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2. C Variable Definition</a:t>
            </a: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 the definition of a C variable, the compiler allocates some memory and some value to it. A defined variable will contain some random garbage value till it is not initialized.</a:t>
            </a: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int var;</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char var2;</a:t>
            </a:r>
          </a:p>
          <a:p>
            <a:pPr fontAlgn="base">
              <a:lnSpc>
                <a:spcPct val="115000"/>
              </a:lnSpc>
              <a:spcBef>
                <a:spcPts val="200"/>
              </a:spcBef>
            </a:pPr>
            <a:r>
              <a:rPr lang="en-IN" sz="1600" b="1" u="sng" spc="10" dirty="0">
                <a:effectLst/>
                <a:latin typeface="Times New Roman" panose="02020603050405020304" pitchFamily="18" charset="0"/>
                <a:ea typeface="Times New Roman" panose="02020603050405020304" pitchFamily="18" charset="0"/>
                <a:cs typeface="Times New Roman" panose="02020603050405020304" pitchFamily="18" charset="0"/>
              </a:rPr>
              <a:t>3. C Variable Initialization</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spcAft>
                <a:spcPts val="750"/>
              </a:spcAft>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Initialization of a variable is the process where the user assigns some meaningful value to the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int var; // </a:t>
            </a:r>
            <a:r>
              <a:rPr kumimoji="0" lang="en-US" altLang="en-US" sz="1600" b="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definition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 = 10; // </a:t>
            </a:r>
            <a:r>
              <a:rPr kumimoji="0" lang="en-US" altLang="en-US" sz="1600" b="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initialization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int var = 10; // </a:t>
            </a:r>
            <a:r>
              <a:rPr kumimoji="0" lang="en-US" altLang="en-US" sz="1600" b="0" i="1"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variable declaration and definition</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sz="1600" dirty="0">
              <a:solidFill>
                <a:srgbClr val="273239"/>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IN" dirty="0"/>
          </a:p>
        </p:txBody>
      </p:sp>
    </p:spTree>
    <p:extLst>
      <p:ext uri="{BB962C8B-B14F-4D97-AF65-F5344CB8AC3E}">
        <p14:creationId xmlns:p14="http://schemas.microsoft.com/office/powerpoint/2010/main" val="3130311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8F4EC5-443A-3B6B-1F17-041E2724603B}"/>
              </a:ext>
            </a:extLst>
          </p:cNvPr>
          <p:cNvSpPr txBox="1"/>
          <p:nvPr/>
        </p:nvSpPr>
        <p:spPr>
          <a:xfrm>
            <a:off x="495300" y="533400"/>
            <a:ext cx="8153400" cy="2937856"/>
          </a:xfrm>
          <a:prstGeom prst="rect">
            <a:avLst/>
          </a:prstGeom>
          <a:noFill/>
        </p:spPr>
        <p:txBody>
          <a:bodyPr wrap="square" rtlCol="0">
            <a:spAutoFit/>
          </a:bodyPr>
          <a:lstStyle/>
          <a:p>
            <a:pPr algn="ctr" fontAlgn="base">
              <a:lnSpc>
                <a:spcPct val="115000"/>
              </a:lnSpc>
              <a:spcAft>
                <a:spcPts val="1000"/>
              </a:spcAft>
            </a:pPr>
            <a:r>
              <a:rPr lang="en-IN" sz="1800" b="1" u="sng" spc="10" dirty="0">
                <a:effectLst/>
                <a:latin typeface="Times New Roman" panose="02020603050405020304" pitchFamily="18" charset="0"/>
                <a:ea typeface="Times New Roman" panose="02020603050405020304" pitchFamily="18" charset="0"/>
                <a:cs typeface="Times New Roman" panose="02020603050405020304" pitchFamily="18" charset="0"/>
              </a:rPr>
              <a:t>Rules for Naming Variables in 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IN" sz="1800" b="1" spc="10" dirty="0">
                <a:effectLst/>
                <a:latin typeface="Times New Roman" panose="02020603050405020304" pitchFamily="18" charset="0"/>
                <a:ea typeface="Times New Roman" panose="02020603050405020304" pitchFamily="18" charset="0"/>
                <a:cs typeface="Times New Roman" panose="02020603050405020304" pitchFamily="18" charset="0"/>
              </a:rPr>
              <a:t>You can assign any name to the variable as long as it follows the following rules: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rPr>
              <a:t>A variable name must only contain alphabets, digits, and underscore.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rPr>
              <a:t>A variable name must start with an alphabet or an underscore only. It cannot start with a digit.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rPr>
              <a:t>No whitespace is allowed within the variable name.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effectLst/>
                <a:latin typeface="Times New Roman" panose="02020603050405020304" pitchFamily="18" charset="0"/>
                <a:ea typeface="Times New Roman" panose="02020603050405020304" pitchFamily="18" charset="0"/>
                <a:cs typeface="Times New Roman" panose="02020603050405020304" pitchFamily="18" charset="0"/>
              </a:rPr>
              <a:t>A variable name must not be any reserved word or keyword.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21E299-84FD-26DB-4E11-66F867765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3886200"/>
            <a:ext cx="5585141" cy="2743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19920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19A02-E594-1071-0188-E9D540322C58}"/>
              </a:ext>
            </a:extLst>
          </p:cNvPr>
          <p:cNvSpPr txBox="1"/>
          <p:nvPr/>
        </p:nvSpPr>
        <p:spPr>
          <a:xfrm>
            <a:off x="914400" y="1371600"/>
            <a:ext cx="7467600" cy="3358996"/>
          </a:xfrm>
          <a:prstGeom prst="rect">
            <a:avLst/>
          </a:prstGeom>
          <a:noFill/>
        </p:spPr>
        <p:txBody>
          <a:bodyPr wrap="square" rtlCol="0">
            <a:spAutoFit/>
          </a:bodyPr>
          <a:lstStyle/>
          <a:p>
            <a:pPr algn="ctr" fontAlgn="base">
              <a:lnSpc>
                <a:spcPct val="115000"/>
              </a:lnSpc>
              <a:spcAft>
                <a:spcPts val="1000"/>
              </a:spcAft>
            </a:pPr>
            <a:r>
              <a:rPr lang="en-IN" sz="3600" b="1" u="sng"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C Variable Types</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Aft>
                <a:spcPts val="750"/>
              </a:spcAft>
            </a:pPr>
            <a:r>
              <a:rPr lang="en-IN"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The C variables can be classified into the following types: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Global Variables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Static Variables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Automatic Variables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Register Variables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723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D04E6C-E900-9304-BF83-FC9194AF5B63}"/>
              </a:ext>
            </a:extLst>
          </p:cNvPr>
          <p:cNvSpPr txBox="1"/>
          <p:nvPr/>
        </p:nvSpPr>
        <p:spPr>
          <a:xfrm>
            <a:off x="1600200" y="1219200"/>
            <a:ext cx="6248400" cy="5031955"/>
          </a:xfrm>
          <a:prstGeom prst="rect">
            <a:avLst/>
          </a:prstGeom>
          <a:noFill/>
        </p:spPr>
        <p:txBody>
          <a:bodyPr wrap="square">
            <a:spAutoFit/>
          </a:bodyPr>
          <a:lstStyle/>
          <a:p>
            <a:pPr algn="ctr" fontAlgn="base">
              <a:lnSpc>
                <a:spcPct val="115000"/>
              </a:lnSpc>
              <a:spcAft>
                <a:spcPts val="1000"/>
              </a:spcAft>
            </a:pPr>
            <a:r>
              <a:rPr lang="en-IN" sz="2400" b="1" u="sng"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1. Local Variables in C</a:t>
            </a:r>
            <a:endParaRPr lang="en-IN" sz="14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IN"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1800" b="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Local variable in C</a:t>
            </a:r>
            <a:r>
              <a:rPr lang="en-IN" sz="1800"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is a variable that is declared inside a function or a block of code. Its scope is limited to the block or function in which it is declared.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#include &lt;</a:t>
            </a:r>
            <a:r>
              <a:rPr kumimoji="0" lang="en-US" altLang="en-US" sz="1800" b="0" i="0" u="none" strike="noStrike" cap="none" normalizeH="0" baseline="0" dirty="0" err="1">
                <a:ln>
                  <a:noFill/>
                </a:ln>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stdio.h</a:t>
            </a:r>
            <a:r>
              <a:rPr kumimoji="0" lang="en-US" altLang="en-US" sz="1800" b="0" i="0" u="none" strike="noStrike" cap="none" normalizeH="0" baseline="0" dirty="0">
                <a:ln>
                  <a:noFill/>
                </a:ln>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6699"/>
                </a:solidFill>
                <a:latin typeface="Times New Roman" panose="02020603050405020304" pitchFamily="18" charset="0"/>
                <a:ea typeface="Times New Roman" panose="02020603050405020304" pitchFamily="18" charset="0"/>
                <a:cs typeface="Times New Roman" panose="02020603050405020304" pitchFamily="18" charset="0"/>
              </a:rPr>
              <a:t>int main()</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 = 10; </a:t>
            </a:r>
            <a:r>
              <a:rPr kumimoji="0" lang="en-US" altLang="en-US" sz="1800" b="0" i="0" u="none" strike="noStrike" cap="none" normalizeH="0" baseline="0" dirty="0">
                <a:ln>
                  <a:noFill/>
                </a:ln>
                <a:solidFill>
                  <a:srgbClr val="008200"/>
                </a:solidFill>
                <a:effectLst/>
                <a:latin typeface="Times New Roman" panose="02020603050405020304" pitchFamily="18" charset="0"/>
                <a:ea typeface="Times New Roman" panose="02020603050405020304" pitchFamily="18" charset="0"/>
                <a:cs typeface="Times New Roman" panose="02020603050405020304" pitchFamily="18" charset="0"/>
              </a:rPr>
              <a:t>// local variable</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rgbClr val="FF1493"/>
                </a:solidFill>
                <a:effectLst/>
                <a:latin typeface="Times New Roman" panose="02020603050405020304" pitchFamily="18" charset="0"/>
                <a:ea typeface="Times New Roman" panose="02020603050405020304" pitchFamily="18" charset="0"/>
                <a:cs typeface="Times New Roman" panose="02020603050405020304" pitchFamily="18" charset="0"/>
              </a:rPr>
              <a:t>printf</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a:t>
            </a: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x);</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1" i="0" u="none" strike="noStrike" cap="none" normalizeH="0" baseline="0" dirty="0">
              <a:ln>
                <a:noFill/>
              </a:ln>
              <a:solidFill>
                <a:srgbClr val="80808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endParaRPr>
          </a:p>
          <a:p>
            <a:pPr fontAlgn="base">
              <a:lnSpc>
                <a:spcPct val="115000"/>
              </a:lnSpc>
              <a:spcAft>
                <a:spcPts val="1000"/>
              </a:spcAft>
            </a:pPr>
            <a:endParaRPr lang="en-IN" spc="10" dirty="0">
              <a:solidFill>
                <a:srgbClr val="273239"/>
              </a:solidFill>
              <a:latin typeface="Nunito" pitchFamily="2" charset="0"/>
              <a:ea typeface="Times New Roman" panose="02020603050405020304" pitchFamily="18" charset="0"/>
              <a:cs typeface="Times New Roman" panose="02020603050405020304" pitchFamily="18" charset="0"/>
            </a:endParaRPr>
          </a:p>
          <a:p>
            <a:pPr fontAlgn="base">
              <a:lnSpc>
                <a:spcPct val="115000"/>
              </a:lnSpc>
              <a:spcAft>
                <a:spcPts val="1000"/>
              </a:spcAft>
            </a:pPr>
            <a:endParaRPr lang="en-IN" sz="1400" spc="10" dirty="0">
              <a:solidFill>
                <a:srgbClr val="273239"/>
              </a:solidFill>
              <a:effectLst/>
              <a:latin typeface="Nunito" pitchFamily="2" charset="0"/>
              <a:ea typeface="Times New Roman" panose="02020603050405020304" pitchFamily="18" charset="0"/>
              <a:cs typeface="Times New Roman" panose="02020603050405020304" pitchFamily="18" charset="0"/>
            </a:endParaRPr>
          </a:p>
          <a:p>
            <a:pPr fontAlgn="base">
              <a:lnSpc>
                <a:spcPct val="115000"/>
              </a:lnSpc>
              <a:spcAft>
                <a:spcPts val="1000"/>
              </a:spcAf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837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9CF7B4-4FFB-67AA-28BA-8EC2D9A9238A}"/>
              </a:ext>
            </a:extLst>
          </p:cNvPr>
          <p:cNvSpPr txBox="1"/>
          <p:nvPr/>
        </p:nvSpPr>
        <p:spPr>
          <a:xfrm>
            <a:off x="1096730" y="76200"/>
            <a:ext cx="7620000" cy="88024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73239"/>
              </a:solidFill>
              <a:effectLst/>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rgbClr val="273239"/>
              </a:solidFill>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ea typeface="Times New Roman" panose="02020603050405020304" pitchFamily="18" charset="0"/>
              </a:rPr>
              <a:t>2. Global Variables in C</a:t>
            </a:r>
            <a:endParaRPr kumimoji="0" lang="en-US" altLang="en-U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A </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Global variable in C </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is a variable that is declared outside the function or a block of code. Its scope is the whole program i.e. we can access the </a:t>
            </a:r>
            <a:r>
              <a:rPr kumimoji="0" lang="en-US" altLang="en-US" sz="1800" b="0" i="0" u="none" strike="noStrike" cap="none" normalizeH="0" baseline="0" dirty="0">
                <a:ln>
                  <a:noFill/>
                </a:ln>
                <a:solidFill>
                  <a:srgbClr val="000000"/>
                </a:solidFill>
                <a:effectLst/>
                <a:latin typeface="Nunito" pitchFamily="2" charset="0"/>
                <a:ea typeface="Times New Roman" panose="02020603050405020304" pitchFamily="18" charset="0"/>
                <a:hlinkClick r:id="rId2"/>
              </a:rPr>
              <a:t>global variable</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 anywhere in the C program after it is declared.</a:t>
            </a: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Example of Global Variable in C.</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Nunito" pitchFamily="2"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effectLst/>
              </a:rPr>
              <a:t>// C program to demonstrate use of global variable</a:t>
            </a:r>
            <a:endParaRPr lang="en-IN" sz="2000" dirty="0">
              <a:effectLst/>
            </a:endParaRPr>
          </a:p>
          <a:p>
            <a:pPr fontAlgn="base">
              <a:lnSpc>
                <a:spcPts val="1440"/>
              </a:lnSpc>
              <a:spcAft>
                <a:spcPts val="1000"/>
              </a:spcAft>
            </a:pPr>
            <a:r>
              <a:rPr lang="en-IN" sz="1800" dirty="0">
                <a:effectLst/>
              </a:rPr>
              <a:t>#include &lt;</a:t>
            </a:r>
            <a:r>
              <a:rPr lang="en-IN" sz="1800" dirty="0" err="1">
                <a:effectLst/>
              </a:rPr>
              <a:t>stdio.h</a:t>
            </a:r>
            <a:r>
              <a:rPr lang="en-IN" sz="1800" dirty="0">
                <a:effectLst/>
              </a:rPr>
              <a:t>&gt;</a:t>
            </a:r>
            <a:endParaRPr lang="en-IN" sz="2000" dirty="0">
              <a:effectLst/>
            </a:endParaRPr>
          </a:p>
          <a:p>
            <a:pPr fontAlgn="base">
              <a:lnSpc>
                <a:spcPts val="1440"/>
              </a:lnSpc>
              <a:spcAft>
                <a:spcPts val="1000"/>
              </a:spcAft>
            </a:pPr>
            <a:r>
              <a:rPr lang="en-IN" sz="3200" dirty="0">
                <a:effectLst/>
              </a:rPr>
              <a:t> </a:t>
            </a:r>
            <a:endParaRPr lang="en-IN" sz="2000" dirty="0">
              <a:effectLst/>
            </a:endParaRPr>
          </a:p>
          <a:p>
            <a:pPr fontAlgn="base">
              <a:lnSpc>
                <a:spcPts val="1440"/>
              </a:lnSpc>
              <a:spcAft>
                <a:spcPts val="1000"/>
              </a:spcAft>
            </a:pPr>
            <a:r>
              <a:rPr lang="en-IN" sz="1800" dirty="0">
                <a:effectLst/>
              </a:rPr>
              <a:t>int</a:t>
            </a:r>
            <a:r>
              <a:rPr lang="en-IN" sz="3200" dirty="0">
                <a:effectLst/>
              </a:rPr>
              <a:t> </a:t>
            </a:r>
            <a:r>
              <a:rPr lang="en-IN" sz="1800" dirty="0">
                <a:effectLst/>
              </a:rPr>
              <a:t>x;</a:t>
            </a:r>
            <a:endParaRPr lang="en-IN" sz="2000" dirty="0">
              <a:effectLst/>
            </a:endParaRPr>
          </a:p>
          <a:p>
            <a:pPr fontAlgn="base">
              <a:lnSpc>
                <a:spcPts val="1440"/>
              </a:lnSpc>
              <a:spcAft>
                <a:spcPts val="1000"/>
              </a:spcAft>
            </a:pPr>
            <a:r>
              <a:rPr lang="en-IN" sz="1800" dirty="0">
                <a:effectLst/>
              </a:rPr>
              <a:t>void</a:t>
            </a:r>
            <a:r>
              <a:rPr lang="en-IN" sz="3200" dirty="0">
                <a:effectLst/>
              </a:rPr>
              <a:t> </a:t>
            </a:r>
            <a:r>
              <a:rPr lang="en-IN" sz="1800" dirty="0">
                <a:effectLst/>
              </a:rPr>
              <a:t>function1() { </a:t>
            </a:r>
            <a:r>
              <a:rPr lang="en-IN" sz="1800" dirty="0" err="1">
                <a:effectLst/>
              </a:rPr>
              <a:t>printf</a:t>
            </a:r>
            <a:r>
              <a:rPr lang="en-IN" sz="1800" dirty="0">
                <a:effectLst/>
              </a:rPr>
              <a:t>("Function 1: %d\n", x); }</a:t>
            </a:r>
            <a:endParaRPr lang="en-IN" sz="2000" dirty="0">
              <a:effectLst/>
            </a:endParaRPr>
          </a:p>
          <a:p>
            <a:pPr fontAlgn="base">
              <a:lnSpc>
                <a:spcPts val="1440"/>
              </a:lnSpc>
              <a:spcAft>
                <a:spcPts val="1000"/>
              </a:spcAft>
            </a:pPr>
            <a:r>
              <a:rPr lang="en-IN" sz="1800" dirty="0">
                <a:effectLst/>
              </a:rPr>
              <a:t>void</a:t>
            </a:r>
            <a:r>
              <a:rPr lang="en-IN" sz="3200" dirty="0">
                <a:effectLst/>
              </a:rPr>
              <a:t> </a:t>
            </a:r>
            <a:r>
              <a:rPr lang="en-IN" sz="1800" dirty="0">
                <a:effectLst/>
              </a:rPr>
              <a:t>function2() { </a:t>
            </a:r>
            <a:r>
              <a:rPr lang="en-IN" sz="1800" dirty="0" err="1">
                <a:effectLst/>
              </a:rPr>
              <a:t>printf</a:t>
            </a:r>
            <a:r>
              <a:rPr lang="en-IN" sz="1800" dirty="0">
                <a:effectLst/>
              </a:rPr>
              <a:t>("Function 2: %d\n", x); }</a:t>
            </a:r>
            <a:endParaRPr lang="en-IN" sz="2000" dirty="0">
              <a:effectLst/>
            </a:endParaRPr>
          </a:p>
          <a:p>
            <a:pPr fontAlgn="base">
              <a:lnSpc>
                <a:spcPts val="1440"/>
              </a:lnSpc>
              <a:spcAft>
                <a:spcPts val="1000"/>
              </a:spcAft>
            </a:pPr>
            <a:r>
              <a:rPr lang="en-IN" sz="3200" dirty="0">
                <a:effectLst/>
              </a:rPr>
              <a:t> </a:t>
            </a:r>
            <a:r>
              <a:rPr lang="en-IN" sz="1800" dirty="0">
                <a:effectLst/>
              </a:rPr>
              <a:t>int</a:t>
            </a:r>
            <a:r>
              <a:rPr lang="en-IN" sz="3200" dirty="0">
                <a:effectLst/>
              </a:rPr>
              <a:t> </a:t>
            </a:r>
            <a:r>
              <a:rPr lang="en-IN" sz="1800" dirty="0">
                <a:effectLst/>
              </a:rPr>
              <a:t>main()</a:t>
            </a:r>
            <a:endParaRPr lang="en-IN" sz="2000" dirty="0">
              <a:effectLst/>
            </a:endParaRPr>
          </a:p>
          <a:p>
            <a:pPr fontAlgn="base">
              <a:lnSpc>
                <a:spcPts val="1440"/>
              </a:lnSpc>
              <a:spcAft>
                <a:spcPts val="1000"/>
              </a:spcAft>
            </a:pPr>
            <a:r>
              <a:rPr lang="en-IN" sz="1800" dirty="0">
                <a:effectLst/>
              </a:rPr>
              <a:t>{</a:t>
            </a:r>
          </a:p>
          <a:p>
            <a:pPr fontAlgn="base">
              <a:lnSpc>
                <a:spcPts val="1440"/>
              </a:lnSpc>
              <a:spcAft>
                <a:spcPts val="1000"/>
              </a:spcAft>
            </a:pPr>
            <a:r>
              <a:rPr lang="en-IN" dirty="0"/>
              <a:t>X=20;</a:t>
            </a:r>
            <a:endParaRPr lang="en-IN" sz="2000" dirty="0">
              <a:effectLst/>
            </a:endParaRPr>
          </a:p>
          <a:p>
            <a:pPr fontAlgn="base">
              <a:lnSpc>
                <a:spcPts val="1440"/>
              </a:lnSpc>
              <a:spcAft>
                <a:spcPts val="1000"/>
              </a:spcAft>
            </a:pPr>
            <a:r>
              <a:rPr lang="en-IN" sz="1800" dirty="0">
                <a:effectLst/>
              </a:rPr>
              <a:t>function1();</a:t>
            </a:r>
          </a:p>
          <a:p>
            <a:pPr fontAlgn="base">
              <a:lnSpc>
                <a:spcPts val="1440"/>
              </a:lnSpc>
              <a:spcAft>
                <a:spcPts val="1000"/>
              </a:spcAft>
            </a:pPr>
            <a:r>
              <a:rPr lang="en-IN" dirty="0"/>
              <a:t>X=50;</a:t>
            </a:r>
            <a:endParaRPr lang="en-IN" sz="2000" dirty="0">
              <a:effectLst/>
            </a:endParaRPr>
          </a:p>
          <a:p>
            <a:pPr fontAlgn="base">
              <a:lnSpc>
                <a:spcPts val="1440"/>
              </a:lnSpc>
              <a:spcAft>
                <a:spcPts val="1000"/>
              </a:spcAft>
            </a:pPr>
            <a:r>
              <a:rPr lang="en-IN" sz="1800" dirty="0">
                <a:effectLst/>
              </a:rPr>
              <a:t>function2();</a:t>
            </a:r>
            <a:endParaRPr lang="en-IN" sz="2000" dirty="0">
              <a:effectLst/>
            </a:endParaRPr>
          </a:p>
          <a:p>
            <a:pPr fontAlgn="base">
              <a:lnSpc>
                <a:spcPts val="1440"/>
              </a:lnSpc>
              <a:spcAft>
                <a:spcPts val="1000"/>
              </a:spcAft>
            </a:pPr>
            <a:r>
              <a:rPr lang="en-IN" sz="1800" dirty="0">
                <a:effectLst/>
              </a:rPr>
              <a:t>    return</a:t>
            </a:r>
            <a:r>
              <a:rPr lang="en-IN" sz="3200" dirty="0">
                <a:effectLst/>
              </a:rPr>
              <a:t> </a:t>
            </a:r>
            <a:r>
              <a:rPr lang="en-IN" sz="1800" dirty="0">
                <a:effectLst/>
              </a:rPr>
              <a:t>0;</a:t>
            </a:r>
            <a:endParaRPr lang="en-IN" sz="2000" dirty="0">
              <a:effectLst/>
            </a:endParaRPr>
          </a:p>
          <a:p>
            <a:pPr fontAlgn="base">
              <a:lnSpc>
                <a:spcPts val="1440"/>
              </a:lnSpc>
              <a:spcAft>
                <a:spcPts val="1000"/>
              </a:spcAft>
            </a:pPr>
            <a:r>
              <a:rPr lang="en-IN" sz="1800" dirty="0">
                <a:effectLst/>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6528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E8F05-6345-22F0-6A36-CF2160CC7EB4}"/>
              </a:ext>
            </a:extLst>
          </p:cNvPr>
          <p:cNvSpPr txBox="1"/>
          <p:nvPr/>
        </p:nvSpPr>
        <p:spPr>
          <a:xfrm>
            <a:off x="2362200" y="413766"/>
            <a:ext cx="5029200" cy="5632311"/>
          </a:xfrm>
          <a:prstGeom prst="rect">
            <a:avLst/>
          </a:prstGeom>
          <a:noFill/>
        </p:spPr>
        <p:txBody>
          <a:bodyPr wrap="square">
            <a:spAutoFit/>
          </a:bodyPr>
          <a:lstStyle/>
          <a:p>
            <a:r>
              <a:rPr lang="en-IN" dirty="0"/>
              <a:t>#include&lt;stdio.h&gt;</a:t>
            </a:r>
          </a:p>
          <a:p>
            <a:r>
              <a:rPr lang="en-IN" dirty="0"/>
              <a:t>#include&lt;conio.h&gt;</a:t>
            </a:r>
          </a:p>
          <a:p>
            <a:r>
              <a:rPr lang="en-IN" dirty="0"/>
              <a:t>int x;</a:t>
            </a:r>
          </a:p>
          <a:p>
            <a:r>
              <a:rPr lang="en-IN" dirty="0"/>
              <a:t>int function1()</a:t>
            </a:r>
          </a:p>
          <a:p>
            <a:r>
              <a:rPr lang="en-IN" dirty="0"/>
              <a:t> { </a:t>
            </a:r>
          </a:p>
          <a:p>
            <a:r>
              <a:rPr lang="en-IN" dirty="0" err="1"/>
              <a:t>printf</a:t>
            </a:r>
            <a:r>
              <a:rPr lang="en-IN" dirty="0"/>
              <a:t>("Function 1: %d\n", x);</a:t>
            </a:r>
          </a:p>
          <a:p>
            <a:r>
              <a:rPr lang="en-IN" dirty="0"/>
              <a:t>  }</a:t>
            </a:r>
          </a:p>
          <a:p>
            <a:r>
              <a:rPr lang="en-IN" dirty="0"/>
              <a:t>int function2()</a:t>
            </a:r>
          </a:p>
          <a:p>
            <a:r>
              <a:rPr lang="en-IN" dirty="0"/>
              <a:t>{</a:t>
            </a:r>
          </a:p>
          <a:p>
            <a:r>
              <a:rPr lang="en-IN" dirty="0"/>
              <a:t>  </a:t>
            </a:r>
            <a:r>
              <a:rPr lang="en-IN" dirty="0" err="1"/>
              <a:t>printf</a:t>
            </a:r>
            <a:r>
              <a:rPr lang="en-IN" dirty="0"/>
              <a:t>("Function 2: %d\n", x);</a:t>
            </a:r>
          </a:p>
          <a:p>
            <a:r>
              <a:rPr lang="en-IN" dirty="0"/>
              <a:t>}</a:t>
            </a:r>
          </a:p>
          <a:p>
            <a:r>
              <a:rPr lang="en-IN" dirty="0"/>
              <a:t>int main()</a:t>
            </a:r>
          </a:p>
          <a:p>
            <a:r>
              <a:rPr lang="en-IN" dirty="0"/>
              <a:t>{</a:t>
            </a:r>
          </a:p>
          <a:p>
            <a:r>
              <a:rPr lang="en-IN" dirty="0"/>
              <a:t>	</a:t>
            </a:r>
          </a:p>
          <a:p>
            <a:r>
              <a:rPr lang="en-IN" dirty="0"/>
              <a:t>	x=20;</a:t>
            </a:r>
          </a:p>
          <a:p>
            <a:r>
              <a:rPr lang="en-IN" dirty="0"/>
              <a:t>function1();</a:t>
            </a:r>
          </a:p>
          <a:p>
            <a:r>
              <a:rPr lang="en-IN" dirty="0"/>
              <a:t>x=50;</a:t>
            </a:r>
          </a:p>
          <a:p>
            <a:r>
              <a:rPr lang="en-IN" dirty="0"/>
              <a:t>function2();</a:t>
            </a:r>
          </a:p>
          <a:p>
            <a:r>
              <a:rPr lang="en-IN" dirty="0"/>
              <a:t>return 0;</a:t>
            </a:r>
          </a:p>
          <a:p>
            <a:r>
              <a:rPr lang="en-IN" dirty="0"/>
              <a:t>}</a:t>
            </a:r>
          </a:p>
        </p:txBody>
      </p:sp>
    </p:spTree>
    <p:extLst>
      <p:ext uri="{BB962C8B-B14F-4D97-AF65-F5344CB8AC3E}">
        <p14:creationId xmlns:p14="http://schemas.microsoft.com/office/powerpoint/2010/main" val="1858603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1D31EC-28DA-C037-CD8C-0110C0C5C279}"/>
              </a:ext>
            </a:extLst>
          </p:cNvPr>
          <p:cNvSpPr txBox="1"/>
          <p:nvPr/>
        </p:nvSpPr>
        <p:spPr>
          <a:xfrm>
            <a:off x="457200" y="1143000"/>
            <a:ext cx="7924800" cy="273921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273239"/>
                </a:solidFill>
                <a:effectLst/>
                <a:latin typeface="Nunito" pitchFamily="2" charset="0"/>
                <a:ea typeface="Times New Roman" panose="02020603050405020304" pitchFamily="18" charset="0"/>
              </a:rPr>
              <a:t>3.Static Variables in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A </a:t>
            </a:r>
            <a:r>
              <a:rPr kumimoji="0" lang="en-US" altLang="en-US" sz="1800" b="1" i="0" u="none" strike="noStrike" cap="none" normalizeH="0" baseline="0" dirty="0">
                <a:ln>
                  <a:noFill/>
                </a:ln>
                <a:solidFill>
                  <a:srgbClr val="0000FF"/>
                </a:solidFill>
                <a:effectLst/>
                <a:latin typeface="Nunito" pitchFamily="2" charset="0"/>
                <a:ea typeface="Times New Roman" panose="02020603050405020304" pitchFamily="18" charset="0"/>
                <a:hlinkClick r:id="rId2"/>
              </a:rPr>
              <a:t>static variable in C</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 </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is a variable that is defined using the </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static</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 keyword. It can be defined only once in a C program and its scope depends upon the region where it is declared (can be </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global or local</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The</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 default value</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 of static variables is </a:t>
            </a: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zero.</a:t>
            </a: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Syntax of Static Variable in C</a:t>
            </a: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static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data_type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variable_name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initial_value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593490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B0C46CC-4F62-023B-BD89-3044663E7437}"/>
              </a:ext>
            </a:extLst>
          </p:cNvPr>
          <p:cNvSpPr>
            <a:spLocks noChangeArrowheads="1"/>
          </p:cNvSpPr>
          <p:nvPr/>
        </p:nvSpPr>
        <p:spPr bwMode="auto">
          <a:xfrm>
            <a:off x="0" y="-73355"/>
            <a:ext cx="1095667" cy="603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228528" rIns="91440" bIns="95220" numCol="1" anchor="ctr" anchorCtr="0" compatLnSpc="1">
            <a:prstTxWarp prst="textNoShape">
              <a:avLst/>
            </a:prstTxWarp>
            <a:spAutoFit/>
          </a:bodyPr>
          <a:lstStyle/>
          <a:p>
            <a:pPr lvl="1" defTabSz="91440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1F70962-C845-6E44-18E5-D291D206A4DB}"/>
              </a:ext>
            </a:extLst>
          </p:cNvPr>
          <p:cNvSpPr txBox="1"/>
          <p:nvPr/>
        </p:nvSpPr>
        <p:spPr>
          <a:xfrm>
            <a:off x="381001" y="990600"/>
            <a:ext cx="8001000" cy="4370427"/>
          </a:xfrm>
          <a:prstGeom prst="rect">
            <a:avLst/>
          </a:prstGeom>
          <a:noFill/>
        </p:spPr>
        <p:txBody>
          <a:bodyPr wrap="square" rtlCol="0">
            <a:spAutoFit/>
          </a:bodyPr>
          <a:lstStyle/>
          <a:p>
            <a:pPr lvl="1" defTabSz="914400" eaLnBrk="0" fontAlgn="base" hangingPunct="0">
              <a:spcBef>
                <a:spcPct val="0"/>
              </a:spcBef>
              <a:spcAft>
                <a:spcPct val="0"/>
              </a:spcAft>
              <a:buFontTx/>
              <a:buChar char="•"/>
            </a:pPr>
            <a:r>
              <a:rPr kumimoji="0" lang="en-US" altLang="en-US" sz="3200" b="1" i="0" u="sng" strike="noStrike" cap="none" normalizeH="0" baseline="0" dirty="0">
                <a:ln>
                  <a:noFill/>
                </a:ln>
                <a:solidFill>
                  <a:srgbClr val="273239"/>
                </a:solidFill>
                <a:effectLst/>
                <a:latin typeface="Nunito" pitchFamily="2" charset="0"/>
                <a:ea typeface="Times New Roman" panose="02020603050405020304" pitchFamily="18" charset="0"/>
              </a:rPr>
              <a:t>Automatic Variable in C</a:t>
            </a:r>
            <a:endParaRPr kumimoji="0" lang="en-US" altLang="en-US" sz="32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All the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local</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variables are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automatic</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variables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by default</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They are also known as auto variables.</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Their scope is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local</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and their lifetime is till the end of the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block.</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If we need, we can use the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auto</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keyword to define the auto variables.</a:t>
            </a: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The default value of the auto variables is a garbage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Syntax of Auto Variable in C</a:t>
            </a:r>
            <a:endParaRPr kumimoji="0" lang="en-US" altLang="en-US" sz="20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auto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data_type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variable_name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data_type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variable_name</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 local scope)</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43854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0C9FD-D9C6-0AC8-0E67-66DC8B4DF272}"/>
              </a:ext>
            </a:extLst>
          </p:cNvPr>
          <p:cNvSpPr txBox="1"/>
          <p:nvPr/>
        </p:nvSpPr>
        <p:spPr>
          <a:xfrm>
            <a:off x="1143000" y="1600200"/>
            <a:ext cx="7162800" cy="4031873"/>
          </a:xfrm>
          <a:prstGeom prst="rect">
            <a:avLst/>
          </a:prstGeom>
          <a:noFill/>
        </p:spPr>
        <p:txBody>
          <a:bodyPr wrap="square" rtlCol="0">
            <a:spAutoFit/>
          </a:bodyPr>
          <a:lstStyle/>
          <a:p>
            <a:pPr marL="342900" lvl="0" indent="-342900" fontAlgn="base">
              <a:tabLst>
                <a:tab pos="457200" algn="l"/>
              </a:tabLst>
            </a:pPr>
            <a:r>
              <a:rPr lang="en-US" sz="1800" b="1" u="sng" spc="10" dirty="0">
                <a:solidFill>
                  <a:srgbClr val="273239"/>
                </a:solidFill>
                <a:effectLst/>
                <a:latin typeface="Nunito" pitchFamily="2" charset="0"/>
                <a:ea typeface="Times New Roman" panose="02020603050405020304" pitchFamily="18" charset="0"/>
              </a:rPr>
              <a:t>Register Variables in C</a:t>
            </a:r>
            <a:endParaRPr lang="en-IN" sz="1800" b="1" dirty="0">
              <a:effectLst/>
              <a:latin typeface="Times New Roman" panose="02020603050405020304" pitchFamily="18" charset="0"/>
              <a:ea typeface="Times New Roman" panose="02020603050405020304" pitchFamily="18" charset="0"/>
            </a:endParaRPr>
          </a:p>
          <a:p>
            <a:pPr marL="457200" fontAlgn="base"/>
            <a:r>
              <a:rPr lang="en-US" sz="1800" b="1" spc="10" dirty="0">
                <a:solidFill>
                  <a:srgbClr val="273239"/>
                </a:solidFill>
                <a:effectLst/>
                <a:latin typeface="Nunito" pitchFamily="2"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fontAlgn="base"/>
            <a:r>
              <a:rPr lang="en-US" sz="1800" b="1" spc="10" dirty="0">
                <a:solidFill>
                  <a:srgbClr val="273239"/>
                </a:solidFill>
                <a:effectLst/>
                <a:latin typeface="Nunito" pitchFamily="2" charset="0"/>
                <a:ea typeface="Times New Roman" panose="02020603050405020304" pitchFamily="18" charset="0"/>
              </a:rPr>
              <a:t>Register variables in C</a:t>
            </a:r>
            <a:r>
              <a:rPr lang="en-US" sz="1800" spc="10" dirty="0">
                <a:solidFill>
                  <a:srgbClr val="273239"/>
                </a:solidFill>
                <a:effectLst/>
                <a:latin typeface="Nunito" pitchFamily="2" charset="0"/>
                <a:ea typeface="Times New Roman" panose="02020603050405020304" pitchFamily="18" charset="0"/>
              </a:rPr>
              <a:t> are those variables that are stored in the </a:t>
            </a:r>
            <a:r>
              <a:rPr lang="en-US" sz="1800" b="1" spc="10" dirty="0">
                <a:solidFill>
                  <a:srgbClr val="273239"/>
                </a:solidFill>
                <a:effectLst/>
                <a:latin typeface="Nunito" pitchFamily="2" charset="0"/>
                <a:ea typeface="Times New Roman" panose="02020603050405020304" pitchFamily="18" charset="0"/>
              </a:rPr>
              <a:t>CPU register</a:t>
            </a:r>
            <a:r>
              <a:rPr lang="en-US" sz="1800" spc="10" dirty="0">
                <a:solidFill>
                  <a:srgbClr val="273239"/>
                </a:solidFill>
                <a:effectLst/>
                <a:latin typeface="Nunito" pitchFamily="2" charset="0"/>
                <a:ea typeface="Times New Roman" panose="02020603050405020304" pitchFamily="18" charset="0"/>
              </a:rPr>
              <a:t> instead of the conventional storage place like RAM. Their scope is</a:t>
            </a:r>
            <a:r>
              <a:rPr lang="en-US" sz="1800" b="1" spc="10" dirty="0">
                <a:solidFill>
                  <a:srgbClr val="273239"/>
                </a:solidFill>
                <a:effectLst/>
                <a:latin typeface="Nunito" pitchFamily="2" charset="0"/>
                <a:ea typeface="Times New Roman" panose="02020603050405020304" pitchFamily="18" charset="0"/>
              </a:rPr>
              <a:t> local</a:t>
            </a:r>
            <a:r>
              <a:rPr lang="en-US" sz="1800" spc="10" dirty="0">
                <a:solidFill>
                  <a:srgbClr val="273239"/>
                </a:solidFill>
                <a:effectLst/>
                <a:latin typeface="Nunito" pitchFamily="2" charset="0"/>
                <a:ea typeface="Times New Roman" panose="02020603050405020304" pitchFamily="18" charset="0"/>
              </a:rPr>
              <a:t> and exists till the </a:t>
            </a:r>
            <a:r>
              <a:rPr lang="en-US" sz="1800" b="1" spc="10" dirty="0">
                <a:solidFill>
                  <a:srgbClr val="273239"/>
                </a:solidFill>
                <a:effectLst/>
                <a:latin typeface="Nunito" pitchFamily="2" charset="0"/>
                <a:ea typeface="Times New Roman" panose="02020603050405020304" pitchFamily="18" charset="0"/>
              </a:rPr>
              <a:t>end </a:t>
            </a:r>
            <a:r>
              <a:rPr lang="en-US" sz="1800" spc="10" dirty="0">
                <a:solidFill>
                  <a:srgbClr val="273239"/>
                </a:solidFill>
                <a:effectLst/>
                <a:latin typeface="Nunito" pitchFamily="2" charset="0"/>
                <a:ea typeface="Times New Roman" panose="02020603050405020304" pitchFamily="18" charset="0"/>
              </a:rPr>
              <a:t>of the </a:t>
            </a:r>
            <a:r>
              <a:rPr lang="en-US" sz="1800" b="1" spc="10" dirty="0">
                <a:solidFill>
                  <a:srgbClr val="273239"/>
                </a:solidFill>
                <a:effectLst/>
                <a:latin typeface="Nunito" pitchFamily="2" charset="0"/>
                <a:ea typeface="Times New Roman" panose="02020603050405020304" pitchFamily="18" charset="0"/>
              </a:rPr>
              <a:t>block </a:t>
            </a:r>
            <a:r>
              <a:rPr lang="en-US" sz="1800" spc="10" dirty="0">
                <a:solidFill>
                  <a:srgbClr val="273239"/>
                </a:solidFill>
                <a:effectLst/>
                <a:latin typeface="Nunito" pitchFamily="2" charset="0"/>
                <a:ea typeface="Times New Roman" panose="02020603050405020304" pitchFamily="18" charset="0"/>
              </a:rPr>
              <a:t>or a function.</a:t>
            </a:r>
            <a:endParaRPr lang="en-IN" sz="1800" dirty="0">
              <a:effectLst/>
              <a:latin typeface="Times New Roman" panose="02020603050405020304" pitchFamily="18" charset="0"/>
              <a:ea typeface="Times New Roman" panose="02020603050405020304" pitchFamily="18" charset="0"/>
            </a:endParaRPr>
          </a:p>
          <a:p>
            <a:pPr fontAlgn="base"/>
            <a:r>
              <a:rPr lang="en-US" sz="1800" spc="10" dirty="0">
                <a:solidFill>
                  <a:srgbClr val="273239"/>
                </a:solidFill>
                <a:effectLst/>
                <a:latin typeface="Nunito" pitchFamily="2" charset="0"/>
                <a:ea typeface="Times New Roman" panose="02020603050405020304" pitchFamily="18" charset="0"/>
              </a:rPr>
              <a:t>These variables are declared using the</a:t>
            </a:r>
            <a:r>
              <a:rPr lang="en-US" sz="1800" b="1" spc="10" dirty="0">
                <a:solidFill>
                  <a:srgbClr val="273239"/>
                </a:solidFill>
                <a:effectLst/>
                <a:latin typeface="Nunito" pitchFamily="2" charset="0"/>
                <a:ea typeface="Times New Roman" panose="02020603050405020304" pitchFamily="18" charset="0"/>
              </a:rPr>
              <a:t> </a:t>
            </a:r>
            <a:r>
              <a:rPr lang="en-US" sz="1800" b="1" u="none" strike="noStrike" spc="10" dirty="0">
                <a:solidFill>
                  <a:srgbClr val="0000FF"/>
                </a:solidFill>
                <a:effectLst/>
                <a:latin typeface="Nunito" pitchFamily="2" charset="0"/>
                <a:ea typeface="Times New Roman" panose="02020603050405020304" pitchFamily="18" charset="0"/>
                <a:hlinkClick r:id="rId2"/>
              </a:rPr>
              <a:t>register</a:t>
            </a:r>
            <a:r>
              <a:rPr lang="en-US" sz="1800" spc="10" dirty="0">
                <a:solidFill>
                  <a:srgbClr val="273239"/>
                </a:solidFill>
                <a:effectLst/>
                <a:latin typeface="Nunito" pitchFamily="2" charset="0"/>
                <a:ea typeface="Times New Roman" panose="02020603050405020304" pitchFamily="18" charset="0"/>
              </a:rPr>
              <a:t> keyword.</a:t>
            </a:r>
            <a:endParaRPr lang="en-IN" sz="1800" dirty="0">
              <a:effectLst/>
              <a:latin typeface="Times New Roman" panose="02020603050405020304" pitchFamily="18" charset="0"/>
              <a:ea typeface="Times New Roman" panose="02020603050405020304" pitchFamily="18" charset="0"/>
            </a:endParaRPr>
          </a:p>
          <a:p>
            <a:pPr fontAlgn="base"/>
            <a:r>
              <a:rPr lang="en-US" sz="1800" spc="10" dirty="0">
                <a:solidFill>
                  <a:srgbClr val="273239"/>
                </a:solidFill>
                <a:effectLst/>
                <a:latin typeface="Nunito" pitchFamily="2" charset="0"/>
                <a:ea typeface="Times New Roman" panose="02020603050405020304" pitchFamily="18" charset="0"/>
              </a:rPr>
              <a:t>The default value of register variables is a </a:t>
            </a:r>
            <a:r>
              <a:rPr lang="en-US" sz="1800" b="1" spc="10" dirty="0">
                <a:solidFill>
                  <a:srgbClr val="273239"/>
                </a:solidFill>
                <a:effectLst/>
                <a:latin typeface="Nunito" pitchFamily="2" charset="0"/>
                <a:ea typeface="Times New Roman" panose="02020603050405020304" pitchFamily="18" charset="0"/>
              </a:rPr>
              <a:t>garbage value</a:t>
            </a:r>
            <a:r>
              <a:rPr lang="en-US" sz="1800" spc="10" dirty="0">
                <a:solidFill>
                  <a:srgbClr val="273239"/>
                </a:solidFill>
                <a:effectLst/>
                <a:latin typeface="Nunito" pitchFamily="2" charset="0"/>
                <a:ea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Syntax of Register Variables in C</a:t>
            </a:r>
            <a:endParaRPr kumimoji="0" lang="en-US" altLang="en-US" sz="18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register </a:t>
            </a:r>
            <a:r>
              <a:rPr kumimoji="0" lang="en-US" alt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data_type</a:t>
            </a:r>
            <a:r>
              <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variable_name</a:t>
            </a:r>
            <a:r>
              <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800" b="0" i="0" u="none" strike="noStrike" cap="none" normalizeH="0" baseline="0" dirty="0" err="1">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initial_value</a:t>
            </a:r>
            <a:r>
              <a:rPr kumimoji="0" lang="en-US" altLang="en-US" sz="18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1800" spc="10" dirty="0">
              <a:solidFill>
                <a:srgbClr val="273239"/>
              </a:solidFill>
              <a:effectLst/>
              <a:latin typeface="Nunito" pitchFamily="2" charset="0"/>
              <a:ea typeface="Times New Roman" panose="02020603050405020304" pitchFamily="18" charset="0"/>
            </a:endParaRPr>
          </a:p>
          <a:p>
            <a:pPr fontAlgn="base"/>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Rectangle 1">
            <a:extLst>
              <a:ext uri="{FF2B5EF4-FFF2-40B4-BE49-F238E27FC236}">
                <a16:creationId xmlns:a16="http://schemas.microsoft.com/office/drawing/2014/main" id="{0F6DDB63-3C43-271E-15F7-BD159510385B}"/>
              </a:ext>
            </a:extLst>
          </p:cNvPr>
          <p:cNvSpPr>
            <a:spLocks noChangeArrowheads="1"/>
          </p:cNvSpPr>
          <p:nvPr/>
        </p:nvSpPr>
        <p:spPr bwMode="auto">
          <a:xfrm>
            <a:off x="0" y="-73354"/>
            <a:ext cx="184731" cy="603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8900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5749E3-DFA0-37B1-B4A7-FC76780741CD}"/>
              </a:ext>
            </a:extLst>
          </p:cNvPr>
          <p:cNvSpPr txBox="1"/>
          <p:nvPr/>
        </p:nvSpPr>
        <p:spPr>
          <a:xfrm>
            <a:off x="685800" y="1371600"/>
            <a:ext cx="7848600" cy="5453801"/>
          </a:xfrm>
          <a:prstGeom prst="rect">
            <a:avLst/>
          </a:prstGeom>
          <a:noFill/>
        </p:spPr>
        <p:txBody>
          <a:bodyPr wrap="square" rtlCol="0">
            <a:spAutoFit/>
          </a:bodyPr>
          <a:lstStyle/>
          <a:p>
            <a:pPr fontAlgn="base">
              <a:lnSpc>
                <a:spcPts val="1440"/>
              </a:lnSpc>
              <a:spcAft>
                <a:spcPts val="1000"/>
              </a:spcAft>
            </a:pPr>
            <a:r>
              <a:rPr lang="en-IN" sz="1800" dirty="0">
                <a:solidFill>
                  <a:srgbClr val="008200"/>
                </a:solidFill>
                <a:effectLst/>
                <a:latin typeface="Consolas" panose="020B0609020204030204" pitchFamily="49" charset="0"/>
                <a:ea typeface="Times New Roman" panose="02020603050405020304" pitchFamily="18" charset="0"/>
                <a:cs typeface="Courier New" panose="02070309020205020404" pitchFamily="49" charset="0"/>
              </a:rPr>
              <a:t>C program to demonstrate the definition of register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8200"/>
                </a:solidFill>
                <a:effectLst/>
                <a:latin typeface="Consolas" panose="020B0609020204030204" pitchFamily="49" charset="0"/>
                <a:ea typeface="Times New Roman" panose="02020603050405020304" pitchFamily="18" charset="0"/>
                <a:cs typeface="Courier New" panose="02070309020205020404" pitchFamily="49" charset="0"/>
              </a:rPr>
              <a:t>// variable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#include &lt;</a:t>
            </a:r>
            <a:r>
              <a:rPr lang="en-IN" sz="1800" dirty="0" err="1">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stdio.h</a:t>
            </a:r>
            <a:r>
              <a:rPr lang="en-IN" sz="1800" dirty="0">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&gt;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b="1" dirty="0">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main()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dirty="0">
                <a:solidFill>
                  <a:srgbClr val="008200"/>
                </a:solidFill>
                <a:effectLst/>
                <a:latin typeface="Consolas" panose="020B0609020204030204" pitchFamily="49" charset="0"/>
                <a:ea typeface="Times New Roman" panose="02020603050405020304" pitchFamily="18" charset="0"/>
                <a:cs typeface="Courier New" panose="02070309020205020404" pitchFamily="49" charset="0"/>
              </a:rPr>
              <a:t>//    register variable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b="1" dirty="0">
                <a:solidFill>
                  <a:srgbClr val="006699"/>
                </a:solidFill>
                <a:effectLst/>
                <a:latin typeface="Consolas" panose="020B0609020204030204" pitchFamily="49" charset="0"/>
                <a:ea typeface="Times New Roman" panose="02020603050405020304" pitchFamily="18" charset="0"/>
                <a:cs typeface="Courier New" panose="02070309020205020404" pitchFamily="49" charset="0"/>
              </a:rPr>
              <a:t>register</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b="1" dirty="0">
                <a:solidFill>
                  <a:srgbClr val="808080"/>
                </a:solidFill>
                <a:effectLst/>
                <a:latin typeface="Consolas" panose="020B0609020204030204" pitchFamily="49" charset="0"/>
                <a:ea typeface="Times New Roman" panose="02020603050405020304" pitchFamily="18" charset="0"/>
                <a:cs typeface="Courier New" panose="02070309020205020404" pitchFamily="49" charset="0"/>
              </a:rPr>
              <a:t>int</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var = 22;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b="1" dirty="0" err="1">
                <a:solidFill>
                  <a:srgbClr val="FF1493"/>
                </a:solidFill>
                <a:effectLst/>
                <a:latin typeface="Consolas" panose="020B0609020204030204" pitchFamily="49" charset="0"/>
                <a:ea typeface="Times New Roman" panose="02020603050405020304" pitchFamily="18" charset="0"/>
                <a:cs typeface="Courier New" panose="02070309020205020404" pitchFamily="49" charset="0"/>
              </a:rPr>
              <a:t>printf</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dirty="0">
                <a:solidFill>
                  <a:srgbClr val="0000FF"/>
                </a:solidFill>
                <a:effectLst/>
                <a:latin typeface="Consolas" panose="020B0609020204030204" pitchFamily="49" charset="0"/>
                <a:ea typeface="Times New Roman" panose="02020603050405020304" pitchFamily="18" charset="0"/>
                <a:cs typeface="Courier New" panose="02070309020205020404" pitchFamily="49" charset="0"/>
              </a:rPr>
              <a:t>"Value of Register Variable: %d\n"</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var);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ts val="1440"/>
              </a:lnSpc>
              <a:spcAft>
                <a:spcPts val="1000"/>
              </a:spcAft>
            </a:pP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IN" sz="1800" b="1" dirty="0">
                <a:solidFill>
                  <a:srgbClr val="006699"/>
                </a:solidFill>
                <a:effectLst/>
                <a:latin typeface="Consolas" panose="020B0609020204030204" pitchFamily="49" charset="0"/>
                <a:ea typeface="Times New Roman" panose="02020603050405020304" pitchFamily="18" charset="0"/>
                <a:cs typeface="Courier New" panose="02070309020205020404" pitchFamily="49" charset="0"/>
              </a:rPr>
              <a:t>return</a:t>
            </a:r>
            <a:r>
              <a:rPr lang="en-IN"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a:t>
            </a:r>
          </a:p>
          <a:p>
            <a:endParaRPr lang="en-IN" dirty="0">
              <a:solidFill>
                <a:srgbClr val="000000"/>
              </a:solidFill>
              <a:latin typeface="Consolas" panose="020B0609020204030204" pitchFamily="49" charset="0"/>
              <a:cs typeface="Courier New" panose="02070309020205020404" pitchFamily="49" charset="0"/>
            </a:endParaRPr>
          </a:p>
          <a:p>
            <a:endParaRPr lang="en-IN" dirty="0">
              <a:solidFill>
                <a:srgbClr val="000000"/>
              </a:solidFill>
              <a:latin typeface="Consolas" panose="020B0609020204030204" pitchFamily="49" charset="0"/>
              <a:cs typeface="Courier New" panose="02070309020205020404" pitchFamily="49" charset="0"/>
            </a:endParaRPr>
          </a:p>
          <a:p>
            <a:pPr fontAlgn="base">
              <a:lnSpc>
                <a:spcPct val="115000"/>
              </a:lnSpc>
              <a:spcAft>
                <a:spcPts val="1000"/>
              </a:spcAft>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Value of Register Variable: 22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190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9531-BADB-BACB-DD01-1DAB5EFED9F2}"/>
              </a:ext>
            </a:extLst>
          </p:cNvPr>
          <p:cNvSpPr>
            <a:spLocks noGrp="1"/>
          </p:cNvSpPr>
          <p:nvPr>
            <p:ph type="title"/>
          </p:nvPr>
        </p:nvSpPr>
        <p:spPr>
          <a:xfrm>
            <a:off x="658220" y="633926"/>
            <a:ext cx="7886700" cy="1325563"/>
          </a:xfrm>
        </p:spPr>
        <p:txBody>
          <a:bodyPr/>
          <a:lstStyle/>
          <a:p>
            <a:pPr algn="ctr"/>
            <a:r>
              <a:rPr lang="en-US" b="1" u="sng" dirty="0"/>
              <a:t>Program development</a:t>
            </a:r>
            <a:endParaRPr lang="en-IN" b="1" u="sng" dirty="0"/>
          </a:p>
        </p:txBody>
      </p:sp>
      <p:sp>
        <p:nvSpPr>
          <p:cNvPr id="3" name="Content Placeholder 2">
            <a:extLst>
              <a:ext uri="{FF2B5EF4-FFF2-40B4-BE49-F238E27FC236}">
                <a16:creationId xmlns:a16="http://schemas.microsoft.com/office/drawing/2014/main" id="{410A909B-3B11-9B3E-64D9-4961756749CD}"/>
              </a:ext>
            </a:extLst>
          </p:cNvPr>
          <p:cNvSpPr>
            <a:spLocks noGrp="1"/>
          </p:cNvSpPr>
          <p:nvPr>
            <p:ph idx="1"/>
          </p:nvPr>
        </p:nvSpPr>
        <p:spPr>
          <a:xfrm>
            <a:off x="1676400" y="2209799"/>
            <a:ext cx="6838950" cy="3967163"/>
          </a:xfrm>
        </p:spPr>
        <p:txBody>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When we want to develop a program by using any programming language, we have to follow a sequence of steps. These steps are called phases in program development.</a:t>
            </a:r>
          </a:p>
          <a:p>
            <a:pPr marL="0" indent="0">
              <a:buNone/>
            </a:pPr>
            <a:endParaRPr lang="en-IN" dirty="0"/>
          </a:p>
        </p:txBody>
      </p:sp>
    </p:spTree>
    <p:extLst>
      <p:ext uri="{BB962C8B-B14F-4D97-AF65-F5344CB8AC3E}">
        <p14:creationId xmlns:p14="http://schemas.microsoft.com/office/powerpoint/2010/main" val="29748827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9FCBF-95D5-D0CE-6661-C17D5F80D664}"/>
              </a:ext>
            </a:extLst>
          </p:cNvPr>
          <p:cNvSpPr txBox="1"/>
          <p:nvPr/>
        </p:nvSpPr>
        <p:spPr>
          <a:xfrm>
            <a:off x="152400" y="609600"/>
            <a:ext cx="7619999" cy="5759525"/>
          </a:xfrm>
          <a:prstGeom prst="rect">
            <a:avLst/>
          </a:prstGeom>
          <a:noFill/>
        </p:spPr>
        <p:txBody>
          <a:bodyPr wrap="square" rtlCol="0">
            <a:spAutoFit/>
          </a:bodyPr>
          <a:lstStyle/>
          <a:p>
            <a:pPr algn="ctr">
              <a:lnSpc>
                <a:spcPct val="115000"/>
              </a:lnSpc>
              <a:spcBef>
                <a:spcPts val="375"/>
              </a:spcBef>
            </a:pPr>
            <a:r>
              <a:rPr lang="en-IN" sz="2000" b="1" u="sng" kern="0" dirty="0">
                <a:effectLst/>
                <a:latin typeface="Helvetica" panose="020B0604020202020204" pitchFamily="34" charset="0"/>
                <a:ea typeface="Times New Roman" panose="02020603050405020304" pitchFamily="18" charset="0"/>
                <a:cs typeface="Times New Roman" panose="02020603050405020304" pitchFamily="18" charset="0"/>
              </a:rPr>
              <a:t>C Expressions</a:t>
            </a:r>
            <a:endParaRPr lang="en-IN" sz="2000" b="1" u="sng" kern="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US" sz="1800" dirty="0">
                <a:solidFill>
                  <a:srgbClr val="333333"/>
                </a:solidFill>
                <a:effectLst/>
                <a:latin typeface="Segoe UI" panose="020B0502040204020203" pitchFamily="34" charset="0"/>
                <a:ea typeface="Times New Roman" panose="02020603050405020304" pitchFamily="18" charset="0"/>
              </a:rPr>
              <a:t>An expression is a formula in which operands are linked to each other by the use of operators to compute a value. An operand can be a function, a variable, an array element or a constant.</a:t>
            </a:r>
            <a:endParaRPr lang="en-IN" sz="1800" dirty="0">
              <a:effectLst/>
              <a:latin typeface="Times New Roman" panose="02020603050405020304" pitchFamily="18" charset="0"/>
              <a:ea typeface="Times New Roman" panose="02020603050405020304" pitchFamily="18" charset="0"/>
            </a:endParaRPr>
          </a:p>
          <a:p>
            <a:pPr algn="just"/>
            <a:r>
              <a:rPr lang="en-US" sz="1800" b="1" dirty="0">
                <a:solidFill>
                  <a:srgbClr val="333333"/>
                </a:solidFill>
                <a:effectLst/>
                <a:latin typeface="Segoe UI" panose="020B0502040204020203" pitchFamily="34" charset="0"/>
                <a:ea typeface="Times New Roman" panose="02020603050405020304" pitchFamily="18" charset="0"/>
              </a:rPr>
              <a:t>Let's see an example: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tabLst>
                <a:tab pos="457200" algn="l"/>
              </a:tabLst>
            </a:pPr>
            <a:r>
              <a:rPr lang="en-IN" sz="1800" dirty="0">
                <a:solidFill>
                  <a:srgbClr val="000000"/>
                </a:solidFill>
                <a:effectLst/>
                <a:latin typeface="Segoe UI" panose="020B0502040204020203" pitchFamily="34" charset="0"/>
                <a:ea typeface="Times New Roman" panose="02020603050405020304" pitchFamily="18" charset="0"/>
              </a:rPr>
              <a:t>a-b;  </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In the above expression, minus character (-) is an operator, and a, and b are the two operands.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There are four types of expressions exist in 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Arithmetic expressions</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Relational expressions</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Logical expressions</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Conditional expressions</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Each type of expression takes certain types of operands and uses a specific set of operators. Evaluation of a particular expression produces a specific value.</a:t>
            </a:r>
            <a:endParaRPr lang="en-IN"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3367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6ADC4F-8106-7CAF-27C4-06FE21364D2D}"/>
              </a:ext>
            </a:extLst>
          </p:cNvPr>
          <p:cNvSpPr txBox="1"/>
          <p:nvPr/>
        </p:nvSpPr>
        <p:spPr>
          <a:xfrm>
            <a:off x="1143000" y="1177013"/>
            <a:ext cx="4572000" cy="1794787"/>
          </a:xfrm>
          <a:prstGeom prst="rect">
            <a:avLst/>
          </a:prstGeom>
          <a:noFill/>
        </p:spPr>
        <p:txBody>
          <a:bodyPr wrap="square">
            <a:spAutoFit/>
          </a:bodyPr>
          <a:lstStyle/>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For example: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6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x = 9/2 + a-b;  </a:t>
            </a:r>
            <a:endPar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entire above line is a statement, not an expression. The portion after the equal is an expression.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309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C6E62-F61D-3EED-9F26-264C4C5637BE}"/>
              </a:ext>
            </a:extLst>
          </p:cNvPr>
          <p:cNvSpPr txBox="1"/>
          <p:nvPr/>
        </p:nvSpPr>
        <p:spPr>
          <a:xfrm>
            <a:off x="609600" y="609600"/>
            <a:ext cx="7315200" cy="5195781"/>
          </a:xfrm>
          <a:prstGeom prst="rect">
            <a:avLst/>
          </a:prstGeom>
          <a:noFill/>
        </p:spPr>
        <p:txBody>
          <a:bodyPr wrap="square">
            <a:spAutoFit/>
          </a:bodyPr>
          <a:lstStyle/>
          <a:p>
            <a:pPr algn="ctr"/>
            <a:r>
              <a:rPr lang="en-US" sz="3200" b="0" u="sng" dirty="0">
                <a:effectLst/>
                <a:latin typeface="Helvetica" panose="020B0604020202020204" pitchFamily="34" charset="0"/>
                <a:ea typeface="Times New Roman" panose="02020603050405020304" pitchFamily="18" charset="0"/>
              </a:rPr>
              <a:t>Arithmetic Expressions</a:t>
            </a:r>
            <a:endParaRPr lang="en-IN" sz="2800" b="1" u="sng" dirty="0">
              <a:effectLst/>
              <a:latin typeface="Times New Roman" panose="02020603050405020304" pitchFamily="18" charset="0"/>
              <a:ea typeface="Times New Roman" panose="02020603050405020304" pitchFamily="18" charset="0"/>
            </a:endParaRPr>
          </a:p>
          <a:p>
            <a:pPr algn="just"/>
            <a:r>
              <a:rPr lang="en-US" sz="1800" dirty="0">
                <a:solidFill>
                  <a:srgbClr val="333333"/>
                </a:solidFill>
                <a:effectLst/>
                <a:latin typeface="Segoe UI" panose="020B0502040204020203" pitchFamily="34" charset="0"/>
                <a:ea typeface="Times New Roman" panose="02020603050405020304" pitchFamily="18" charset="0"/>
              </a:rPr>
              <a:t>An arithmetic expression is an expression that consists of operands and arithmetic operators. An arithmetic expression computes a value of type int, float or double.</a:t>
            </a:r>
            <a:endParaRPr lang="en-IN" sz="1800" dirty="0">
              <a:effectLst/>
              <a:latin typeface="Times New Roman" panose="02020603050405020304" pitchFamily="18" charset="0"/>
              <a:ea typeface="Times New Roman" panose="02020603050405020304" pitchFamily="18" charset="0"/>
            </a:endParaRPr>
          </a:p>
          <a:p>
            <a:pPr algn="just"/>
            <a:r>
              <a:rPr lang="en-US" sz="1800" dirty="0">
                <a:solidFill>
                  <a:srgbClr val="333333"/>
                </a:solidFill>
                <a:effectLst/>
                <a:latin typeface="Segoe UI" panose="020B0502040204020203" pitchFamily="34" charset="0"/>
                <a:ea typeface="Times New Roman" panose="02020603050405020304" pitchFamily="18" charset="0"/>
              </a:rPr>
              <a:t>When an expression contains only integral operands, then it is known as pure integer expression when it contains only </a:t>
            </a:r>
            <a:r>
              <a:rPr lang="en-US" dirty="0">
                <a:solidFill>
                  <a:srgbClr val="333333"/>
                </a:solidFill>
                <a:latin typeface="Segoe UI" panose="020B0502040204020203" pitchFamily="34" charset="0"/>
                <a:ea typeface="Times New Roman" panose="02020603050405020304" pitchFamily="18" charset="0"/>
              </a:rPr>
              <a:t>float</a:t>
            </a:r>
            <a:r>
              <a:rPr lang="en-US" sz="1800" dirty="0">
                <a:solidFill>
                  <a:srgbClr val="333333"/>
                </a:solidFill>
                <a:effectLst/>
                <a:latin typeface="Segoe UI" panose="020B0502040204020203" pitchFamily="34" charset="0"/>
                <a:ea typeface="Times New Roman" panose="02020603050405020304" pitchFamily="18" charset="0"/>
              </a:rPr>
              <a:t> operands, it is known as pure </a:t>
            </a:r>
            <a:r>
              <a:rPr lang="en-US" dirty="0">
                <a:solidFill>
                  <a:srgbClr val="333333"/>
                </a:solidFill>
                <a:latin typeface="Segoe UI" panose="020B0502040204020203" pitchFamily="34" charset="0"/>
                <a:ea typeface="Times New Roman" panose="02020603050405020304" pitchFamily="18" charset="0"/>
              </a:rPr>
              <a:t>float</a:t>
            </a:r>
            <a:r>
              <a:rPr lang="en-US" sz="1800" dirty="0">
                <a:solidFill>
                  <a:srgbClr val="333333"/>
                </a:solidFill>
                <a:effectLst/>
                <a:latin typeface="Segoe UI" panose="020B0502040204020203" pitchFamily="34" charset="0"/>
                <a:ea typeface="Times New Roman" panose="02020603050405020304" pitchFamily="18" charset="0"/>
              </a:rPr>
              <a:t> expression, and when it contains both integral and </a:t>
            </a:r>
            <a:r>
              <a:rPr lang="en-US" dirty="0">
                <a:solidFill>
                  <a:srgbClr val="333333"/>
                </a:solidFill>
                <a:latin typeface="Segoe UI" panose="020B0502040204020203" pitchFamily="34" charset="0"/>
                <a:ea typeface="Times New Roman" panose="02020603050405020304" pitchFamily="18" charset="0"/>
              </a:rPr>
              <a:t>float </a:t>
            </a:r>
            <a:r>
              <a:rPr lang="en-US" sz="1800" dirty="0">
                <a:solidFill>
                  <a:srgbClr val="333333"/>
                </a:solidFill>
                <a:effectLst/>
                <a:latin typeface="Segoe UI" panose="020B0502040204020203" pitchFamily="34" charset="0"/>
                <a:ea typeface="Times New Roman" panose="02020603050405020304" pitchFamily="18" charset="0"/>
              </a:rPr>
              <a:t>operands, it is known as mixed mode expression.</a:t>
            </a: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Evaluation of Arithmetic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expressions are evaluated by performing one operation at a time.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When individual operations are performed, the following cases can be happened:</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When both the operands are of type integer, then arithmetic will be performed, and the result of the operation would be an integer value. For example, 3/2 will yield 1 not 1.5 as the fractional part is ignored.</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718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ADAF7E-5794-5DA4-1416-8BEF53D00699}"/>
              </a:ext>
            </a:extLst>
          </p:cNvPr>
          <p:cNvSpPr txBox="1"/>
          <p:nvPr/>
        </p:nvSpPr>
        <p:spPr>
          <a:xfrm>
            <a:off x="609600" y="1676400"/>
            <a:ext cx="7620000" cy="3324949"/>
          </a:xfrm>
          <a:prstGeom prst="rect">
            <a:avLst/>
          </a:prstGeom>
          <a:noFill/>
        </p:spPr>
        <p:txBody>
          <a:bodyPr wrap="square">
            <a:spAutoFit/>
          </a:bodyPr>
          <a:lstStyle/>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When both the operands are of type float, then arithmetic will be performed, and the result of the operation would be a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float </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value. For example, 2.0/2.0 will yield 1.0, not 1.</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If one operand is of type integer and another operand is of type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float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then the mixed arithmetic will be performed. In this case, the first operand is converted into a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float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operand, and then arithmetic is performed to produce the </a:t>
            </a:r>
            <a:r>
              <a:rPr lang="en-IN"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float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value. For example, 6/2.0 will yield 3.0 as the first value of 6 is converted into 6.0 and then arithmetic is performed to produce 3.0.</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Let's understand through an example.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6*2/ (2+1 * 2/3 + 6) + 8 * (8/4)</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3692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7B3C8-0FA3-7675-A264-C2D17B3AAC13}"/>
              </a:ext>
            </a:extLst>
          </p:cNvPr>
          <p:cNvSpPr txBox="1"/>
          <p:nvPr/>
        </p:nvSpPr>
        <p:spPr>
          <a:xfrm>
            <a:off x="2286000" y="1185536"/>
            <a:ext cx="4572000" cy="4493025"/>
          </a:xfrm>
          <a:prstGeom prst="rect">
            <a:avLst/>
          </a:prstGeom>
          <a:noFill/>
        </p:spPr>
        <p:txBody>
          <a:bodyPr wrap="square">
            <a:spAutoFit/>
          </a:bodyPr>
          <a:lstStyle/>
          <a:p>
            <a:pPr algn="just">
              <a:lnSpc>
                <a:spcPct val="115000"/>
              </a:lnSpc>
              <a:spcAft>
                <a:spcPts val="1000"/>
              </a:spcAft>
            </a:pPr>
            <a:r>
              <a:rPr lang="en-IN" sz="32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Relational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relational expression is an expression used to compare two operands.</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a condition which is used to decide whether the action should be taken or not.</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relational expressions, a numeric value cannot be compared with the string value.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result of the relational expression can be either zero or non-zero value. Here, the zero value is equivalent to a false and non-zero value is equivalent to true.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8600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64587C-7CD0-8A22-4EBB-0DDF7098463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1" name="Picture 8" descr="C_Expressions">
            <a:extLst>
              <a:ext uri="{FF2B5EF4-FFF2-40B4-BE49-F238E27FC236}">
                <a16:creationId xmlns:a16="http://schemas.microsoft.com/office/drawing/2014/main" id="{A1E7714C-94E0-70CF-6D72-6C4B561E9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67" y="4829175"/>
            <a:ext cx="2925708" cy="17554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198A2E7-2F13-1E98-5F52-873C5859C5D7}"/>
              </a:ext>
            </a:extLst>
          </p:cNvPr>
          <p:cNvSpPr>
            <a:spLocks noChangeArrowheads="1"/>
          </p:cNvSpPr>
          <p:nvPr/>
        </p:nvSpPr>
        <p:spPr bwMode="auto">
          <a:xfrm>
            <a:off x="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F2B25BC5-2401-EBB3-5C74-A2178B70498F}"/>
              </a:ext>
            </a:extLst>
          </p:cNvPr>
          <p:cNvSpPr txBox="1"/>
          <p:nvPr/>
        </p:nvSpPr>
        <p:spPr>
          <a:xfrm>
            <a:off x="762000" y="1363682"/>
            <a:ext cx="66294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#include</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&lt;</a:t>
            </a:r>
            <a:r>
              <a:rPr kumimoji="0" lang="en-US" altLang="en-US" sz="1800" b="0" i="0" u="none" strike="noStrike" cap="none" normalizeH="0" baseline="0" dirty="0" err="1">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stdio.h</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&gt;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2E8B57"/>
                </a:solidFill>
                <a:effectLst/>
                <a:latin typeface="Segoe UI" panose="020B0502040204020203" pitchFamily="34" charset="0"/>
                <a:ea typeface="Times New Roman" panose="02020603050405020304" pitchFamily="18" charset="0"/>
                <a:cs typeface="Segoe UI" panose="020B0502040204020203" pitchFamily="34" charset="0"/>
              </a:rPr>
              <a:t>int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main()</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2E8B57"/>
                </a:solidFill>
                <a:effectLst/>
                <a:latin typeface="Segoe UI" panose="020B0502040204020203" pitchFamily="34" charset="0"/>
                <a:ea typeface="Times New Roman" panose="02020603050405020304" pitchFamily="18" charset="0"/>
                <a:cs typeface="Segoe UI" panose="020B0502040204020203" pitchFamily="34" charset="0"/>
              </a:rPr>
              <a:t>int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x=4;</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06699"/>
                </a:solidFill>
                <a:effectLst/>
                <a:latin typeface="Segoe UI" panose="020B0502040204020203" pitchFamily="34" charset="0"/>
                <a:ea typeface="Times New Roman" panose="02020603050405020304" pitchFamily="18" charset="0"/>
                <a:cs typeface="Segoe UI" panose="020B0502040204020203" pitchFamily="34" charset="0"/>
              </a:rPr>
              <a:t>if</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(x%2==0)</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err="1">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printf</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"The</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number</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x</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is</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even"</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06699"/>
                </a:solidFill>
                <a:effectLst/>
                <a:latin typeface="Segoe UI" panose="020B0502040204020203" pitchFamily="34" charset="0"/>
                <a:ea typeface="Times New Roman" panose="02020603050405020304" pitchFamily="18" charset="0"/>
                <a:cs typeface="Segoe UI" panose="020B0502040204020203" pitchFamily="34" charset="0"/>
              </a:rPr>
              <a:t>else</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err="1">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printf</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"The</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number</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x</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is</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not</a:t>
            </a:r>
            <a:r>
              <a:rPr kumimoji="0" lang="en-US" altLang="en-US" sz="1800" b="0" i="0" u="none" strike="noStrike" cap="none" normalizeH="0" baseline="0" dirty="0">
                <a:ln>
                  <a:noFill/>
                </a:ln>
                <a:solidFill>
                  <a:srgbClr val="0000FF"/>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FF"/>
                </a:solidFill>
                <a:effectLst/>
                <a:latin typeface="Segoe UI" panose="020B0502040204020203" pitchFamily="34" charset="0"/>
                <a:ea typeface="Times New Roman" panose="02020603050405020304" pitchFamily="18" charset="0"/>
                <a:cs typeface="Segoe UI" panose="020B0502040204020203" pitchFamily="34" charset="0"/>
              </a:rPr>
              <a:t>even"</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1" i="0" u="none" strike="noStrike" cap="none" normalizeH="0" baseline="0" dirty="0">
                <a:ln>
                  <a:noFill/>
                </a:ln>
                <a:solidFill>
                  <a:srgbClr val="006699"/>
                </a:solidFill>
                <a:effectLst/>
                <a:latin typeface="Segoe UI" panose="020B0502040204020203" pitchFamily="34" charset="0"/>
                <a:ea typeface="Times New Roman" panose="02020603050405020304" pitchFamily="18" charset="0"/>
                <a:cs typeface="Segoe UI" panose="020B0502040204020203" pitchFamily="34" charset="0"/>
              </a:rPr>
              <a:t>return</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0;</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t>
            </a:r>
            <a:r>
              <a:rPr kumimoji="0" lang="en-US" altLang="en-US" sz="18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Output</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38852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DA960A-9DC9-BD41-6BCB-14E10C21B2BB}"/>
              </a:ext>
            </a:extLst>
          </p:cNvPr>
          <p:cNvSpPr txBox="1"/>
          <p:nvPr/>
        </p:nvSpPr>
        <p:spPr>
          <a:xfrm>
            <a:off x="1981200" y="456651"/>
            <a:ext cx="4572000" cy="2210349"/>
          </a:xfrm>
          <a:prstGeom prst="rect">
            <a:avLst/>
          </a:prstGeom>
          <a:noFill/>
        </p:spPr>
        <p:txBody>
          <a:bodyPr wrap="square">
            <a:spAutoFit/>
          </a:bodyPr>
          <a:lstStyle/>
          <a:p>
            <a:pPr algn="ctr">
              <a:lnSpc>
                <a:spcPct val="115000"/>
              </a:lnSpc>
              <a:spcAft>
                <a:spcPts val="1000"/>
              </a:spcAft>
            </a:pPr>
            <a:r>
              <a:rPr lang="en-IN" sz="32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Logical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logical expression is an expression that computes either a zero or non-zero value.</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a complex test condition to take a decision.</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AE9AB8A-D0C0-0357-E351-630B8BAF6D81}"/>
              </a:ext>
            </a:extLst>
          </p:cNvPr>
          <p:cNvGraphicFramePr>
            <a:graphicFrameLocks noGrp="1"/>
          </p:cNvGraphicFramePr>
          <p:nvPr>
            <p:extLst>
              <p:ext uri="{D42A27DB-BD31-4B8C-83A1-F6EECF244321}">
                <p14:modId xmlns:p14="http://schemas.microsoft.com/office/powerpoint/2010/main" val="2055328047"/>
              </p:ext>
            </p:extLst>
          </p:nvPr>
        </p:nvGraphicFramePr>
        <p:xfrm>
          <a:off x="457200" y="2590800"/>
          <a:ext cx="8305800" cy="4204363"/>
        </p:xfrm>
        <a:graphic>
          <a:graphicData uri="http://schemas.openxmlformats.org/drawingml/2006/table">
            <a:tbl>
              <a:tblPr firstRow="1" firstCol="1" bandRow="1">
                <a:tableStyleId>{5C22544A-7EE6-4342-B048-85BDC9FD1C3A}</a:tableStyleId>
              </a:tblPr>
              <a:tblGrid>
                <a:gridCol w="4152900">
                  <a:extLst>
                    <a:ext uri="{9D8B030D-6E8A-4147-A177-3AD203B41FA5}">
                      <a16:colId xmlns:a16="http://schemas.microsoft.com/office/drawing/2014/main" val="4167013512"/>
                    </a:ext>
                  </a:extLst>
                </a:gridCol>
                <a:gridCol w="4152900">
                  <a:extLst>
                    <a:ext uri="{9D8B030D-6E8A-4147-A177-3AD203B41FA5}">
                      <a16:colId xmlns:a16="http://schemas.microsoft.com/office/drawing/2014/main" val="3588991456"/>
                    </a:ext>
                  </a:extLst>
                </a:gridCol>
              </a:tblGrid>
              <a:tr h="444317">
                <a:tc>
                  <a:txBody>
                    <a:bodyPr/>
                    <a:lstStyle/>
                    <a:p>
                      <a:pPr>
                        <a:lnSpc>
                          <a:spcPct val="115000"/>
                        </a:lnSpc>
                        <a:spcAft>
                          <a:spcPts val="1000"/>
                        </a:spcAft>
                      </a:pPr>
                      <a:r>
                        <a:rPr lang="en-IN" sz="1600" dirty="0">
                          <a:effectLst/>
                        </a:rPr>
                        <a:t>Logical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4283" marR="94283" marT="94283" marB="94283"/>
                </a:tc>
                <a:tc>
                  <a:txBody>
                    <a:bodyPr/>
                    <a:lstStyle/>
                    <a:p>
                      <a:pPr>
                        <a:lnSpc>
                          <a:spcPct val="115000"/>
                        </a:lnSpc>
                        <a:spcAft>
                          <a:spcPts val="1000"/>
                        </a:spcAft>
                      </a:pPr>
                      <a:r>
                        <a:rPr lang="en-IN" sz="1600">
                          <a:effectLst/>
                        </a:rPr>
                        <a:t>Description</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94283" marR="94283" marT="94283" marB="94283"/>
                </a:tc>
                <a:extLst>
                  <a:ext uri="{0D108BD9-81ED-4DB2-BD59-A6C34878D82A}">
                    <a16:rowId xmlns:a16="http://schemas.microsoft.com/office/drawing/2014/main" val="3904303720"/>
                  </a:ext>
                </a:extLst>
              </a:tr>
              <a:tr h="1208683">
                <a:tc>
                  <a:txBody>
                    <a:bodyPr/>
                    <a:lstStyle/>
                    <a:p>
                      <a:pPr algn="just">
                        <a:lnSpc>
                          <a:spcPct val="115000"/>
                        </a:lnSpc>
                        <a:spcAft>
                          <a:spcPts val="1000"/>
                        </a:spcAft>
                      </a:pPr>
                      <a:r>
                        <a:rPr lang="en-IN" sz="1600" dirty="0">
                          <a:effectLst/>
                        </a:rPr>
                        <a:t>( x &gt; 4 ) &amp;&amp; ( x &lt; 6 )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tc>
                  <a:txBody>
                    <a:bodyPr/>
                    <a:lstStyle/>
                    <a:p>
                      <a:pPr algn="just">
                        <a:lnSpc>
                          <a:spcPct val="115000"/>
                        </a:lnSpc>
                        <a:spcAft>
                          <a:spcPts val="1000"/>
                        </a:spcAft>
                      </a:pPr>
                      <a:r>
                        <a:rPr lang="en-IN" sz="1600">
                          <a:effectLst/>
                        </a:rPr>
                        <a:t>It is a test condition to check whether the x is greater than 4 and x is less than 6. The result of the condition is true only when both the conditions are true.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extLst>
                  <a:ext uri="{0D108BD9-81ED-4DB2-BD59-A6C34878D82A}">
                    <a16:rowId xmlns:a16="http://schemas.microsoft.com/office/drawing/2014/main" val="3199087521"/>
                  </a:ext>
                </a:extLst>
              </a:tr>
              <a:tr h="1290159">
                <a:tc>
                  <a:txBody>
                    <a:bodyPr/>
                    <a:lstStyle/>
                    <a:p>
                      <a:pPr algn="just">
                        <a:lnSpc>
                          <a:spcPct val="115000"/>
                        </a:lnSpc>
                        <a:spcAft>
                          <a:spcPts val="1000"/>
                        </a:spcAft>
                      </a:pPr>
                      <a:r>
                        <a:rPr lang="en-IN" sz="1600">
                          <a:effectLst/>
                        </a:rPr>
                        <a:t>x &gt; 10 || y &lt;11</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tc>
                  <a:txBody>
                    <a:bodyPr/>
                    <a:lstStyle/>
                    <a:p>
                      <a:pPr algn="just">
                        <a:lnSpc>
                          <a:spcPct val="115000"/>
                        </a:lnSpc>
                        <a:spcAft>
                          <a:spcPts val="1000"/>
                        </a:spcAft>
                      </a:pPr>
                      <a:r>
                        <a:rPr lang="en-IN" sz="1600">
                          <a:effectLst/>
                        </a:rPr>
                        <a:t>It is a test condition used to check whether x is greater than 10 or y is less than 11. The result of the test condition is true if either of the conditions holds true value.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extLst>
                  <a:ext uri="{0D108BD9-81ED-4DB2-BD59-A6C34878D82A}">
                    <a16:rowId xmlns:a16="http://schemas.microsoft.com/office/drawing/2014/main" val="1488513831"/>
                  </a:ext>
                </a:extLst>
              </a:tr>
              <a:tr h="1208683">
                <a:tc>
                  <a:txBody>
                    <a:bodyPr/>
                    <a:lstStyle/>
                    <a:p>
                      <a:pPr algn="just">
                        <a:lnSpc>
                          <a:spcPct val="115000"/>
                        </a:lnSpc>
                        <a:spcAft>
                          <a:spcPts val="1000"/>
                        </a:spcAft>
                      </a:pPr>
                      <a:r>
                        <a:rPr lang="en-IN" sz="1600">
                          <a:effectLst/>
                        </a:rPr>
                        <a:t>! ( x &gt; 10 ) &amp;&amp; ( y = = 2 )</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tc>
                  <a:txBody>
                    <a:bodyPr/>
                    <a:lstStyle/>
                    <a:p>
                      <a:pPr algn="just">
                        <a:lnSpc>
                          <a:spcPct val="115000"/>
                        </a:lnSpc>
                        <a:spcAft>
                          <a:spcPts val="1000"/>
                        </a:spcAft>
                      </a:pPr>
                      <a:r>
                        <a:rPr lang="en-IN" sz="1600" dirty="0">
                          <a:effectLst/>
                        </a:rPr>
                        <a:t>It is a test condition used to check whether x is not greater than 10 and y is equal to 2. The result of the condition is true if both the conditions are true.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2856" marR="62856" marT="62856" marB="62856"/>
                </a:tc>
                <a:extLst>
                  <a:ext uri="{0D108BD9-81ED-4DB2-BD59-A6C34878D82A}">
                    <a16:rowId xmlns:a16="http://schemas.microsoft.com/office/drawing/2014/main" val="916429347"/>
                  </a:ext>
                </a:extLst>
              </a:tr>
            </a:tbl>
          </a:graphicData>
        </a:graphic>
      </p:graphicFrame>
    </p:spTree>
    <p:extLst>
      <p:ext uri="{BB962C8B-B14F-4D97-AF65-F5344CB8AC3E}">
        <p14:creationId xmlns:p14="http://schemas.microsoft.com/office/powerpoint/2010/main" val="2827864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1D8B01-A1B2-741C-0748-345AD9140624}"/>
              </a:ext>
            </a:extLst>
          </p:cNvPr>
          <p:cNvSpPr txBox="1"/>
          <p:nvPr/>
        </p:nvSpPr>
        <p:spPr>
          <a:xfrm>
            <a:off x="533400" y="914400"/>
            <a:ext cx="4572000" cy="5564087"/>
          </a:xfrm>
          <a:prstGeom prst="rect">
            <a:avLst/>
          </a:prstGeom>
          <a:noFill/>
        </p:spPr>
        <p:txBody>
          <a:bodyPr wrap="square">
            <a:spAutoFit/>
          </a:bodyPr>
          <a:lstStyle/>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Let's see a simple program of "&amp;&amp;" operator.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#include &lt;</a:t>
            </a:r>
            <a:r>
              <a:rPr lang="en-IN" sz="1800" dirty="0" err="1">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stdio.h</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x = 4;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y = 10;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(x &lt;10) &amp;&amp; (y&gt;5))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printf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"Condition is true"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else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printf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"Condition is false"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return</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0;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6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descr="C_Expressions">
            <a:extLst>
              <a:ext uri="{FF2B5EF4-FFF2-40B4-BE49-F238E27FC236}">
                <a16:creationId xmlns:a16="http://schemas.microsoft.com/office/drawing/2014/main" id="{B2842A8A-B43F-1B7F-B4DE-4DF5B17FCD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429000"/>
            <a:ext cx="4187275" cy="2676525"/>
          </a:xfrm>
          <a:prstGeom prst="rect">
            <a:avLst/>
          </a:prstGeom>
          <a:noFill/>
          <a:ln>
            <a:noFill/>
          </a:ln>
        </p:spPr>
      </p:pic>
    </p:spTree>
    <p:extLst>
      <p:ext uri="{BB962C8B-B14F-4D97-AF65-F5344CB8AC3E}">
        <p14:creationId xmlns:p14="http://schemas.microsoft.com/office/powerpoint/2010/main" val="3947420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55EFE5-2940-1D31-9635-A6DE458D4D79}"/>
              </a:ext>
            </a:extLst>
          </p:cNvPr>
          <p:cNvSpPr txBox="1"/>
          <p:nvPr/>
        </p:nvSpPr>
        <p:spPr>
          <a:xfrm>
            <a:off x="457200" y="1012339"/>
            <a:ext cx="6934200" cy="4763805"/>
          </a:xfrm>
          <a:prstGeom prst="rect">
            <a:avLst/>
          </a:prstGeom>
          <a:noFill/>
        </p:spPr>
        <p:txBody>
          <a:bodyPr wrap="square">
            <a:spAutoFit/>
          </a:bodyPr>
          <a:lstStyle/>
          <a:p>
            <a:pPr algn="just">
              <a:lnSpc>
                <a:spcPct val="115000"/>
              </a:lnSpc>
              <a:spcAft>
                <a:spcPts val="1000"/>
              </a:spcAft>
            </a:pPr>
            <a:r>
              <a:rPr lang="en-IN" sz="320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Conditional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conditional expression is an expression that returns 1 if the condition is true otherwise 0.</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Bef>
                <a:spcPts val="300"/>
              </a:spcBef>
              <a:spcAft>
                <a:spcPts val="1000"/>
              </a:spcAft>
              <a:buSzPts val="1000"/>
              <a:buFont typeface="Courier New" panose="02070309020205020404" pitchFamily="49" charset="0"/>
              <a:buChar char="o"/>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 conditional operator is also known as a ternary operator.</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Syntax of Conditional operator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Suppose exp1, exp2 and exp3 are three expressions.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exp1 ? exp2 : exp3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The above expression is a conditional expression which is evaluated on the basis of the value of the exp1 expression. If the condition of the expression exp1 holds true, then the final conditional expression is represented by exp2 otherwise represented by exp3.</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34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0A9C7-96F9-4794-EF36-9268EAA5BEAC}"/>
              </a:ext>
            </a:extLst>
          </p:cNvPr>
          <p:cNvSpPr txBox="1"/>
          <p:nvPr/>
        </p:nvSpPr>
        <p:spPr>
          <a:xfrm>
            <a:off x="533400" y="990600"/>
            <a:ext cx="5257800" cy="5620449"/>
          </a:xfrm>
          <a:prstGeom prst="rect">
            <a:avLst/>
          </a:prstGeom>
          <a:noFill/>
        </p:spPr>
        <p:txBody>
          <a:bodyPr wrap="square">
            <a:spAutoFit/>
          </a:bodyPr>
          <a:lstStyle/>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Let's understand through a simple example.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#include&lt;stdio.h&gt;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#include&lt;</a:t>
            </a:r>
            <a:r>
              <a:rPr lang="en-IN" dirty="0">
                <a:solidFill>
                  <a:srgbClr val="0000FF"/>
                </a:solidFill>
                <a:latin typeface="Segoe UI" panose="020B0502040204020203" pitchFamily="34" charset="0"/>
                <a:ea typeface="Times New Roman" panose="02020603050405020304" pitchFamily="18" charset="0"/>
                <a:cs typeface="Times New Roman" panose="02020603050405020304" pitchFamily="18" charset="0"/>
              </a:rPr>
              <a:t>conio.h</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&gt;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main()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int</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age = 25;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2E8B57"/>
                </a:solidFill>
                <a:effectLst/>
                <a:latin typeface="Segoe UI" panose="020B0502040204020203" pitchFamily="34" charset="0"/>
                <a:ea typeface="Times New Roman" panose="02020603050405020304" pitchFamily="18" charset="0"/>
                <a:cs typeface="Times New Roman" panose="02020603050405020304" pitchFamily="18" charset="0"/>
              </a:rPr>
              <a:t>char</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status;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status = (age&gt;22) ? </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'M'</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'U'</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if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(status == </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'M'</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printf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"Married"</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else</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printf</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1800" dirty="0">
                <a:solidFill>
                  <a:srgbClr val="0000FF"/>
                </a:solidFill>
                <a:effectLst/>
                <a:latin typeface="Segoe UI" panose="020B0502040204020203" pitchFamily="34" charset="0"/>
                <a:ea typeface="Times New Roman" panose="02020603050405020304" pitchFamily="18" charset="0"/>
                <a:cs typeface="Times New Roman" panose="02020603050405020304" pitchFamily="18" charset="0"/>
              </a:rPr>
              <a:t>"Unmarried"</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10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b="1" dirty="0">
                <a:solidFill>
                  <a:srgbClr val="006699"/>
                </a:solidFill>
                <a:effectLst/>
                <a:latin typeface="Segoe UI" panose="020B0502040204020203" pitchFamily="34" charset="0"/>
                <a:ea typeface="Times New Roman" panose="02020603050405020304" pitchFamily="18" charset="0"/>
                <a:cs typeface="Times New Roman" panose="02020603050405020304" pitchFamily="18" charset="0"/>
              </a:rPr>
              <a:t>return</a:t>
            </a: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0;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ts val="1875"/>
              </a:lnSpc>
              <a:spcAft>
                <a:spcPts val="600"/>
              </a:spcAft>
              <a:buFont typeface="+mj-lt"/>
              <a:buAutoNum type="arabicPeriod"/>
              <a:tabLst>
                <a:tab pos="457200" algn="l"/>
              </a:tabLst>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descr="C_Expressions">
            <a:extLst>
              <a:ext uri="{FF2B5EF4-FFF2-40B4-BE49-F238E27FC236}">
                <a16:creationId xmlns:a16="http://schemas.microsoft.com/office/drawing/2014/main" id="{4DC9FEED-096E-3E43-C832-E39B2B4C2B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3733800"/>
            <a:ext cx="3743325" cy="2486025"/>
          </a:xfrm>
          <a:prstGeom prst="rect">
            <a:avLst/>
          </a:prstGeom>
          <a:noFill/>
          <a:ln>
            <a:noFill/>
          </a:ln>
        </p:spPr>
      </p:pic>
    </p:spTree>
    <p:extLst>
      <p:ext uri="{BB962C8B-B14F-4D97-AF65-F5344CB8AC3E}">
        <p14:creationId xmlns:p14="http://schemas.microsoft.com/office/powerpoint/2010/main" val="203246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00200"/>
            <a:ext cx="7315200" cy="50103"/>
          </a:xfrm>
        </p:spPr>
        <p:txBody>
          <a:bodyPr>
            <a:normAutofit fontScale="90000"/>
          </a:bodyPr>
          <a:lstStyle/>
          <a:p>
            <a:pPr algn="ctr"/>
            <a:r>
              <a:rPr lang="en-IN" b="1" u="sng" dirty="0"/>
              <a:t>Program Development C</a:t>
            </a:r>
            <a:endParaRPr lang="en-US" b="1" u="sng" dirty="0"/>
          </a:p>
        </p:txBody>
      </p:sp>
      <p:sp>
        <p:nvSpPr>
          <p:cNvPr id="3" name="Subtitle 2"/>
          <p:cNvSpPr>
            <a:spLocks noGrp="1"/>
          </p:cNvSpPr>
          <p:nvPr>
            <p:ph type="subTitle" idx="1"/>
          </p:nvPr>
        </p:nvSpPr>
        <p:spPr>
          <a:xfrm>
            <a:off x="381000" y="1828800"/>
            <a:ext cx="8458200" cy="1066800"/>
          </a:xfrm>
        </p:spPr>
        <p:txBody>
          <a:bodyPr>
            <a:noAutofit/>
          </a:bodyPr>
          <a:lstStyle/>
          <a:p>
            <a:r>
              <a:rPr lang="en-IN" sz="2800" b="1" dirty="0">
                <a:solidFill>
                  <a:schemeClr val="tx1"/>
                </a:solidFill>
              </a:rPr>
              <a:t>Program development is the process of creating application programs:</a:t>
            </a:r>
            <a:endParaRPr lang="en-US" sz="2800" b="1" dirty="0">
              <a:solidFill>
                <a:schemeClr val="tx1"/>
              </a:solidFill>
            </a:endParaRPr>
          </a:p>
        </p:txBody>
      </p:sp>
      <p:sp>
        <p:nvSpPr>
          <p:cNvPr id="4" name="TextBox 3"/>
          <p:cNvSpPr txBox="1"/>
          <p:nvPr/>
        </p:nvSpPr>
        <p:spPr>
          <a:xfrm>
            <a:off x="1066800" y="3074097"/>
            <a:ext cx="7086600" cy="2869503"/>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marL="19050" marR="19050" algn="just">
              <a:lnSpc>
                <a:spcPct val="115000"/>
              </a:lnSpc>
              <a:spcBef>
                <a:spcPts val="150"/>
              </a:spcBef>
              <a:spcAft>
                <a:spcPts val="750"/>
              </a:spcAf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Program development life cycle contains 6 phases, which are as follows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8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Problem Definition.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8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Problem Analysis.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8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Algorithm Development.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8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Coding &amp; Documentation.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ts val="18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Testing &amp; Debugging </a:t>
            </a:r>
          </a:p>
          <a:p>
            <a:pPr marL="342900" lvl="0" indent="-342900">
              <a:lnSpc>
                <a:spcPts val="1800"/>
              </a:lnSpc>
              <a:spcAft>
                <a:spcPts val="1000"/>
              </a:spcAft>
              <a:buSzPts val="1000"/>
              <a:buFont typeface="Symbol" panose="05050102010706020507" pitchFamily="18" charset="2"/>
              <a:buChar char=""/>
              <a:tabLst>
                <a:tab pos="457200" algn="l"/>
              </a:tabLst>
            </a:pPr>
            <a:r>
              <a:rPr lang="en-IN" dirty="0">
                <a:solidFill>
                  <a:srgbClr val="000000"/>
                </a:solidFill>
                <a:latin typeface="Nunito" pitchFamily="2" charset="0"/>
                <a:ea typeface="Times New Roman" panose="02020603050405020304" pitchFamily="18" charset="0"/>
                <a:cs typeface="Times New Roman" panose="02020603050405020304" pitchFamily="18" charset="0"/>
              </a:rPr>
              <a:t>M</a:t>
            </a:r>
            <a:r>
              <a:rPr lang="en-IN" sz="1800" dirty="0">
                <a:solidFill>
                  <a:srgbClr val="000000"/>
                </a:solidFill>
                <a:effectLst/>
                <a:latin typeface="Nunito" pitchFamily="2" charset="0"/>
                <a:ea typeface="Times New Roman" panose="02020603050405020304" pitchFamily="18" charset="0"/>
                <a:cs typeface="Times New Roman" panose="02020603050405020304" pitchFamily="18" charset="0"/>
              </a:rPr>
              <a:t>aintenance</a:t>
            </a:r>
            <a:endParaRPr 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17180D-81DC-662E-8330-FA967AFFFC45}"/>
              </a:ext>
            </a:extLst>
          </p:cNvPr>
          <p:cNvSpPr txBox="1"/>
          <p:nvPr/>
        </p:nvSpPr>
        <p:spPr>
          <a:xfrm>
            <a:off x="228600" y="844205"/>
            <a:ext cx="8610600" cy="2051395"/>
          </a:xfrm>
          <a:prstGeom prst="rect">
            <a:avLst/>
          </a:prstGeom>
          <a:noFill/>
        </p:spPr>
        <p:txBody>
          <a:bodyPr wrap="square">
            <a:spAutoFit/>
          </a:bodyPr>
          <a:lstStyle/>
          <a:p>
            <a:pPr>
              <a:lnSpc>
                <a:spcPts val="4050"/>
              </a:lnSpc>
              <a:spcBef>
                <a:spcPts val="1200"/>
              </a:spcBef>
              <a:spcAft>
                <a:spcPts val="1500"/>
              </a:spcAft>
            </a:pPr>
            <a:r>
              <a:rPr lang="en-IN" sz="3600" b="1" u="sng" kern="0" dirty="0">
                <a:solidFill>
                  <a:srgbClr val="25265E"/>
                </a:solidFill>
                <a:effectLst/>
                <a:latin typeface="Arial" panose="020B0604020202020204" pitchFamily="34" charset="0"/>
                <a:ea typeface="Times New Roman" panose="02020603050405020304" pitchFamily="18" charset="0"/>
                <a:cs typeface="Times New Roman" panose="02020603050405020304" pitchFamily="18" charset="0"/>
              </a:rPr>
              <a:t>C Programming Operators</a:t>
            </a:r>
            <a:endParaRPr lang="en-IN" sz="2000" b="1" kern="0" dirty="0">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a:t>
            </a:r>
          </a:p>
          <a:p>
            <a:pPr>
              <a:lnSpc>
                <a:spcPts val="2250"/>
              </a:lnSpc>
            </a:pPr>
            <a:r>
              <a:rPr lang="en-US" sz="1800" dirty="0">
                <a:solidFill>
                  <a:srgbClr val="000000"/>
                </a:solidFill>
                <a:effectLst/>
                <a:latin typeface="Arial" panose="020B0604020202020204" pitchFamily="34" charset="0"/>
                <a:ea typeface="Times New Roman" panose="02020603050405020304" pitchFamily="18" charset="0"/>
              </a:rPr>
              <a:t>An operator is a symbol that operates on a value or a variable. For example: </a:t>
            </a:r>
            <a:r>
              <a:rPr lang="en-US" sz="1200" i="1" dirty="0">
                <a:solidFill>
                  <a:srgbClr val="000000"/>
                </a:solidFill>
                <a:effectLst/>
                <a:latin typeface="Inconsolata" pitchFamily="2" charset="0"/>
                <a:ea typeface="Times New Roman" panose="02020603050405020304" pitchFamily="18" charset="0"/>
                <a:cs typeface="Arial" panose="020B0604020202020204" pitchFamily="34" charset="0"/>
              </a:rPr>
              <a:t>+</a:t>
            </a:r>
            <a:r>
              <a:rPr lang="en-US" sz="1800" dirty="0">
                <a:solidFill>
                  <a:srgbClr val="000000"/>
                </a:solidFill>
                <a:effectLst/>
                <a:latin typeface="Arial" panose="020B0604020202020204" pitchFamily="34" charset="0"/>
                <a:ea typeface="Times New Roman" panose="02020603050405020304" pitchFamily="18" charset="0"/>
              </a:rPr>
              <a:t> is an operator to perform addition.</a:t>
            </a:r>
            <a:endParaRPr lang="en-IN" sz="1600" dirty="0">
              <a:effectLst/>
              <a:latin typeface="Times New Roman" panose="02020603050405020304" pitchFamily="18" charset="0"/>
              <a:ea typeface="Times New Roman" panose="02020603050405020304" pitchFamily="18" charset="0"/>
            </a:endParaRPr>
          </a:p>
          <a:p>
            <a:pPr>
              <a:lnSpc>
                <a:spcPts val="2250"/>
              </a:lnSpc>
              <a:spcAft>
                <a:spcPts val="1200"/>
              </a:spcAft>
            </a:pPr>
            <a:r>
              <a:rPr lang="en-US" sz="1800" dirty="0">
                <a:solidFill>
                  <a:srgbClr val="000000"/>
                </a:solidFill>
                <a:effectLst/>
                <a:latin typeface="Arial" panose="020B0604020202020204" pitchFamily="34" charset="0"/>
                <a:ea typeface="Times New Roman" panose="02020603050405020304" pitchFamily="18" charset="0"/>
              </a:rPr>
              <a:t>C has a wide range of operators to perform various operations.</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A5641DF-E57B-7A65-352E-69E8A521765B}"/>
              </a:ext>
            </a:extLst>
          </p:cNvPr>
          <p:cNvSpPr txBox="1"/>
          <p:nvPr/>
        </p:nvSpPr>
        <p:spPr>
          <a:xfrm>
            <a:off x="228600" y="3429000"/>
            <a:ext cx="8610600" cy="1424236"/>
          </a:xfrm>
          <a:prstGeom prst="rect">
            <a:avLst/>
          </a:prstGeom>
          <a:noFill/>
        </p:spPr>
        <p:txBody>
          <a:bodyPr wrap="square">
            <a:spAutoFit/>
          </a:bodyPr>
          <a:lstStyle/>
          <a:p>
            <a:pPr>
              <a:lnSpc>
                <a:spcPts val="2700"/>
              </a:lnSpc>
              <a:spcAft>
                <a:spcPts val="900"/>
              </a:spcAft>
            </a:pPr>
            <a:r>
              <a:rPr lang="en-IN" sz="2400" b="1" dirty="0">
                <a:solidFill>
                  <a:srgbClr val="25265E"/>
                </a:solidFill>
                <a:effectLst/>
                <a:latin typeface="Arial" panose="020B0604020202020204" pitchFamily="34" charset="0"/>
                <a:ea typeface="Times New Roman" panose="02020603050405020304" pitchFamily="18" charset="0"/>
                <a:cs typeface="Times New Roman" panose="02020603050405020304" pitchFamily="18" charset="0"/>
              </a:rPr>
              <a:t>C Arithmetic Operators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ts val="2250"/>
              </a:lnSpc>
              <a:spcAft>
                <a:spcPts val="12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 arithmetic operator performs mathematical operations such as addition, subtraction, multiplication, division etc on numerical values (constants and variables).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322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E6D1D0-C346-1221-1D8A-935762484339}"/>
              </a:ext>
            </a:extLst>
          </p:cNvPr>
          <p:cNvGraphicFramePr>
            <a:graphicFrameLocks noGrp="1"/>
          </p:cNvGraphicFramePr>
          <p:nvPr>
            <p:extLst>
              <p:ext uri="{D42A27DB-BD31-4B8C-83A1-F6EECF244321}">
                <p14:modId xmlns:p14="http://schemas.microsoft.com/office/powerpoint/2010/main" val="1546302553"/>
              </p:ext>
            </p:extLst>
          </p:nvPr>
        </p:nvGraphicFramePr>
        <p:xfrm>
          <a:off x="1295400" y="990600"/>
          <a:ext cx="6629400" cy="5562600"/>
        </p:xfrm>
        <a:graphic>
          <a:graphicData uri="http://schemas.openxmlformats.org/drawingml/2006/table">
            <a:tbl>
              <a:tblPr firstRow="1" firstCol="1" bandRow="1">
                <a:tableStyleId>{5C22544A-7EE6-4342-B048-85BDC9FD1C3A}</a:tableStyleId>
              </a:tblPr>
              <a:tblGrid>
                <a:gridCol w="3314700">
                  <a:extLst>
                    <a:ext uri="{9D8B030D-6E8A-4147-A177-3AD203B41FA5}">
                      <a16:colId xmlns:a16="http://schemas.microsoft.com/office/drawing/2014/main" val="3503429955"/>
                    </a:ext>
                  </a:extLst>
                </a:gridCol>
                <a:gridCol w="3314700">
                  <a:extLst>
                    <a:ext uri="{9D8B030D-6E8A-4147-A177-3AD203B41FA5}">
                      <a16:colId xmlns:a16="http://schemas.microsoft.com/office/drawing/2014/main" val="437291728"/>
                    </a:ext>
                  </a:extLst>
                </a:gridCol>
              </a:tblGrid>
              <a:tr h="927100">
                <a:tc>
                  <a:txBody>
                    <a:bodyPr/>
                    <a:lstStyle/>
                    <a:p>
                      <a:pPr>
                        <a:lnSpc>
                          <a:spcPct val="115000"/>
                        </a:lnSpc>
                        <a:spcAft>
                          <a:spcPts val="1000"/>
                        </a:spcAft>
                      </a:pPr>
                      <a:r>
                        <a:rPr lang="en-IN" sz="1800">
                          <a:effectLst/>
                        </a:rPr>
                        <a:t>Operator</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a:effectLst/>
                        </a:rPr>
                        <a:t>Meaning of Operator</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2291530049"/>
                  </a:ext>
                </a:extLst>
              </a:tr>
              <a:tr h="927100">
                <a:tc>
                  <a:txBody>
                    <a:bodyPr/>
                    <a:lstStyle/>
                    <a:p>
                      <a:pPr>
                        <a:lnSpc>
                          <a:spcPct val="115000"/>
                        </a:lnSpc>
                        <a:spcAft>
                          <a:spcPts val="1000"/>
                        </a:spcAft>
                      </a:pPr>
                      <a:r>
                        <a:rPr lang="en-IN" sz="1800">
                          <a:effectLst/>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dirty="0">
                          <a:effectLst/>
                        </a:rPr>
                        <a:t>addition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4000699016"/>
                  </a:ext>
                </a:extLst>
              </a:tr>
              <a:tr h="927100">
                <a:tc>
                  <a:txBody>
                    <a:bodyPr/>
                    <a:lstStyle/>
                    <a:p>
                      <a:pPr>
                        <a:lnSpc>
                          <a:spcPct val="115000"/>
                        </a:lnSpc>
                        <a:spcAft>
                          <a:spcPts val="1000"/>
                        </a:spcAft>
                      </a:pPr>
                      <a:r>
                        <a:rPr lang="en-IN" sz="1800">
                          <a:effectLst/>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dirty="0">
                          <a:effectLst/>
                        </a:rPr>
                        <a:t>subtraction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796090978"/>
                  </a:ext>
                </a:extLst>
              </a:tr>
              <a:tr h="927100">
                <a:tc>
                  <a:txBody>
                    <a:bodyPr/>
                    <a:lstStyle/>
                    <a:p>
                      <a:pPr>
                        <a:lnSpc>
                          <a:spcPct val="115000"/>
                        </a:lnSpc>
                        <a:spcAft>
                          <a:spcPts val="1000"/>
                        </a:spcAft>
                      </a:pPr>
                      <a:r>
                        <a:rPr lang="en-IN" sz="1800">
                          <a:effectLst/>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dirty="0">
                          <a:effectLst/>
                        </a:rPr>
                        <a:t>Multiplication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2194366163"/>
                  </a:ext>
                </a:extLst>
              </a:tr>
              <a:tr h="927100">
                <a:tc>
                  <a:txBody>
                    <a:bodyPr/>
                    <a:lstStyle/>
                    <a:p>
                      <a:pPr>
                        <a:lnSpc>
                          <a:spcPct val="115000"/>
                        </a:lnSpc>
                        <a:spcAft>
                          <a:spcPts val="1000"/>
                        </a:spcAft>
                      </a:pPr>
                      <a:r>
                        <a:rPr lang="en-IN" sz="1800">
                          <a:effectLst/>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dirty="0">
                          <a:effectLst/>
                        </a:rPr>
                        <a:t>Division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3391958575"/>
                  </a:ext>
                </a:extLst>
              </a:tr>
              <a:tr h="927100">
                <a:tc>
                  <a:txBody>
                    <a:bodyPr/>
                    <a:lstStyle/>
                    <a:p>
                      <a:pPr>
                        <a:lnSpc>
                          <a:spcPct val="115000"/>
                        </a:lnSpc>
                        <a:spcAft>
                          <a:spcPts val="1000"/>
                        </a:spcAft>
                      </a:pPr>
                      <a:r>
                        <a:rPr lang="en-IN" sz="1800">
                          <a:effectLst/>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tc>
                  <a:txBody>
                    <a:bodyPr/>
                    <a:lstStyle/>
                    <a:p>
                      <a:pPr>
                        <a:lnSpc>
                          <a:spcPct val="115000"/>
                        </a:lnSpc>
                        <a:spcAft>
                          <a:spcPts val="1000"/>
                        </a:spcAft>
                      </a:pPr>
                      <a:r>
                        <a:rPr lang="en-IN" sz="1800" dirty="0">
                          <a:effectLst/>
                        </a:rPr>
                        <a:t>remainder after division (modulo division)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433103510"/>
                  </a:ext>
                </a:extLst>
              </a:tr>
            </a:tbl>
          </a:graphicData>
        </a:graphic>
      </p:graphicFrame>
    </p:spTree>
    <p:extLst>
      <p:ext uri="{BB962C8B-B14F-4D97-AF65-F5344CB8AC3E}">
        <p14:creationId xmlns:p14="http://schemas.microsoft.com/office/powerpoint/2010/main" val="29545018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90C622-6938-E0D8-34C1-77C4E11F5E92}"/>
              </a:ext>
            </a:extLst>
          </p:cNvPr>
          <p:cNvSpPr>
            <a:spLocks noChangeArrowheads="1"/>
          </p:cNvSpPr>
          <p:nvPr/>
        </p:nvSpPr>
        <p:spPr bwMode="auto">
          <a:xfrm>
            <a:off x="685800" y="914400"/>
            <a:ext cx="8153400" cy="4755148"/>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DDBE"/>
                </a:solidFill>
                <a:effectLst/>
                <a:latin typeface="Inconsolata" pitchFamily="1" charset="0"/>
                <a:ea typeface="Times New Roman" panose="02020603050405020304" pitchFamily="18" charset="0"/>
                <a:cs typeface="Courier New" panose="02070309020205020404" pitchFamily="49" charset="0"/>
              </a:rPr>
              <a:t>Working of arithmetic operators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1AEEE"/>
                </a:solidFill>
                <a:effectLst/>
                <a:latin typeface="Inconsolata" pitchFamily="1" charset="0"/>
                <a:ea typeface="Times New Roman" panose="02020603050405020304" pitchFamily="18" charset="0"/>
                <a:cs typeface="Courier New" panose="02070309020205020404" pitchFamily="49" charset="0"/>
              </a:rPr>
              <a:t>#include </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&lt;</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stdio.h</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678DD"/>
                </a:solidFill>
                <a:effectLst/>
                <a:latin typeface="Inconsolata" pitchFamily="1" charset="0"/>
                <a:ea typeface="Times New Roman" panose="02020603050405020304" pitchFamily="18" charset="0"/>
                <a:cs typeface="Courier New" panose="02070309020205020404" pitchFamily="49" charset="0"/>
              </a:rPr>
              <a:t>int</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61AEEE"/>
                </a:solidFill>
                <a:effectLst/>
                <a:latin typeface="Inconsolata" pitchFamily="1" charset="0"/>
                <a:ea typeface="Times New Roman" panose="02020603050405020304" pitchFamily="18" charset="0"/>
                <a:cs typeface="Courier New" panose="02070309020205020404" pitchFamily="49" charset="0"/>
              </a:rPr>
              <a:t>main</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678DD"/>
                </a:solidFill>
                <a:effectLst/>
                <a:latin typeface="Inconsolata" pitchFamily="1" charset="0"/>
                <a:ea typeface="Times New Roman" panose="02020603050405020304" pitchFamily="18" charset="0"/>
                <a:cs typeface="Courier New" panose="02070309020205020404" pitchFamily="49" charset="0"/>
              </a:rPr>
              <a:t>int</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 = </a:t>
            </a:r>
            <a:r>
              <a:rPr kumimoji="0" lang="en-US" altLang="en-US" b="0" i="0" u="none" strike="noStrike" cap="none" normalizeH="0" baseline="0" dirty="0">
                <a:ln>
                  <a:noFill/>
                </a:ln>
                <a:solidFill>
                  <a:srgbClr val="D19A66"/>
                </a:solidFill>
                <a:effectLst/>
                <a:latin typeface="Inconsolata" pitchFamily="1" charset="0"/>
                <a:ea typeface="Times New Roman" panose="02020603050405020304" pitchFamily="18" charset="0"/>
                <a:cs typeface="Courier New" panose="02070309020205020404" pitchFamily="49" charset="0"/>
              </a:rPr>
              <a:t>9</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,b = </a:t>
            </a:r>
            <a:r>
              <a:rPr kumimoji="0" lang="en-US" altLang="en-US" b="0" i="0" u="none" strike="noStrike" cap="none" normalizeH="0" baseline="0" dirty="0">
                <a:ln>
                  <a:noFill/>
                </a:ln>
                <a:solidFill>
                  <a:srgbClr val="D19A66"/>
                </a:solidFill>
                <a:effectLst/>
                <a:latin typeface="Inconsolata" pitchFamily="1" charset="0"/>
                <a:ea typeface="Times New Roman" panose="02020603050405020304" pitchFamily="18" charset="0"/>
                <a:cs typeface="Courier New" panose="02070309020205020404" pitchFamily="49" charset="0"/>
              </a:rPr>
              <a:t>4</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 </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a+b</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C07B"/>
                </a:solidFill>
                <a:effectLst/>
                <a:latin typeface="Inconsolata" pitchFamily="1" charset="0"/>
                <a:ea typeface="Times New Roman" panose="02020603050405020304" pitchFamily="18" charset="0"/>
                <a:cs typeface="Courier New" panose="02070309020205020404" pitchFamily="49" charset="0"/>
              </a:rPr>
              <a:t>printf</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a+b</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 = %d \</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,c</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 a-b;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C07B"/>
                </a:solidFill>
                <a:effectLst/>
                <a:latin typeface="Inconsolata" pitchFamily="1" charset="0"/>
                <a:ea typeface="Times New Roman" panose="02020603050405020304" pitchFamily="18" charset="0"/>
                <a:cs typeface="Courier New" panose="02070309020205020404" pitchFamily="49" charset="0"/>
              </a:rPr>
              <a:t>printf</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"a-b = %d \</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,c</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 a*b;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C07B"/>
                </a:solidFill>
                <a:effectLst/>
                <a:latin typeface="Inconsolata" pitchFamily="1" charset="0"/>
                <a:ea typeface="Times New Roman" panose="02020603050405020304" pitchFamily="18" charset="0"/>
                <a:cs typeface="Courier New" panose="02070309020205020404" pitchFamily="49" charset="0"/>
              </a:rPr>
              <a:t>printf</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"a*b = %d \</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,c</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 a/b;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C07B"/>
                </a:solidFill>
                <a:effectLst/>
                <a:latin typeface="Inconsolata" pitchFamily="1" charset="0"/>
                <a:ea typeface="Times New Roman" panose="02020603050405020304" pitchFamily="18" charset="0"/>
                <a:cs typeface="Courier New" panose="02070309020205020404" pitchFamily="49" charset="0"/>
              </a:rPr>
              <a:t>printf</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"a/b = %d \</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,c</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c = </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a%b</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E6C07B"/>
                </a:solidFill>
                <a:effectLst/>
                <a:latin typeface="Inconsolata" pitchFamily="1" charset="0"/>
                <a:ea typeface="Times New Roman" panose="02020603050405020304" pitchFamily="18" charset="0"/>
                <a:cs typeface="Courier New" panose="02070309020205020404" pitchFamily="49" charset="0"/>
              </a:rPr>
              <a:t>printf</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rgbClr val="98C379"/>
                </a:solidFill>
                <a:effectLst/>
                <a:latin typeface="Inconsolata" pitchFamily="1" charset="0"/>
                <a:ea typeface="Times New Roman" panose="02020603050405020304" pitchFamily="18" charset="0"/>
                <a:cs typeface="Courier New" panose="02070309020205020404" pitchFamily="49" charset="0"/>
              </a:rPr>
              <a:t>"Remainder when a divided by b = %d \</a:t>
            </a:r>
            <a:r>
              <a:rPr kumimoji="0" lang="en-US" altLang="en-US" b="0" i="0" u="none" strike="noStrike" cap="none" normalizeH="0" baseline="0" dirty="0" err="1">
                <a:ln>
                  <a:noFill/>
                </a:ln>
                <a:solidFill>
                  <a:srgbClr val="98C379"/>
                </a:solidFill>
                <a:effectLst/>
                <a:latin typeface="Inconsolata" pitchFamily="1" charset="0"/>
                <a:ea typeface="Times New Roman" panose="02020603050405020304" pitchFamily="18" charset="0"/>
                <a:cs typeface="Courier New" panose="02070309020205020404" pitchFamily="49" charset="0"/>
              </a:rPr>
              <a:t>n"</a:t>
            </a:r>
            <a:r>
              <a:rPr kumimoji="0" lang="en-US" altLang="en-US" b="0" i="0" u="none" strike="noStrike" cap="none" normalizeH="0" baseline="0" dirty="0" err="1">
                <a:ln>
                  <a:noFill/>
                </a:ln>
                <a:solidFill>
                  <a:srgbClr val="D3D3D3"/>
                </a:solidFill>
                <a:effectLst/>
                <a:latin typeface="Inconsolata" pitchFamily="1" charset="0"/>
                <a:ea typeface="Times New Roman" panose="02020603050405020304" pitchFamily="18" charset="0"/>
                <a:cs typeface="Courier New" panose="02070309020205020404" pitchFamily="49" charset="0"/>
              </a:rPr>
              <a:t>,c</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C678DD"/>
                </a:solidFill>
                <a:effectLst/>
                <a:latin typeface="Inconsolata" pitchFamily="1" charset="0"/>
                <a:ea typeface="Times New Roman" panose="02020603050405020304" pitchFamily="18" charset="0"/>
                <a:cs typeface="Courier New" panose="02070309020205020404" pitchFamily="49" charset="0"/>
              </a:rPr>
              <a:t>return</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D19A66"/>
                </a:solidFill>
                <a:effectLst/>
                <a:latin typeface="Inconsolata" pitchFamily="1" charset="0"/>
                <a:ea typeface="Times New Roman" panose="02020603050405020304" pitchFamily="18" charset="0"/>
                <a:cs typeface="Courier New" panose="02070309020205020404" pitchFamily="49" charset="0"/>
              </a:rPr>
              <a:t>0</a:t>
            </a: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3D3D3"/>
                </a:solidFill>
                <a:effectLst/>
                <a:latin typeface="Inconsolata" pitchFamily="1" charset="0"/>
                <a:ea typeface="Times New Roman" panose="02020603050405020304" pitchFamily="18" charset="0"/>
                <a:cs typeface="Courier New" panose="020703090202050204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145A980C-A8AD-4D39-BF3C-DB9790EDAC24}"/>
              </a:ext>
            </a:extLst>
          </p:cNvPr>
          <p:cNvSpPr>
            <a:spLocks noChangeArrowheads="1"/>
          </p:cNvSpPr>
          <p:nvPr/>
        </p:nvSpPr>
        <p:spPr bwMode="auto">
          <a:xfrm>
            <a:off x="5181600" y="5580727"/>
            <a:ext cx="3657600" cy="127727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solidFill>
                <a:effectLst/>
                <a:latin typeface="Inconsolata" pitchFamily="1" charset="0"/>
                <a:ea typeface="Times New Roman" panose="02020603050405020304" pitchFamily="18" charset="0"/>
                <a:cs typeface="Courier New" panose="02070309020205020404" pitchFamily="49" charset="0"/>
              </a:rPr>
              <a:t>a+b</a:t>
            </a: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 = 13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a-b =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a*b = 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a/b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latin typeface="Inconsolata" pitchFamily="1" charset="0"/>
                <a:ea typeface="Times New Roman" panose="02020603050405020304" pitchFamily="18" charset="0"/>
                <a:cs typeface="Courier New" panose="02070309020205020404" pitchFamily="49" charset="0"/>
              </a:rPr>
              <a:t>Remainder when a divided by b=1</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
        <p:nvSpPr>
          <p:cNvPr id="5" name="TextBox 4">
            <a:extLst>
              <a:ext uri="{FF2B5EF4-FFF2-40B4-BE49-F238E27FC236}">
                <a16:creationId xmlns:a16="http://schemas.microsoft.com/office/drawing/2014/main" id="{12F01F63-3887-EDB0-1E4C-7F5780B9E272}"/>
              </a:ext>
            </a:extLst>
          </p:cNvPr>
          <p:cNvSpPr txBox="1"/>
          <p:nvPr/>
        </p:nvSpPr>
        <p:spPr>
          <a:xfrm>
            <a:off x="6781800" y="5211395"/>
            <a:ext cx="2819400" cy="369332"/>
          </a:xfrm>
          <a:prstGeom prst="rect">
            <a:avLst/>
          </a:prstGeom>
          <a:noFill/>
        </p:spPr>
        <p:txBody>
          <a:bodyPr wrap="square" rtlCol="0">
            <a:spAutoFit/>
          </a:bodyPr>
          <a:lstStyle/>
          <a:p>
            <a:r>
              <a:rPr lang="en-US" dirty="0">
                <a:solidFill>
                  <a:schemeClr val="bg1"/>
                </a:solidFill>
              </a:rPr>
              <a:t>Output -</a:t>
            </a:r>
            <a:endParaRPr lang="en-IN" dirty="0">
              <a:solidFill>
                <a:schemeClr val="bg1"/>
              </a:solidFill>
            </a:endParaRPr>
          </a:p>
        </p:txBody>
      </p:sp>
    </p:spTree>
    <p:extLst>
      <p:ext uri="{BB962C8B-B14F-4D97-AF65-F5344CB8AC3E}">
        <p14:creationId xmlns:p14="http://schemas.microsoft.com/office/powerpoint/2010/main" val="16169974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AC554-497B-0B25-A2A9-EF9D3EB55108}"/>
              </a:ext>
            </a:extLst>
          </p:cNvPr>
          <p:cNvSpPr txBox="1"/>
          <p:nvPr/>
        </p:nvSpPr>
        <p:spPr>
          <a:xfrm>
            <a:off x="381000" y="1235184"/>
            <a:ext cx="8382000" cy="4479816"/>
          </a:xfrm>
          <a:prstGeom prst="rect">
            <a:avLst/>
          </a:prstGeom>
          <a:noFill/>
        </p:spPr>
        <p:txBody>
          <a:bodyPr wrap="square">
            <a:spAutoFit/>
          </a:bodyPr>
          <a:lstStyle/>
          <a:p>
            <a:pPr fontAlgn="base">
              <a:lnSpc>
                <a:spcPct val="115000"/>
              </a:lnSpc>
              <a:spcAft>
                <a:spcPts val="1000"/>
              </a:spcAft>
            </a:pPr>
            <a:r>
              <a:rPr lang="en-IN" sz="2400" b="1" u="sng" spc="10" dirty="0">
                <a:solidFill>
                  <a:srgbClr val="273239"/>
                </a:solidFill>
                <a:effectLst/>
                <a:latin typeface="Nunito" pitchFamily="2" charset="0"/>
                <a:ea typeface="Times New Roman" panose="02020603050405020304" pitchFamily="18" charset="0"/>
                <a:cs typeface="Times New Roman" panose="02020603050405020304" pitchFamily="18" charset="0"/>
              </a:rPr>
              <a:t>Unary operators</a:t>
            </a: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are the operators that perform operations on a single operand to produce a new value.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1000"/>
              </a:spcAft>
            </a:pPr>
            <a:r>
              <a:rPr lang="en-IN" sz="2400" b="1" spc="10" dirty="0">
                <a:solidFill>
                  <a:srgbClr val="273239"/>
                </a:solidFill>
                <a:effectLst/>
                <a:latin typeface="Nunito" pitchFamily="2" charset="0"/>
                <a:ea typeface="Times New Roman" panose="02020603050405020304" pitchFamily="18" charset="0"/>
                <a:cs typeface="Times New Roman" panose="02020603050405020304" pitchFamily="18" charset="0"/>
              </a:rPr>
              <a:t>Types of unary operators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750"/>
              </a:spcAft>
            </a:pP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Types of unary operators are mentioned below:</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Unary minus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Increment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Decrement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NOT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z="1800" spc="10" dirty="0" err="1">
                <a:solidFill>
                  <a:srgbClr val="273239"/>
                </a:solidFill>
                <a:effectLst/>
                <a:latin typeface="Nunito" pitchFamily="2" charset="0"/>
                <a:ea typeface="Times New Roman" panose="02020603050405020304" pitchFamily="18" charset="0"/>
                <a:cs typeface="Times New Roman" panose="02020603050405020304" pitchFamily="18" charset="0"/>
              </a:rPr>
              <a:t>Addressof</a:t>
            </a: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 operator ( &amp;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15000"/>
              </a:lnSpc>
              <a:spcAft>
                <a:spcPts val="1000"/>
              </a:spcAft>
              <a:tabLst>
                <a:tab pos="457200" algn="l"/>
              </a:tabLst>
            </a:pPr>
            <a:r>
              <a:rPr lang="en-IN" spc="10" dirty="0" err="1">
                <a:solidFill>
                  <a:srgbClr val="273239"/>
                </a:solidFill>
                <a:latin typeface="Nunito" pitchFamily="2" charset="0"/>
                <a:ea typeface="Times New Roman" panose="02020603050405020304" pitchFamily="18" charset="0"/>
                <a:cs typeface="Times New Roman" panose="02020603050405020304" pitchFamily="18" charset="0"/>
              </a:rPr>
              <a:t>S</a:t>
            </a:r>
            <a:r>
              <a:rPr lang="en-IN" sz="1800" spc="10" dirty="0" err="1">
                <a:solidFill>
                  <a:srgbClr val="273239"/>
                </a:solidFill>
                <a:effectLst/>
                <a:latin typeface="Nunito" pitchFamily="2" charset="0"/>
                <a:ea typeface="Times New Roman" panose="02020603050405020304" pitchFamily="18" charset="0"/>
                <a:cs typeface="Times New Roman" panose="02020603050405020304" pitchFamily="18" charset="0"/>
              </a:rPr>
              <a:t>izeof</a:t>
            </a:r>
            <a:r>
              <a:rPr lang="en-IN" sz="1800" spc="10" dirty="0">
                <a:solidFill>
                  <a:srgbClr val="273239"/>
                </a:solidFill>
                <a:effectLst/>
                <a:latin typeface="Nunito" pitchFamily="2"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98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66CE7-7629-8D77-49EB-E4F2CEDCB52E}"/>
              </a:ext>
            </a:extLst>
          </p:cNvPr>
          <p:cNvSpPr>
            <a:spLocks noChangeArrowheads="1"/>
          </p:cNvSpPr>
          <p:nvPr/>
        </p:nvSpPr>
        <p:spPr bwMode="auto">
          <a:xfrm>
            <a:off x="381000" y="2853897"/>
            <a:ext cx="7315200" cy="3445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95220" numCol="1" anchor="ctr" anchorCtr="0" compatLnSpc="1">
            <a:prstTxWarp prst="textNoShape">
              <a:avLst/>
            </a:prstTxWarp>
            <a:spAutoFit/>
          </a:bodyPr>
          <a:lstStyle/>
          <a:p>
            <a:pPr fontAlgn="base"/>
            <a:endParaRPr lang="en-IN" dirty="0"/>
          </a:p>
          <a:p>
            <a:pPr fontAlgn="base"/>
            <a:r>
              <a:rPr lang="en-IN" dirty="0"/>
              <a:t>C Program to illustrate the use of 'unary minus operator’</a:t>
            </a:r>
          </a:p>
          <a:p>
            <a:pPr fontAlgn="base"/>
            <a:endParaRPr lang="en-IN" dirty="0"/>
          </a:p>
          <a:p>
            <a:pPr fontAlgn="base"/>
            <a:r>
              <a:rPr lang="en-IN" dirty="0"/>
              <a:t>#include &lt;</a:t>
            </a:r>
            <a:r>
              <a:rPr lang="en-IN" dirty="0" err="1"/>
              <a:t>stdio.h</a:t>
            </a:r>
            <a:r>
              <a:rPr lang="en-IN" dirty="0"/>
              <a:t>&gt; </a:t>
            </a:r>
          </a:p>
          <a:p>
            <a:pPr fontAlgn="base"/>
            <a:r>
              <a:rPr lang="en-IN" b="1" dirty="0"/>
              <a:t>int</a:t>
            </a:r>
            <a:r>
              <a:rPr lang="en-IN" dirty="0"/>
              <a:t> main()</a:t>
            </a:r>
          </a:p>
          <a:p>
            <a:pPr fontAlgn="base"/>
            <a:r>
              <a:rPr lang="en-IN" dirty="0"/>
              <a:t>{</a:t>
            </a:r>
          </a:p>
          <a:p>
            <a:pPr fontAlgn="base"/>
            <a:r>
              <a:rPr lang="en-IN" dirty="0"/>
              <a:t>    </a:t>
            </a:r>
            <a:r>
              <a:rPr lang="en-IN" b="1" dirty="0"/>
              <a:t>int</a:t>
            </a:r>
            <a:r>
              <a:rPr lang="en-IN" dirty="0"/>
              <a:t> positive Integer = 100;</a:t>
            </a:r>
          </a:p>
          <a:p>
            <a:pPr fontAlgn="base"/>
            <a:r>
              <a:rPr lang="en-IN" dirty="0"/>
              <a:t>    </a:t>
            </a:r>
            <a:r>
              <a:rPr lang="en-IN" b="1" dirty="0"/>
              <a:t>int</a:t>
            </a:r>
            <a:r>
              <a:rPr lang="en-IN" dirty="0"/>
              <a:t> negative Integer = -positive Integer;</a:t>
            </a:r>
          </a:p>
          <a:p>
            <a:pPr fontAlgn="base"/>
            <a:r>
              <a:rPr lang="en-IN" dirty="0"/>
              <a:t>    </a:t>
            </a:r>
            <a:r>
              <a:rPr lang="en-IN" b="1" dirty="0" err="1"/>
              <a:t>printf</a:t>
            </a:r>
            <a:r>
              <a:rPr lang="en-IN" dirty="0"/>
              <a:t>("Positive Integer = %d, positive Integer);</a:t>
            </a:r>
          </a:p>
          <a:p>
            <a:pPr fontAlgn="base"/>
            <a:r>
              <a:rPr lang="en-IN" dirty="0"/>
              <a:t>    </a:t>
            </a:r>
            <a:r>
              <a:rPr lang="en-IN" b="1" dirty="0" err="1"/>
              <a:t>printf</a:t>
            </a:r>
            <a:r>
              <a:rPr lang="en-IN" dirty="0"/>
              <a:t>("Negative Integer = %d", negative Integer);</a:t>
            </a:r>
          </a:p>
          <a:p>
            <a:pPr fontAlgn="base"/>
            <a:r>
              <a:rPr lang="en-IN" dirty="0"/>
              <a:t>    </a:t>
            </a:r>
            <a:r>
              <a:rPr lang="en-IN" b="1" dirty="0"/>
              <a:t>return</a:t>
            </a:r>
            <a:r>
              <a:rPr lang="en-IN" dirty="0"/>
              <a:t> 0;</a:t>
            </a:r>
          </a:p>
          <a:p>
            <a:r>
              <a:rPr lang="en-IN" dirty="0"/>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B60E9D4-7246-7484-D263-705E88D637A2}"/>
              </a:ext>
            </a:extLst>
          </p:cNvPr>
          <p:cNvSpPr>
            <a:spLocks noChangeArrowheads="1"/>
          </p:cNvSpPr>
          <p:nvPr/>
        </p:nvSpPr>
        <p:spPr bwMode="auto">
          <a:xfrm>
            <a:off x="304800" y="802552"/>
            <a:ext cx="8610600" cy="22454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952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1</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 Unary Minus</a:t>
            </a:r>
            <a:endParaRPr kumimoji="0" lang="en-US" altLang="en-US" sz="20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The </a:t>
            </a: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minus operator ( – )</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 changes the sign of its argument. A positive number becomes negative, and a negative number becomes positive.</a:t>
            </a:r>
            <a:endParaRPr kumimoji="0" lang="en-US" altLang="en-US" sz="20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int a = 10; int b = -a;  // b = -10</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Unary minus is different from the subtraction operator, as subtraction requires two operands</a:t>
            </a:r>
            <a:r>
              <a:rPr kumimoji="0" lang="en-US" altLang="en-US" sz="1300" b="0" i="0" u="none" strike="noStrike" cap="none" normalizeH="0" baseline="0" dirty="0">
                <a:ln>
                  <a:noFill/>
                </a:ln>
                <a:solidFill>
                  <a:srgbClr val="273239"/>
                </a:solidFill>
                <a:effectLst/>
                <a:latin typeface="Nunito" pitchFamily="2" charset="0"/>
                <a:ea typeface="Times New Roman" panose="02020603050405020304" pitchFamily="18"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0D34B60-5F50-9E1D-E3F6-D666289A1A4A}"/>
              </a:ext>
            </a:extLst>
          </p:cNvPr>
          <p:cNvSpPr txBox="1"/>
          <p:nvPr/>
        </p:nvSpPr>
        <p:spPr>
          <a:xfrm>
            <a:off x="5791200" y="5276946"/>
            <a:ext cx="3124200" cy="1671614"/>
          </a:xfrm>
          <a:prstGeom prst="rect">
            <a:avLst/>
          </a:prstGeom>
          <a:noFill/>
        </p:spPr>
        <p:txBody>
          <a:bodyPr wrap="square" rtlCol="0">
            <a:spAutoFit/>
          </a:bodyPr>
          <a:lstStyle/>
          <a:p>
            <a:pPr fontAlgn="base">
              <a:lnSpc>
                <a:spcPct val="115000"/>
              </a:lnSpc>
              <a:spcAft>
                <a:spcPts val="1000"/>
              </a:spcAft>
            </a:pPr>
            <a:r>
              <a:rPr lang="en-IN" sz="1800" b="1" spc="10" dirty="0">
                <a:solidFill>
                  <a:srgbClr val="273239"/>
                </a:solidFill>
                <a:effectLst/>
                <a:latin typeface="Nunito" pitchFamily="2" charset="0"/>
                <a:ea typeface="Times New Roman" panose="02020603050405020304" pitchFamily="18" charset="0"/>
                <a:cs typeface="Times New Roman" panose="02020603050405020304" pitchFamily="18" charset="0"/>
              </a:rPr>
              <a:t>Output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Positive Integer =-100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fontAlgn="base">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Negative Integer = 100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4306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49E73E-BA17-8615-9DC0-3D1CE4B6F182}"/>
              </a:ext>
            </a:extLst>
          </p:cNvPr>
          <p:cNvSpPr>
            <a:spLocks noChangeArrowheads="1"/>
          </p:cNvSpPr>
          <p:nvPr/>
        </p:nvSpPr>
        <p:spPr bwMode="auto">
          <a:xfrm>
            <a:off x="184731" y="519868"/>
            <a:ext cx="8730669" cy="5846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273239"/>
              </a:solidFill>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2. Increment</a:t>
            </a: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The </a:t>
            </a:r>
            <a:r>
              <a:rPr kumimoji="0" lang="en-US" altLang="en-US" sz="1600" b="1" i="0" u="none" strike="noStrike" cap="none" normalizeH="0" baseline="0" dirty="0">
                <a:ln>
                  <a:noFill/>
                </a:ln>
                <a:solidFill>
                  <a:srgbClr val="0000FF"/>
                </a:solidFill>
                <a:effectLst/>
                <a:latin typeface="Nunito" pitchFamily="2" charset="0"/>
                <a:ea typeface="Times New Roman" panose="02020603050405020304" pitchFamily="18" charset="0"/>
                <a:hlinkClick r:id="rId2"/>
              </a:rPr>
              <a:t>increment operator ( ++ )</a:t>
            </a:r>
            <a:r>
              <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rPr>
              <a:t> </a:t>
            </a: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is used to increment the value of the variable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The increment can be done in two 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2.1 prefix increment</a:t>
            </a:r>
            <a:endParaRPr kumimoji="0" lang="en-US" altLang="en-US" sz="16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In this method, The value of the operand will be altered </a:t>
            </a:r>
            <a:r>
              <a:rPr kumimoji="0" lang="en-US" altLang="en-US" sz="1600" b="0" i="1" u="none" strike="noStrike" cap="none" normalizeH="0" baseline="0" dirty="0">
                <a:ln>
                  <a:noFill/>
                </a:ln>
                <a:solidFill>
                  <a:srgbClr val="273239"/>
                </a:solidFill>
                <a:effectLst/>
                <a:latin typeface="Nunito" pitchFamily="2" charset="0"/>
                <a:ea typeface="Times New Roman" panose="02020603050405020304" pitchFamily="18" charset="0"/>
              </a:rPr>
              <a:t>before</a:t>
            </a: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 it is used.</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rPr>
              <a:t>Example:</a:t>
            </a:r>
            <a:endPar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int a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int b = ++a;  // b = 2</a:t>
            </a:r>
            <a:r>
              <a:rPr kumimoji="0" lang="en-US" altLang="en-US" sz="1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2.2 postfix increment</a:t>
            </a:r>
            <a:endParaRPr kumimoji="0" lang="en-US" altLang="en-US" sz="16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In this method, the operator follows the operand (e.g., a++). The value operand will be altered </a:t>
            </a:r>
            <a:r>
              <a:rPr kumimoji="0" lang="en-US" altLang="en-US" sz="1600" b="0" i="1" u="none" strike="noStrike" cap="none" normalizeH="0" baseline="0" dirty="0">
                <a:ln>
                  <a:noFill/>
                </a:ln>
                <a:solidFill>
                  <a:srgbClr val="273239"/>
                </a:solidFill>
                <a:effectLst/>
                <a:latin typeface="Nunito" pitchFamily="2" charset="0"/>
                <a:ea typeface="Times New Roman" panose="02020603050405020304" pitchFamily="18" charset="0"/>
              </a:rPr>
              <a:t>after</a:t>
            </a:r>
            <a:r>
              <a:rPr kumimoji="0" lang="en-US" altLang="en-US" sz="1600" b="0" i="0" u="none" strike="noStrike" cap="none" normalizeH="0" baseline="0" dirty="0">
                <a:ln>
                  <a:noFill/>
                </a:ln>
                <a:solidFill>
                  <a:srgbClr val="273239"/>
                </a:solidFill>
                <a:effectLst/>
                <a:latin typeface="Nunito" pitchFamily="2" charset="0"/>
                <a:ea typeface="Times New Roman" panose="02020603050405020304" pitchFamily="18" charset="0"/>
              </a:rPr>
              <a:t> it is used.</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Nunito" pitchFamily="2" charset="0"/>
                <a:ea typeface="Times New Roman" panose="02020603050405020304" pitchFamily="18" charset="0"/>
              </a:rPr>
              <a:t>Example:</a:t>
            </a:r>
            <a:endPar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int a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int b = a++;   // b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73239"/>
                </a:solidFill>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c = a;     // c = 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CD63DF6-9379-7FB0-C92A-3573D90706AB}"/>
              </a:ext>
            </a:extLst>
          </p:cNvPr>
          <p:cNvSpPr>
            <a:spLocks noChangeArrowheads="1"/>
          </p:cNvSpPr>
          <p:nvPr/>
        </p:nvSpPr>
        <p:spPr bwMode="auto">
          <a:xfrm>
            <a:off x="0" y="29205"/>
            <a:ext cx="184731" cy="3987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02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4F45620-D5DA-18F5-2868-5F139A4FEBAB}"/>
              </a:ext>
            </a:extLst>
          </p:cNvPr>
          <p:cNvGraphicFramePr>
            <a:graphicFrameLocks noGrp="1"/>
          </p:cNvGraphicFramePr>
          <p:nvPr>
            <p:extLst>
              <p:ext uri="{D42A27DB-BD31-4B8C-83A1-F6EECF244321}">
                <p14:modId xmlns:p14="http://schemas.microsoft.com/office/powerpoint/2010/main" val="3534633878"/>
              </p:ext>
            </p:extLst>
          </p:nvPr>
        </p:nvGraphicFramePr>
        <p:xfrm>
          <a:off x="1143001" y="1162052"/>
          <a:ext cx="7467600" cy="4953000"/>
        </p:xfrm>
        <a:graphic>
          <a:graphicData uri="http://schemas.openxmlformats.org/drawingml/2006/table">
            <a:tbl>
              <a:tblPr firstRow="1" firstCol="1" bandRow="1">
                <a:tableStyleId>{5C22544A-7EE6-4342-B048-85BDC9FD1C3A}</a:tableStyleId>
              </a:tblPr>
              <a:tblGrid>
                <a:gridCol w="7467600">
                  <a:extLst>
                    <a:ext uri="{9D8B030D-6E8A-4147-A177-3AD203B41FA5}">
                      <a16:colId xmlns:a16="http://schemas.microsoft.com/office/drawing/2014/main" val="199924376"/>
                    </a:ext>
                  </a:extLst>
                </a:gridCol>
              </a:tblGrid>
              <a:tr h="4953000">
                <a:tc>
                  <a:txBody>
                    <a:bodyPr/>
                    <a:lstStyle/>
                    <a:p>
                      <a:pPr fontAlgn="base">
                        <a:lnSpc>
                          <a:spcPts val="1440"/>
                        </a:lnSpc>
                        <a:spcAft>
                          <a:spcPts val="1000"/>
                        </a:spcAft>
                      </a:pPr>
                      <a:r>
                        <a:rPr lang="en-IN" sz="1800" dirty="0">
                          <a:effectLst/>
                        </a:rPr>
                        <a:t>// C program to illustrate increment</a:t>
                      </a:r>
                    </a:p>
                    <a:p>
                      <a:pPr fontAlgn="base">
                        <a:lnSpc>
                          <a:spcPts val="1440"/>
                        </a:lnSpc>
                        <a:spcAft>
                          <a:spcPts val="1000"/>
                        </a:spcAft>
                      </a:pPr>
                      <a:r>
                        <a:rPr lang="en-IN" sz="1800" dirty="0">
                          <a:effectLst/>
                        </a:rPr>
                        <a:t>#include &lt;</a:t>
                      </a:r>
                      <a:r>
                        <a:rPr lang="en-IN" sz="1800" dirty="0" err="1">
                          <a:effectLst/>
                        </a:rPr>
                        <a:t>stdio.h</a:t>
                      </a:r>
                      <a:r>
                        <a:rPr lang="en-IN" sz="1800" dirty="0">
                          <a:effectLst/>
                        </a:rPr>
                        <a:t>&gt;</a:t>
                      </a:r>
                    </a:p>
                    <a:p>
                      <a:pPr fontAlgn="base">
                        <a:lnSpc>
                          <a:spcPts val="1440"/>
                        </a:lnSpc>
                        <a:spcAft>
                          <a:spcPts val="1000"/>
                        </a:spcAft>
                      </a:pPr>
                      <a:r>
                        <a:rPr lang="en-IN" sz="1800" dirty="0">
                          <a:effectLst/>
                        </a:rPr>
                        <a:t> </a:t>
                      </a:r>
                    </a:p>
                    <a:p>
                      <a:pPr fontAlgn="base">
                        <a:lnSpc>
                          <a:spcPts val="1440"/>
                        </a:lnSpc>
                        <a:spcAft>
                          <a:spcPts val="1000"/>
                        </a:spcAft>
                      </a:pPr>
                      <a:r>
                        <a:rPr lang="en-IN" sz="1800" dirty="0">
                          <a:effectLst/>
                        </a:rPr>
                        <a:t>int main()</a:t>
                      </a:r>
                    </a:p>
                    <a:p>
                      <a:pPr fontAlgn="base">
                        <a:lnSpc>
                          <a:spcPts val="1440"/>
                        </a:lnSpc>
                        <a:spcAft>
                          <a:spcPts val="1000"/>
                        </a:spcAft>
                      </a:pPr>
                      <a:r>
                        <a:rPr lang="en-IN" sz="1800" dirty="0">
                          <a:effectLst/>
                        </a:rPr>
                        <a:t>{</a:t>
                      </a:r>
                    </a:p>
                    <a:p>
                      <a:pPr fontAlgn="base">
                        <a:lnSpc>
                          <a:spcPts val="1440"/>
                        </a:lnSpc>
                        <a:spcAft>
                          <a:spcPts val="1000"/>
                        </a:spcAft>
                      </a:pPr>
                      <a:r>
                        <a:rPr lang="en-IN" sz="1800" dirty="0">
                          <a:effectLst/>
                        </a:rPr>
                        <a:t>    int a = 5;</a:t>
                      </a:r>
                    </a:p>
                    <a:p>
                      <a:pPr fontAlgn="base">
                        <a:lnSpc>
                          <a:spcPts val="1440"/>
                        </a:lnSpc>
                        <a:spcAft>
                          <a:spcPts val="1000"/>
                        </a:spcAft>
                      </a:pPr>
                      <a:r>
                        <a:rPr lang="en-IN" sz="1800" dirty="0">
                          <a:effectLst/>
                        </a:rPr>
                        <a:t>    int b = 5;</a:t>
                      </a:r>
                    </a:p>
                    <a:p>
                      <a:pPr fontAlgn="base">
                        <a:lnSpc>
                          <a:spcPts val="1440"/>
                        </a:lnSpc>
                        <a:spcAft>
                          <a:spcPts val="1000"/>
                        </a:spcAft>
                      </a:pPr>
                      <a:r>
                        <a:rPr lang="en-IN" sz="1800" dirty="0">
                          <a:effectLst/>
                        </a:rPr>
                        <a:t>    </a:t>
                      </a:r>
                      <a:r>
                        <a:rPr lang="en-IN" sz="1800" dirty="0" err="1">
                          <a:effectLst/>
                        </a:rPr>
                        <a:t>printf</a:t>
                      </a:r>
                      <a:r>
                        <a:rPr lang="en-IN" sz="1800" dirty="0">
                          <a:effectLst/>
                        </a:rPr>
                        <a:t>("Pre-Incrementing a = %d\n", ++a);</a:t>
                      </a:r>
                    </a:p>
                    <a:p>
                      <a:pPr fontAlgn="base">
                        <a:lnSpc>
                          <a:spcPts val="1440"/>
                        </a:lnSpc>
                        <a:spcAft>
                          <a:spcPts val="1000"/>
                        </a:spcAft>
                      </a:pPr>
                      <a:r>
                        <a:rPr lang="en-IN" sz="1800" dirty="0">
                          <a:effectLst/>
                        </a:rPr>
                        <a:t>    </a:t>
                      </a:r>
                      <a:r>
                        <a:rPr lang="en-IN" sz="1800" dirty="0" err="1">
                          <a:effectLst/>
                        </a:rPr>
                        <a:t>printf</a:t>
                      </a:r>
                      <a:r>
                        <a:rPr lang="en-IN" sz="1800" dirty="0">
                          <a:effectLst/>
                        </a:rPr>
                        <a:t>("Post-Incrementing b = %d", b++);</a:t>
                      </a:r>
                    </a:p>
                    <a:p>
                      <a:pPr fontAlgn="base">
                        <a:lnSpc>
                          <a:spcPts val="1440"/>
                        </a:lnSpc>
                        <a:spcAft>
                          <a:spcPts val="1000"/>
                        </a:spcAft>
                      </a:pPr>
                      <a:r>
                        <a:rPr lang="en-IN" sz="1800" dirty="0">
                          <a:effectLst/>
                        </a:rPr>
                        <a:t>    return 0;</a:t>
                      </a:r>
                    </a:p>
                    <a:p>
                      <a:pPr fontAlgn="base">
                        <a:lnSpc>
                          <a:spcPts val="1440"/>
                        </a:lnSpc>
                        <a:spcAft>
                          <a:spcPts val="1000"/>
                        </a:spcAft>
                      </a:pPr>
                      <a:r>
                        <a:rPr lang="en-IN" sz="1800" dirty="0">
                          <a:effectLst/>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379047688"/>
                  </a:ext>
                </a:extLst>
              </a:tr>
            </a:tbl>
          </a:graphicData>
        </a:graphic>
      </p:graphicFrame>
      <p:sp>
        <p:nvSpPr>
          <p:cNvPr id="3" name="Rectangle 1">
            <a:extLst>
              <a:ext uri="{FF2B5EF4-FFF2-40B4-BE49-F238E27FC236}">
                <a16:creationId xmlns:a16="http://schemas.microsoft.com/office/drawing/2014/main" id="{39602A17-6A65-BEEA-C3A3-2E9D3E989994}"/>
              </a:ext>
            </a:extLst>
          </p:cNvPr>
          <p:cNvSpPr>
            <a:spLocks noChangeArrowheads="1"/>
          </p:cNvSpPr>
          <p:nvPr/>
        </p:nvSpPr>
        <p:spPr bwMode="auto">
          <a:xfrm>
            <a:off x="1219200" y="5403349"/>
            <a:ext cx="2971800" cy="7117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Output</a:t>
            </a:r>
            <a:endPar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Pre-Incrementing a = 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Post-Incrementing b = 5</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004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86BB03-FB0F-7D98-34FE-13BBE667F5A5}"/>
              </a:ext>
            </a:extLst>
          </p:cNvPr>
          <p:cNvSpPr>
            <a:spLocks noChangeArrowheads="1"/>
          </p:cNvSpPr>
          <p:nvPr/>
        </p:nvSpPr>
        <p:spPr bwMode="auto">
          <a:xfrm>
            <a:off x="0" y="29205"/>
            <a:ext cx="184731" cy="3987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7539F0B9-0960-C72D-E1EC-BA52C9440A74}"/>
              </a:ext>
            </a:extLst>
          </p:cNvPr>
          <p:cNvSpPr txBox="1"/>
          <p:nvPr/>
        </p:nvSpPr>
        <p:spPr>
          <a:xfrm>
            <a:off x="990600" y="914400"/>
            <a:ext cx="6858000" cy="57861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3. Decrement</a:t>
            </a:r>
            <a:endParaRPr kumimoji="0" lang="en-US" altLang="en-US" sz="16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The </a:t>
            </a:r>
            <a:r>
              <a:rPr kumimoji="0" lang="en-US" altLang="en-US" sz="1800" b="1" i="0" u="none" strike="noStrike" cap="none" normalizeH="0" baseline="0" dirty="0">
                <a:ln>
                  <a:noFill/>
                </a:ln>
                <a:solidFill>
                  <a:srgbClr val="0000FF"/>
                </a:solidFill>
                <a:effectLst/>
                <a:latin typeface="Nunito" pitchFamily="2" charset="0"/>
                <a:ea typeface="Times New Roman" panose="02020603050405020304" pitchFamily="18" charset="0"/>
                <a:hlinkClick r:id="rId2"/>
              </a:rPr>
              <a:t>decrement operator ( — ) </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is used to decrement the value of the variable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The decrement can be done in two ways:</a:t>
            </a:r>
            <a:endParaRPr kumimoji="0" lang="en-US" altLang="en-US" sz="14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prefix decrement</a:t>
            </a:r>
            <a:endParaRPr kumimoji="0" lang="en-US" altLang="en-US" sz="14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In this method, the operator precedes the operand (e.g., – -a). The value of the operand will be altered </a:t>
            </a:r>
            <a:r>
              <a:rPr kumimoji="0" lang="en-US" altLang="en-US" sz="1800" b="0" i="1" u="none" strike="noStrike" cap="none" normalizeH="0" baseline="0" dirty="0">
                <a:ln>
                  <a:noFill/>
                </a:ln>
                <a:solidFill>
                  <a:srgbClr val="273239"/>
                </a:solidFill>
                <a:effectLst/>
                <a:latin typeface="Nunito" pitchFamily="2" charset="0"/>
                <a:ea typeface="Times New Roman" panose="02020603050405020304" pitchFamily="18" charset="0"/>
              </a:rPr>
              <a:t>before</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 it is used.</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Example:</a:t>
            </a:r>
            <a:endPar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a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b = --a;  // b = 0</a:t>
            </a:r>
            <a:r>
              <a:rPr kumimoji="0" lang="en-US" altLang="en-US" sz="800" b="0" i="0" u="none" strike="noStrike" cap="none" normalizeH="0" baseline="0" dirty="0">
                <a:ln>
                  <a:noFill/>
                </a:ln>
                <a:solidFill>
                  <a:schemeClr val="tx1"/>
                </a:solidFill>
                <a:effectLst/>
              </a:rPr>
              <a:t> </a:t>
            </a:r>
            <a:endParaRPr kumimoji="0" lang="en-US" altLang="en-US" sz="14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postfix decrement</a:t>
            </a:r>
            <a:endParaRPr kumimoji="0" lang="en-US" altLang="en-US" sz="1400" b="0" i="1" u="none" strike="noStrike" cap="none" normalizeH="0" baseline="0" dirty="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In this method, the operator follows the operand (e.g., a- -). The value of the operand will be altered </a:t>
            </a:r>
            <a:r>
              <a:rPr kumimoji="0" lang="en-US" altLang="en-US" sz="1800" b="0" i="1" u="none" strike="noStrike" cap="none" normalizeH="0" baseline="0" dirty="0">
                <a:ln>
                  <a:noFill/>
                </a:ln>
                <a:solidFill>
                  <a:srgbClr val="273239"/>
                </a:solidFill>
                <a:effectLst/>
                <a:latin typeface="Nunito" pitchFamily="2" charset="0"/>
                <a:ea typeface="Times New Roman" panose="02020603050405020304" pitchFamily="18" charset="0"/>
              </a:rPr>
              <a:t>after</a:t>
            </a:r>
            <a:r>
              <a:rPr kumimoji="0" lang="en-US" altLang="en-US" sz="1800" b="0" i="0" u="none" strike="noStrike" cap="none" normalizeH="0" baseline="0" dirty="0">
                <a:ln>
                  <a:noFill/>
                </a:ln>
                <a:solidFill>
                  <a:srgbClr val="273239"/>
                </a:solidFill>
                <a:effectLst/>
                <a:latin typeface="Nunito" pitchFamily="2" charset="0"/>
                <a:ea typeface="Times New Roman" panose="02020603050405020304" pitchFamily="18" charset="0"/>
              </a:rPr>
              <a:t> it is used.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ea typeface="Times New Roman" panose="02020603050405020304" pitchFamily="18" charset="0"/>
              </a:rPr>
              <a:t>Example:</a:t>
            </a:r>
            <a:endPar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a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b = a--;   // b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int c = a;     // c = 0</a:t>
            </a:r>
            <a:r>
              <a:rPr kumimoji="0" lang="en-US" altLang="en-US" sz="8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656536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A44CCC-09F9-52E9-DFCD-F79F1273A06D}"/>
              </a:ext>
            </a:extLst>
          </p:cNvPr>
          <p:cNvGraphicFramePr>
            <a:graphicFrameLocks noGrp="1"/>
          </p:cNvGraphicFramePr>
          <p:nvPr>
            <p:extLst>
              <p:ext uri="{D42A27DB-BD31-4B8C-83A1-F6EECF244321}">
                <p14:modId xmlns:p14="http://schemas.microsoft.com/office/powerpoint/2010/main" val="1001428774"/>
              </p:ext>
            </p:extLst>
          </p:nvPr>
        </p:nvGraphicFramePr>
        <p:xfrm>
          <a:off x="1748028" y="816864"/>
          <a:ext cx="5943600" cy="5361178"/>
        </p:xfrm>
        <a:graphic>
          <a:graphicData uri="http://schemas.openxmlformats.org/drawingml/2006/table">
            <a:tbl>
              <a:tblPr firstRow="1" firstCol="1" bandRow="1">
                <a:tableStyleId>{5C22544A-7EE6-4342-B048-85BDC9FD1C3A}</a:tableStyleId>
              </a:tblPr>
              <a:tblGrid>
                <a:gridCol w="5943600">
                  <a:extLst>
                    <a:ext uri="{9D8B030D-6E8A-4147-A177-3AD203B41FA5}">
                      <a16:colId xmlns:a16="http://schemas.microsoft.com/office/drawing/2014/main" val="436576755"/>
                    </a:ext>
                  </a:extLst>
                </a:gridCol>
              </a:tblGrid>
              <a:tr h="5361178">
                <a:tc>
                  <a:txBody>
                    <a:bodyPr/>
                    <a:lstStyle/>
                    <a:p>
                      <a:pPr fontAlgn="base">
                        <a:lnSpc>
                          <a:spcPts val="1440"/>
                        </a:lnSpc>
                        <a:spcAft>
                          <a:spcPts val="1000"/>
                        </a:spcAft>
                      </a:pPr>
                      <a:r>
                        <a:rPr lang="en-IN" sz="2400" dirty="0">
                          <a:effectLst/>
                        </a:rPr>
                        <a:t>// C program to illustrate decrement</a:t>
                      </a:r>
                    </a:p>
                    <a:p>
                      <a:pPr fontAlgn="base">
                        <a:lnSpc>
                          <a:spcPts val="1440"/>
                        </a:lnSpc>
                        <a:spcAft>
                          <a:spcPts val="1000"/>
                        </a:spcAft>
                      </a:pPr>
                      <a:r>
                        <a:rPr lang="en-IN" sz="2400" dirty="0">
                          <a:effectLst/>
                        </a:rPr>
                        <a:t>#include &lt;</a:t>
                      </a:r>
                      <a:r>
                        <a:rPr lang="en-IN" sz="2400" dirty="0" err="1">
                          <a:effectLst/>
                        </a:rPr>
                        <a:t>stdio.h</a:t>
                      </a:r>
                      <a:r>
                        <a:rPr lang="en-IN" sz="2400" dirty="0">
                          <a:effectLst/>
                        </a:rPr>
                        <a:t>&gt;</a:t>
                      </a:r>
                    </a:p>
                    <a:p>
                      <a:pPr fontAlgn="base">
                        <a:lnSpc>
                          <a:spcPts val="1440"/>
                        </a:lnSpc>
                        <a:spcAft>
                          <a:spcPts val="1000"/>
                        </a:spcAft>
                      </a:pPr>
                      <a:r>
                        <a:rPr lang="en-IN" sz="2400" dirty="0">
                          <a:effectLst/>
                        </a:rPr>
                        <a:t> </a:t>
                      </a:r>
                    </a:p>
                    <a:p>
                      <a:pPr fontAlgn="base">
                        <a:lnSpc>
                          <a:spcPts val="1440"/>
                        </a:lnSpc>
                        <a:spcAft>
                          <a:spcPts val="1000"/>
                        </a:spcAft>
                      </a:pPr>
                      <a:r>
                        <a:rPr lang="en-IN" sz="2400" dirty="0">
                          <a:effectLst/>
                        </a:rPr>
                        <a:t>int main()</a:t>
                      </a:r>
                    </a:p>
                    <a:p>
                      <a:pPr fontAlgn="base">
                        <a:lnSpc>
                          <a:spcPts val="1440"/>
                        </a:lnSpc>
                        <a:spcAft>
                          <a:spcPts val="1000"/>
                        </a:spcAft>
                      </a:pPr>
                      <a:r>
                        <a:rPr lang="en-IN" sz="2400" dirty="0">
                          <a:effectLst/>
                        </a:rPr>
                        <a:t>{</a:t>
                      </a:r>
                    </a:p>
                    <a:p>
                      <a:pPr fontAlgn="base">
                        <a:lnSpc>
                          <a:spcPts val="1440"/>
                        </a:lnSpc>
                        <a:spcAft>
                          <a:spcPts val="1000"/>
                        </a:spcAft>
                      </a:pPr>
                      <a:r>
                        <a:rPr lang="en-IN" sz="2400" dirty="0">
                          <a:effectLst/>
                        </a:rPr>
                        <a:t>    int a = 5;</a:t>
                      </a:r>
                    </a:p>
                    <a:p>
                      <a:pPr fontAlgn="base">
                        <a:lnSpc>
                          <a:spcPts val="1440"/>
                        </a:lnSpc>
                        <a:spcAft>
                          <a:spcPts val="1000"/>
                        </a:spcAft>
                      </a:pPr>
                      <a:r>
                        <a:rPr lang="en-IN" sz="2400" dirty="0">
                          <a:effectLst/>
                        </a:rPr>
                        <a:t>    int b = 5;</a:t>
                      </a:r>
                    </a:p>
                    <a:p>
                      <a:pPr fontAlgn="base">
                        <a:lnSpc>
                          <a:spcPts val="1440"/>
                        </a:lnSpc>
                        <a:spcAft>
                          <a:spcPts val="1000"/>
                        </a:spcAft>
                      </a:pPr>
                      <a:r>
                        <a:rPr lang="en-IN" sz="2400" dirty="0">
                          <a:effectLst/>
                        </a:rPr>
                        <a:t>    </a:t>
                      </a:r>
                      <a:r>
                        <a:rPr lang="en-IN" sz="2400" dirty="0" err="1">
                          <a:effectLst/>
                        </a:rPr>
                        <a:t>printf</a:t>
                      </a:r>
                      <a:r>
                        <a:rPr lang="en-IN" sz="2400" dirty="0">
                          <a:effectLst/>
                        </a:rPr>
                        <a:t>("Pre-Decrementing a = %d\n", --a);</a:t>
                      </a:r>
                    </a:p>
                    <a:p>
                      <a:pPr fontAlgn="base">
                        <a:lnSpc>
                          <a:spcPts val="1440"/>
                        </a:lnSpc>
                        <a:spcAft>
                          <a:spcPts val="1000"/>
                        </a:spcAft>
                      </a:pPr>
                      <a:r>
                        <a:rPr lang="en-IN" sz="2400" dirty="0">
                          <a:effectLst/>
                        </a:rPr>
                        <a:t>    </a:t>
                      </a:r>
                      <a:r>
                        <a:rPr lang="en-IN" sz="2400" dirty="0" err="1">
                          <a:effectLst/>
                        </a:rPr>
                        <a:t>printf</a:t>
                      </a:r>
                      <a:r>
                        <a:rPr lang="en-IN" sz="2400" dirty="0">
                          <a:effectLst/>
                        </a:rPr>
                        <a:t>("Post-Decrementing b = %d", b--);</a:t>
                      </a:r>
                    </a:p>
                    <a:p>
                      <a:pPr fontAlgn="base">
                        <a:lnSpc>
                          <a:spcPts val="1440"/>
                        </a:lnSpc>
                        <a:spcAft>
                          <a:spcPts val="1000"/>
                        </a:spcAft>
                      </a:pPr>
                      <a:r>
                        <a:rPr lang="en-IN" sz="2400" dirty="0">
                          <a:effectLst/>
                        </a:rPr>
                        <a:t>    return 0;</a:t>
                      </a:r>
                    </a:p>
                    <a:p>
                      <a:pPr fontAlgn="base">
                        <a:lnSpc>
                          <a:spcPts val="1440"/>
                        </a:lnSpc>
                        <a:spcAft>
                          <a:spcPts val="1000"/>
                        </a:spcAft>
                      </a:pPr>
                      <a:r>
                        <a:rPr lang="en-IN" sz="2400" dirty="0">
                          <a:effectLst/>
                        </a:rPr>
                        <a:t>}</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862408771"/>
                  </a:ext>
                </a:extLst>
              </a:tr>
            </a:tbl>
          </a:graphicData>
        </a:graphic>
      </p:graphicFrame>
      <p:sp>
        <p:nvSpPr>
          <p:cNvPr id="3" name="Rectangle 1">
            <a:extLst>
              <a:ext uri="{FF2B5EF4-FFF2-40B4-BE49-F238E27FC236}">
                <a16:creationId xmlns:a16="http://schemas.microsoft.com/office/drawing/2014/main" id="{1C03D93A-927C-B1D1-37A5-07050A86E49D}"/>
              </a:ext>
            </a:extLst>
          </p:cNvPr>
          <p:cNvSpPr>
            <a:spLocks noChangeArrowheads="1"/>
          </p:cNvSpPr>
          <p:nvPr/>
        </p:nvSpPr>
        <p:spPr bwMode="auto">
          <a:xfrm>
            <a:off x="6324600" y="5319356"/>
            <a:ext cx="2667000" cy="10297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Output</a:t>
            </a:r>
            <a:endPar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Pre-Decrementing a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Post-Decrementing b = 5</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7978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39AE24-C0C9-523A-845B-03C9B0712610}"/>
              </a:ext>
            </a:extLst>
          </p:cNvPr>
          <p:cNvSpPr>
            <a:spLocks noChangeArrowheads="1"/>
          </p:cNvSpPr>
          <p:nvPr/>
        </p:nvSpPr>
        <p:spPr bwMode="auto">
          <a:xfrm>
            <a:off x="685800" y="1183011"/>
            <a:ext cx="6553200" cy="28917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4. NOT ( ! )</a:t>
            </a:r>
            <a:endParaRPr kumimoji="0" lang="en-US" altLang="en-US" sz="2000" b="0" i="0" u="none" strike="noStrike" cap="none" normalizeH="0" baseline="0" dirty="0">
              <a:ln>
                <a:noFill/>
              </a:ln>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The </a:t>
            </a:r>
            <a:r>
              <a:rPr kumimoji="0" lang="en-US" altLang="en-US" sz="2000" b="1" i="0" u="none" strike="noStrike" cap="none" normalizeH="0" baseline="0" dirty="0">
                <a:ln>
                  <a:noFill/>
                </a:ln>
                <a:solidFill>
                  <a:srgbClr val="0000FF"/>
                </a:solidFill>
                <a:effectLst/>
                <a:latin typeface="Nunito" pitchFamily="2" charset="0"/>
                <a:ea typeface="Times New Roman" panose="02020603050405020304" pitchFamily="18" charset="0"/>
                <a:hlinkClick r:id="rId2"/>
              </a:rPr>
              <a:t>logical NOT operator ( ! ) </a:t>
            </a:r>
            <a:r>
              <a:rPr kumimoji="0" lang="en-US" altLang="en-US" sz="2000" b="0" i="0" u="none" strike="noStrike" cap="none" normalizeH="0" baseline="0" dirty="0">
                <a:ln>
                  <a:noFill/>
                </a:ln>
                <a:solidFill>
                  <a:srgbClr val="273239"/>
                </a:solidFill>
                <a:effectLst/>
                <a:latin typeface="Nunito" pitchFamily="2" charset="0"/>
                <a:ea typeface="Times New Roman" panose="02020603050405020304" pitchFamily="18" charset="0"/>
              </a:rPr>
              <a:t>is used to reverse the logical state of its operand. If a condition is true, then the Logical NOT operator will make it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Nunito" pitchFamily="2" charset="0"/>
                <a:ea typeface="Times New Roman" panose="02020603050405020304" pitchFamily="18" charset="0"/>
              </a:rPr>
              <a:t>Example:</a:t>
            </a:r>
            <a:endParaRPr kumimoji="0" lang="en-US" altLang="en-US" sz="20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If x is true, then !x is false   If x is false, then !x is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11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668E3AD-F5E6-B0FE-3192-C823EC485C3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28600"/>
            <a:ext cx="5181600" cy="5181600"/>
          </a:xfrm>
          <a:prstGeom prst="rect">
            <a:avLst/>
          </a:prstGeom>
          <a:noFill/>
          <a:ln>
            <a:noFill/>
          </a:ln>
        </p:spPr>
      </p:pic>
    </p:spTree>
    <p:extLst>
      <p:ext uri="{BB962C8B-B14F-4D97-AF65-F5344CB8AC3E}">
        <p14:creationId xmlns:p14="http://schemas.microsoft.com/office/powerpoint/2010/main" val="6918210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E1194A-FBA9-8CE0-C55E-5A09AB5199A2}"/>
              </a:ext>
            </a:extLst>
          </p:cNvPr>
          <p:cNvGraphicFramePr>
            <a:graphicFrameLocks noGrp="1"/>
          </p:cNvGraphicFramePr>
          <p:nvPr>
            <p:extLst>
              <p:ext uri="{D42A27DB-BD31-4B8C-83A1-F6EECF244321}">
                <p14:modId xmlns:p14="http://schemas.microsoft.com/office/powerpoint/2010/main" val="4056988190"/>
              </p:ext>
            </p:extLst>
          </p:nvPr>
        </p:nvGraphicFramePr>
        <p:xfrm>
          <a:off x="1219195" y="1066800"/>
          <a:ext cx="5943605" cy="5230939"/>
        </p:xfrm>
        <a:graphic>
          <a:graphicData uri="http://schemas.openxmlformats.org/drawingml/2006/table">
            <a:tbl>
              <a:tblPr firstRow="1" firstCol="1" bandRow="1">
                <a:tableStyleId>{5C22544A-7EE6-4342-B048-85BDC9FD1C3A}</a:tableStyleId>
              </a:tblPr>
              <a:tblGrid>
                <a:gridCol w="5943605">
                  <a:extLst>
                    <a:ext uri="{9D8B030D-6E8A-4147-A177-3AD203B41FA5}">
                      <a16:colId xmlns:a16="http://schemas.microsoft.com/office/drawing/2014/main" val="1167328973"/>
                    </a:ext>
                  </a:extLst>
                </a:gridCol>
              </a:tblGrid>
              <a:tr h="5230939">
                <a:tc>
                  <a:txBody>
                    <a:bodyPr/>
                    <a:lstStyle/>
                    <a:p>
                      <a:pPr fontAlgn="base">
                        <a:lnSpc>
                          <a:spcPts val="1440"/>
                        </a:lnSpc>
                        <a:spcAft>
                          <a:spcPts val="1000"/>
                        </a:spcAft>
                      </a:pPr>
                      <a:r>
                        <a:rPr lang="en-IN" sz="1800" dirty="0">
                          <a:effectLst/>
                        </a:rPr>
                        <a:t>// C program to illustrate NOT operator</a:t>
                      </a:r>
                    </a:p>
                    <a:p>
                      <a:pPr fontAlgn="base">
                        <a:lnSpc>
                          <a:spcPts val="1440"/>
                        </a:lnSpc>
                        <a:spcAft>
                          <a:spcPts val="1000"/>
                        </a:spcAft>
                      </a:pPr>
                      <a:r>
                        <a:rPr lang="en-IN" sz="1800" dirty="0">
                          <a:effectLst/>
                        </a:rPr>
                        <a:t>#include &lt;</a:t>
                      </a:r>
                      <a:r>
                        <a:rPr lang="en-IN" sz="1800" dirty="0" err="1">
                          <a:effectLst/>
                        </a:rPr>
                        <a:t>stdio.h</a:t>
                      </a:r>
                      <a:r>
                        <a:rPr lang="en-IN" sz="1800" dirty="0">
                          <a:effectLst/>
                        </a:rPr>
                        <a:t>&gt;</a:t>
                      </a:r>
                    </a:p>
                    <a:p>
                      <a:pPr fontAlgn="base">
                        <a:lnSpc>
                          <a:spcPts val="1440"/>
                        </a:lnSpc>
                        <a:spcAft>
                          <a:spcPts val="1000"/>
                        </a:spcAft>
                      </a:pPr>
                      <a:r>
                        <a:rPr lang="en-IN" sz="1800" dirty="0">
                          <a:effectLst/>
                        </a:rPr>
                        <a:t> </a:t>
                      </a:r>
                    </a:p>
                    <a:p>
                      <a:pPr fontAlgn="base">
                        <a:lnSpc>
                          <a:spcPts val="1440"/>
                        </a:lnSpc>
                        <a:spcAft>
                          <a:spcPts val="1000"/>
                        </a:spcAft>
                      </a:pPr>
                      <a:r>
                        <a:rPr lang="en-IN" sz="1800" dirty="0">
                          <a:effectLst/>
                        </a:rPr>
                        <a:t>int main()</a:t>
                      </a:r>
                    </a:p>
                    <a:p>
                      <a:pPr fontAlgn="base">
                        <a:lnSpc>
                          <a:spcPts val="1440"/>
                        </a:lnSpc>
                        <a:spcAft>
                          <a:spcPts val="1000"/>
                        </a:spcAft>
                      </a:pPr>
                      <a:r>
                        <a:rPr lang="en-IN" sz="1800" dirty="0">
                          <a:effectLst/>
                        </a:rPr>
                        <a:t>{</a:t>
                      </a:r>
                    </a:p>
                    <a:p>
                      <a:pPr fontAlgn="base">
                        <a:lnSpc>
                          <a:spcPts val="1440"/>
                        </a:lnSpc>
                        <a:spcAft>
                          <a:spcPts val="1000"/>
                        </a:spcAft>
                      </a:pPr>
                      <a:r>
                        <a:rPr lang="en-IN" sz="1800" dirty="0">
                          <a:effectLst/>
                        </a:rPr>
                        <a:t> </a:t>
                      </a:r>
                    </a:p>
                    <a:p>
                      <a:pPr fontAlgn="base">
                        <a:lnSpc>
                          <a:spcPts val="1440"/>
                        </a:lnSpc>
                        <a:spcAft>
                          <a:spcPts val="1000"/>
                        </a:spcAft>
                      </a:pPr>
                      <a:r>
                        <a:rPr lang="en-IN" sz="1800" dirty="0">
                          <a:effectLst/>
                        </a:rPr>
                        <a:t>    int a = 10;</a:t>
                      </a:r>
                    </a:p>
                    <a:p>
                      <a:pPr fontAlgn="base">
                        <a:lnSpc>
                          <a:spcPts val="1440"/>
                        </a:lnSpc>
                        <a:spcAft>
                          <a:spcPts val="1000"/>
                        </a:spcAft>
                      </a:pPr>
                      <a:r>
                        <a:rPr lang="en-IN" sz="1800" dirty="0">
                          <a:effectLst/>
                        </a:rPr>
                        <a:t>    int b = 5;</a:t>
                      </a:r>
                    </a:p>
                    <a:p>
                      <a:pPr fontAlgn="base">
                        <a:lnSpc>
                          <a:spcPts val="1440"/>
                        </a:lnSpc>
                        <a:spcAft>
                          <a:spcPts val="1000"/>
                        </a:spcAft>
                      </a:pPr>
                      <a:r>
                        <a:rPr lang="en-IN" sz="1800" dirty="0">
                          <a:effectLst/>
                        </a:rPr>
                        <a:t> </a:t>
                      </a:r>
                    </a:p>
                    <a:p>
                      <a:pPr fontAlgn="base">
                        <a:lnSpc>
                          <a:spcPts val="1440"/>
                        </a:lnSpc>
                        <a:spcAft>
                          <a:spcPts val="1000"/>
                        </a:spcAft>
                      </a:pPr>
                      <a:r>
                        <a:rPr lang="en-IN" sz="1800" dirty="0">
                          <a:effectLst/>
                        </a:rPr>
                        <a:t>    if (!(a &gt; b))</a:t>
                      </a:r>
                    </a:p>
                    <a:p>
                      <a:pPr fontAlgn="base">
                        <a:lnSpc>
                          <a:spcPts val="1440"/>
                        </a:lnSpc>
                        <a:spcAft>
                          <a:spcPts val="1000"/>
                        </a:spcAft>
                      </a:pPr>
                      <a:r>
                        <a:rPr lang="en-IN" sz="1800" dirty="0">
                          <a:effectLst/>
                        </a:rPr>
                        <a:t>        </a:t>
                      </a:r>
                      <a:r>
                        <a:rPr lang="en-IN" sz="1800" dirty="0" err="1">
                          <a:effectLst/>
                        </a:rPr>
                        <a:t>printf</a:t>
                      </a:r>
                      <a:r>
                        <a:rPr lang="en-IN" sz="1800" dirty="0">
                          <a:effectLst/>
                        </a:rPr>
                        <a:t>("b is greater than a\n");</a:t>
                      </a:r>
                    </a:p>
                    <a:p>
                      <a:pPr fontAlgn="base">
                        <a:lnSpc>
                          <a:spcPts val="1440"/>
                        </a:lnSpc>
                        <a:spcAft>
                          <a:spcPts val="1000"/>
                        </a:spcAft>
                      </a:pPr>
                      <a:r>
                        <a:rPr lang="en-IN" sz="1800" dirty="0">
                          <a:effectLst/>
                        </a:rPr>
                        <a:t>    else</a:t>
                      </a:r>
                    </a:p>
                    <a:p>
                      <a:pPr fontAlgn="base">
                        <a:lnSpc>
                          <a:spcPts val="1440"/>
                        </a:lnSpc>
                        <a:spcAft>
                          <a:spcPts val="1000"/>
                        </a:spcAft>
                      </a:pPr>
                      <a:r>
                        <a:rPr lang="en-IN" sz="1800" dirty="0">
                          <a:effectLst/>
                        </a:rPr>
                        <a:t>        </a:t>
                      </a:r>
                      <a:r>
                        <a:rPr lang="en-IN" sz="1800" dirty="0" err="1">
                          <a:effectLst/>
                        </a:rPr>
                        <a:t>printf</a:t>
                      </a:r>
                      <a:r>
                        <a:rPr lang="en-IN" sz="1800" dirty="0">
                          <a:effectLst/>
                        </a:rPr>
                        <a:t>("a is greater than b");</a:t>
                      </a:r>
                    </a:p>
                    <a:p>
                      <a:pPr fontAlgn="base">
                        <a:lnSpc>
                          <a:spcPts val="1440"/>
                        </a:lnSpc>
                        <a:spcAft>
                          <a:spcPts val="1000"/>
                        </a:spcAft>
                      </a:pPr>
                      <a:r>
                        <a:rPr lang="en-IN" sz="1800" dirty="0">
                          <a:effectLst/>
                        </a:rPr>
                        <a:t> </a:t>
                      </a:r>
                    </a:p>
                    <a:p>
                      <a:pPr fontAlgn="base">
                        <a:lnSpc>
                          <a:spcPts val="1440"/>
                        </a:lnSpc>
                        <a:spcAft>
                          <a:spcPts val="1000"/>
                        </a:spcAft>
                      </a:pPr>
                      <a:r>
                        <a:rPr lang="en-IN" sz="1800" dirty="0">
                          <a:effectLst/>
                        </a:rPr>
                        <a:t>    return 0</a:t>
                      </a:r>
                      <a:r>
                        <a:rPr lang="en-IN" sz="900" dirty="0">
                          <a:effectLst/>
                        </a:rPr>
                        <a:t>;</a:t>
                      </a:r>
                      <a:endParaRPr lang="en-IN" sz="1000" dirty="0">
                        <a:effectLst/>
                      </a:endParaRPr>
                    </a:p>
                    <a:p>
                      <a:pPr fontAlgn="base">
                        <a:lnSpc>
                          <a:spcPts val="1440"/>
                        </a:lnSpc>
                        <a:spcAft>
                          <a:spcPts val="1000"/>
                        </a:spcAft>
                      </a:pPr>
                      <a:r>
                        <a:rPr lang="en-IN" sz="900" dirty="0">
                          <a:effectLst/>
                        </a:rPr>
                        <a:t>}</a:t>
                      </a:r>
                      <a:endParaRPr lang="en-IN"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82804" marR="82804" marT="115925" marB="115925" anchor="ctr"/>
                </a:tc>
                <a:extLst>
                  <a:ext uri="{0D108BD9-81ED-4DB2-BD59-A6C34878D82A}">
                    <a16:rowId xmlns:a16="http://schemas.microsoft.com/office/drawing/2014/main" val="1198071010"/>
                  </a:ext>
                </a:extLst>
              </a:tr>
            </a:tbl>
          </a:graphicData>
        </a:graphic>
      </p:graphicFrame>
      <p:sp>
        <p:nvSpPr>
          <p:cNvPr id="3" name="Rectangle 1">
            <a:extLst>
              <a:ext uri="{FF2B5EF4-FFF2-40B4-BE49-F238E27FC236}">
                <a16:creationId xmlns:a16="http://schemas.microsoft.com/office/drawing/2014/main" id="{B01BD088-455B-0E4D-5653-15C4546DFE5A}"/>
              </a:ext>
            </a:extLst>
          </p:cNvPr>
          <p:cNvSpPr>
            <a:spLocks noChangeArrowheads="1"/>
          </p:cNvSpPr>
          <p:nvPr/>
        </p:nvSpPr>
        <p:spPr bwMode="auto">
          <a:xfrm>
            <a:off x="2962107" y="5698998"/>
            <a:ext cx="5694362" cy="5270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73239"/>
                </a:solidFill>
                <a:effectLst/>
                <a:latin typeface="Nunito" pitchFamily="2" charset="0"/>
                <a:ea typeface="Times New Roman" panose="02020603050405020304" pitchFamily="18" charset="0"/>
                <a:cs typeface="Times New Roman" panose="02020603050405020304" pitchFamily="18" charset="0"/>
              </a:rPr>
              <a:t>Output</a:t>
            </a:r>
            <a:endPar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 is greater than b</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6408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545F6F2-C04F-4556-8E92-CB893D99612F}"/>
              </a:ext>
            </a:extLst>
          </p:cNvPr>
          <p:cNvSpPr txBox="1"/>
          <p:nvPr/>
        </p:nvSpPr>
        <p:spPr>
          <a:xfrm>
            <a:off x="762000" y="533400"/>
            <a:ext cx="7239000" cy="126188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sng"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C Assignment Operators</a:t>
            </a:r>
          </a:p>
          <a:p>
            <a:pPr marL="0" marR="0" lvl="0" indent="0" algn="ctr"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An assignment operator is used for assigning a value to a variable. The most common assignment operator is</a:t>
            </a:r>
            <a:r>
              <a:rPr kumimoji="0" lang="en-US" altLang="en-US" sz="16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6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200" b="0" i="0" u="none" strike="noStrike" cap="none" normalizeH="0" baseline="0" dirty="0">
              <a:ln>
                <a:noFill/>
              </a:ln>
              <a:effectLst/>
            </a:endParaRPr>
          </a:p>
        </p:txBody>
      </p:sp>
      <p:graphicFrame>
        <p:nvGraphicFramePr>
          <p:cNvPr id="13" name="Table 12">
            <a:extLst>
              <a:ext uri="{FF2B5EF4-FFF2-40B4-BE49-F238E27FC236}">
                <a16:creationId xmlns:a16="http://schemas.microsoft.com/office/drawing/2014/main" id="{AD6AAF12-31E1-FD35-21DA-C5F4008511C8}"/>
              </a:ext>
            </a:extLst>
          </p:cNvPr>
          <p:cNvGraphicFramePr>
            <a:graphicFrameLocks noGrp="1"/>
          </p:cNvGraphicFramePr>
          <p:nvPr>
            <p:extLst>
              <p:ext uri="{D42A27DB-BD31-4B8C-83A1-F6EECF244321}">
                <p14:modId xmlns:p14="http://schemas.microsoft.com/office/powerpoint/2010/main" val="3317249646"/>
              </p:ext>
            </p:extLst>
          </p:nvPr>
        </p:nvGraphicFramePr>
        <p:xfrm>
          <a:off x="762000" y="1795285"/>
          <a:ext cx="7162800" cy="3919713"/>
        </p:xfrm>
        <a:graphic>
          <a:graphicData uri="http://schemas.openxmlformats.org/drawingml/2006/table">
            <a:tbl>
              <a:tblPr firstRow="1" firstCol="1" bandRow="1">
                <a:tableStyleId>{5C22544A-7EE6-4342-B048-85BDC9FD1C3A}</a:tableStyleId>
              </a:tblPr>
              <a:tblGrid>
                <a:gridCol w="2387600">
                  <a:extLst>
                    <a:ext uri="{9D8B030D-6E8A-4147-A177-3AD203B41FA5}">
                      <a16:colId xmlns:a16="http://schemas.microsoft.com/office/drawing/2014/main" val="3161649850"/>
                    </a:ext>
                  </a:extLst>
                </a:gridCol>
                <a:gridCol w="2387600">
                  <a:extLst>
                    <a:ext uri="{9D8B030D-6E8A-4147-A177-3AD203B41FA5}">
                      <a16:colId xmlns:a16="http://schemas.microsoft.com/office/drawing/2014/main" val="76209028"/>
                    </a:ext>
                  </a:extLst>
                </a:gridCol>
                <a:gridCol w="2387600">
                  <a:extLst>
                    <a:ext uri="{9D8B030D-6E8A-4147-A177-3AD203B41FA5}">
                      <a16:colId xmlns:a16="http://schemas.microsoft.com/office/drawing/2014/main" val="2874351515"/>
                    </a:ext>
                  </a:extLst>
                </a:gridCol>
              </a:tblGrid>
              <a:tr h="559959">
                <a:tc>
                  <a:txBody>
                    <a:bodyPr/>
                    <a:lstStyle/>
                    <a:p>
                      <a:pPr>
                        <a:lnSpc>
                          <a:spcPct val="107000"/>
                        </a:lnSpc>
                        <a:spcAft>
                          <a:spcPts val="800"/>
                        </a:spcAft>
                      </a:pPr>
                      <a:r>
                        <a:rPr lang="en-IN" sz="1200" kern="0">
                          <a:effectLst/>
                        </a:rPr>
                        <a:t>Operator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dirty="0">
                          <a:effectLst/>
                        </a:rPr>
                        <a:t>Example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Same as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085952512"/>
                  </a:ext>
                </a:extLst>
              </a:tr>
              <a:tr h="559959">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580862372"/>
                  </a:ext>
                </a:extLst>
              </a:tr>
              <a:tr h="559959">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a+b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363080607"/>
                  </a:ext>
                </a:extLst>
              </a:tr>
              <a:tr h="559959">
                <a:tc>
                  <a:txBody>
                    <a:bodyPr/>
                    <a:lstStyle/>
                    <a:p>
                      <a:pPr>
                        <a:lnSpc>
                          <a:spcPct val="107000"/>
                        </a:lnSpc>
                        <a:spcAft>
                          <a:spcPts val="800"/>
                        </a:spcAft>
                      </a:pPr>
                      <a:r>
                        <a:rPr lang="en-IN" sz="12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a-b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3007469846"/>
                  </a:ext>
                </a:extLst>
              </a:tr>
              <a:tr h="559959">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dirty="0">
                          <a:effectLst/>
                        </a:rPr>
                        <a:t>a = a*b</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749371482"/>
                  </a:ext>
                </a:extLst>
              </a:tr>
              <a:tr h="559959">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a/b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32879643"/>
                  </a:ext>
                </a:extLst>
              </a:tr>
              <a:tr h="559959">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a %= b</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dirty="0">
                          <a:effectLst/>
                        </a:rPr>
                        <a:t>a = </a:t>
                      </a:r>
                      <a:r>
                        <a:rPr lang="en-IN" sz="1200" kern="0" dirty="0" err="1">
                          <a:effectLst/>
                        </a:rPr>
                        <a:t>a%b</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550240066"/>
                  </a:ext>
                </a:extLst>
              </a:tr>
            </a:tbl>
          </a:graphicData>
        </a:graphic>
      </p:graphicFrame>
    </p:spTree>
    <p:extLst>
      <p:ext uri="{BB962C8B-B14F-4D97-AF65-F5344CB8AC3E}">
        <p14:creationId xmlns:p14="http://schemas.microsoft.com/office/powerpoint/2010/main" val="3695397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889FCD-409B-6162-1EC7-A0B4F4548043}"/>
              </a:ext>
            </a:extLst>
          </p:cNvPr>
          <p:cNvGraphicFramePr>
            <a:graphicFrameLocks noGrp="1"/>
          </p:cNvGraphicFramePr>
          <p:nvPr>
            <p:extLst>
              <p:ext uri="{D42A27DB-BD31-4B8C-83A1-F6EECF244321}">
                <p14:modId xmlns:p14="http://schemas.microsoft.com/office/powerpoint/2010/main" val="1728732410"/>
              </p:ext>
            </p:extLst>
          </p:nvPr>
        </p:nvGraphicFramePr>
        <p:xfrm>
          <a:off x="1066800" y="2971800"/>
          <a:ext cx="7239000" cy="2909697"/>
        </p:xfrm>
        <a:graphic>
          <a:graphicData uri="http://schemas.openxmlformats.org/drawingml/2006/table">
            <a:tbl>
              <a:tblPr firstRow="1" firstCol="1" bandRow="1">
                <a:tableStyleId>{5C22544A-7EE6-4342-B048-85BDC9FD1C3A}</a:tableStyleId>
              </a:tblPr>
              <a:tblGrid>
                <a:gridCol w="3619500">
                  <a:extLst>
                    <a:ext uri="{9D8B030D-6E8A-4147-A177-3AD203B41FA5}">
                      <a16:colId xmlns:a16="http://schemas.microsoft.com/office/drawing/2014/main" val="4085611927"/>
                    </a:ext>
                  </a:extLst>
                </a:gridCol>
                <a:gridCol w="3619500">
                  <a:extLst>
                    <a:ext uri="{9D8B030D-6E8A-4147-A177-3AD203B41FA5}">
                      <a16:colId xmlns:a16="http://schemas.microsoft.com/office/drawing/2014/main" val="1605821928"/>
                    </a:ext>
                  </a:extLst>
                </a:gridCol>
              </a:tblGrid>
              <a:tr h="0">
                <a:tc>
                  <a:txBody>
                    <a:bodyPr/>
                    <a:lstStyle/>
                    <a:p>
                      <a:pPr>
                        <a:lnSpc>
                          <a:spcPct val="107000"/>
                        </a:lnSpc>
                        <a:spcAft>
                          <a:spcPts val="800"/>
                        </a:spcAft>
                      </a:pPr>
                      <a:r>
                        <a:rPr lang="en-IN" sz="1200" kern="0" dirty="0">
                          <a:effectLst/>
                        </a:rPr>
                        <a:t>Operators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Meaning of operators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452444814"/>
                  </a:ext>
                </a:extLst>
              </a:tr>
              <a:tr h="0">
                <a:tc>
                  <a:txBody>
                    <a:bodyPr/>
                    <a:lstStyle/>
                    <a:p>
                      <a:pPr>
                        <a:lnSpc>
                          <a:spcPct val="107000"/>
                        </a:lnSpc>
                        <a:spcAft>
                          <a:spcPts val="800"/>
                        </a:spcAft>
                      </a:pPr>
                      <a:r>
                        <a:rPr lang="en-IN" sz="1200" kern="0" dirty="0">
                          <a:effectLst/>
                        </a:rPr>
                        <a:t>&amp;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Bitwise AND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4236208235"/>
                  </a:ext>
                </a:extLst>
              </a:tr>
              <a:tr h="0">
                <a:tc>
                  <a:txBody>
                    <a:bodyPr/>
                    <a:lstStyle/>
                    <a:p>
                      <a:pPr>
                        <a:lnSpc>
                          <a:spcPct val="107000"/>
                        </a:lnSpc>
                        <a:spcAft>
                          <a:spcPts val="800"/>
                        </a:spcAft>
                      </a:pPr>
                      <a:r>
                        <a:rPr lang="en-IN" sz="12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Bitwise 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953735944"/>
                  </a:ext>
                </a:extLst>
              </a:tr>
              <a:tr h="0">
                <a:tc>
                  <a:txBody>
                    <a:bodyPr/>
                    <a:lstStyle/>
                    <a:p>
                      <a:pPr>
                        <a:lnSpc>
                          <a:spcPct val="107000"/>
                        </a:lnSpc>
                        <a:spcAft>
                          <a:spcPts val="800"/>
                        </a:spcAft>
                      </a:pPr>
                      <a:r>
                        <a:rPr lang="en-IN" sz="1200" kern="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Bitwise exclusive 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2540476934"/>
                  </a:ext>
                </a:extLst>
              </a:tr>
              <a:tr h="0">
                <a:tc>
                  <a:txBody>
                    <a:bodyPr/>
                    <a:lstStyle/>
                    <a:p>
                      <a:pPr>
                        <a:lnSpc>
                          <a:spcPct val="107000"/>
                        </a:lnSpc>
                        <a:spcAft>
                          <a:spcPts val="800"/>
                        </a:spcAft>
                      </a:pPr>
                      <a:r>
                        <a:rPr lang="en-IN" sz="1200" kern="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Bitwise complement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1581654593"/>
                  </a:ext>
                </a:extLst>
              </a:tr>
              <a:tr h="0">
                <a:tc>
                  <a:txBody>
                    <a:bodyPr/>
                    <a:lstStyle/>
                    <a:p>
                      <a:pPr>
                        <a:lnSpc>
                          <a:spcPct val="107000"/>
                        </a:lnSpc>
                        <a:spcAft>
                          <a:spcPts val="800"/>
                        </a:spcAft>
                      </a:pPr>
                      <a:r>
                        <a:rPr lang="en-IN" sz="1200" kern="0">
                          <a:effectLst/>
                        </a:rPr>
                        <a:t>&lt;&lt;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a:effectLst/>
                        </a:rPr>
                        <a:t>Shift left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4077452267"/>
                  </a:ext>
                </a:extLst>
              </a:tr>
              <a:tr h="0">
                <a:tc>
                  <a:txBody>
                    <a:bodyPr/>
                    <a:lstStyle/>
                    <a:p>
                      <a:pPr>
                        <a:lnSpc>
                          <a:spcPct val="107000"/>
                        </a:lnSpc>
                        <a:spcAft>
                          <a:spcPts val="800"/>
                        </a:spcAft>
                      </a:pPr>
                      <a:r>
                        <a:rPr lang="en-IN" sz="1200" kern="0">
                          <a:effectLst/>
                        </a:rPr>
                        <a:t>&gt;&gt;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tc>
                  <a:txBody>
                    <a:bodyPr/>
                    <a:lstStyle/>
                    <a:p>
                      <a:pPr>
                        <a:lnSpc>
                          <a:spcPct val="107000"/>
                        </a:lnSpc>
                        <a:spcAft>
                          <a:spcPts val="800"/>
                        </a:spcAft>
                      </a:pPr>
                      <a:r>
                        <a:rPr lang="en-IN" sz="1200" kern="0" dirty="0">
                          <a:effectLst/>
                        </a:rPr>
                        <a:t>Shift right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28600" marR="228600" marT="114300" marB="114300" anchor="ctr"/>
                </a:tc>
                <a:extLst>
                  <a:ext uri="{0D108BD9-81ED-4DB2-BD59-A6C34878D82A}">
                    <a16:rowId xmlns:a16="http://schemas.microsoft.com/office/drawing/2014/main" val="2175981371"/>
                  </a:ext>
                </a:extLst>
              </a:tr>
            </a:tbl>
          </a:graphicData>
        </a:graphic>
      </p:graphicFrame>
      <p:sp>
        <p:nvSpPr>
          <p:cNvPr id="5" name="TextBox 4">
            <a:extLst>
              <a:ext uri="{FF2B5EF4-FFF2-40B4-BE49-F238E27FC236}">
                <a16:creationId xmlns:a16="http://schemas.microsoft.com/office/drawing/2014/main" id="{17249DC6-C257-AF98-0C07-AFA8895BC227}"/>
              </a:ext>
            </a:extLst>
          </p:cNvPr>
          <p:cNvSpPr txBox="1"/>
          <p:nvPr/>
        </p:nvSpPr>
        <p:spPr>
          <a:xfrm>
            <a:off x="838200" y="457200"/>
            <a:ext cx="8077200" cy="215443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C Bitwise Operators</a:t>
            </a:r>
            <a:endParaRPr kumimoji="0" lang="en-US" altLang="en-US" sz="800" b="0" i="0" u="sng"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During computation, mathematical operations like: addition, subtraction, multiplication, division, </a:t>
            </a:r>
            <a:r>
              <a:rPr kumimoji="0" lang="en-US" altLang="en-US" sz="1800" b="0" i="0" u="none"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etc</a:t>
            </a: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are converted to bit-level which makes processing faster and saves power.</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Bitwise operators are used in C programming to perform bit-level operations.</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Visit</a:t>
            </a: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hlinkClick r:id="rId2" tooltip="C bitwise operators">
                  <a:extLst>
                    <a:ext uri="{A12FA001-AC4F-418D-AE19-62706E023703}">
                      <ahyp:hlinkClr xmlns:ahyp="http://schemas.microsoft.com/office/drawing/2018/hyperlinkcolor" val="tx"/>
                    </a:ext>
                  </a:extLst>
                </a:hlinkClick>
              </a:rPr>
              <a:t>bitwise operator in C</a:t>
            </a: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to learn more.</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309113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A0076B-654D-F3F1-29EB-2B44C7B58F83}"/>
              </a:ext>
            </a:extLst>
          </p:cNvPr>
          <p:cNvSpPr txBox="1"/>
          <p:nvPr/>
        </p:nvSpPr>
        <p:spPr>
          <a:xfrm>
            <a:off x="2286000" y="612845"/>
            <a:ext cx="45720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Example 3: Assignment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Working of assignment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#include &lt;</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stdio.h</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&gt;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int main()</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int a = 5,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10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25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 0</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return 0;</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a:t>
            </a:r>
            <a:endParaRPr kumimoji="0" lang="en-US" altLang="en-US" sz="1800" b="0" i="0" u="none" strike="noStrike" cap="none" normalizeH="0" baseline="0" dirty="0">
              <a:ln>
                <a:noFill/>
              </a:ln>
              <a:effectLst/>
            </a:endParaRPr>
          </a:p>
        </p:txBody>
      </p:sp>
      <p:sp>
        <p:nvSpPr>
          <p:cNvPr id="6" name="TextBox 5">
            <a:extLst>
              <a:ext uri="{FF2B5EF4-FFF2-40B4-BE49-F238E27FC236}">
                <a16:creationId xmlns:a16="http://schemas.microsoft.com/office/drawing/2014/main" id="{852D369A-4E46-BC72-2993-A75BEC898A7E}"/>
              </a:ext>
            </a:extLst>
          </p:cNvPr>
          <p:cNvSpPr txBox="1"/>
          <p:nvPr/>
        </p:nvSpPr>
        <p:spPr>
          <a:xfrm>
            <a:off x="2286000" y="612845"/>
            <a:ext cx="45720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Example 3: Assignment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Working of assignment operators</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#include &lt;</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stdio.h</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&gt;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int main()</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int a = 5,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10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25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is 5</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c %= a;     // c = 0</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a:t>
            </a:r>
            <a:r>
              <a:rPr kumimoji="0" lang="en-US" altLang="en-US" sz="1800" b="0" i="0" u="none" strike="noStrike" cap="none" normalizeH="0" baseline="0" dirty="0" err="1">
                <a:ln>
                  <a:noFill/>
                </a:ln>
                <a:effectLst/>
                <a:latin typeface="Inconsolata" pitchFamily="1" charset="0"/>
                <a:ea typeface="Times New Roman" panose="02020603050405020304" pitchFamily="18" charset="0"/>
                <a:cs typeface="Courier New" panose="02070309020205020404" pitchFamily="49" charset="0"/>
              </a:rPr>
              <a:t>printf</a:t>
            </a: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%d\n", c);</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    return 0;</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a:t>
            </a:r>
            <a:endParaRPr kumimoji="0" lang="en-US" altLang="en-US" sz="1800" b="0" i="0" u="none" strike="noStrike" cap="none" normalizeH="0" baseline="0" dirty="0">
              <a:ln>
                <a:noFill/>
              </a:ln>
              <a:effectLst/>
            </a:endParaRPr>
          </a:p>
        </p:txBody>
      </p:sp>
      <p:sp>
        <p:nvSpPr>
          <p:cNvPr id="8" name="TextBox 7">
            <a:extLst>
              <a:ext uri="{FF2B5EF4-FFF2-40B4-BE49-F238E27FC236}">
                <a16:creationId xmlns:a16="http://schemas.microsoft.com/office/drawing/2014/main" id="{464AB346-40AC-91D9-68D4-567C050165C1}"/>
              </a:ext>
            </a:extLst>
          </p:cNvPr>
          <p:cNvSpPr txBox="1"/>
          <p:nvPr/>
        </p:nvSpPr>
        <p:spPr>
          <a:xfrm>
            <a:off x="7010400" y="3581400"/>
            <a:ext cx="457200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1" i="0" u="none"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Output</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5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10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5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25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5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800" b="0" i="0" u="none" strike="noStrike" cap="none" normalizeH="0" baseline="0" dirty="0">
                <a:ln>
                  <a:noFill/>
                </a:ln>
                <a:effectLst/>
                <a:latin typeface="Inconsolata" pitchFamily="1" charset="0"/>
                <a:ea typeface="Times New Roman" panose="02020603050405020304" pitchFamily="18" charset="0"/>
                <a:cs typeface="Courier New" panose="02070309020205020404" pitchFamily="49" charset="0"/>
              </a:rPr>
              <a:t>c = 0</a:t>
            </a:r>
            <a:endParaRPr lang="en-IN" dirty="0"/>
          </a:p>
        </p:txBody>
      </p:sp>
    </p:spTree>
    <p:extLst>
      <p:ext uri="{BB962C8B-B14F-4D97-AF65-F5344CB8AC3E}">
        <p14:creationId xmlns:p14="http://schemas.microsoft.com/office/powerpoint/2010/main" val="364210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F8FCA-6B83-E55D-FFEF-875742C9A88E}"/>
              </a:ext>
            </a:extLst>
          </p:cNvPr>
          <p:cNvSpPr>
            <a:spLocks noGrp="1"/>
          </p:cNvSpPr>
          <p:nvPr>
            <p:ph idx="1"/>
          </p:nvPr>
        </p:nvSpPr>
        <p:spPr>
          <a:xfrm>
            <a:off x="1967643" y="627374"/>
            <a:ext cx="6019799" cy="5719763"/>
          </a:xfrm>
        </p:spPr>
        <p:txBody>
          <a:bodyPr>
            <a:normAutofit/>
          </a:bodyPr>
          <a:lstStyle/>
          <a:p>
            <a:pPr>
              <a:lnSpc>
                <a:spcPct val="115000"/>
              </a:lnSpc>
              <a:spcAft>
                <a:spcPts val="1000"/>
              </a:spcAft>
            </a:pPr>
            <a:r>
              <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phase, we need to understand what is the problem statement, what is our requirement and what is the output of the problem solution. All these are included in the first phase of program development life cycle.</a:t>
            </a:r>
          </a:p>
          <a:p>
            <a:pPr>
              <a:lnSpc>
                <a:spcPct val="115000"/>
              </a:lnSpc>
              <a:spcAft>
                <a:spcPts val="1000"/>
              </a:spcAft>
            </a:pPr>
            <a:r>
              <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Problem Analysis</a:t>
            </a:r>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we determine the requirements like variables, functions, etc. to solve the problem. It means that we gather the required resources to solve the problem, which are defined in the problem definition phase.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IN" sz="20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 Development</a:t>
            </a:r>
            <a:r>
              <a:rPr lang="en-IN" sz="2000" b="1" u="sng" dirty="0">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we develop a step-by-step procedure that is used to solve the problem. It is very important phase for the program development. We write the solution in step-by-step statements.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49589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7655</TotalTime>
  <Words>6770</Words>
  <Application>Microsoft Office PowerPoint</Application>
  <PresentationFormat>On-screen Show (4:3)</PresentationFormat>
  <Paragraphs>891</Paragraphs>
  <Slides>83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83</vt:i4>
      </vt:variant>
    </vt:vector>
  </HeadingPairs>
  <TitlesOfParts>
    <vt:vector size="97" baseType="lpstr">
      <vt:lpstr>Arial</vt:lpstr>
      <vt:lpstr>Calibri</vt:lpstr>
      <vt:lpstr>Calibri Light</vt:lpstr>
      <vt:lpstr>Cambria</vt:lpstr>
      <vt:lpstr>Consolas</vt:lpstr>
      <vt:lpstr>Courier New</vt:lpstr>
      <vt:lpstr>Google Sans</vt:lpstr>
      <vt:lpstr>Helvetica</vt:lpstr>
      <vt:lpstr>Inconsolata</vt:lpstr>
      <vt:lpstr>Nunito</vt:lpstr>
      <vt:lpstr>Segoe UI</vt:lpstr>
      <vt:lpstr>Symbol</vt:lpstr>
      <vt:lpstr>Times New Roman</vt:lpstr>
      <vt:lpstr>Office Theme</vt:lpstr>
      <vt:lpstr>PowerPoint Presentation</vt:lpstr>
      <vt:lpstr>PowerPoint Presentation</vt:lpstr>
      <vt:lpstr>PowerPoint Presentation</vt:lpstr>
      <vt:lpstr> Characteristics of c language:</vt:lpstr>
      <vt:lpstr>The following code is one of the simplest C programs that will help us the basic syntax structure of a C program. </vt:lpstr>
      <vt:lpstr>Program development</vt:lpstr>
      <vt:lpstr>Program Development C</vt:lpstr>
      <vt:lpstr>PowerPoint Presentation</vt:lpstr>
      <vt:lpstr>PowerPoint Presentation</vt:lpstr>
      <vt:lpstr>PowerPoint Presentation</vt:lpstr>
      <vt:lpstr>Structure of the C program </vt:lpstr>
      <vt:lpstr>Components of a C Program:  </vt:lpstr>
      <vt:lpstr>PowerPoint Presentation</vt:lpstr>
      <vt:lpstr>PowerPoint Presentation</vt:lpstr>
      <vt:lpstr>PowerPoint Presentation</vt:lpstr>
      <vt:lpstr>Algorithm</vt:lpstr>
      <vt:lpstr>Flow chart</vt:lpstr>
      <vt:lpstr>Flowchart Guidelines  </vt:lpstr>
      <vt:lpstr>PowerPoint Presentation</vt:lpstr>
      <vt:lpstr>PowerPoint Presentation</vt:lpstr>
      <vt:lpstr>Token:-</vt:lpstr>
      <vt:lpstr>  Keywords  Identifiers  Constants Strings Special Symbols Operators </vt:lpstr>
      <vt:lpstr> Use of the Tokens in C </vt:lpstr>
      <vt:lpstr>PowerPoint Presentation</vt:lpstr>
      <vt:lpstr>Keywords  </vt:lpstr>
      <vt:lpstr>These 32 keywords are classified into 3 types namely </vt:lpstr>
      <vt:lpstr> 1. Type related Keywords (16) </vt:lpstr>
      <vt:lpstr>2. Storage related Keywords (4) </vt:lpstr>
      <vt:lpstr>Control flow related    keywords: </vt:lpstr>
      <vt:lpstr>PowerPoint Presentation</vt:lpstr>
      <vt:lpstr>Identifiers: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development in C</dc:title>
  <dc:creator>SAMSUNG</dc:creator>
  <cp:lastModifiedBy>Mayank Jindal</cp:lastModifiedBy>
  <cp:revision>91</cp:revision>
  <dcterms:created xsi:type="dcterms:W3CDTF">2023-08-04T04:09:45Z</dcterms:created>
  <dcterms:modified xsi:type="dcterms:W3CDTF">2024-09-04T16:10:17Z</dcterms:modified>
</cp:coreProperties>
</file>