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27" name="PlaceHolder 2"/>
          <p:cNvSpPr>
            <a:spLocks noGrp="1"/>
          </p:cNvSpPr>
          <p:nvPr>
            <p:ph type="body"/>
          </p:nvPr>
        </p:nvSpPr>
        <p:spPr>
          <a:xfrm>
            <a:off x="0" y="1645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28" name="PlaceHolder 3"/>
          <p:cNvSpPr>
            <a:spLocks noGrp="1"/>
          </p:cNvSpPr>
          <p:nvPr>
            <p:ph type="body"/>
          </p:nvPr>
        </p:nvSpPr>
        <p:spPr>
          <a:xfrm>
            <a:off x="0" y="5659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30"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1"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2" name="PlaceHolder 4"/>
          <p:cNvSpPr>
            <a:spLocks noGrp="1"/>
          </p:cNvSpPr>
          <p:nvPr>
            <p:ph type="body"/>
          </p:nvPr>
        </p:nvSpPr>
        <p:spPr>
          <a:xfrm>
            <a:off x="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3" name="PlaceHolder 5"/>
          <p:cNvSpPr>
            <a:spLocks noGrp="1"/>
          </p:cNvSpPr>
          <p:nvPr>
            <p:ph type="body"/>
          </p:nvPr>
        </p:nvSpPr>
        <p:spPr>
          <a:xfrm>
            <a:off x="624708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35" name="PlaceHolder 2"/>
          <p:cNvSpPr>
            <a:spLocks noGrp="1"/>
          </p:cNvSpPr>
          <p:nvPr>
            <p:ph type="body"/>
          </p:nvPr>
        </p:nvSpPr>
        <p:spPr>
          <a:xfrm>
            <a:off x="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6" name="PlaceHolder 3"/>
          <p:cNvSpPr>
            <a:spLocks noGrp="1"/>
          </p:cNvSpPr>
          <p:nvPr>
            <p:ph type="body"/>
          </p:nvPr>
        </p:nvSpPr>
        <p:spPr>
          <a:xfrm>
            <a:off x="412200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7" name="PlaceHolder 4"/>
          <p:cNvSpPr>
            <a:spLocks noGrp="1"/>
          </p:cNvSpPr>
          <p:nvPr>
            <p:ph type="body"/>
          </p:nvPr>
        </p:nvSpPr>
        <p:spPr>
          <a:xfrm>
            <a:off x="824436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8" name="PlaceHolder 5"/>
          <p:cNvSpPr>
            <a:spLocks noGrp="1"/>
          </p:cNvSpPr>
          <p:nvPr>
            <p:ph type="body"/>
          </p:nvPr>
        </p:nvSpPr>
        <p:spPr>
          <a:xfrm>
            <a:off x="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39" name="PlaceHolder 6"/>
          <p:cNvSpPr>
            <a:spLocks noGrp="1"/>
          </p:cNvSpPr>
          <p:nvPr>
            <p:ph type="body"/>
          </p:nvPr>
        </p:nvSpPr>
        <p:spPr>
          <a:xfrm>
            <a:off x="412200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40" name="PlaceHolder 7"/>
          <p:cNvSpPr>
            <a:spLocks noGrp="1"/>
          </p:cNvSpPr>
          <p:nvPr>
            <p:ph type="body"/>
          </p:nvPr>
        </p:nvSpPr>
        <p:spPr>
          <a:xfrm>
            <a:off x="824436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49" name="PlaceHolder 2"/>
          <p:cNvSpPr>
            <a:spLocks noGrp="1"/>
          </p:cNvSpPr>
          <p:nvPr>
            <p:ph type="subTitle"/>
          </p:nvPr>
        </p:nvSpPr>
        <p:spPr>
          <a:xfrm>
            <a:off x="0" y="164520"/>
            <a:ext cx="12191760" cy="7678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51" name="PlaceHolder 2"/>
          <p:cNvSpPr>
            <a:spLocks noGrp="1"/>
          </p:cNvSpPr>
          <p:nvPr>
            <p:ph type="body"/>
          </p:nvPr>
        </p:nvSpPr>
        <p:spPr>
          <a:xfrm>
            <a:off x="0" y="164520"/>
            <a:ext cx="12191760" cy="767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53" name="PlaceHolder 2"/>
          <p:cNvSpPr>
            <a:spLocks noGrp="1"/>
          </p:cNvSpPr>
          <p:nvPr>
            <p:ph type="body"/>
          </p:nvPr>
        </p:nvSpPr>
        <p:spPr>
          <a:xfrm>
            <a:off x="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54" name="PlaceHolder 3"/>
          <p:cNvSpPr>
            <a:spLocks noGrp="1"/>
          </p:cNvSpPr>
          <p:nvPr>
            <p:ph type="body"/>
          </p:nvPr>
        </p:nvSpPr>
        <p:spPr>
          <a:xfrm>
            <a:off x="624708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58"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59" name="PlaceHolder 3"/>
          <p:cNvSpPr>
            <a:spLocks noGrp="1"/>
          </p:cNvSpPr>
          <p:nvPr>
            <p:ph type="body"/>
          </p:nvPr>
        </p:nvSpPr>
        <p:spPr>
          <a:xfrm>
            <a:off x="624708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60" name="PlaceHolder 4"/>
          <p:cNvSpPr>
            <a:spLocks noGrp="1"/>
          </p:cNvSpPr>
          <p:nvPr>
            <p:ph type="body"/>
          </p:nvPr>
        </p:nvSpPr>
        <p:spPr>
          <a:xfrm>
            <a:off x="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6" name="PlaceHolder 2"/>
          <p:cNvSpPr>
            <a:spLocks noGrp="1"/>
          </p:cNvSpPr>
          <p:nvPr>
            <p:ph type="subTitle"/>
          </p:nvPr>
        </p:nvSpPr>
        <p:spPr>
          <a:xfrm>
            <a:off x="0" y="164520"/>
            <a:ext cx="12191760" cy="7678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62" name="PlaceHolder 2"/>
          <p:cNvSpPr>
            <a:spLocks noGrp="1"/>
          </p:cNvSpPr>
          <p:nvPr>
            <p:ph type="body"/>
          </p:nvPr>
        </p:nvSpPr>
        <p:spPr>
          <a:xfrm>
            <a:off x="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63"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64" name="PlaceHolder 4"/>
          <p:cNvSpPr>
            <a:spLocks noGrp="1"/>
          </p:cNvSpPr>
          <p:nvPr>
            <p:ph type="body"/>
          </p:nvPr>
        </p:nvSpPr>
        <p:spPr>
          <a:xfrm>
            <a:off x="624708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66"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67"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68" name="PlaceHolder 4"/>
          <p:cNvSpPr>
            <a:spLocks noGrp="1"/>
          </p:cNvSpPr>
          <p:nvPr>
            <p:ph type="body"/>
          </p:nvPr>
        </p:nvSpPr>
        <p:spPr>
          <a:xfrm>
            <a:off x="0" y="5659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70" name="PlaceHolder 2"/>
          <p:cNvSpPr>
            <a:spLocks noGrp="1"/>
          </p:cNvSpPr>
          <p:nvPr>
            <p:ph type="body"/>
          </p:nvPr>
        </p:nvSpPr>
        <p:spPr>
          <a:xfrm>
            <a:off x="0" y="1645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71" name="PlaceHolder 3"/>
          <p:cNvSpPr>
            <a:spLocks noGrp="1"/>
          </p:cNvSpPr>
          <p:nvPr>
            <p:ph type="body"/>
          </p:nvPr>
        </p:nvSpPr>
        <p:spPr>
          <a:xfrm>
            <a:off x="0" y="5659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73"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74"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75" name="PlaceHolder 4"/>
          <p:cNvSpPr>
            <a:spLocks noGrp="1"/>
          </p:cNvSpPr>
          <p:nvPr>
            <p:ph type="body"/>
          </p:nvPr>
        </p:nvSpPr>
        <p:spPr>
          <a:xfrm>
            <a:off x="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76" name="PlaceHolder 5"/>
          <p:cNvSpPr>
            <a:spLocks noGrp="1"/>
          </p:cNvSpPr>
          <p:nvPr>
            <p:ph type="body"/>
          </p:nvPr>
        </p:nvSpPr>
        <p:spPr>
          <a:xfrm>
            <a:off x="624708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78" name="PlaceHolder 2"/>
          <p:cNvSpPr>
            <a:spLocks noGrp="1"/>
          </p:cNvSpPr>
          <p:nvPr>
            <p:ph type="body"/>
          </p:nvPr>
        </p:nvSpPr>
        <p:spPr>
          <a:xfrm>
            <a:off x="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79" name="PlaceHolder 3"/>
          <p:cNvSpPr>
            <a:spLocks noGrp="1"/>
          </p:cNvSpPr>
          <p:nvPr>
            <p:ph type="body"/>
          </p:nvPr>
        </p:nvSpPr>
        <p:spPr>
          <a:xfrm>
            <a:off x="412200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80" name="PlaceHolder 4"/>
          <p:cNvSpPr>
            <a:spLocks noGrp="1"/>
          </p:cNvSpPr>
          <p:nvPr>
            <p:ph type="body"/>
          </p:nvPr>
        </p:nvSpPr>
        <p:spPr>
          <a:xfrm>
            <a:off x="8244360" y="1645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81" name="PlaceHolder 5"/>
          <p:cNvSpPr>
            <a:spLocks noGrp="1"/>
          </p:cNvSpPr>
          <p:nvPr>
            <p:ph type="body"/>
          </p:nvPr>
        </p:nvSpPr>
        <p:spPr>
          <a:xfrm>
            <a:off x="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82" name="PlaceHolder 6"/>
          <p:cNvSpPr>
            <a:spLocks noGrp="1"/>
          </p:cNvSpPr>
          <p:nvPr>
            <p:ph type="body"/>
          </p:nvPr>
        </p:nvSpPr>
        <p:spPr>
          <a:xfrm>
            <a:off x="412200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83" name="PlaceHolder 7"/>
          <p:cNvSpPr>
            <a:spLocks noGrp="1"/>
          </p:cNvSpPr>
          <p:nvPr>
            <p:ph type="body"/>
          </p:nvPr>
        </p:nvSpPr>
        <p:spPr>
          <a:xfrm>
            <a:off x="8244360" y="565920"/>
            <a:ext cx="392544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8" name="PlaceHolder 2"/>
          <p:cNvSpPr>
            <a:spLocks noGrp="1"/>
          </p:cNvSpPr>
          <p:nvPr>
            <p:ph type="body"/>
          </p:nvPr>
        </p:nvSpPr>
        <p:spPr>
          <a:xfrm>
            <a:off x="0" y="164520"/>
            <a:ext cx="12191760" cy="767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10" name="PlaceHolder 2"/>
          <p:cNvSpPr>
            <a:spLocks noGrp="1"/>
          </p:cNvSpPr>
          <p:nvPr>
            <p:ph type="body"/>
          </p:nvPr>
        </p:nvSpPr>
        <p:spPr>
          <a:xfrm>
            <a:off x="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11" name="PlaceHolder 3"/>
          <p:cNvSpPr>
            <a:spLocks noGrp="1"/>
          </p:cNvSpPr>
          <p:nvPr>
            <p:ph type="body"/>
          </p:nvPr>
        </p:nvSpPr>
        <p:spPr>
          <a:xfrm>
            <a:off x="624708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15"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16" name="PlaceHolder 3"/>
          <p:cNvSpPr>
            <a:spLocks noGrp="1"/>
          </p:cNvSpPr>
          <p:nvPr>
            <p:ph type="body"/>
          </p:nvPr>
        </p:nvSpPr>
        <p:spPr>
          <a:xfrm>
            <a:off x="624708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17" name="PlaceHolder 4"/>
          <p:cNvSpPr>
            <a:spLocks noGrp="1"/>
          </p:cNvSpPr>
          <p:nvPr>
            <p:ph type="body"/>
          </p:nvPr>
        </p:nvSpPr>
        <p:spPr>
          <a:xfrm>
            <a:off x="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19" name="PlaceHolder 2"/>
          <p:cNvSpPr>
            <a:spLocks noGrp="1"/>
          </p:cNvSpPr>
          <p:nvPr>
            <p:ph type="body"/>
          </p:nvPr>
        </p:nvSpPr>
        <p:spPr>
          <a:xfrm>
            <a:off x="0" y="164520"/>
            <a:ext cx="5949360" cy="767880"/>
          </a:xfrm>
          <a:prstGeom prst="rect">
            <a:avLst/>
          </a:prstGeom>
        </p:spPr>
        <p:txBody>
          <a:bodyPr lIns="0" rIns="0" tIns="0" bIns="0">
            <a:normAutofit/>
          </a:bodyPr>
          <a:p>
            <a:endParaRPr b="0" lang="en-US" sz="2000" spc="-1" strike="noStrike">
              <a:solidFill>
                <a:srgbClr val="262626"/>
              </a:solidFill>
              <a:latin typeface="Corbel"/>
            </a:endParaRPr>
          </a:p>
        </p:txBody>
      </p:sp>
      <p:sp>
        <p:nvSpPr>
          <p:cNvPr id="20"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21" name="PlaceHolder 4"/>
          <p:cNvSpPr>
            <a:spLocks noGrp="1"/>
          </p:cNvSpPr>
          <p:nvPr>
            <p:ph type="body"/>
          </p:nvPr>
        </p:nvSpPr>
        <p:spPr>
          <a:xfrm>
            <a:off x="6247080" y="5659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orbel"/>
            </a:endParaRPr>
          </a:p>
        </p:txBody>
      </p:sp>
      <p:sp>
        <p:nvSpPr>
          <p:cNvPr id="23" name="PlaceHolder 2"/>
          <p:cNvSpPr>
            <a:spLocks noGrp="1"/>
          </p:cNvSpPr>
          <p:nvPr>
            <p:ph type="body"/>
          </p:nvPr>
        </p:nvSpPr>
        <p:spPr>
          <a:xfrm>
            <a:off x="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24" name="PlaceHolder 3"/>
          <p:cNvSpPr>
            <a:spLocks noGrp="1"/>
          </p:cNvSpPr>
          <p:nvPr>
            <p:ph type="body"/>
          </p:nvPr>
        </p:nvSpPr>
        <p:spPr>
          <a:xfrm>
            <a:off x="6247080" y="164520"/>
            <a:ext cx="5949360" cy="366120"/>
          </a:xfrm>
          <a:prstGeom prst="rect">
            <a:avLst/>
          </a:prstGeom>
        </p:spPr>
        <p:txBody>
          <a:bodyPr lIns="0" rIns="0" tIns="0" bIns="0">
            <a:normAutofit/>
          </a:bodyPr>
          <a:p>
            <a:endParaRPr b="0" lang="en-US" sz="2000" spc="-1" strike="noStrike">
              <a:solidFill>
                <a:srgbClr val="262626"/>
              </a:solidFill>
              <a:latin typeface="Corbel"/>
            </a:endParaRPr>
          </a:p>
        </p:txBody>
      </p:sp>
      <p:sp>
        <p:nvSpPr>
          <p:cNvPr id="25" name="PlaceHolder 4"/>
          <p:cNvSpPr>
            <a:spLocks noGrp="1"/>
          </p:cNvSpPr>
          <p:nvPr>
            <p:ph type="body"/>
          </p:nvPr>
        </p:nvSpPr>
        <p:spPr>
          <a:xfrm>
            <a:off x="0" y="565920"/>
            <a:ext cx="12191760" cy="366120"/>
          </a:xfrm>
          <a:prstGeom prst="rect">
            <a:avLst/>
          </a:prstGeom>
        </p:spPr>
        <p:txBody>
          <a:bodyPr lIns="0" rIns="0" tIns="0" bIns="0">
            <a:normAutofit/>
          </a:bodyPr>
          <a:p>
            <a:endParaRPr b="0" lang="en-US" sz="2000" spc="-1" strike="noStrike">
              <a:solidFill>
                <a:srgbClr val="262626"/>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0"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5231880" y="2277000"/>
            <a:ext cx="5711760" cy="3936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body"/>
          </p:nvPr>
        </p:nvSpPr>
        <p:spPr>
          <a:xfrm>
            <a:off x="1103400" y="1412640"/>
            <a:ext cx="4559760" cy="3695760"/>
          </a:xfrm>
          <a:prstGeom prst="rect">
            <a:avLst/>
          </a:prstGeom>
        </p:spPr>
        <p:txBody>
          <a:bodyPr lIns="90000" rIns="90000" tIns="45000" bIns="45000" anchor="ctr"/>
          <a:p>
            <a:pPr algn="ctr">
              <a:lnSpc>
                <a:spcPct val="100000"/>
              </a:lnSpc>
            </a:pPr>
            <a:r>
              <a:rPr b="0" lang="en-US" sz="2140" spc="-1" strike="noStrike">
                <a:solidFill>
                  <a:srgbClr val="404040"/>
                </a:solidFill>
                <a:latin typeface="Corbel"/>
              </a:rPr>
              <a:t>Your Picture Here</a:t>
            </a:r>
            <a:endParaRPr b="0" lang="en-US" sz="2140" spc="-1" strike="noStrike">
              <a:solidFill>
                <a:srgbClr val="262626"/>
              </a:solidFill>
              <a:latin typeface="Corbel"/>
            </a:endParaRPr>
          </a:p>
        </p:txBody>
      </p:sp>
      <p:sp>
        <p:nvSpPr>
          <p:cNvPr id="4"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orbel"/>
              </a:rPr>
              <a:t>Click to edit the title text </a:t>
            </a:r>
            <a:r>
              <a:rPr b="0" lang="en-US" sz="1800" spc="-1" strike="noStrike">
                <a:solidFill>
                  <a:srgbClr val="000000"/>
                </a:solidFill>
                <a:latin typeface="Corbel"/>
              </a:rPr>
              <a:t>format</a:t>
            </a:r>
            <a:endParaRPr b="0" lang="en-US" sz="18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42"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43" name="PlaceHolder 3"/>
          <p:cNvSpPr>
            <a:spLocks noGrp="1"/>
          </p:cNvSpPr>
          <p:nvPr>
            <p:ph type="body"/>
          </p:nvPr>
        </p:nvSpPr>
        <p:spPr>
          <a:xfrm>
            <a:off x="0" y="164520"/>
            <a:ext cx="12191760" cy="767880"/>
          </a:xfrm>
          <a:prstGeom prst="rect">
            <a:avLst/>
          </a:prstGeom>
        </p:spPr>
        <p:txBody>
          <a:bodyPr anchor="ctr"/>
          <a:p>
            <a:pPr algn="ctr">
              <a:lnSpc>
                <a:spcPct val="112000"/>
              </a:lnSpc>
              <a:spcBef>
                <a:spcPts val="901"/>
              </a:spcBef>
            </a:pPr>
            <a:r>
              <a:rPr b="0" lang="en-US" sz="4800" spc="-1" strike="noStrike">
                <a:solidFill>
                  <a:srgbClr val="404040"/>
                </a:solidFill>
                <a:latin typeface="Century Schoolbook"/>
              </a:rPr>
              <a:t>BASIC LAYOUT</a:t>
            </a:r>
            <a:endParaRPr b="0" lang="en-US" sz="4800" spc="-1" strike="noStrike">
              <a:solidFill>
                <a:srgbClr val="262626"/>
              </a:solidFill>
              <a:latin typeface="Corbel"/>
            </a:endParaRPr>
          </a:p>
        </p:txBody>
      </p:sp>
      <p:sp>
        <p:nvSpPr>
          <p:cNvPr id="44" name="PlaceHolder 4"/>
          <p:cNvSpPr>
            <a:spLocks noGrp="1"/>
          </p:cNvSpPr>
          <p:nvPr>
            <p:ph type="body"/>
          </p:nvPr>
        </p:nvSpPr>
        <p:spPr>
          <a:xfrm>
            <a:off x="0" y="932760"/>
            <a:ext cx="12191760" cy="383760"/>
          </a:xfrm>
          <a:prstGeom prst="rect">
            <a:avLst/>
          </a:prstGeom>
        </p:spPr>
        <p:txBody>
          <a:bodyPr anchor="ctr"/>
          <a:p>
            <a:pPr algn="ctr">
              <a:lnSpc>
                <a:spcPct val="112000"/>
              </a:lnSpc>
              <a:spcBef>
                <a:spcPts val="901"/>
              </a:spcBef>
            </a:pPr>
            <a:r>
              <a:rPr b="0" lang="en-US" sz="1870" spc="-1" strike="noStrike">
                <a:solidFill>
                  <a:srgbClr val="404040"/>
                </a:solidFill>
                <a:latin typeface="Corbel"/>
              </a:rPr>
              <a:t>Insert the title of your subtitle Here</a:t>
            </a:r>
            <a:endParaRPr b="0" lang="en-US" sz="1870" spc="-1" strike="noStrike">
              <a:solidFill>
                <a:srgbClr val="262626"/>
              </a:solidFill>
              <a:latin typeface="Corbel"/>
            </a:endParaRPr>
          </a:p>
        </p:txBody>
      </p:sp>
      <p:sp>
        <p:nvSpPr>
          <p:cNvPr id="45" name="CustomShape 5"/>
          <p:cNvSpPr/>
          <p:nvPr/>
        </p:nvSpPr>
        <p:spPr>
          <a:xfrm>
            <a:off x="4037400" y="0"/>
            <a:ext cx="4128120" cy="6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0" y="6753240"/>
            <a:ext cx="12191760" cy="11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PlaceHolder 7"/>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orbel"/>
              </a:rPr>
              <a:t>Click to edit the title text format</a:t>
            </a:r>
            <a:endParaRPr b="0" lang="en-US" sz="18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Line 1"/>
          <p:cNvSpPr/>
          <p:nvPr/>
        </p:nvSpPr>
        <p:spPr>
          <a:xfrm flipV="1">
            <a:off x="3213360" y="5734440"/>
            <a:ext cx="0" cy="1123560"/>
          </a:xfrm>
          <a:prstGeom prst="line">
            <a:avLst/>
          </a:prstGeom>
          <a:ln w="25560">
            <a:solidFill>
              <a:schemeClr val="accent1"/>
            </a:solidFill>
            <a:round/>
            <a:tailEnd len="med" type="oval" w="med"/>
          </a:ln>
        </p:spPr>
        <p:style>
          <a:lnRef idx="1">
            <a:schemeClr val="accent1"/>
          </a:lnRef>
          <a:fillRef idx="0">
            <a:schemeClr val="accent1"/>
          </a:fillRef>
          <a:effectRef idx="0">
            <a:schemeClr val="accent1"/>
          </a:effectRef>
          <a:fontRef idx="minor"/>
        </p:style>
      </p:sp>
      <p:sp>
        <p:nvSpPr>
          <p:cNvPr id="85" name="CustomShape 2"/>
          <p:cNvSpPr/>
          <p:nvPr/>
        </p:nvSpPr>
        <p:spPr>
          <a:xfrm>
            <a:off x="763560" y="301680"/>
            <a:ext cx="10848240" cy="1721880"/>
          </a:xfrm>
          <a:prstGeom prst="rect">
            <a:avLst/>
          </a:prstGeom>
          <a:noFill/>
          <a:ln>
            <a:noFill/>
          </a:ln>
        </p:spPr>
        <p:style>
          <a:lnRef idx="0"/>
          <a:fillRef idx="0"/>
          <a:effectRef idx="0"/>
          <a:fontRef idx="minor"/>
        </p:style>
        <p:txBody>
          <a:bodyPr>
            <a:normAutofit/>
          </a:bodyPr>
          <a:p>
            <a:pPr algn="ctr">
              <a:lnSpc>
                <a:spcPct val="85000"/>
              </a:lnSpc>
            </a:pPr>
            <a:r>
              <a:rPr b="0" lang="en-IN" sz="4400" spc="-1" strike="noStrike" cap="all">
                <a:solidFill>
                  <a:srgbClr val="1d1a1d"/>
                </a:solidFill>
                <a:latin typeface="Times New Roman"/>
              </a:rPr>
              <a:t>TWITTER DATA ANALYSIS USING HADOOP ECOSYSTEM</a:t>
            </a:r>
            <a:endParaRPr b="0" lang="en-IN" sz="4400" spc="-1" strike="noStrike">
              <a:latin typeface="Arial"/>
            </a:endParaRPr>
          </a:p>
        </p:txBody>
      </p:sp>
      <p:sp>
        <p:nvSpPr>
          <p:cNvPr id="86" name="CustomShape 3"/>
          <p:cNvSpPr/>
          <p:nvPr/>
        </p:nvSpPr>
        <p:spPr>
          <a:xfrm>
            <a:off x="9084240" y="3256920"/>
            <a:ext cx="2886120" cy="577800"/>
          </a:xfrm>
          <a:prstGeom prst="rect">
            <a:avLst/>
          </a:prstGeom>
          <a:noFill/>
          <a:ln>
            <a:noFill/>
          </a:ln>
        </p:spPr>
        <p:style>
          <a:lnRef idx="0"/>
          <a:fillRef idx="0"/>
          <a:effectRef idx="0"/>
          <a:fontRef idx="minor"/>
        </p:style>
        <p:txBody>
          <a:bodyPr wrap="none" lIns="90000" rIns="90000" tIns="45000" bIns="45000" anchor="b"/>
          <a:p>
            <a:pPr algn="ctr">
              <a:lnSpc>
                <a:spcPct val="100000"/>
              </a:lnSpc>
            </a:pPr>
            <a:r>
              <a:rPr b="1" lang="en-IN" sz="3200" spc="-1" strike="noStrike" cap="all">
                <a:solidFill>
                  <a:srgbClr val="000000"/>
                </a:solidFill>
                <a:latin typeface="Times New Roman"/>
              </a:rPr>
              <a:t>Group No - 6</a:t>
            </a:r>
            <a:endParaRPr b="0" lang="en-IN" sz="3200" spc="-1" strike="noStrike">
              <a:latin typeface="Arial"/>
            </a:endParaRPr>
          </a:p>
        </p:txBody>
      </p:sp>
      <p:sp>
        <p:nvSpPr>
          <p:cNvPr id="87" name="CustomShape 4"/>
          <p:cNvSpPr/>
          <p:nvPr/>
        </p:nvSpPr>
        <p:spPr>
          <a:xfrm>
            <a:off x="7679520" y="3938400"/>
            <a:ext cx="4301640" cy="1614960"/>
          </a:xfrm>
          <a:prstGeom prst="rect">
            <a:avLst/>
          </a:prstGeom>
          <a:noFill/>
          <a:ln>
            <a:noFill/>
          </a:ln>
        </p:spPr>
        <p:style>
          <a:lnRef idx="0"/>
          <a:fillRef idx="0"/>
          <a:effectRef idx="0"/>
          <a:fontRef idx="minor"/>
        </p:style>
        <p:txBody>
          <a:bodyPr lIns="90000" rIns="90000" tIns="45000" bIns="45000"/>
          <a:p>
            <a:pPr algn="r">
              <a:lnSpc>
                <a:spcPct val="100000"/>
              </a:lnSpc>
            </a:pPr>
            <a:r>
              <a:rPr b="0" lang="en-IN" sz="2000" spc="-1" strike="noStrike">
                <a:solidFill>
                  <a:srgbClr val="000000"/>
                </a:solidFill>
                <a:latin typeface="Times New Roman"/>
              </a:rPr>
              <a:t>Prashant Arora (15MI544)</a:t>
            </a:r>
            <a:endParaRPr b="0" lang="en-IN" sz="2000" spc="-1" strike="noStrike">
              <a:latin typeface="Arial"/>
            </a:endParaRPr>
          </a:p>
          <a:p>
            <a:pPr algn="r">
              <a:lnSpc>
                <a:spcPct val="100000"/>
              </a:lnSpc>
            </a:pPr>
            <a:r>
              <a:rPr b="0" lang="en-IN" sz="2000" spc="-1" strike="noStrike">
                <a:solidFill>
                  <a:srgbClr val="000000"/>
                </a:solidFill>
                <a:latin typeface="Times New Roman"/>
              </a:rPr>
              <a:t>Mayank Kumar Singh (15MI538)</a:t>
            </a:r>
            <a:endParaRPr b="0" lang="en-IN" sz="2000" spc="-1" strike="noStrike">
              <a:latin typeface="Arial"/>
            </a:endParaRPr>
          </a:p>
          <a:p>
            <a:pPr algn="r">
              <a:lnSpc>
                <a:spcPct val="100000"/>
              </a:lnSpc>
            </a:pPr>
            <a:r>
              <a:rPr b="0" lang="en-IN" sz="2000" spc="-1" strike="noStrike">
                <a:solidFill>
                  <a:srgbClr val="000000"/>
                </a:solidFill>
                <a:latin typeface="Times New Roman"/>
              </a:rPr>
              <a:t>Ashutosh Dubey (15MI537)</a:t>
            </a:r>
            <a:endParaRPr b="0" lang="en-IN" sz="2000" spc="-1" strike="noStrike">
              <a:latin typeface="Arial"/>
            </a:endParaRPr>
          </a:p>
          <a:p>
            <a:pPr algn="r">
              <a:lnSpc>
                <a:spcPct val="100000"/>
              </a:lnSpc>
            </a:pPr>
            <a:r>
              <a:rPr b="0" lang="en-IN" sz="2000" spc="-1" strike="noStrike">
                <a:solidFill>
                  <a:srgbClr val="000000"/>
                </a:solidFill>
                <a:latin typeface="Times New Roman"/>
              </a:rPr>
              <a:t>Gopal Khatri(15MI520)</a:t>
            </a:r>
            <a:endParaRPr b="0" lang="en-IN" sz="2000" spc="-1" strike="noStrike">
              <a:latin typeface="Arial"/>
            </a:endParaRPr>
          </a:p>
          <a:p>
            <a:pPr algn="r">
              <a:lnSpc>
                <a:spcPct val="100000"/>
              </a:lnSpc>
            </a:pPr>
            <a:r>
              <a:rPr b="0" lang="en-IN" sz="2000" spc="-1" strike="noStrike">
                <a:solidFill>
                  <a:srgbClr val="000000"/>
                </a:solidFill>
                <a:latin typeface="Times New Roman"/>
              </a:rPr>
              <a:t>Anubhav Markanday (15MI521)</a:t>
            </a:r>
            <a:endParaRPr b="0" lang="en-IN" sz="2000" spc="-1" strike="noStrike">
              <a:latin typeface="Arial"/>
            </a:endParaRPr>
          </a:p>
        </p:txBody>
      </p:sp>
      <p:pic>
        <p:nvPicPr>
          <p:cNvPr id="88" name="Picture 10" descr=""/>
          <p:cNvPicPr/>
          <p:nvPr/>
        </p:nvPicPr>
        <p:blipFill>
          <a:blip r:embed="rId1"/>
          <a:stretch/>
        </p:blipFill>
        <p:spPr>
          <a:xfrm>
            <a:off x="5045760" y="3072600"/>
            <a:ext cx="1800000" cy="1665360"/>
          </a:xfrm>
          <a:prstGeom prst="rect">
            <a:avLst/>
          </a:prstGeom>
          <a:ln>
            <a:noFill/>
          </a:ln>
        </p:spPr>
      </p:pic>
      <p:sp>
        <p:nvSpPr>
          <p:cNvPr id="89" name="CustomShape 5"/>
          <p:cNvSpPr/>
          <p:nvPr/>
        </p:nvSpPr>
        <p:spPr>
          <a:xfrm>
            <a:off x="3795120" y="2145240"/>
            <a:ext cx="4301640" cy="7610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Times New Roman"/>
              </a:rPr>
              <a:t>Under the guidance of </a:t>
            </a:r>
            <a:endParaRPr b="0" lang="en-IN" sz="2400" spc="-1" strike="noStrike">
              <a:latin typeface="Arial"/>
            </a:endParaRPr>
          </a:p>
          <a:p>
            <a:pPr algn="ctr">
              <a:lnSpc>
                <a:spcPct val="100000"/>
              </a:lnSpc>
            </a:pPr>
            <a:r>
              <a:rPr b="0" lang="en-IN" sz="2000" spc="-1" strike="noStrike">
                <a:solidFill>
                  <a:srgbClr val="000000"/>
                </a:solidFill>
                <a:latin typeface="Times New Roman"/>
              </a:rPr>
              <a:t>Dr. Pardeep Singh</a:t>
            </a:r>
            <a:endParaRPr b="0" lang="en-IN" sz="2000" spc="-1" strike="noStrike">
              <a:latin typeface="Arial"/>
            </a:endParaRPr>
          </a:p>
        </p:txBody>
      </p:sp>
      <p:sp>
        <p:nvSpPr>
          <p:cNvPr id="90" name="CustomShape 6"/>
          <p:cNvSpPr/>
          <p:nvPr/>
        </p:nvSpPr>
        <p:spPr>
          <a:xfrm>
            <a:off x="3528720" y="4896720"/>
            <a:ext cx="4699800" cy="1461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Times New Roman"/>
              </a:rPr>
              <a:t>DEPARTMENT OF COMPUTER SCIENCE AND ENGINEERING</a:t>
            </a:r>
            <a:endParaRPr b="0" lang="en-IN" sz="1800" spc="-1" strike="noStrike">
              <a:latin typeface="Arial"/>
            </a:endParaRPr>
          </a:p>
          <a:p>
            <a:pPr algn="ctr">
              <a:lnSpc>
                <a:spcPct val="100000"/>
              </a:lnSpc>
            </a:pPr>
            <a:r>
              <a:rPr b="0" lang="en-IN" sz="1800" spc="-1" strike="noStrike">
                <a:solidFill>
                  <a:srgbClr val="000000"/>
                </a:solidFill>
                <a:latin typeface="Times New Roman"/>
              </a:rPr>
              <a:t>National Institute of Technology – Hamirpur</a:t>
            </a:r>
            <a:endParaRPr b="0" lang="en-IN" sz="1800" spc="-1" strike="noStrike">
              <a:latin typeface="Arial"/>
            </a:endParaRPr>
          </a:p>
          <a:p>
            <a:pPr algn="ctr">
              <a:lnSpc>
                <a:spcPct val="100000"/>
              </a:lnSpc>
            </a:pPr>
            <a:r>
              <a:rPr b="0" lang="en-IN" sz="1800" spc="-1" strike="noStrike">
                <a:solidFill>
                  <a:srgbClr val="000000"/>
                </a:solidFill>
                <a:latin typeface="Times New Roman"/>
              </a:rPr>
              <a:t>Hamirpur – 177005</a:t>
            </a:r>
            <a:endParaRPr b="0" lang="en-IN" sz="1800" spc="-1" strike="noStrike">
              <a:latin typeface="Arial"/>
            </a:endParaRPr>
          </a:p>
          <a:p>
            <a:pPr algn="ctr">
              <a:lnSpc>
                <a:spcPct val="100000"/>
              </a:lnSpc>
            </a:pPr>
            <a:r>
              <a:rPr b="0" lang="en-IN" sz="1800" spc="-1" strike="noStrike">
                <a:solidFill>
                  <a:srgbClr val="000000"/>
                </a:solidFill>
                <a:latin typeface="Times New Roman"/>
              </a:rPr>
              <a:t>May 2019</a:t>
            </a:r>
            <a:endParaRPr b="0" lang="en-IN" sz="1800" spc="-1" strike="noStrike">
              <a:latin typeface="Arial"/>
            </a:endParaRPr>
          </a:p>
        </p:txBody>
      </p:sp>
      <p:sp>
        <p:nvSpPr>
          <p:cNvPr id="91" name="CustomShape 7"/>
          <p:cNvSpPr/>
          <p:nvPr/>
        </p:nvSpPr>
        <p:spPr>
          <a:xfrm>
            <a:off x="8646120" y="2589840"/>
            <a:ext cx="3387600" cy="577800"/>
          </a:xfrm>
          <a:prstGeom prst="rect">
            <a:avLst/>
          </a:prstGeom>
          <a:noFill/>
          <a:ln>
            <a:noFill/>
          </a:ln>
        </p:spPr>
        <p:style>
          <a:lnRef idx="0"/>
          <a:fillRef idx="0"/>
          <a:effectRef idx="0"/>
          <a:fontRef idx="minor"/>
        </p:style>
        <p:txBody>
          <a:bodyPr wrap="none" lIns="90000" rIns="90000" tIns="45000" bIns="45000" anchor="b"/>
          <a:p>
            <a:pPr algn="ctr">
              <a:lnSpc>
                <a:spcPct val="100000"/>
              </a:lnSpc>
            </a:pPr>
            <a:r>
              <a:rPr b="1" lang="en-IN" sz="3200" spc="-1" strike="noStrike" cap="all">
                <a:solidFill>
                  <a:srgbClr val="000000"/>
                </a:solidFill>
                <a:latin typeface="Times New Roman"/>
              </a:rPr>
              <a:t>Presented by: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3" name="Group 1"/>
          <p:cNvGrpSpPr/>
          <p:nvPr/>
        </p:nvGrpSpPr>
        <p:grpSpPr>
          <a:xfrm>
            <a:off x="4003920" y="-66600"/>
            <a:ext cx="8187480" cy="6514200"/>
            <a:chOff x="4003920" y="-66600"/>
            <a:chExt cx="8187480" cy="6514200"/>
          </a:xfrm>
        </p:grpSpPr>
        <p:sp>
          <p:nvSpPr>
            <p:cNvPr id="184"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85"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86" name="CustomShape 4"/>
          <p:cNvSpPr/>
          <p:nvPr/>
        </p:nvSpPr>
        <p:spPr>
          <a:xfrm>
            <a:off x="431280" y="1069200"/>
            <a:ext cx="9935640" cy="82044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1" lang="en-IN" sz="3200" spc="-1" strike="noStrike">
                <a:solidFill>
                  <a:srgbClr val="404040"/>
                </a:solidFill>
                <a:latin typeface="Times New Roman"/>
              </a:rPr>
              <a:t>MapReduce</a:t>
            </a:r>
            <a:endParaRPr b="0" lang="en-IN" sz="3200" spc="-1" strike="noStrike">
              <a:latin typeface="Arial"/>
            </a:endParaRPr>
          </a:p>
        </p:txBody>
      </p:sp>
      <p:sp>
        <p:nvSpPr>
          <p:cNvPr id="187" name="CustomShape 5"/>
          <p:cNvSpPr/>
          <p:nvPr/>
        </p:nvSpPr>
        <p:spPr>
          <a:xfrm>
            <a:off x="966600" y="1086840"/>
            <a:ext cx="10982520" cy="5422320"/>
          </a:xfrm>
          <a:prstGeom prst="rect">
            <a:avLst/>
          </a:prstGeom>
          <a:noFill/>
          <a:ln>
            <a:noFill/>
          </a:ln>
        </p:spPr>
        <p:style>
          <a:lnRef idx="0"/>
          <a:fillRef idx="0"/>
          <a:effectRef idx="0"/>
          <a:fontRef idx="minor"/>
        </p:style>
        <p:txBody>
          <a:bodyPr lIns="90000" rIns="90000" tIns="45000" bIns="45000" anchor="ctr"/>
          <a:p>
            <a:pPr algn="just">
              <a:lnSpc>
                <a:spcPct val="150000"/>
              </a:lnSpc>
            </a:pPr>
            <a:endParaRPr b="0" lang="en-IN" sz="1800" spc="-1" strike="noStrike">
              <a:latin typeface="Arial"/>
            </a:endParaRPr>
          </a:p>
          <a:p>
            <a:pPr marL="343080" indent="-342720" algn="just">
              <a:lnSpc>
                <a:spcPct val="250000"/>
              </a:lnSpc>
              <a:buClr>
                <a:srgbClr val="000000"/>
              </a:buClr>
              <a:buFont typeface="Wingdings" charset="2"/>
              <a:buChar char=""/>
            </a:pPr>
            <a:r>
              <a:rPr b="1" lang="en-IN" sz="2800" spc="-1" strike="noStrike">
                <a:solidFill>
                  <a:srgbClr val="000000"/>
                </a:solidFill>
                <a:latin typeface="Times New Roman"/>
              </a:rPr>
              <a:t>Reduce:</a:t>
            </a:r>
            <a:endParaRPr b="0" lang="en-IN" sz="2800" spc="-1" strike="noStrike">
              <a:latin typeface="Arial"/>
            </a:endParaRPr>
          </a:p>
          <a:p>
            <a:pPr marL="343080" indent="-342720" algn="just">
              <a:lnSpc>
                <a:spcPct val="250000"/>
              </a:lnSpc>
              <a:buClr>
                <a:srgbClr val="000000"/>
              </a:buClr>
              <a:buFont typeface="Arial"/>
              <a:buChar char="•"/>
            </a:pPr>
            <a:r>
              <a:rPr b="0" lang="en-IN" sz="2800" spc="-1" strike="noStrike">
                <a:solidFill>
                  <a:srgbClr val="000000"/>
                </a:solidFill>
                <a:latin typeface="Times New Roman"/>
              </a:rPr>
              <a:t>Input to the Reduce function is the output of Map function.</a:t>
            </a:r>
            <a:endParaRPr b="0" lang="en-IN" sz="2800" spc="-1" strike="noStrike">
              <a:latin typeface="Arial"/>
            </a:endParaRPr>
          </a:p>
          <a:p>
            <a:pPr marL="343080" indent="-342720" algn="just">
              <a:lnSpc>
                <a:spcPct val="250000"/>
              </a:lnSpc>
              <a:buClr>
                <a:srgbClr val="000000"/>
              </a:buClr>
              <a:buFont typeface="Arial"/>
              <a:buChar char="•"/>
            </a:pPr>
            <a:r>
              <a:rPr b="0" lang="en-IN" sz="2800" spc="-1" strike="noStrike">
                <a:solidFill>
                  <a:srgbClr val="000000"/>
                </a:solidFill>
                <a:latin typeface="Times New Roman"/>
              </a:rPr>
              <a:t>All the divided tuples from map are combined to form smaller set of tuples.</a:t>
            </a:r>
            <a:endParaRPr b="0" lang="en-IN" sz="2800" spc="-1" strike="noStrike">
              <a:latin typeface="Arial"/>
            </a:endParaRPr>
          </a:p>
          <a:p>
            <a:pPr algn="just">
              <a:lnSpc>
                <a:spcPct val="150000"/>
              </a:lnSpc>
            </a:pPr>
            <a:endParaRPr b="0" lang="en-IN" sz="2800" spc="-1" strike="noStrike">
              <a:latin typeface="Arial"/>
            </a:endParaRPr>
          </a:p>
        </p:txBody>
      </p:sp>
      <p:sp>
        <p:nvSpPr>
          <p:cNvPr id="188" name="TextShape 6"/>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Big Data Techniques used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9" name="Group 1"/>
          <p:cNvGrpSpPr/>
          <p:nvPr/>
        </p:nvGrpSpPr>
        <p:grpSpPr>
          <a:xfrm>
            <a:off x="4003920" y="-66600"/>
            <a:ext cx="8187480" cy="6514200"/>
            <a:chOff x="4003920" y="-66600"/>
            <a:chExt cx="8187480" cy="6514200"/>
          </a:xfrm>
        </p:grpSpPr>
        <p:sp>
          <p:nvSpPr>
            <p:cNvPr id="190"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91"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92" name="CustomShape 4"/>
          <p:cNvSpPr/>
          <p:nvPr/>
        </p:nvSpPr>
        <p:spPr>
          <a:xfrm>
            <a:off x="431280" y="908280"/>
            <a:ext cx="9935640" cy="82044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1" lang="en-IN" sz="3200" spc="-1" strike="noStrike">
                <a:solidFill>
                  <a:srgbClr val="404040"/>
                </a:solidFill>
                <a:latin typeface="Times New Roman"/>
              </a:rPr>
              <a:t>SerDe</a:t>
            </a:r>
            <a:endParaRPr b="0" lang="en-IN" sz="3200" spc="-1" strike="noStrike">
              <a:latin typeface="Arial"/>
            </a:endParaRPr>
          </a:p>
        </p:txBody>
      </p:sp>
      <p:sp>
        <p:nvSpPr>
          <p:cNvPr id="193" name="CustomShape 5"/>
          <p:cNvSpPr/>
          <p:nvPr/>
        </p:nvSpPr>
        <p:spPr>
          <a:xfrm>
            <a:off x="356040" y="727920"/>
            <a:ext cx="11155680" cy="4112640"/>
          </a:xfrm>
          <a:prstGeom prst="rect">
            <a:avLst/>
          </a:prstGeom>
          <a:noFill/>
          <a:ln>
            <a:noFill/>
          </a:ln>
        </p:spPr>
        <p:style>
          <a:lnRef idx="0"/>
          <a:fillRef idx="0"/>
          <a:effectRef idx="0"/>
          <a:fontRef idx="minor"/>
        </p:style>
        <p:txBody>
          <a:bodyPr lIns="90000" rIns="90000" tIns="45000" bIns="45000" anchor="ctr"/>
          <a:p>
            <a:pPr>
              <a:lnSpc>
                <a:spcPct val="250000"/>
              </a:lnSpc>
            </a:pPr>
            <a:endParaRPr b="0" lang="en-IN" sz="1800" spc="-1" strike="noStrike">
              <a:latin typeface="Arial"/>
            </a:endParaRPr>
          </a:p>
          <a:p>
            <a:pPr marL="343080" indent="-342720">
              <a:lnSpc>
                <a:spcPct val="250000"/>
              </a:lnSpc>
              <a:buClr>
                <a:srgbClr val="000000"/>
              </a:buClr>
              <a:buFont typeface="Arial"/>
              <a:buChar char="•"/>
            </a:pPr>
            <a:r>
              <a:rPr b="0" lang="en-IN" sz="2400" spc="-1" strike="noStrike">
                <a:solidFill>
                  <a:srgbClr val="000000"/>
                </a:solidFill>
                <a:latin typeface="Times New Roman"/>
              </a:rPr>
              <a:t>SerDe is a short form of Serializer/Deserializer.</a:t>
            </a:r>
            <a:endParaRPr b="0" lang="en-IN" sz="2400" spc="-1" strike="noStrike">
              <a:latin typeface="Arial"/>
            </a:endParaRPr>
          </a:p>
          <a:p>
            <a:pPr marL="343080" indent="-342720">
              <a:lnSpc>
                <a:spcPct val="250000"/>
              </a:lnSpc>
              <a:buClr>
                <a:srgbClr val="000000"/>
              </a:buClr>
              <a:buFont typeface="Arial"/>
              <a:buChar char="•"/>
            </a:pPr>
            <a:r>
              <a:rPr b="0" lang="en-IN" sz="2400" spc="-1" strike="noStrike">
                <a:solidFill>
                  <a:srgbClr val="000000"/>
                </a:solidFill>
                <a:latin typeface="Times New Roman"/>
              </a:rPr>
              <a:t>Used as an interface for Input/Output that handles both serialization and deserialization.</a:t>
            </a:r>
            <a:endParaRPr b="0" lang="en-IN" sz="2400" spc="-1" strike="noStrike">
              <a:latin typeface="Arial"/>
            </a:endParaRPr>
          </a:p>
          <a:p>
            <a:pPr marL="343080" indent="-342720">
              <a:lnSpc>
                <a:spcPct val="250000"/>
              </a:lnSpc>
              <a:buClr>
                <a:srgbClr val="000000"/>
              </a:buClr>
              <a:buFont typeface="Arial"/>
              <a:buChar char="•"/>
            </a:pPr>
            <a:r>
              <a:rPr b="0" lang="en-IN" sz="2400" spc="-1" strike="noStrike">
                <a:solidFill>
                  <a:srgbClr val="000000"/>
                </a:solidFill>
                <a:latin typeface="Times New Roman"/>
              </a:rPr>
              <a:t>Instructs Hive how a record should be processed.</a:t>
            </a:r>
            <a:endParaRPr b="0" lang="en-IN" sz="2400" spc="-1" strike="noStrike">
              <a:latin typeface="Arial"/>
            </a:endParaRPr>
          </a:p>
        </p:txBody>
      </p:sp>
      <p:sp>
        <p:nvSpPr>
          <p:cNvPr id="194" name="TextShape 6"/>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Big Data Techniques used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5" name="Group 1"/>
          <p:cNvGrpSpPr/>
          <p:nvPr/>
        </p:nvGrpSpPr>
        <p:grpSpPr>
          <a:xfrm>
            <a:off x="4003920" y="-66600"/>
            <a:ext cx="8187480" cy="6514200"/>
            <a:chOff x="4003920" y="-66600"/>
            <a:chExt cx="8187480" cy="6514200"/>
          </a:xfrm>
        </p:grpSpPr>
        <p:sp>
          <p:nvSpPr>
            <p:cNvPr id="196"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97"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98" name="CustomShape 4"/>
          <p:cNvSpPr/>
          <p:nvPr/>
        </p:nvSpPr>
        <p:spPr>
          <a:xfrm>
            <a:off x="431280" y="908280"/>
            <a:ext cx="9935640" cy="82044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1" lang="en-IN" sz="3200" spc="-1" strike="noStrike">
                <a:solidFill>
                  <a:srgbClr val="404040"/>
                </a:solidFill>
                <a:latin typeface="Times New Roman"/>
              </a:rPr>
              <a:t>SerDe</a:t>
            </a:r>
            <a:endParaRPr b="0" lang="en-IN" sz="3200" spc="-1" strike="noStrike">
              <a:latin typeface="Arial"/>
            </a:endParaRPr>
          </a:p>
        </p:txBody>
      </p:sp>
      <p:sp>
        <p:nvSpPr>
          <p:cNvPr id="199" name="CustomShape 5"/>
          <p:cNvSpPr/>
          <p:nvPr/>
        </p:nvSpPr>
        <p:spPr>
          <a:xfrm>
            <a:off x="431280" y="1555560"/>
            <a:ext cx="11155680" cy="3746880"/>
          </a:xfrm>
          <a:prstGeom prst="rect">
            <a:avLst/>
          </a:prstGeom>
          <a:noFill/>
          <a:ln>
            <a:noFill/>
          </a:ln>
        </p:spPr>
        <p:style>
          <a:lnRef idx="0"/>
          <a:fillRef idx="0"/>
          <a:effectRef idx="0"/>
          <a:fontRef idx="minor"/>
        </p:style>
        <p:txBody>
          <a:bodyPr lIns="90000" rIns="90000" tIns="45000" bIns="45000" anchor="ctr"/>
          <a:p>
            <a:pPr marL="343080" indent="-342720">
              <a:lnSpc>
                <a:spcPct val="250000"/>
              </a:lnSpc>
              <a:buClr>
                <a:srgbClr val="000000"/>
              </a:buClr>
              <a:buFont typeface="Arial"/>
              <a:buChar char="•"/>
            </a:pPr>
            <a:r>
              <a:rPr b="0" lang="en-IN" sz="2400" spc="-1" strike="noStrike">
                <a:solidFill>
                  <a:srgbClr val="000000"/>
                </a:solidFill>
                <a:latin typeface="Times New Roman"/>
              </a:rPr>
              <a:t>Serializer converts an object to a byte stream so that the byte stream can be reverted back into a copy of the object.</a:t>
            </a:r>
            <a:endParaRPr b="0" lang="en-IN" sz="2400" spc="-1" strike="noStrike">
              <a:latin typeface="Arial"/>
            </a:endParaRPr>
          </a:p>
          <a:p>
            <a:pPr marL="343080" indent="-342720">
              <a:lnSpc>
                <a:spcPct val="250000"/>
              </a:lnSpc>
              <a:buClr>
                <a:srgbClr val="000000"/>
              </a:buClr>
              <a:buFont typeface="Arial"/>
              <a:buChar char="•"/>
            </a:pPr>
            <a:r>
              <a:rPr b="0" lang="en-IN" sz="2400" spc="-1" strike="noStrike">
                <a:solidFill>
                  <a:srgbClr val="000000"/>
                </a:solidFill>
                <a:latin typeface="Times New Roman"/>
              </a:rPr>
              <a:t>Deserializer interface takes a string of binary representation of a record and translate it into a Java object that Hive can manipulate.</a:t>
            </a:r>
            <a:endParaRPr b="0" lang="en-IN" sz="2400" spc="-1" strike="noStrike">
              <a:latin typeface="Arial"/>
            </a:endParaRPr>
          </a:p>
        </p:txBody>
      </p:sp>
      <p:sp>
        <p:nvSpPr>
          <p:cNvPr id="200" name="TextShape 6"/>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Big Data Techniques used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 name="Group 1"/>
          <p:cNvGrpSpPr/>
          <p:nvPr/>
        </p:nvGrpSpPr>
        <p:grpSpPr>
          <a:xfrm>
            <a:off x="4003920" y="-66600"/>
            <a:ext cx="8187480" cy="6514200"/>
            <a:chOff x="4003920" y="-66600"/>
            <a:chExt cx="8187480" cy="6514200"/>
          </a:xfrm>
        </p:grpSpPr>
        <p:sp>
          <p:nvSpPr>
            <p:cNvPr id="202"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03"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04" name="CustomShape 4"/>
          <p:cNvSpPr/>
          <p:nvPr/>
        </p:nvSpPr>
        <p:spPr>
          <a:xfrm>
            <a:off x="431280" y="996480"/>
            <a:ext cx="9935640" cy="82044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1" lang="en-IN" sz="3200" spc="-1" strike="noStrike">
                <a:solidFill>
                  <a:srgbClr val="404040"/>
                </a:solidFill>
                <a:latin typeface="Times New Roman"/>
              </a:rPr>
              <a:t>Creating Twitter App</a:t>
            </a:r>
            <a:endParaRPr b="0" lang="en-IN" sz="3200" spc="-1" strike="noStrike">
              <a:latin typeface="Arial"/>
            </a:endParaRPr>
          </a:p>
        </p:txBody>
      </p:sp>
      <p:sp>
        <p:nvSpPr>
          <p:cNvPr id="205" name="CustomShape 5"/>
          <p:cNvSpPr/>
          <p:nvPr/>
        </p:nvSpPr>
        <p:spPr>
          <a:xfrm>
            <a:off x="518040" y="1717200"/>
            <a:ext cx="10800720" cy="1735200"/>
          </a:xfrm>
          <a:prstGeom prst="rect">
            <a:avLst/>
          </a:prstGeom>
          <a:noFill/>
          <a:ln>
            <a:noFill/>
          </a:ln>
        </p:spPr>
        <p:style>
          <a:lnRef idx="0"/>
          <a:fillRef idx="0"/>
          <a:effectRef idx="0"/>
          <a:fontRef idx="minor"/>
        </p:style>
        <p:txBody>
          <a:bodyPr lIns="90000" rIns="90000" tIns="45000" bIns="45000" anchor="ctr"/>
          <a:p>
            <a:pPr>
              <a:lnSpc>
                <a:spcPct val="150000"/>
              </a:lnSpc>
            </a:pPr>
            <a:r>
              <a:rPr b="0" lang="en-IN" sz="2400" spc="-1" strike="noStrike">
                <a:solidFill>
                  <a:srgbClr val="000000"/>
                </a:solidFill>
                <a:latin typeface="Times New Roman"/>
              </a:rPr>
              <a:t>Twitter API requires creation of Twitter app and generation of consumer keys and access tokens.</a:t>
            </a:r>
            <a:endParaRPr b="0" lang="en-IN" sz="2400" spc="-1" strike="noStrike">
              <a:latin typeface="Arial"/>
            </a:endParaRPr>
          </a:p>
          <a:p>
            <a:pPr>
              <a:lnSpc>
                <a:spcPct val="150000"/>
              </a:lnSpc>
            </a:pPr>
            <a:endParaRPr b="0" lang="en-IN" sz="2400" spc="-1" strike="noStrike">
              <a:latin typeface="Arial"/>
            </a:endParaRPr>
          </a:p>
        </p:txBody>
      </p:sp>
      <p:sp>
        <p:nvSpPr>
          <p:cNvPr id="206" name="TextShape 6"/>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How to build Twitter API?</a:t>
            </a:r>
            <a:endParaRPr b="0" lang="en-US" sz="4800" spc="-1" strike="noStrike">
              <a:solidFill>
                <a:srgbClr val="262626"/>
              </a:solidFill>
              <a:latin typeface="Corbel"/>
            </a:endParaRPr>
          </a:p>
        </p:txBody>
      </p:sp>
      <p:sp>
        <p:nvSpPr>
          <p:cNvPr id="207" name="CustomShape 7"/>
          <p:cNvSpPr/>
          <p:nvPr/>
        </p:nvSpPr>
        <p:spPr>
          <a:xfrm>
            <a:off x="518040" y="3045600"/>
            <a:ext cx="10054800" cy="338112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000000"/>
              </a:buClr>
              <a:buFont typeface="Arial"/>
              <a:buChar char="•"/>
            </a:pPr>
            <a:r>
              <a:rPr b="0" lang="en-IN" sz="2400" spc="-1" strike="noStrike">
                <a:solidFill>
                  <a:srgbClr val="000000"/>
                </a:solidFill>
                <a:latin typeface="Times New Roman"/>
              </a:rPr>
              <a:t>Visit developer portal with an approved developer account to create a Twitter app and generate authentication keys.</a:t>
            </a:r>
            <a:endParaRPr b="0" lang="en-IN" sz="2400" spc="-1" strike="noStrike">
              <a:latin typeface="Arial"/>
            </a:endParaRPr>
          </a:p>
          <a:p>
            <a:pPr marL="343080" indent="-342720">
              <a:lnSpc>
                <a:spcPct val="150000"/>
              </a:lnSpc>
              <a:buClr>
                <a:srgbClr val="000000"/>
              </a:buClr>
              <a:buFont typeface="Arial"/>
              <a:buChar char="•"/>
            </a:pPr>
            <a:r>
              <a:rPr b="0" lang="en-IN" sz="2400" spc="-1" strike="noStrike">
                <a:solidFill>
                  <a:srgbClr val="000000"/>
                </a:solidFill>
                <a:latin typeface="Times New Roman"/>
              </a:rPr>
              <a:t>These include :</a:t>
            </a:r>
            <a:endParaRPr b="0" lang="en-IN" sz="2400" spc="-1" strike="noStrike">
              <a:latin typeface="Arial"/>
            </a:endParaRPr>
          </a:p>
          <a:p>
            <a:pPr marL="343080" indent="-342720">
              <a:lnSpc>
                <a:spcPct val="150000"/>
              </a:lnSpc>
              <a:buClr>
                <a:srgbClr val="000000"/>
              </a:buClr>
              <a:buFont typeface="Arial"/>
              <a:buChar char="•"/>
            </a:pPr>
            <a:r>
              <a:rPr b="0" lang="en-IN" sz="2400" spc="-1" strike="noStrike">
                <a:solidFill>
                  <a:srgbClr val="000000"/>
                </a:solidFill>
                <a:latin typeface="Times New Roman"/>
              </a:rPr>
              <a:t>‘</a:t>
            </a:r>
            <a:r>
              <a:rPr b="0" lang="en-IN" sz="2400" spc="-1" strike="noStrike">
                <a:solidFill>
                  <a:srgbClr val="000000"/>
                </a:solidFill>
                <a:latin typeface="Times New Roman"/>
              </a:rPr>
              <a:t>consumer’ tokens – for app authentication</a:t>
            </a:r>
            <a:endParaRPr b="0" lang="en-IN" sz="2400" spc="-1" strike="noStrike">
              <a:latin typeface="Arial"/>
            </a:endParaRPr>
          </a:p>
          <a:p>
            <a:pPr marL="343080" indent="-342720">
              <a:lnSpc>
                <a:spcPct val="150000"/>
              </a:lnSpc>
              <a:buClr>
                <a:srgbClr val="000000"/>
              </a:buClr>
              <a:buFont typeface="Arial"/>
              <a:buChar char="•"/>
            </a:pPr>
            <a:r>
              <a:rPr b="0" lang="en-IN" sz="2400" spc="-1" strike="noStrike">
                <a:solidFill>
                  <a:srgbClr val="000000"/>
                </a:solidFill>
                <a:latin typeface="Times New Roman"/>
              </a:rPr>
              <a:t>‘</a:t>
            </a:r>
            <a:r>
              <a:rPr b="0" lang="en-IN" sz="2400" spc="-1" strike="noStrike">
                <a:solidFill>
                  <a:srgbClr val="000000"/>
                </a:solidFill>
                <a:latin typeface="Times New Roman"/>
              </a:rPr>
              <a:t>access’ tokens – for user/account authentication</a:t>
            </a:r>
            <a:endParaRPr b="0" lang="en-IN" sz="2400" spc="-1" strike="noStrike">
              <a:latin typeface="Arial"/>
            </a:endParaRPr>
          </a:p>
          <a:p>
            <a:pPr>
              <a:lnSpc>
                <a:spcPct val="15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33720" y="856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Proposed System Architecture</a:t>
            </a:r>
            <a:endParaRPr b="0" lang="en-US" sz="4800" spc="-1" strike="noStrike">
              <a:solidFill>
                <a:srgbClr val="262626"/>
              </a:solidFill>
              <a:latin typeface="Corbel"/>
            </a:endParaRPr>
          </a:p>
        </p:txBody>
      </p:sp>
      <p:sp>
        <p:nvSpPr>
          <p:cNvPr id="209" name="CustomShape 2"/>
          <p:cNvSpPr/>
          <p:nvPr/>
        </p:nvSpPr>
        <p:spPr>
          <a:xfrm>
            <a:off x="575280" y="1407600"/>
            <a:ext cx="2493720" cy="1814400"/>
          </a:xfrm>
          <a:prstGeom prst="irregularSeal2">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Twitter</a:t>
            </a:r>
            <a:endParaRPr b="0" lang="en-IN" sz="1800" spc="-1" strike="noStrike">
              <a:latin typeface="Arial"/>
            </a:endParaRPr>
          </a:p>
        </p:txBody>
      </p:sp>
      <p:sp>
        <p:nvSpPr>
          <p:cNvPr id="210" name="CustomShape 3"/>
          <p:cNvSpPr/>
          <p:nvPr/>
        </p:nvSpPr>
        <p:spPr>
          <a:xfrm rot="5400000">
            <a:off x="4309920" y="3799080"/>
            <a:ext cx="290160" cy="1704240"/>
          </a:xfrm>
          <a:prstGeom prst="can">
            <a:avLst>
              <a:gd name="adj" fmla="val 25000"/>
            </a:avLst>
          </a:prstGeom>
          <a:ln>
            <a:round/>
          </a:ln>
        </p:spPr>
        <p:style>
          <a:lnRef idx="2">
            <a:schemeClr val="dk1"/>
          </a:lnRef>
          <a:fillRef idx="1">
            <a:schemeClr val="lt1"/>
          </a:fillRef>
          <a:effectRef idx="0">
            <a:schemeClr val="dk1"/>
          </a:effectRef>
          <a:fontRef idx="minor"/>
        </p:style>
      </p:sp>
      <p:sp>
        <p:nvSpPr>
          <p:cNvPr id="211" name="CustomShape 4"/>
          <p:cNvSpPr/>
          <p:nvPr/>
        </p:nvSpPr>
        <p:spPr>
          <a:xfrm>
            <a:off x="3849840" y="4466520"/>
            <a:ext cx="111816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orbel"/>
              </a:rPr>
              <a:t>Channel</a:t>
            </a:r>
            <a:endParaRPr b="0" lang="en-IN" sz="1800" spc="-1" strike="noStrike">
              <a:latin typeface="Arial"/>
            </a:endParaRPr>
          </a:p>
        </p:txBody>
      </p:sp>
      <p:sp>
        <p:nvSpPr>
          <p:cNvPr id="212" name="CustomShape 5"/>
          <p:cNvSpPr/>
          <p:nvPr/>
        </p:nvSpPr>
        <p:spPr>
          <a:xfrm rot="5400000">
            <a:off x="1362240" y="3509640"/>
            <a:ext cx="704520" cy="19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3" name="CustomShape 6"/>
          <p:cNvSpPr/>
          <p:nvPr/>
        </p:nvSpPr>
        <p:spPr>
          <a:xfrm>
            <a:off x="1860120" y="3403080"/>
            <a:ext cx="1097640" cy="3337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orbel"/>
              </a:rPr>
              <a:t>Tweets</a:t>
            </a:r>
            <a:endParaRPr b="0" lang="en-IN" sz="1600" spc="-1" strike="noStrike">
              <a:latin typeface="Arial"/>
            </a:endParaRPr>
          </a:p>
        </p:txBody>
      </p:sp>
      <p:sp>
        <p:nvSpPr>
          <p:cNvPr id="214" name="CustomShape 7"/>
          <p:cNvSpPr/>
          <p:nvPr/>
        </p:nvSpPr>
        <p:spPr>
          <a:xfrm>
            <a:off x="2657160" y="4542120"/>
            <a:ext cx="778680" cy="199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5" name="CustomShape 8"/>
          <p:cNvSpPr/>
          <p:nvPr/>
        </p:nvSpPr>
        <p:spPr>
          <a:xfrm>
            <a:off x="5537880" y="4542120"/>
            <a:ext cx="1050840" cy="2253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6" name="CustomShape 9"/>
          <p:cNvSpPr/>
          <p:nvPr/>
        </p:nvSpPr>
        <p:spPr>
          <a:xfrm>
            <a:off x="6755400" y="4185360"/>
            <a:ext cx="1118160" cy="895320"/>
          </a:xfrm>
          <a:prstGeom prst="can">
            <a:avLst>
              <a:gd name="adj" fmla="val 25000"/>
            </a:avLst>
          </a:prstGeom>
          <a:ln>
            <a:round/>
          </a:ln>
        </p:spPr>
        <p:style>
          <a:lnRef idx="2">
            <a:schemeClr val="dk1"/>
          </a:lnRef>
          <a:fillRef idx="1">
            <a:schemeClr val="lt1"/>
          </a:fillRef>
          <a:effectRef idx="0">
            <a:schemeClr val="dk1"/>
          </a:effectRef>
          <a:fontRef idx="minor"/>
        </p:style>
      </p:sp>
      <p:sp>
        <p:nvSpPr>
          <p:cNvPr id="217" name="CustomShape 10"/>
          <p:cNvSpPr/>
          <p:nvPr/>
        </p:nvSpPr>
        <p:spPr>
          <a:xfrm>
            <a:off x="6970320" y="4466520"/>
            <a:ext cx="740520" cy="638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orbel"/>
              </a:rPr>
              <a:t>HDFS</a:t>
            </a:r>
            <a:endParaRPr b="0" lang="en-IN" sz="1800" spc="-1" strike="noStrike">
              <a:latin typeface="Arial"/>
            </a:endParaRPr>
          </a:p>
        </p:txBody>
      </p:sp>
      <p:sp>
        <p:nvSpPr>
          <p:cNvPr id="218" name="CustomShape 11"/>
          <p:cNvSpPr/>
          <p:nvPr/>
        </p:nvSpPr>
        <p:spPr>
          <a:xfrm rot="18487200">
            <a:off x="8004960" y="3945960"/>
            <a:ext cx="950400" cy="195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19" name="CustomShape 12"/>
          <p:cNvSpPr/>
          <p:nvPr/>
        </p:nvSpPr>
        <p:spPr>
          <a:xfrm>
            <a:off x="5159520" y="3438000"/>
            <a:ext cx="1262880" cy="5770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Corbel"/>
              </a:rPr>
              <a:t>Load Data in a tables</a:t>
            </a:r>
            <a:endParaRPr b="0" lang="en-IN" sz="1600" spc="-1" strike="noStrike">
              <a:latin typeface="Arial"/>
            </a:endParaRPr>
          </a:p>
        </p:txBody>
      </p:sp>
      <p:sp>
        <p:nvSpPr>
          <p:cNvPr id="220" name="CustomShape 13"/>
          <p:cNvSpPr/>
          <p:nvPr/>
        </p:nvSpPr>
        <p:spPr>
          <a:xfrm>
            <a:off x="742320" y="4240800"/>
            <a:ext cx="1819440" cy="7383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Apache Flume</a:t>
            </a:r>
            <a:endParaRPr b="0" lang="en-IN" sz="1800" spc="-1" strike="noStrike">
              <a:latin typeface="Arial"/>
            </a:endParaRPr>
          </a:p>
        </p:txBody>
      </p:sp>
      <p:sp>
        <p:nvSpPr>
          <p:cNvPr id="221" name="CustomShape 14"/>
          <p:cNvSpPr/>
          <p:nvPr/>
        </p:nvSpPr>
        <p:spPr>
          <a:xfrm>
            <a:off x="8864280" y="2417400"/>
            <a:ext cx="1770480" cy="102024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Apache Hive</a:t>
            </a:r>
            <a:endParaRPr b="0" lang="en-IN" sz="1800" spc="-1" strike="noStrike">
              <a:latin typeface="Arial"/>
            </a:endParaRPr>
          </a:p>
        </p:txBody>
      </p:sp>
      <p:sp>
        <p:nvSpPr>
          <p:cNvPr id="222" name="CustomShape 15"/>
          <p:cNvSpPr/>
          <p:nvPr/>
        </p:nvSpPr>
        <p:spPr>
          <a:xfrm>
            <a:off x="5369400" y="4796280"/>
            <a:ext cx="1372680" cy="5770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Corbel"/>
              </a:rPr>
              <a:t>Unstructured data</a:t>
            </a:r>
            <a:endParaRPr b="0" lang="en-IN" sz="1600" spc="-1" strike="noStrike">
              <a:latin typeface="Arial"/>
            </a:endParaRPr>
          </a:p>
        </p:txBody>
      </p:sp>
      <p:sp>
        <p:nvSpPr>
          <p:cNvPr id="223" name="CustomShape 16"/>
          <p:cNvSpPr/>
          <p:nvPr/>
        </p:nvSpPr>
        <p:spPr>
          <a:xfrm>
            <a:off x="5000400" y="2523240"/>
            <a:ext cx="1581120" cy="840600"/>
          </a:xfrm>
          <a:prstGeom prst="flowChartPredefinedProcess">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Table</a:t>
            </a:r>
            <a:endParaRPr b="0" lang="en-IN" sz="1800" spc="-1" strike="noStrike">
              <a:latin typeface="Arial"/>
            </a:endParaRPr>
          </a:p>
        </p:txBody>
      </p:sp>
      <p:sp>
        <p:nvSpPr>
          <p:cNvPr id="224" name="CustomShape 17"/>
          <p:cNvSpPr/>
          <p:nvPr/>
        </p:nvSpPr>
        <p:spPr>
          <a:xfrm rot="10800000">
            <a:off x="8498520" y="3265560"/>
            <a:ext cx="1493640" cy="203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5" name="CustomShape 18"/>
          <p:cNvSpPr/>
          <p:nvPr/>
        </p:nvSpPr>
        <p:spPr>
          <a:xfrm>
            <a:off x="7428600" y="3270960"/>
            <a:ext cx="1044720" cy="3337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orbel"/>
              </a:rPr>
              <a:t>Query</a:t>
            </a:r>
            <a:endParaRPr b="0" lang="en-IN" sz="1600" spc="-1" strike="noStrike">
              <a:latin typeface="Arial"/>
            </a:endParaRPr>
          </a:p>
        </p:txBody>
      </p:sp>
      <p:sp>
        <p:nvSpPr>
          <p:cNvPr id="226" name="CustomShape 19"/>
          <p:cNvSpPr/>
          <p:nvPr/>
        </p:nvSpPr>
        <p:spPr>
          <a:xfrm>
            <a:off x="7024320" y="2793960"/>
            <a:ext cx="1493640" cy="203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27" name="CustomShape 20"/>
          <p:cNvSpPr/>
          <p:nvPr/>
        </p:nvSpPr>
        <p:spPr>
          <a:xfrm>
            <a:off x="7156800" y="2241000"/>
            <a:ext cx="1132560" cy="8197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Corbel"/>
              </a:rPr>
              <a:t>Response to query</a:t>
            </a:r>
            <a:endParaRPr b="0" lang="en-IN" sz="1600" spc="-1" strike="noStrike">
              <a:latin typeface="Arial"/>
            </a:endParaRPr>
          </a:p>
        </p:txBody>
      </p:sp>
      <p:sp>
        <p:nvSpPr>
          <p:cNvPr id="228" name="CustomShape 21"/>
          <p:cNvSpPr/>
          <p:nvPr/>
        </p:nvSpPr>
        <p:spPr>
          <a:xfrm>
            <a:off x="892440" y="3403080"/>
            <a:ext cx="1097640" cy="33372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latin typeface="Corbel"/>
              </a:rPr>
              <a:t>(API)</a:t>
            </a:r>
            <a:endParaRPr b="0" lang="en-IN" sz="1600" spc="-1" strike="noStrike">
              <a:latin typeface="Arial"/>
            </a:endParaRPr>
          </a:p>
        </p:txBody>
      </p:sp>
      <p:sp>
        <p:nvSpPr>
          <p:cNvPr id="229" name="CustomShape 22"/>
          <p:cNvSpPr/>
          <p:nvPr/>
        </p:nvSpPr>
        <p:spPr>
          <a:xfrm>
            <a:off x="8864280" y="1398240"/>
            <a:ext cx="1770480" cy="58428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Recent Trend Detection</a:t>
            </a:r>
            <a:endParaRPr b="0" lang="en-IN" sz="1800" spc="-1" strike="noStrike">
              <a:latin typeface="Arial"/>
            </a:endParaRPr>
          </a:p>
        </p:txBody>
      </p:sp>
      <p:sp>
        <p:nvSpPr>
          <p:cNvPr id="230" name="CustomShape 23"/>
          <p:cNvSpPr/>
          <p:nvPr/>
        </p:nvSpPr>
        <p:spPr>
          <a:xfrm>
            <a:off x="8864280" y="344880"/>
            <a:ext cx="1770480" cy="58428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Popular Hashtags</a:t>
            </a:r>
            <a:endParaRPr b="0" lang="en-IN" sz="1800" spc="-1" strike="noStrike">
              <a:latin typeface="Arial"/>
            </a:endParaRPr>
          </a:p>
        </p:txBody>
      </p:sp>
      <p:sp>
        <p:nvSpPr>
          <p:cNvPr id="231" name="CustomShape 24"/>
          <p:cNvSpPr/>
          <p:nvPr/>
        </p:nvSpPr>
        <p:spPr>
          <a:xfrm rot="16200000">
            <a:off x="9550440" y="1118520"/>
            <a:ext cx="398520" cy="122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2" name="CustomShape 25"/>
          <p:cNvSpPr/>
          <p:nvPr/>
        </p:nvSpPr>
        <p:spPr>
          <a:xfrm>
            <a:off x="9688320" y="2042640"/>
            <a:ext cx="122760" cy="338040"/>
          </a:xfrm>
          <a:prstGeom prst="up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3" name="CustomShape 26"/>
          <p:cNvSpPr/>
          <p:nvPr/>
        </p:nvSpPr>
        <p:spPr>
          <a:xfrm>
            <a:off x="8895600" y="3978360"/>
            <a:ext cx="1739520" cy="2610360"/>
          </a:xfrm>
          <a:prstGeom prst="rect">
            <a:avLst/>
          </a:prstGeom>
          <a:ln>
            <a:round/>
          </a:ln>
        </p:spPr>
        <p:style>
          <a:lnRef idx="2">
            <a:schemeClr val="dk1"/>
          </a:lnRef>
          <a:fillRef idx="1">
            <a:schemeClr val="lt1"/>
          </a:fillRef>
          <a:effectRef idx="0">
            <a:schemeClr val="dk1"/>
          </a:effectRef>
          <a:fontRef idx="minor"/>
        </p:style>
      </p:sp>
      <p:sp>
        <p:nvSpPr>
          <p:cNvPr id="234" name="CustomShape 27"/>
          <p:cNvSpPr/>
          <p:nvPr/>
        </p:nvSpPr>
        <p:spPr>
          <a:xfrm>
            <a:off x="9013680" y="4139280"/>
            <a:ext cx="1471320" cy="54000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Tokenization</a:t>
            </a:r>
            <a:endParaRPr b="0" lang="en-IN" sz="1800" spc="-1" strike="noStrike">
              <a:latin typeface="Arial"/>
            </a:endParaRPr>
          </a:p>
        </p:txBody>
      </p:sp>
      <p:sp>
        <p:nvSpPr>
          <p:cNvPr id="235" name="CustomShape 28"/>
          <p:cNvSpPr/>
          <p:nvPr/>
        </p:nvSpPr>
        <p:spPr>
          <a:xfrm>
            <a:off x="9027360" y="4979520"/>
            <a:ext cx="1471320" cy="7707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600" spc="-1" strike="noStrike">
                <a:solidFill>
                  <a:srgbClr val="000000"/>
                </a:solidFill>
                <a:latin typeface="Corbel"/>
              </a:rPr>
              <a:t>Sentiment Word Detection</a:t>
            </a:r>
            <a:endParaRPr b="0" lang="en-IN" sz="1600" spc="-1" strike="noStrike">
              <a:latin typeface="Arial"/>
            </a:endParaRPr>
          </a:p>
        </p:txBody>
      </p:sp>
      <p:sp>
        <p:nvSpPr>
          <p:cNvPr id="236" name="CustomShape 29"/>
          <p:cNvSpPr/>
          <p:nvPr/>
        </p:nvSpPr>
        <p:spPr>
          <a:xfrm>
            <a:off x="9688320" y="3474000"/>
            <a:ext cx="122760" cy="468000"/>
          </a:xfrm>
          <a:prstGeom prst="up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7" name="CustomShape 30"/>
          <p:cNvSpPr/>
          <p:nvPr/>
        </p:nvSpPr>
        <p:spPr>
          <a:xfrm rot="5400000">
            <a:off x="9641160" y="4749120"/>
            <a:ext cx="217440" cy="122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38" name="CustomShape 31"/>
          <p:cNvSpPr/>
          <p:nvPr/>
        </p:nvSpPr>
        <p:spPr>
          <a:xfrm>
            <a:off x="6756840" y="5552640"/>
            <a:ext cx="1197360" cy="895320"/>
          </a:xfrm>
          <a:prstGeom prst="can">
            <a:avLst>
              <a:gd name="adj" fmla="val 25000"/>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Dictionary</a:t>
            </a:r>
            <a:endParaRPr b="0" lang="en-IN" sz="1800" spc="-1" strike="noStrike">
              <a:latin typeface="Arial"/>
            </a:endParaRPr>
          </a:p>
        </p:txBody>
      </p:sp>
      <p:sp>
        <p:nvSpPr>
          <p:cNvPr id="239" name="CustomShape 32"/>
          <p:cNvSpPr/>
          <p:nvPr/>
        </p:nvSpPr>
        <p:spPr>
          <a:xfrm>
            <a:off x="7987680" y="5931720"/>
            <a:ext cx="829800" cy="137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40" name="CustomShape 33"/>
          <p:cNvSpPr/>
          <p:nvPr/>
        </p:nvSpPr>
        <p:spPr>
          <a:xfrm>
            <a:off x="9013680" y="5991120"/>
            <a:ext cx="1471320" cy="54000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Classification</a:t>
            </a:r>
            <a:endParaRPr b="0" lang="en-IN" sz="1800" spc="-1" strike="noStrike">
              <a:latin typeface="Arial"/>
            </a:endParaRPr>
          </a:p>
        </p:txBody>
      </p:sp>
      <p:sp>
        <p:nvSpPr>
          <p:cNvPr id="241" name="CustomShape 34"/>
          <p:cNvSpPr/>
          <p:nvPr/>
        </p:nvSpPr>
        <p:spPr>
          <a:xfrm rot="5400000">
            <a:off x="9641160" y="5828400"/>
            <a:ext cx="217440" cy="1227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53880" y="2239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43" name="CustomShape 2"/>
          <p:cNvSpPr/>
          <p:nvPr/>
        </p:nvSpPr>
        <p:spPr>
          <a:xfrm>
            <a:off x="4804200" y="920160"/>
            <a:ext cx="2583000" cy="3952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Times New Roman"/>
              </a:rPr>
              <a:t>Twitter Data</a:t>
            </a:r>
            <a:endParaRPr b="0" lang="en-IN" sz="2000" spc="-1" strike="noStrike">
              <a:latin typeface="Arial"/>
            </a:endParaRPr>
          </a:p>
        </p:txBody>
      </p:sp>
      <p:sp>
        <p:nvSpPr>
          <p:cNvPr id="244" name="CustomShape 3"/>
          <p:cNvSpPr/>
          <p:nvPr/>
        </p:nvSpPr>
        <p:spPr>
          <a:xfrm>
            <a:off x="3900960" y="1605240"/>
            <a:ext cx="3298320" cy="6123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Data gathering</a:t>
            </a:r>
            <a:endParaRPr b="0" lang="en-IN" sz="1800" spc="-1" strike="noStrike">
              <a:latin typeface="Arial"/>
            </a:endParaRPr>
          </a:p>
        </p:txBody>
      </p:sp>
      <p:sp>
        <p:nvSpPr>
          <p:cNvPr id="245" name="CustomShape 4"/>
          <p:cNvSpPr/>
          <p:nvPr/>
        </p:nvSpPr>
        <p:spPr>
          <a:xfrm>
            <a:off x="3900960" y="2494440"/>
            <a:ext cx="3298320" cy="6123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Apache Flume</a:t>
            </a:r>
            <a:endParaRPr b="0" lang="en-IN" sz="1800" spc="-1" strike="noStrike">
              <a:latin typeface="Arial"/>
            </a:endParaRPr>
          </a:p>
        </p:txBody>
      </p:sp>
      <p:sp>
        <p:nvSpPr>
          <p:cNvPr id="246" name="CustomShape 5"/>
          <p:cNvSpPr/>
          <p:nvPr/>
        </p:nvSpPr>
        <p:spPr>
          <a:xfrm>
            <a:off x="3900960" y="3386160"/>
            <a:ext cx="3298320" cy="6123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Store Tweets</a:t>
            </a:r>
            <a:endParaRPr b="0" lang="en-IN" sz="1800" spc="-1" strike="noStrike">
              <a:latin typeface="Arial"/>
            </a:endParaRPr>
          </a:p>
          <a:p>
            <a:pPr algn="ctr">
              <a:lnSpc>
                <a:spcPct val="100000"/>
              </a:lnSpc>
            </a:pPr>
            <a:r>
              <a:rPr b="0" lang="en-IN" sz="1800" spc="-1" strike="noStrike">
                <a:solidFill>
                  <a:srgbClr val="000000"/>
                </a:solidFill>
                <a:latin typeface="Corbel"/>
              </a:rPr>
              <a:t>(HDFS)</a:t>
            </a:r>
            <a:endParaRPr b="0" lang="en-IN" sz="1800" spc="-1" strike="noStrike">
              <a:latin typeface="Arial"/>
            </a:endParaRPr>
          </a:p>
        </p:txBody>
      </p:sp>
      <p:sp>
        <p:nvSpPr>
          <p:cNvPr id="247" name="CustomShape 6"/>
          <p:cNvSpPr/>
          <p:nvPr/>
        </p:nvSpPr>
        <p:spPr>
          <a:xfrm>
            <a:off x="3900960" y="4290840"/>
            <a:ext cx="3298320" cy="80460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Load data into Hive and store in tables  </a:t>
            </a:r>
            <a:endParaRPr b="0" lang="en-IN" sz="1800" spc="-1" strike="noStrike">
              <a:latin typeface="Arial"/>
            </a:endParaRPr>
          </a:p>
        </p:txBody>
      </p:sp>
      <p:sp>
        <p:nvSpPr>
          <p:cNvPr id="248" name="CustomShape 7"/>
          <p:cNvSpPr/>
          <p:nvPr/>
        </p:nvSpPr>
        <p:spPr>
          <a:xfrm>
            <a:off x="3900960" y="5346360"/>
            <a:ext cx="3298320" cy="61236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IN" sz="1800" spc="-1" strike="noStrike">
                <a:solidFill>
                  <a:srgbClr val="000000"/>
                </a:solidFill>
                <a:latin typeface="Corbel"/>
              </a:rPr>
              <a:t>Query table and analyze data in Hive</a:t>
            </a:r>
            <a:endParaRPr b="0" lang="en-IN" sz="1800" spc="-1" strike="noStrike">
              <a:latin typeface="Arial"/>
            </a:endParaRPr>
          </a:p>
        </p:txBody>
      </p:sp>
      <p:sp>
        <p:nvSpPr>
          <p:cNvPr id="249" name="CustomShape 8"/>
          <p:cNvSpPr/>
          <p:nvPr/>
        </p:nvSpPr>
        <p:spPr>
          <a:xfrm>
            <a:off x="4546800" y="6183000"/>
            <a:ext cx="2583000" cy="3952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Times New Roman"/>
              </a:rPr>
              <a:t>Result of Analysis</a:t>
            </a:r>
            <a:endParaRPr b="0" lang="en-IN" sz="2000" spc="-1" strike="noStrike">
              <a:latin typeface="Arial"/>
            </a:endParaRPr>
          </a:p>
        </p:txBody>
      </p:sp>
      <p:sp>
        <p:nvSpPr>
          <p:cNvPr id="250" name="CustomShape 9"/>
          <p:cNvSpPr/>
          <p:nvPr/>
        </p:nvSpPr>
        <p:spPr>
          <a:xfrm>
            <a:off x="5450760" y="128412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1" name="CustomShape 10"/>
          <p:cNvSpPr/>
          <p:nvPr/>
        </p:nvSpPr>
        <p:spPr>
          <a:xfrm>
            <a:off x="5470200" y="221796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2" name="CustomShape 11"/>
          <p:cNvSpPr/>
          <p:nvPr/>
        </p:nvSpPr>
        <p:spPr>
          <a:xfrm>
            <a:off x="5473080" y="310680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3" name="CustomShape 12"/>
          <p:cNvSpPr/>
          <p:nvPr/>
        </p:nvSpPr>
        <p:spPr>
          <a:xfrm>
            <a:off x="5483520" y="399888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4" name="CustomShape 13"/>
          <p:cNvSpPr/>
          <p:nvPr/>
        </p:nvSpPr>
        <p:spPr>
          <a:xfrm>
            <a:off x="5529600" y="509580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5" name="CustomShape 14"/>
          <p:cNvSpPr/>
          <p:nvPr/>
        </p:nvSpPr>
        <p:spPr>
          <a:xfrm>
            <a:off x="5556600" y="5959080"/>
            <a:ext cx="360" cy="26460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256" name="CustomShape 15"/>
          <p:cNvSpPr/>
          <p:nvPr/>
        </p:nvSpPr>
        <p:spPr>
          <a:xfrm>
            <a:off x="5450760" y="1239480"/>
            <a:ext cx="1127160" cy="3337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Times New Roman"/>
              </a:rPr>
              <a:t>(API)</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 name="Group 1"/>
          <p:cNvGrpSpPr/>
          <p:nvPr/>
        </p:nvGrpSpPr>
        <p:grpSpPr>
          <a:xfrm>
            <a:off x="4003920" y="-66600"/>
            <a:ext cx="8187480" cy="6514200"/>
            <a:chOff x="4003920" y="-66600"/>
            <a:chExt cx="8187480" cy="6514200"/>
          </a:xfrm>
        </p:grpSpPr>
        <p:sp>
          <p:nvSpPr>
            <p:cNvPr id="258"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59"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60" name="TextShape 4"/>
          <p:cNvSpPr txBox="1"/>
          <p:nvPr/>
        </p:nvSpPr>
        <p:spPr>
          <a:xfrm>
            <a:off x="353880" y="784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61" name="CustomShape 5"/>
          <p:cNvSpPr/>
          <p:nvPr/>
        </p:nvSpPr>
        <p:spPr>
          <a:xfrm>
            <a:off x="353880" y="1205280"/>
            <a:ext cx="9875520" cy="539388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400" spc="-1" strike="noStrike">
                <a:solidFill>
                  <a:srgbClr val="000000"/>
                </a:solidFill>
                <a:latin typeface="Times New Roman"/>
              </a:rPr>
              <a:t>[1] In first step, we have gathered tweets around a particular context using Twitter Streaming API.</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r>
              <a:rPr b="0" lang="en-IN" sz="2400" spc="-1" strike="noStrike">
                <a:solidFill>
                  <a:srgbClr val="000000"/>
                </a:solidFill>
                <a:latin typeface="Times New Roman"/>
              </a:rPr>
              <a:t>[2] Before doing analysis, data is stored on to a local HDFS using Flume. The tweets retrieved from Flume are in unstructured JSON format.</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r>
              <a:rPr b="0" lang="en-IN" sz="2400" spc="-1" strike="noStrike">
                <a:solidFill>
                  <a:srgbClr val="000000"/>
                </a:solidFill>
                <a:latin typeface="Times New Roman"/>
              </a:rPr>
              <a:t>[3] This semi-structured data is given to the HIVE module which will convert the nested JSON into a suitable structured form that is suitable for analysis.</a:t>
            </a:r>
            <a:endParaRPr b="0" lang="en-IN" sz="2400" spc="-1" strike="noStrike">
              <a:latin typeface="Arial"/>
            </a:endParaRPr>
          </a:p>
          <a:p>
            <a:pPr algn="just">
              <a:lnSpc>
                <a:spcPct val="150000"/>
              </a:lnSpc>
            </a:pPr>
            <a:r>
              <a:rPr b="0" lang="en-IN" sz="2400" spc="-1" strike="noStrike">
                <a:solidFill>
                  <a:srgbClr val="000000"/>
                </a:solidFill>
                <a:latin typeface="Times New Roman"/>
              </a:rPr>
              <a:t> </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2" name="Group 1"/>
          <p:cNvGrpSpPr/>
          <p:nvPr/>
        </p:nvGrpSpPr>
        <p:grpSpPr>
          <a:xfrm>
            <a:off x="4003920" y="-66600"/>
            <a:ext cx="8187480" cy="6514200"/>
            <a:chOff x="4003920" y="-66600"/>
            <a:chExt cx="8187480" cy="6514200"/>
          </a:xfrm>
        </p:grpSpPr>
        <p:sp>
          <p:nvSpPr>
            <p:cNvPr id="263"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64"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65" name="TextShape 4"/>
          <p:cNvSpPr txBox="1"/>
          <p:nvPr/>
        </p:nvSpPr>
        <p:spPr>
          <a:xfrm>
            <a:off x="353880" y="784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66" name="CustomShape 5"/>
          <p:cNvSpPr/>
          <p:nvPr/>
        </p:nvSpPr>
        <p:spPr>
          <a:xfrm>
            <a:off x="353880" y="981000"/>
            <a:ext cx="10697400" cy="649116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400" spc="-1" strike="noStrike">
                <a:solidFill>
                  <a:srgbClr val="000000"/>
                </a:solidFill>
                <a:latin typeface="Times New Roman"/>
              </a:rPr>
              <a:t>[4] For sentiment analysis</a:t>
            </a: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Tweets are split into words where each word within the same tweet has same tweet_id.</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Table is created to store every word of every tweet where individual words are stored in subsequent rows of tables.</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Tables are joined with a dictionary where each word is given polarity based on the severity of each word.</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7" name="Group 1"/>
          <p:cNvGrpSpPr/>
          <p:nvPr/>
        </p:nvGrpSpPr>
        <p:grpSpPr>
          <a:xfrm>
            <a:off x="4003920" y="-66600"/>
            <a:ext cx="8187480" cy="6514200"/>
            <a:chOff x="4003920" y="-66600"/>
            <a:chExt cx="8187480" cy="6514200"/>
          </a:xfrm>
        </p:grpSpPr>
        <p:sp>
          <p:nvSpPr>
            <p:cNvPr id="268"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69"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70" name="TextShape 4"/>
          <p:cNvSpPr txBox="1"/>
          <p:nvPr/>
        </p:nvSpPr>
        <p:spPr>
          <a:xfrm>
            <a:off x="353880" y="784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71" name="CustomShape 5"/>
          <p:cNvSpPr/>
          <p:nvPr/>
        </p:nvSpPr>
        <p:spPr>
          <a:xfrm>
            <a:off x="417240" y="1507320"/>
            <a:ext cx="10697400" cy="3747960"/>
          </a:xfrm>
          <a:prstGeom prst="rect">
            <a:avLst/>
          </a:prstGeom>
          <a:noFill/>
          <a:ln>
            <a:noFill/>
          </a:ln>
        </p:spPr>
        <p:style>
          <a:lnRef idx="0"/>
          <a:fillRef idx="0"/>
          <a:effectRef idx="0"/>
          <a:fontRef idx="minor"/>
        </p:style>
        <p:txBody>
          <a:bodyPr lIns="90000" rIns="90000" tIns="45000" bIns="45000"/>
          <a:p>
            <a:pPr marL="343080" indent="-342720" algn="just">
              <a:lnSpc>
                <a:spcPct val="150000"/>
              </a:lnSpc>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Average rating for every  tweet is calculated.</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 </a:t>
            </a:r>
            <a:r>
              <a:rPr b="0" lang="en-IN" sz="2400" spc="-1" strike="noStrike">
                <a:solidFill>
                  <a:srgbClr val="000000"/>
                </a:solidFill>
                <a:latin typeface="Times New Roman"/>
              </a:rPr>
              <a:t>Based on the rating of tweets, its polarity is calculated, i.e. positive, negative or neutral.</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2" name="Group 1"/>
          <p:cNvGrpSpPr/>
          <p:nvPr/>
        </p:nvGrpSpPr>
        <p:grpSpPr>
          <a:xfrm>
            <a:off x="4003920" y="-66600"/>
            <a:ext cx="8187480" cy="6514200"/>
            <a:chOff x="4003920" y="-66600"/>
            <a:chExt cx="8187480" cy="6514200"/>
          </a:xfrm>
        </p:grpSpPr>
        <p:sp>
          <p:nvSpPr>
            <p:cNvPr id="273"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74"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75" name="TextShape 4"/>
          <p:cNvSpPr txBox="1"/>
          <p:nvPr/>
        </p:nvSpPr>
        <p:spPr>
          <a:xfrm>
            <a:off x="353880" y="784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76" name="CustomShape 5"/>
          <p:cNvSpPr/>
          <p:nvPr/>
        </p:nvSpPr>
        <p:spPr>
          <a:xfrm>
            <a:off x="470520" y="1099080"/>
            <a:ext cx="10697400" cy="594252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400" spc="-1" strike="noStrike">
                <a:solidFill>
                  <a:srgbClr val="000000"/>
                </a:solidFill>
                <a:latin typeface="Times New Roman"/>
              </a:rPr>
              <a:t>[5] For finding top hashtags that are used in twitter:</a:t>
            </a: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The tweets are loaded into Hive module, wherein these tweets are passed through a series of Hive scripts for finding popular hashtags. </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To find top hashtags, we have extracted tweet id and entities fields from tweets where the entity field has a member hashtag. This member is used for further analysis along with tweet id.</a:t>
            </a:r>
            <a:endParaRPr b="0" lang="en-IN" sz="2400" spc="-1" strike="noStrike">
              <a:latin typeface="Arial"/>
            </a:endParaRPr>
          </a:p>
          <a:p>
            <a:pPr algn="just">
              <a:lnSpc>
                <a:spcPct val="150000"/>
              </a:lnSpc>
            </a:pPr>
            <a:r>
              <a:rPr b="0" lang="en-IN" sz="2400" spc="-1" strike="noStrike">
                <a:solidFill>
                  <a:srgbClr val="000000"/>
                </a:solidFill>
                <a:latin typeface="Times New Roman"/>
              </a:rPr>
              <a:t> </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Line 1"/>
          <p:cNvSpPr/>
          <p:nvPr/>
        </p:nvSpPr>
        <p:spPr>
          <a:xfrm>
            <a:off x="6095880" y="0"/>
            <a:ext cx="360" cy="2084760"/>
          </a:xfrm>
          <a:prstGeom prst="line">
            <a:avLst/>
          </a:prstGeom>
          <a:ln w="25560">
            <a:solidFill>
              <a:schemeClr val="accent1"/>
            </a:solidFill>
            <a:round/>
            <a:tailEnd len="med" type="oval" w="med"/>
          </a:ln>
        </p:spPr>
        <p:style>
          <a:lnRef idx="1">
            <a:schemeClr val="accent1"/>
          </a:lnRef>
          <a:fillRef idx="0">
            <a:schemeClr val="accent1"/>
          </a:fillRef>
          <a:effectRef idx="0">
            <a:schemeClr val="accent1"/>
          </a:effectRef>
          <a:fontRef idx="minor"/>
        </p:style>
      </p:sp>
      <p:sp>
        <p:nvSpPr>
          <p:cNvPr id="93" name="Line 2"/>
          <p:cNvSpPr/>
          <p:nvPr/>
        </p:nvSpPr>
        <p:spPr>
          <a:xfrm flipV="1">
            <a:off x="3213360" y="5734440"/>
            <a:ext cx="0" cy="1123560"/>
          </a:xfrm>
          <a:prstGeom prst="line">
            <a:avLst/>
          </a:prstGeom>
          <a:ln w="25560">
            <a:solidFill>
              <a:schemeClr val="accent1"/>
            </a:solidFill>
            <a:round/>
            <a:tailEnd len="med" type="oval" w="med"/>
          </a:ln>
        </p:spPr>
        <p:style>
          <a:lnRef idx="1">
            <a:schemeClr val="accent1"/>
          </a:lnRef>
          <a:fillRef idx="0">
            <a:schemeClr val="accent1"/>
          </a:fillRef>
          <a:effectRef idx="0">
            <a:schemeClr val="accent1"/>
          </a:effectRef>
          <a:fontRef idx="minor"/>
        </p:style>
      </p:sp>
      <p:sp>
        <p:nvSpPr>
          <p:cNvPr id="94" name="Line 3"/>
          <p:cNvSpPr/>
          <p:nvPr/>
        </p:nvSpPr>
        <p:spPr>
          <a:xfrm>
            <a:off x="6095880" y="491040"/>
            <a:ext cx="4320" cy="6366960"/>
          </a:xfrm>
          <a:prstGeom prst="line">
            <a:avLst/>
          </a:prstGeom>
          <a:ln w="25560">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95" name="CustomShape 4"/>
          <p:cNvSpPr/>
          <p:nvPr/>
        </p:nvSpPr>
        <p:spPr>
          <a:xfrm>
            <a:off x="5951880" y="66924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6" name="CustomShape 5"/>
          <p:cNvSpPr/>
          <p:nvPr/>
        </p:nvSpPr>
        <p:spPr>
          <a:xfrm>
            <a:off x="5951880" y="109116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7" name="CustomShape 6"/>
          <p:cNvSpPr/>
          <p:nvPr/>
        </p:nvSpPr>
        <p:spPr>
          <a:xfrm>
            <a:off x="5959440" y="150876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8" name="CustomShape 7"/>
          <p:cNvSpPr/>
          <p:nvPr/>
        </p:nvSpPr>
        <p:spPr>
          <a:xfrm>
            <a:off x="5959440" y="197460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9" name="CustomShape 8"/>
          <p:cNvSpPr/>
          <p:nvPr/>
        </p:nvSpPr>
        <p:spPr>
          <a:xfrm>
            <a:off x="6496560" y="582120"/>
            <a:ext cx="470412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Introduction</a:t>
            </a:r>
            <a:endParaRPr b="0" lang="en-IN" sz="2400" spc="-1" strike="noStrike">
              <a:latin typeface="Arial"/>
            </a:endParaRPr>
          </a:p>
        </p:txBody>
      </p:sp>
      <p:sp>
        <p:nvSpPr>
          <p:cNvPr id="100" name="CustomShape 9"/>
          <p:cNvSpPr/>
          <p:nvPr/>
        </p:nvSpPr>
        <p:spPr>
          <a:xfrm>
            <a:off x="6489000" y="1057320"/>
            <a:ext cx="55857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Why did we choose Twitter for our analysis </a:t>
            </a:r>
            <a:endParaRPr b="0" lang="en-IN" sz="2400" spc="-1" strike="noStrike">
              <a:latin typeface="Arial"/>
            </a:endParaRPr>
          </a:p>
        </p:txBody>
      </p:sp>
      <p:sp>
        <p:nvSpPr>
          <p:cNvPr id="101" name="CustomShape 10"/>
          <p:cNvSpPr/>
          <p:nvPr/>
        </p:nvSpPr>
        <p:spPr>
          <a:xfrm>
            <a:off x="6492240" y="1472400"/>
            <a:ext cx="619200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Why did we choose Hadoop for our analysis</a:t>
            </a:r>
            <a:endParaRPr b="0" lang="en-IN" sz="2400" spc="-1" strike="noStrike">
              <a:latin typeface="Arial"/>
            </a:endParaRPr>
          </a:p>
        </p:txBody>
      </p:sp>
      <p:sp>
        <p:nvSpPr>
          <p:cNvPr id="102" name="CustomShape 11"/>
          <p:cNvSpPr/>
          <p:nvPr/>
        </p:nvSpPr>
        <p:spPr>
          <a:xfrm>
            <a:off x="6496560" y="186192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Tools and Technologies used</a:t>
            </a:r>
            <a:endParaRPr b="0" lang="en-IN" sz="2400" spc="-1" strike="noStrike">
              <a:latin typeface="Arial"/>
            </a:endParaRPr>
          </a:p>
        </p:txBody>
      </p:sp>
      <p:sp>
        <p:nvSpPr>
          <p:cNvPr id="103" name="CustomShape 12"/>
          <p:cNvSpPr/>
          <p:nvPr/>
        </p:nvSpPr>
        <p:spPr>
          <a:xfrm>
            <a:off x="-1319400" y="491040"/>
            <a:ext cx="5519520" cy="767880"/>
          </a:xfrm>
          <a:prstGeom prst="rect">
            <a:avLst/>
          </a:prstGeom>
          <a:noFill/>
          <a:ln>
            <a:noFill/>
          </a:ln>
        </p:spPr>
        <p:style>
          <a:lnRef idx="0"/>
          <a:fillRef idx="0"/>
          <a:effectRef idx="0"/>
          <a:fontRef idx="minor"/>
        </p:style>
        <p:txBody>
          <a:bodyPr lIns="90000" rIns="90000" tIns="45000" bIns="45000" anchor="ctr"/>
          <a:p>
            <a:pPr algn="r">
              <a:lnSpc>
                <a:spcPct val="100000"/>
              </a:lnSpc>
            </a:pPr>
            <a:r>
              <a:rPr b="1" lang="en-IN" sz="4800" spc="-1" strike="noStrike">
                <a:solidFill>
                  <a:srgbClr val="404040"/>
                </a:solidFill>
                <a:latin typeface="Times New Roman"/>
              </a:rPr>
              <a:t>CONTENTS</a:t>
            </a:r>
            <a:r>
              <a:rPr b="0" lang="en-IN" sz="4800" spc="-1" strike="noStrike">
                <a:solidFill>
                  <a:srgbClr val="404040"/>
                </a:solidFill>
                <a:latin typeface="Century Schoolbook"/>
              </a:rPr>
              <a:t> </a:t>
            </a:r>
            <a:endParaRPr b="0" lang="en-IN" sz="4800" spc="-1" strike="noStrike">
              <a:latin typeface="Arial"/>
            </a:endParaRPr>
          </a:p>
        </p:txBody>
      </p:sp>
      <p:sp>
        <p:nvSpPr>
          <p:cNvPr id="104" name="CustomShape 13"/>
          <p:cNvSpPr/>
          <p:nvPr/>
        </p:nvSpPr>
        <p:spPr>
          <a:xfrm>
            <a:off x="5951880" y="241200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5" name="CustomShape 14"/>
          <p:cNvSpPr/>
          <p:nvPr/>
        </p:nvSpPr>
        <p:spPr>
          <a:xfrm>
            <a:off x="6492240" y="274212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How to build Twitter API</a:t>
            </a:r>
            <a:endParaRPr b="0" lang="en-IN" sz="2400" spc="-1" strike="noStrike">
              <a:latin typeface="Arial"/>
            </a:endParaRPr>
          </a:p>
        </p:txBody>
      </p:sp>
      <p:sp>
        <p:nvSpPr>
          <p:cNvPr id="106" name="CustomShape 15"/>
          <p:cNvSpPr/>
          <p:nvPr/>
        </p:nvSpPr>
        <p:spPr>
          <a:xfrm>
            <a:off x="5965200" y="284544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7" name="CustomShape 16"/>
          <p:cNvSpPr/>
          <p:nvPr/>
        </p:nvSpPr>
        <p:spPr>
          <a:xfrm>
            <a:off x="6492240" y="318996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Methodology and System Flow</a:t>
            </a:r>
            <a:endParaRPr b="0" lang="en-IN" sz="2400" spc="-1" strike="noStrike">
              <a:latin typeface="Arial"/>
            </a:endParaRPr>
          </a:p>
        </p:txBody>
      </p:sp>
      <p:sp>
        <p:nvSpPr>
          <p:cNvPr id="108" name="CustomShape 17"/>
          <p:cNvSpPr/>
          <p:nvPr/>
        </p:nvSpPr>
        <p:spPr>
          <a:xfrm>
            <a:off x="5951880" y="328428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9" name="CustomShape 18"/>
          <p:cNvSpPr/>
          <p:nvPr/>
        </p:nvSpPr>
        <p:spPr>
          <a:xfrm>
            <a:off x="6489000" y="357552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Spam Detection</a:t>
            </a:r>
            <a:endParaRPr b="0" lang="en-IN" sz="2400" spc="-1" strike="noStrike">
              <a:latin typeface="Arial"/>
            </a:endParaRPr>
          </a:p>
        </p:txBody>
      </p:sp>
      <p:sp>
        <p:nvSpPr>
          <p:cNvPr id="110" name="CustomShape 19"/>
          <p:cNvSpPr/>
          <p:nvPr/>
        </p:nvSpPr>
        <p:spPr>
          <a:xfrm>
            <a:off x="5959440" y="370044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1" name="CustomShape 20"/>
          <p:cNvSpPr/>
          <p:nvPr/>
        </p:nvSpPr>
        <p:spPr>
          <a:xfrm>
            <a:off x="6496560" y="445572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Challenges and Limitations</a:t>
            </a:r>
            <a:endParaRPr b="0" lang="en-IN" sz="2400" spc="-1" strike="noStrike">
              <a:latin typeface="Arial"/>
            </a:endParaRPr>
          </a:p>
        </p:txBody>
      </p:sp>
      <p:sp>
        <p:nvSpPr>
          <p:cNvPr id="112" name="CustomShape 21"/>
          <p:cNvSpPr/>
          <p:nvPr/>
        </p:nvSpPr>
        <p:spPr>
          <a:xfrm>
            <a:off x="5959440" y="411768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3" name="CustomShape 22"/>
          <p:cNvSpPr/>
          <p:nvPr/>
        </p:nvSpPr>
        <p:spPr>
          <a:xfrm>
            <a:off x="6496560" y="497088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Future Scope</a:t>
            </a:r>
            <a:endParaRPr b="0" lang="en-IN" sz="2400" spc="-1" strike="noStrike">
              <a:latin typeface="Arial"/>
            </a:endParaRPr>
          </a:p>
        </p:txBody>
      </p:sp>
      <p:sp>
        <p:nvSpPr>
          <p:cNvPr id="114" name="CustomShape 23"/>
          <p:cNvSpPr/>
          <p:nvPr/>
        </p:nvSpPr>
        <p:spPr>
          <a:xfrm>
            <a:off x="5962680" y="459972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4"/>
          <p:cNvSpPr/>
          <p:nvPr/>
        </p:nvSpPr>
        <p:spPr>
          <a:xfrm>
            <a:off x="6492240" y="226944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Big Data Techniques used</a:t>
            </a:r>
            <a:endParaRPr b="0" lang="en-IN" sz="2400" spc="-1" strike="noStrike">
              <a:latin typeface="Arial"/>
            </a:endParaRPr>
          </a:p>
        </p:txBody>
      </p:sp>
      <p:sp>
        <p:nvSpPr>
          <p:cNvPr id="116" name="CustomShape 25"/>
          <p:cNvSpPr/>
          <p:nvPr/>
        </p:nvSpPr>
        <p:spPr>
          <a:xfrm>
            <a:off x="5951880" y="553608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26"/>
          <p:cNvSpPr/>
          <p:nvPr/>
        </p:nvSpPr>
        <p:spPr>
          <a:xfrm>
            <a:off x="6489000" y="544752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Conclusion</a:t>
            </a:r>
            <a:endParaRPr b="0" lang="en-IN" sz="2400" spc="-1" strike="noStrike">
              <a:latin typeface="Arial"/>
            </a:endParaRPr>
          </a:p>
        </p:txBody>
      </p:sp>
      <p:sp>
        <p:nvSpPr>
          <p:cNvPr id="118" name="CustomShape 27"/>
          <p:cNvSpPr/>
          <p:nvPr/>
        </p:nvSpPr>
        <p:spPr>
          <a:xfrm>
            <a:off x="5959440" y="5057640"/>
            <a:ext cx="287640" cy="287640"/>
          </a:xfrm>
          <a:prstGeom prst="flowChartConnector">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9" name="CustomShape 28"/>
          <p:cNvSpPr/>
          <p:nvPr/>
        </p:nvSpPr>
        <p:spPr>
          <a:xfrm>
            <a:off x="6489000" y="4029480"/>
            <a:ext cx="584496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Analysis of Tweets using Hive </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7" name="Group 1"/>
          <p:cNvGrpSpPr/>
          <p:nvPr/>
        </p:nvGrpSpPr>
        <p:grpSpPr>
          <a:xfrm>
            <a:off x="4003920" y="-66600"/>
            <a:ext cx="8187480" cy="6514200"/>
            <a:chOff x="4003920" y="-66600"/>
            <a:chExt cx="8187480" cy="6514200"/>
          </a:xfrm>
        </p:grpSpPr>
        <p:sp>
          <p:nvSpPr>
            <p:cNvPr id="278"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279"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280" name="TextShape 4"/>
          <p:cNvSpPr txBox="1"/>
          <p:nvPr/>
        </p:nvSpPr>
        <p:spPr>
          <a:xfrm>
            <a:off x="353880" y="7848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Methodology and System Flow</a:t>
            </a:r>
            <a:endParaRPr b="0" lang="en-US" sz="4800" spc="-1" strike="noStrike">
              <a:solidFill>
                <a:srgbClr val="262626"/>
              </a:solidFill>
              <a:latin typeface="Corbel"/>
            </a:endParaRPr>
          </a:p>
        </p:txBody>
      </p:sp>
      <p:sp>
        <p:nvSpPr>
          <p:cNvPr id="281" name="CustomShape 5"/>
          <p:cNvSpPr/>
          <p:nvPr/>
        </p:nvSpPr>
        <p:spPr>
          <a:xfrm>
            <a:off x="450720" y="1085040"/>
            <a:ext cx="10697400" cy="649116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400" spc="-1" strike="noStrike">
                <a:solidFill>
                  <a:srgbClr val="000000"/>
                </a:solidFill>
                <a:latin typeface="Times New Roman"/>
              </a:rPr>
              <a:t>[5] For finding top hashtags that are used in twitter:</a:t>
            </a: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We have extracted text field of the hashtag object. The output of this phase is hashtag followed by the tweet id. </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Now we group the relation of tweet with respect to hashtag and count the number of times the hashtag appeared. </a:t>
            </a:r>
            <a:endParaRPr b="0" lang="en-IN" sz="2400" spc="-1" strike="noStrike">
              <a:latin typeface="Arial"/>
            </a:endParaRPr>
          </a:p>
          <a:p>
            <a:pPr algn="just">
              <a:lnSpc>
                <a:spcPct val="150000"/>
              </a:lnSpc>
            </a:pP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Hashtags, which have appeared highest number of times, are categorized as famous hashtags or recent trends.</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244800" y="164520"/>
            <a:ext cx="119469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Spam</a:t>
            </a:r>
            <a:r>
              <a:rPr b="0" lang="en-US" sz="4800" spc="-1" strike="noStrike">
                <a:solidFill>
                  <a:srgbClr val="404040"/>
                </a:solidFill>
                <a:latin typeface="Times New Roman"/>
              </a:rPr>
              <a:t> </a:t>
            </a:r>
            <a:r>
              <a:rPr b="1" lang="en-US" sz="4800" spc="-1" strike="noStrike">
                <a:solidFill>
                  <a:srgbClr val="404040"/>
                </a:solidFill>
                <a:latin typeface="Times New Roman"/>
              </a:rPr>
              <a:t>Detection</a:t>
            </a:r>
            <a:endParaRPr b="0" lang="en-US" sz="4800" spc="-1" strike="noStrike">
              <a:solidFill>
                <a:srgbClr val="262626"/>
              </a:solidFill>
              <a:latin typeface="Corbel"/>
            </a:endParaRPr>
          </a:p>
        </p:txBody>
      </p:sp>
      <p:sp>
        <p:nvSpPr>
          <p:cNvPr id="283" name="TextShape 2"/>
          <p:cNvSpPr txBox="1"/>
          <p:nvPr/>
        </p:nvSpPr>
        <p:spPr>
          <a:xfrm>
            <a:off x="437760" y="1313640"/>
            <a:ext cx="11753640" cy="4301280"/>
          </a:xfrm>
          <a:prstGeom prst="rect">
            <a:avLst/>
          </a:prstGeom>
          <a:noFill/>
          <a:ln>
            <a:noFill/>
          </a:ln>
        </p:spPr>
        <p:txBody>
          <a:bodyPr anchor="ctr"/>
          <a:p>
            <a:pPr algn="just">
              <a:lnSpc>
                <a:spcPct val="112000"/>
              </a:lnSpc>
              <a:spcBef>
                <a:spcPts val="901"/>
              </a:spcBef>
            </a:pPr>
            <a:r>
              <a:rPr b="0" lang="en-US" sz="2400" spc="-1" strike="noStrike">
                <a:solidFill>
                  <a:srgbClr val="404040"/>
                </a:solidFill>
                <a:latin typeface="Times New Roman"/>
              </a:rPr>
              <a:t>Process of filtering the content relevant to use case, and to remove spam.</a:t>
            </a:r>
            <a:endParaRPr b="0" lang="en-US" sz="2400" spc="-1" strike="noStrike">
              <a:solidFill>
                <a:srgbClr val="262626"/>
              </a:solidFill>
              <a:latin typeface="Corbel"/>
            </a:endParaRPr>
          </a:p>
          <a:p>
            <a:pPr marL="343080" indent="-342720" algn="just">
              <a:lnSpc>
                <a:spcPct val="112000"/>
              </a:lnSpc>
              <a:spcBef>
                <a:spcPts val="901"/>
              </a:spcBef>
              <a:buClr>
                <a:srgbClr val="404040"/>
              </a:buClr>
              <a:buFont typeface="Arial"/>
              <a:buChar char="•"/>
            </a:pPr>
            <a:r>
              <a:rPr b="1" lang="en-US" sz="2400" spc="-1" strike="noStrike">
                <a:solidFill>
                  <a:srgbClr val="404040"/>
                </a:solidFill>
                <a:latin typeface="Times New Roman"/>
              </a:rPr>
              <a:t>Recently created User : </a:t>
            </a:r>
            <a:r>
              <a:rPr b="0" lang="en-US" sz="2400" spc="-1" strike="noStrike">
                <a:solidFill>
                  <a:srgbClr val="404040"/>
                </a:solidFill>
                <a:latin typeface="Times New Roman"/>
              </a:rPr>
              <a:t>Not including accounts that are created very recently.</a:t>
            </a:r>
            <a:r>
              <a:rPr b="1" lang="en-US" sz="2400" spc="-1" strike="noStrike">
                <a:solidFill>
                  <a:srgbClr val="404040"/>
                </a:solidFill>
                <a:latin typeface="Times New Roman"/>
              </a:rPr>
              <a:t> </a:t>
            </a:r>
            <a:endParaRPr b="0" lang="en-US" sz="2400" spc="-1" strike="noStrike">
              <a:solidFill>
                <a:srgbClr val="262626"/>
              </a:solidFill>
              <a:latin typeface="Corbel"/>
            </a:endParaRPr>
          </a:p>
          <a:p>
            <a:pPr marL="343080" indent="-342720" algn="just">
              <a:lnSpc>
                <a:spcPct val="112000"/>
              </a:lnSpc>
              <a:spcBef>
                <a:spcPts val="901"/>
              </a:spcBef>
              <a:buClr>
                <a:srgbClr val="404040"/>
              </a:buClr>
              <a:buFont typeface="Arial"/>
              <a:buChar char="•"/>
            </a:pPr>
            <a:r>
              <a:rPr b="1" lang="en-US" sz="2400" spc="-1" strike="noStrike">
                <a:solidFill>
                  <a:srgbClr val="404040"/>
                </a:solidFill>
                <a:latin typeface="Times New Roman"/>
              </a:rPr>
              <a:t>Users with few followers : </a:t>
            </a:r>
            <a:r>
              <a:rPr b="0" lang="en-US" sz="2400" spc="-1" strike="noStrike">
                <a:solidFill>
                  <a:srgbClr val="404040"/>
                </a:solidFill>
                <a:latin typeface="Times New Roman"/>
              </a:rPr>
              <a:t>Not including users with very low numbers of followers.</a:t>
            </a:r>
            <a:endParaRPr b="0" lang="en-US" sz="2400" spc="-1" strike="noStrike">
              <a:solidFill>
                <a:srgbClr val="262626"/>
              </a:solidFill>
              <a:latin typeface="Corbel"/>
            </a:endParaRPr>
          </a:p>
          <a:p>
            <a:pPr marL="343080" indent="-342720" algn="just">
              <a:lnSpc>
                <a:spcPct val="112000"/>
              </a:lnSpc>
              <a:spcBef>
                <a:spcPts val="901"/>
              </a:spcBef>
              <a:buClr>
                <a:srgbClr val="404040"/>
              </a:buClr>
              <a:buFont typeface="Arial"/>
              <a:buChar char="•"/>
            </a:pPr>
            <a:r>
              <a:rPr b="1" lang="en-US" sz="2400" spc="-1" strike="noStrike">
                <a:solidFill>
                  <a:srgbClr val="404040"/>
                </a:solidFill>
                <a:latin typeface="Times New Roman"/>
              </a:rPr>
              <a:t>Users with short description : </a:t>
            </a:r>
            <a:r>
              <a:rPr b="0" lang="en-US" sz="2400" spc="-1" strike="noStrike">
                <a:solidFill>
                  <a:srgbClr val="404040"/>
                </a:solidFill>
                <a:latin typeface="Times New Roman"/>
              </a:rPr>
              <a:t>Not including users with short descriptions.</a:t>
            </a:r>
            <a:endParaRPr b="0" lang="en-US" sz="2400" spc="-1" strike="noStrike">
              <a:solidFill>
                <a:srgbClr val="262626"/>
              </a:solidFill>
              <a:latin typeface="Corbel"/>
            </a:endParaRPr>
          </a:p>
          <a:p>
            <a:pPr marL="343080" indent="-342720" algn="just">
              <a:lnSpc>
                <a:spcPct val="112000"/>
              </a:lnSpc>
              <a:spcBef>
                <a:spcPts val="901"/>
              </a:spcBef>
              <a:buClr>
                <a:srgbClr val="404040"/>
              </a:buClr>
              <a:buFont typeface="Arial"/>
              <a:buChar char="•"/>
            </a:pPr>
            <a:r>
              <a:rPr b="1" lang="en-US" sz="2400" spc="-1" strike="noStrike">
                <a:solidFill>
                  <a:srgbClr val="404040"/>
                </a:solidFill>
                <a:latin typeface="Times New Roman"/>
              </a:rPr>
              <a:t>Large numbers of Hashtags</a:t>
            </a:r>
            <a:r>
              <a:rPr b="0" lang="en-US" sz="2400" spc="-1" strike="noStrike">
                <a:solidFill>
                  <a:srgbClr val="404040"/>
                </a:solidFill>
                <a:latin typeface="Times New Roman"/>
              </a:rPr>
              <a:t> : Excluding tweets with large number of hashtags.</a:t>
            </a:r>
            <a:endParaRPr b="0" lang="en-US" sz="2400" spc="-1" strike="noStrike">
              <a:solidFill>
                <a:srgbClr val="262626"/>
              </a:solidFill>
              <a:latin typeface="Corbel"/>
            </a:endParaRPr>
          </a:p>
          <a:p>
            <a:pPr marL="343080" indent="-342720" algn="just">
              <a:lnSpc>
                <a:spcPct val="112000"/>
              </a:lnSpc>
              <a:spcBef>
                <a:spcPts val="901"/>
              </a:spcBef>
              <a:buClr>
                <a:srgbClr val="404040"/>
              </a:buClr>
              <a:buFont typeface="Arial"/>
              <a:buChar char="•"/>
            </a:pPr>
            <a:r>
              <a:rPr b="1" lang="en-US" sz="2400" spc="-1" strike="noStrike">
                <a:solidFill>
                  <a:srgbClr val="404040"/>
                </a:solidFill>
                <a:latin typeface="Times New Roman"/>
              </a:rPr>
              <a:t>Short content length</a:t>
            </a:r>
            <a:r>
              <a:rPr b="0" lang="en-US" sz="2400" spc="-1" strike="noStrike">
                <a:solidFill>
                  <a:srgbClr val="404040"/>
                </a:solidFill>
                <a:latin typeface="Times New Roman"/>
              </a:rPr>
              <a:t> : Excluding tweets with very short content.</a:t>
            </a:r>
            <a:endParaRPr b="0" lang="en-US" sz="2400" spc="-1" strike="noStrike">
              <a:solidFill>
                <a:srgbClr val="262626"/>
              </a:solidFill>
              <a:latin typeface="Corbel"/>
            </a:endParaRPr>
          </a:p>
          <a:p>
            <a:pPr algn="just">
              <a:lnSpc>
                <a:spcPct val="112000"/>
              </a:lnSpc>
              <a:spcBef>
                <a:spcPts val="901"/>
              </a:spcBef>
            </a:pPr>
            <a:endParaRPr b="0" lang="en-US" sz="2400" spc="-1" strike="noStrike">
              <a:solidFill>
                <a:srgbClr val="262626"/>
              </a:solidFill>
              <a:latin typeface="Corbel"/>
            </a:endParaRPr>
          </a:p>
          <a:p>
            <a:pPr algn="just">
              <a:lnSpc>
                <a:spcPct val="112000"/>
              </a:lnSpc>
              <a:spcBef>
                <a:spcPts val="901"/>
              </a:spcBef>
            </a:pPr>
            <a:endParaRPr b="0" lang="en-US" sz="2400" spc="-1" strike="noStrike">
              <a:solidFill>
                <a:srgbClr val="262626"/>
              </a:solidFill>
              <a:latin typeface="Corbel"/>
            </a:endParaRPr>
          </a:p>
          <a:p>
            <a:pPr algn="just">
              <a:lnSpc>
                <a:spcPct val="112000"/>
              </a:lnSpc>
              <a:spcBef>
                <a:spcPts val="901"/>
              </a:spcBef>
            </a:pPr>
            <a:endParaRPr b="0" lang="en-US" sz="24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291960" y="164520"/>
            <a:ext cx="1189980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Spam Detection</a:t>
            </a:r>
            <a:endParaRPr b="0" lang="en-US" sz="4800" spc="-1" strike="noStrike">
              <a:solidFill>
                <a:srgbClr val="262626"/>
              </a:solidFill>
              <a:latin typeface="Corbel"/>
            </a:endParaRPr>
          </a:p>
        </p:txBody>
      </p:sp>
      <p:sp>
        <p:nvSpPr>
          <p:cNvPr id="285" name="TextShape 2"/>
          <p:cNvSpPr txBox="1"/>
          <p:nvPr/>
        </p:nvSpPr>
        <p:spPr>
          <a:xfrm>
            <a:off x="601200" y="-602640"/>
            <a:ext cx="11590560" cy="412848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Query used for detecting and removing spam.</a:t>
            </a:r>
            <a:endParaRPr b="0" lang="en-US" sz="2400" spc="-1" strike="noStrike">
              <a:solidFill>
                <a:srgbClr val="262626"/>
              </a:solidFill>
              <a:latin typeface="Corbel"/>
            </a:endParaRPr>
          </a:p>
          <a:p>
            <a:pPr>
              <a:lnSpc>
                <a:spcPct val="112000"/>
              </a:lnSpc>
              <a:spcBef>
                <a:spcPts val="901"/>
              </a:spcBef>
            </a:pPr>
            <a:r>
              <a:rPr b="0" i="1" lang="en-US" sz="1600" spc="-1" strike="noStrike">
                <a:solidFill>
                  <a:srgbClr val="404040"/>
                </a:solidFill>
                <a:latin typeface="Courier New"/>
              </a:rPr>
              <a:t>CREATE VIEW remove_spam AS</a:t>
            </a:r>
            <a:r>
              <a:rPr b="0" lang="en-US" sz="1600" spc="-1" strike="noStrike">
                <a:solidFill>
                  <a:srgbClr val="404040"/>
                </a:solidFill>
                <a:latin typeface="Courier New"/>
              </a:rPr>
              <a:t> </a:t>
            </a:r>
            <a:r>
              <a:rPr b="0" i="1" lang="en-US" sz="1600" spc="-1" strike="noStrike">
                <a:solidFill>
                  <a:srgbClr val="404040"/>
                </a:solidFill>
                <a:latin typeface="Courier New"/>
              </a:rPr>
              <a:t>SELECT *</a:t>
            </a:r>
            <a:r>
              <a:rPr b="0" lang="en-US" sz="1600" spc="-1" strike="noStrike">
                <a:solidFill>
                  <a:srgbClr val="404040"/>
                </a:solidFill>
                <a:latin typeface="Courier New"/>
              </a:rPr>
              <a:t> </a:t>
            </a:r>
            <a:r>
              <a:rPr b="0" i="1" lang="en-US" sz="1600" spc="-1" strike="noStrike">
                <a:solidFill>
                  <a:srgbClr val="404040"/>
                </a:solidFill>
                <a:latin typeface="Courier New"/>
              </a:rPr>
              <a:t>FROM simple_tweets</a:t>
            </a:r>
            <a:r>
              <a:rPr b="0" lang="en-US" sz="1600" spc="-1" strike="noStrike">
                <a:solidFill>
                  <a:srgbClr val="404040"/>
                </a:solidFill>
                <a:latin typeface="Courier New"/>
              </a:rPr>
              <a:t> </a:t>
            </a:r>
            <a:r>
              <a:rPr b="0" i="1" lang="en-US" sz="1600" spc="-1" strike="noStrike">
                <a:solidFill>
                  <a:srgbClr val="404040"/>
                </a:solidFill>
                <a:latin typeface="Courier New"/>
              </a:rPr>
              <a:t>WHERE</a:t>
            </a:r>
            <a:r>
              <a:rPr b="0" lang="en-US" sz="1600" spc="-1" strike="noStrike">
                <a:solidFill>
                  <a:srgbClr val="404040"/>
                </a:solidFill>
                <a:latin typeface="Courier New"/>
              </a:rPr>
              <a:t> </a:t>
            </a:r>
            <a:r>
              <a:rPr b="0" i="1" lang="en-US" sz="1600" spc="-1" strike="noStrike">
                <a:solidFill>
                  <a:srgbClr val="404040"/>
                </a:solidFill>
                <a:latin typeface="Courier New"/>
              </a:rPr>
              <a:t>statuses_count &gt; 50 AND</a:t>
            </a:r>
            <a:r>
              <a:rPr b="0" lang="en-US" sz="1600" spc="-1" strike="noStrike">
                <a:solidFill>
                  <a:srgbClr val="404040"/>
                </a:solidFill>
                <a:latin typeface="Courier New"/>
              </a:rPr>
              <a:t> </a:t>
            </a:r>
            <a:r>
              <a:rPr b="0" i="1" lang="en-US" sz="1600" spc="-1" strike="noStrike">
                <a:solidFill>
                  <a:srgbClr val="404040"/>
                </a:solidFill>
                <a:latin typeface="Courier New"/>
              </a:rPr>
              <a:t>friends_count/followers_count &gt; 0.01 AND</a:t>
            </a:r>
            <a:r>
              <a:rPr b="0" lang="en-US" sz="1600" spc="-1" strike="noStrike">
                <a:solidFill>
                  <a:srgbClr val="404040"/>
                </a:solidFill>
                <a:latin typeface="Courier New"/>
              </a:rPr>
              <a:t> </a:t>
            </a:r>
            <a:r>
              <a:rPr b="0" i="1" lang="en-US" sz="1600" spc="-1" strike="noStrike">
                <a:solidFill>
                  <a:srgbClr val="404040"/>
                </a:solidFill>
                <a:latin typeface="Courier New"/>
              </a:rPr>
              <a:t>length(text) &gt; 10 AND</a:t>
            </a:r>
            <a:r>
              <a:rPr b="0" lang="en-US" sz="1600" spc="-1" strike="noStrike">
                <a:solidFill>
                  <a:srgbClr val="404040"/>
                </a:solidFill>
                <a:latin typeface="Courier New"/>
              </a:rPr>
              <a:t> </a:t>
            </a:r>
            <a:r>
              <a:rPr b="0" i="1" lang="en-US" sz="1600" spc="-1" strike="noStrike">
                <a:solidFill>
                  <a:srgbClr val="404040"/>
                </a:solidFill>
                <a:latin typeface="Courier New"/>
              </a:rPr>
              <a:t>size(hashtags) &lt; 10</a:t>
            </a:r>
            <a:endParaRPr b="0" lang="en-US" sz="1600" spc="-1" strike="noStrike">
              <a:solidFill>
                <a:srgbClr val="262626"/>
              </a:solidFill>
              <a:latin typeface="Corbel"/>
            </a:endParaRPr>
          </a:p>
        </p:txBody>
      </p:sp>
      <p:pic>
        <p:nvPicPr>
          <p:cNvPr id="286" name="Picture 3" descr=""/>
          <p:cNvPicPr/>
          <p:nvPr/>
        </p:nvPicPr>
        <p:blipFill>
          <a:blip r:embed="rId1"/>
          <a:stretch/>
        </p:blipFill>
        <p:spPr>
          <a:xfrm>
            <a:off x="601200" y="1990440"/>
            <a:ext cx="9315360" cy="460548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15360" y="164520"/>
            <a:ext cx="121917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 </a:t>
            </a:r>
            <a:endParaRPr b="0" lang="en-US" sz="4800" spc="-1" strike="noStrike">
              <a:solidFill>
                <a:srgbClr val="262626"/>
              </a:solidFill>
              <a:latin typeface="Corbel"/>
            </a:endParaRPr>
          </a:p>
        </p:txBody>
      </p:sp>
      <p:sp>
        <p:nvSpPr>
          <p:cNvPr id="288" name="TextShape 2"/>
          <p:cNvSpPr txBox="1"/>
          <p:nvPr/>
        </p:nvSpPr>
        <p:spPr>
          <a:xfrm>
            <a:off x="631080" y="932760"/>
            <a:ext cx="11560680" cy="49269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[1] Twitter data table creation.</a:t>
            </a:r>
            <a:endParaRPr b="0" lang="en-US" sz="2400" spc="-1" strike="noStrike">
              <a:solidFill>
                <a:srgbClr val="262626"/>
              </a:solidFill>
              <a:latin typeface="Corbel"/>
            </a:endParaRPr>
          </a:p>
          <a:p>
            <a:pPr>
              <a:lnSpc>
                <a:spcPct val="112000"/>
              </a:lnSpc>
              <a:spcBef>
                <a:spcPts val="901"/>
              </a:spcBef>
            </a:pPr>
            <a:endParaRPr b="0" lang="en-US" sz="24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CREATE EXTERNAL TABLE raw_f (id BIGINT,created_at STRING,source STRING,favorited BOOLEAN,</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retweeted_status STRUCT&lt;text:STRING,`user`:STRUCT&lt;screen_name:STRING,name:STRING&gt;, retweet_count:INT&gt;,entities STRUCT&lt;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urls:ARRAY&lt;STRUCT&lt;expanded_url:STRING&gt;&gt;,user_mentions:ARRAY&lt;STRUCT&lt;screen_name:STRING,name:STRING&gt;&gt;,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hashtags:ARRAY&lt;STRUCT&lt;text:STRING&gt;&gt;&gt;,text STRING,’user’STRUCT&lt;screen_name:STRING,name:STRING,friends_count:INT,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followers_count:INT,statuses_count:INT,verified:BOOLEAN,utc_offset:INT,time_zone:STRING&gt;,in_reply_to_screen_name STRING</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ROW FORMAT SERDE 'org.openx.data.jsonserde.JsonSerDe'</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WITH SERDEPROPERTIES ("ignore.malformed.json" = "true")</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LOCATION 'hdfs://localhost:9000/major';</a:t>
            </a:r>
            <a:endParaRPr b="0" lang="en-US" sz="16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34800" y="175320"/>
            <a:ext cx="121917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 </a:t>
            </a:r>
            <a:endParaRPr b="0" lang="en-US" sz="4800" spc="-1" strike="noStrike">
              <a:solidFill>
                <a:srgbClr val="262626"/>
              </a:solidFill>
              <a:latin typeface="Corbel"/>
            </a:endParaRPr>
          </a:p>
        </p:txBody>
      </p:sp>
      <p:sp>
        <p:nvSpPr>
          <p:cNvPr id="290" name="TextShape 2"/>
          <p:cNvSpPr txBox="1"/>
          <p:nvPr/>
        </p:nvSpPr>
        <p:spPr>
          <a:xfrm>
            <a:off x="669600" y="700920"/>
            <a:ext cx="11521800" cy="557064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[2] Cleaning and removal of stopwords from table of tweets.</a:t>
            </a:r>
            <a:endParaRPr b="0" lang="en-US" sz="2400" spc="-1" strike="noStrike">
              <a:solidFill>
                <a:srgbClr val="262626"/>
              </a:solidFill>
              <a:latin typeface="Corbel"/>
            </a:endParaRPr>
          </a:p>
          <a:p>
            <a:pPr>
              <a:lnSpc>
                <a:spcPct val="112000"/>
              </a:lnSpc>
              <a:spcBef>
                <a:spcPts val="901"/>
              </a:spcBef>
            </a:pPr>
            <a:endParaRPr b="0" lang="en-US" sz="24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CREATE VIEW tweets_simple AS</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SELECT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id,</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`user`.screen_name,</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source,</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retweeted_status.retweet_count,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entities.hashtags,</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cast ( from_unixtime( unix_timestamp(concat( '2016 ', substring(created_at,5,15)), 'yyyy MMM dd hh:mm:ss')) as timestamp) ts,</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text,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`user`.statuses_count,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`user`.friends_count,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`user`.followers_count,</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  </a:t>
            </a:r>
            <a:r>
              <a:rPr b="0" i="1" lang="en-US" sz="1600" spc="-1" strike="noStrike">
                <a:solidFill>
                  <a:srgbClr val="404040"/>
                </a:solidFill>
                <a:latin typeface="Courier New"/>
                <a:ea typeface="Calibri"/>
              </a:rPr>
              <a:t>`user`.time_zone  </a:t>
            </a:r>
            <a:endParaRPr b="0" lang="en-US" sz="1600" spc="-1" strike="noStrike">
              <a:solidFill>
                <a:srgbClr val="262626"/>
              </a:solidFill>
              <a:latin typeface="Corbel"/>
            </a:endParaRPr>
          </a:p>
          <a:p>
            <a:pPr>
              <a:lnSpc>
                <a:spcPct val="112000"/>
              </a:lnSpc>
            </a:pPr>
            <a:r>
              <a:rPr b="0" i="1" lang="en-US" sz="1600" spc="-1" strike="noStrike">
                <a:solidFill>
                  <a:srgbClr val="404040"/>
                </a:solidFill>
                <a:latin typeface="Courier New"/>
                <a:ea typeface="Calibri"/>
              </a:rPr>
              <a:t>FROM raw;</a:t>
            </a:r>
            <a:endParaRPr b="0" lang="en-US" sz="16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34800" y="164520"/>
            <a:ext cx="118569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 </a:t>
            </a:r>
            <a:endParaRPr b="0" lang="en-US" sz="4800" spc="-1" strike="noStrike">
              <a:solidFill>
                <a:srgbClr val="262626"/>
              </a:solidFill>
              <a:latin typeface="Corbel"/>
            </a:endParaRPr>
          </a:p>
        </p:txBody>
      </p:sp>
      <p:sp>
        <p:nvSpPr>
          <p:cNvPr id="292" name="TextShape 2"/>
          <p:cNvSpPr txBox="1"/>
          <p:nvPr/>
        </p:nvSpPr>
        <p:spPr>
          <a:xfrm>
            <a:off x="618120" y="932760"/>
            <a:ext cx="11573280" cy="40644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[3] Query for recent trends and popular hashtags.</a:t>
            </a:r>
            <a:endParaRPr b="0" lang="en-US" sz="2400" spc="-1" strike="noStrike">
              <a:solidFill>
                <a:srgbClr val="262626"/>
              </a:solidFill>
              <a:latin typeface="Corbel"/>
            </a:endParaRPr>
          </a:p>
        </p:txBody>
      </p:sp>
      <p:sp>
        <p:nvSpPr>
          <p:cNvPr id="293" name="CustomShape 3"/>
          <p:cNvSpPr/>
          <p:nvPr/>
        </p:nvSpPr>
        <p:spPr>
          <a:xfrm>
            <a:off x="751320" y="1442520"/>
            <a:ext cx="11023920" cy="57708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view l5 as select ht,count(ht) as countht from raw lateral view explode(entities.hashtags.text) dummy as ht group by ht order by countht desc limit 10;</a:t>
            </a:r>
            <a:endParaRPr b="0" lang="en-IN" sz="1600" spc="-1" strike="noStrike">
              <a:latin typeface="Arial"/>
            </a:endParaRPr>
          </a:p>
        </p:txBody>
      </p:sp>
      <p:pic>
        <p:nvPicPr>
          <p:cNvPr id="294" name="Picture 1" descr=""/>
          <p:cNvPicPr/>
          <p:nvPr/>
        </p:nvPicPr>
        <p:blipFill>
          <a:blip r:embed="rId1"/>
          <a:stretch/>
        </p:blipFill>
        <p:spPr>
          <a:xfrm>
            <a:off x="854640" y="2349360"/>
            <a:ext cx="10787760" cy="3342960"/>
          </a:xfrm>
          <a:prstGeom prst="rect">
            <a:avLst/>
          </a:prstGeom>
          <a:ln>
            <a:noFill/>
          </a:ln>
        </p:spPr>
      </p:pic>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12200" y="164520"/>
            <a:ext cx="117795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296" name="TextShape 2"/>
          <p:cNvSpPr txBox="1"/>
          <p:nvPr/>
        </p:nvSpPr>
        <p:spPr>
          <a:xfrm>
            <a:off x="669600" y="932760"/>
            <a:ext cx="1152180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[4] Users with most Number of Tweets on Chosen aspect.</a:t>
            </a:r>
            <a:endParaRPr b="0" lang="en-US" sz="2400" spc="-1" strike="noStrike">
              <a:solidFill>
                <a:srgbClr val="262626"/>
              </a:solidFill>
              <a:latin typeface="Corbel"/>
            </a:endParaRPr>
          </a:p>
        </p:txBody>
      </p:sp>
      <p:sp>
        <p:nvSpPr>
          <p:cNvPr id="297" name="CustomShape 3"/>
          <p:cNvSpPr/>
          <p:nvPr/>
        </p:nvSpPr>
        <p:spPr>
          <a:xfrm>
            <a:off x="837000" y="1453680"/>
            <a:ext cx="10689120" cy="57708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view l7 as select screen_name,count(id) as cnt from tweets_simple group by screen_name having screen_name IS NOT NULL order by cnt desc limit 10;</a:t>
            </a:r>
            <a:endParaRPr b="0" lang="en-IN" sz="1600" spc="-1" strike="noStrike">
              <a:latin typeface="Arial"/>
            </a:endParaRPr>
          </a:p>
        </p:txBody>
      </p:sp>
      <p:pic>
        <p:nvPicPr>
          <p:cNvPr id="298" name="Picture 1" descr=""/>
          <p:cNvPicPr/>
          <p:nvPr/>
        </p:nvPicPr>
        <p:blipFill>
          <a:blip r:embed="rId1"/>
          <a:stretch/>
        </p:blipFill>
        <p:spPr>
          <a:xfrm>
            <a:off x="837000" y="2387520"/>
            <a:ext cx="10689120" cy="3303720"/>
          </a:xfrm>
          <a:prstGeom prst="rect">
            <a:avLst/>
          </a:prstGeom>
          <a:ln>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386280" y="164520"/>
            <a:ext cx="11805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00" name="TextShape 2"/>
          <p:cNvSpPr txBox="1"/>
          <p:nvPr/>
        </p:nvSpPr>
        <p:spPr>
          <a:xfrm>
            <a:off x="721080" y="932760"/>
            <a:ext cx="1147032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[5] Sentiment analysis on the tweets using HIVE</a:t>
            </a:r>
            <a:endParaRPr b="0" lang="en-US" sz="2400" spc="-1" strike="noStrike">
              <a:solidFill>
                <a:srgbClr val="262626"/>
              </a:solidFill>
              <a:latin typeface="Corbel"/>
            </a:endParaRPr>
          </a:p>
        </p:txBody>
      </p:sp>
      <p:sp>
        <p:nvSpPr>
          <p:cNvPr id="301" name="CustomShape 3"/>
          <p:cNvSpPr/>
          <p:nvPr/>
        </p:nvSpPr>
        <p:spPr>
          <a:xfrm>
            <a:off x="849960" y="1416600"/>
            <a:ext cx="1104984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latin typeface="Times New Roman"/>
              </a:rPr>
              <a:t>Loading the tweets and feature extraction.</a:t>
            </a:r>
            <a:endParaRPr b="0" lang="en-IN" sz="2400" spc="-1" strike="noStrike">
              <a:latin typeface="Arial"/>
            </a:endParaRPr>
          </a:p>
        </p:txBody>
      </p:sp>
      <p:pic>
        <p:nvPicPr>
          <p:cNvPr id="302" name="Picture 1" descr=""/>
          <p:cNvPicPr/>
          <p:nvPr/>
        </p:nvPicPr>
        <p:blipFill>
          <a:blip r:embed="rId1"/>
          <a:stretch/>
        </p:blipFill>
        <p:spPr>
          <a:xfrm>
            <a:off x="849960" y="1978200"/>
            <a:ext cx="8976240" cy="422208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73320" y="164520"/>
            <a:ext cx="1181808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04" name="TextShape 2"/>
          <p:cNvSpPr txBox="1"/>
          <p:nvPr/>
        </p:nvSpPr>
        <p:spPr>
          <a:xfrm>
            <a:off x="686880" y="932760"/>
            <a:ext cx="1135440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Tokenizing the tweets.</a:t>
            </a:r>
            <a:endParaRPr b="0" lang="en-US" sz="2400" spc="-1" strike="noStrike">
              <a:solidFill>
                <a:srgbClr val="262626"/>
              </a:solidFill>
              <a:latin typeface="Corbel"/>
            </a:endParaRPr>
          </a:p>
        </p:txBody>
      </p:sp>
      <p:sp>
        <p:nvSpPr>
          <p:cNvPr id="305" name="CustomShape 3"/>
          <p:cNvSpPr/>
          <p:nvPr/>
        </p:nvSpPr>
        <p:spPr>
          <a:xfrm>
            <a:off x="686880" y="1423080"/>
            <a:ext cx="10839240" cy="106380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view l1 as select id, words from raw lateral viewexplode(sentences(lower(text))) dummy as words;</a:t>
            </a:r>
            <a:endParaRPr b="0" lang="en-IN" sz="1600" spc="-1" strike="noStrike">
              <a:latin typeface="Arial"/>
            </a:endParaRPr>
          </a:p>
          <a:p>
            <a:pPr>
              <a:lnSpc>
                <a:spcPct val="100000"/>
              </a:lnSpc>
            </a:pPr>
            <a:r>
              <a:rPr b="0" i="1" lang="en-IN" sz="1600" spc="-1" strike="noStrike">
                <a:solidFill>
                  <a:srgbClr val="000000"/>
                </a:solidFill>
                <a:latin typeface="Courier New"/>
              </a:rPr>
              <a:t>create view l2 as select id, word from l1 lateral view explode( words ) dummy as word;</a:t>
            </a:r>
            <a:endParaRPr b="0" lang="en-IN" sz="1600" spc="-1" strike="noStrike">
              <a:latin typeface="Arial"/>
            </a:endParaRPr>
          </a:p>
          <a:p>
            <a:pPr>
              <a:lnSpc>
                <a:spcPct val="100000"/>
              </a:lnSpc>
            </a:pPr>
            <a:endParaRPr b="0" lang="en-IN" sz="1600" spc="-1" strike="noStrike">
              <a:latin typeface="Arial"/>
            </a:endParaRPr>
          </a:p>
        </p:txBody>
      </p:sp>
      <p:pic>
        <p:nvPicPr>
          <p:cNvPr id="306" name="Picture 1" descr=""/>
          <p:cNvPicPr/>
          <p:nvPr/>
        </p:nvPicPr>
        <p:blipFill>
          <a:blip r:embed="rId1"/>
          <a:stretch/>
        </p:blipFill>
        <p:spPr>
          <a:xfrm>
            <a:off x="815760" y="2335680"/>
            <a:ext cx="7864200" cy="4234320"/>
          </a:xfrm>
          <a:prstGeom prst="rect">
            <a:avLst/>
          </a:prstGeom>
          <a:ln>
            <a:noFill/>
          </a:ln>
        </p:spPr>
      </p:pic>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12200" y="164520"/>
            <a:ext cx="117795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08" name="TextShape 2"/>
          <p:cNvSpPr txBox="1"/>
          <p:nvPr/>
        </p:nvSpPr>
        <p:spPr>
          <a:xfrm>
            <a:off x="772560" y="1231920"/>
            <a:ext cx="1141884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Sentiment word detection.</a:t>
            </a:r>
            <a:endParaRPr b="0" lang="en-US" sz="2400" spc="-1" strike="noStrike">
              <a:solidFill>
                <a:srgbClr val="262626"/>
              </a:solidFill>
              <a:latin typeface="Corbel"/>
            </a:endParaRPr>
          </a:p>
        </p:txBody>
      </p:sp>
      <p:sp>
        <p:nvSpPr>
          <p:cNvPr id="309" name="CustomShape 3"/>
          <p:cNvSpPr/>
          <p:nvPr/>
        </p:nvSpPr>
        <p:spPr>
          <a:xfrm>
            <a:off x="772560" y="1984320"/>
            <a:ext cx="9748800" cy="26506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IN" sz="2400" spc="-1" strike="noStrike">
                <a:solidFill>
                  <a:srgbClr val="000000"/>
                </a:solidFill>
                <a:latin typeface="Times New Roman"/>
              </a:rPr>
              <a:t>Done using dictionary based method.</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Table is created to store the content of dictionary.</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Tokenized words are mapped with the loaded dictionary.</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Tweets are matched with the sentiment words in the dictionary.</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Appropriate rating is assigned if a word matches with the sentiment.</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Null rating is assigned if word does not match with any sentiment word.</a:t>
            </a:r>
            <a:endParaRPr b="0" lang="en-IN" sz="2400" spc="-1" strike="noStrike">
              <a:latin typeface="Arial"/>
            </a:endParaRPr>
          </a:p>
          <a:p>
            <a:pPr marL="343080" indent="-342720">
              <a:lnSpc>
                <a:spcPct val="100000"/>
              </a:lnSpc>
              <a:buClr>
                <a:srgbClr val="000000"/>
              </a:buClr>
              <a:buFont typeface="Arial"/>
              <a:buChar char="•"/>
            </a:pPr>
            <a:r>
              <a:rPr b="0" lang="en-IN" sz="2400" spc="-1" strike="noStrike">
                <a:solidFill>
                  <a:srgbClr val="000000"/>
                </a:solidFill>
                <a:latin typeface="Times New Roman"/>
              </a:rPr>
              <a:t>A hive table is created to store the data after analysis for later use.</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31280" y="-360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Introduction</a:t>
            </a:r>
            <a:endParaRPr b="0" lang="en-US" sz="4800" spc="-1" strike="noStrike">
              <a:solidFill>
                <a:srgbClr val="262626"/>
              </a:solidFill>
              <a:latin typeface="Corbel"/>
            </a:endParaRPr>
          </a:p>
        </p:txBody>
      </p:sp>
      <p:grpSp>
        <p:nvGrpSpPr>
          <p:cNvPr id="121" name="Group 2"/>
          <p:cNvGrpSpPr/>
          <p:nvPr/>
        </p:nvGrpSpPr>
        <p:grpSpPr>
          <a:xfrm>
            <a:off x="4003920" y="-66600"/>
            <a:ext cx="8187480" cy="6514200"/>
            <a:chOff x="4003920" y="-66600"/>
            <a:chExt cx="8187480" cy="6514200"/>
          </a:xfrm>
        </p:grpSpPr>
        <p:sp>
          <p:nvSpPr>
            <p:cNvPr id="122"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23"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24" name="CustomShape 5"/>
          <p:cNvSpPr/>
          <p:nvPr/>
        </p:nvSpPr>
        <p:spPr>
          <a:xfrm>
            <a:off x="390600" y="1200600"/>
            <a:ext cx="11622600" cy="179712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IN" sz="2800" spc="-1" strike="noStrike">
                <a:solidFill>
                  <a:srgbClr val="000000"/>
                </a:solidFill>
                <a:latin typeface="Times New Roman"/>
              </a:rPr>
              <a:t>Every minute opinion, reviews are expressed online and a potential user rely on these reviews, opinions, feedback given by various other users to make              decisions with respect to purchasing  an item or developing a software when it   comes to an organization that provides services.</a:t>
            </a:r>
            <a:endParaRPr b="0" lang="en-IN" sz="2800" spc="-1" strike="noStrike">
              <a:latin typeface="Arial"/>
            </a:endParaRPr>
          </a:p>
        </p:txBody>
      </p:sp>
      <p:sp>
        <p:nvSpPr>
          <p:cNvPr id="125" name="CustomShape 6"/>
          <p:cNvSpPr/>
          <p:nvPr/>
        </p:nvSpPr>
        <p:spPr>
          <a:xfrm>
            <a:off x="431280" y="4614480"/>
            <a:ext cx="11581920" cy="1306440"/>
          </a:xfrm>
          <a:prstGeom prst="bentConnector3">
            <a:avLst>
              <a:gd name="adj1" fmla="val 99822"/>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26" name="CustomShape 7"/>
          <p:cNvSpPr/>
          <p:nvPr/>
        </p:nvSpPr>
        <p:spPr>
          <a:xfrm>
            <a:off x="390600" y="3498120"/>
            <a:ext cx="9935640" cy="51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800" spc="-1" strike="noStrike">
                <a:solidFill>
                  <a:srgbClr val="000000"/>
                </a:solidFill>
                <a:latin typeface="Times New Roman"/>
              </a:rPr>
              <a:t>Social media is popular with marketing teams.</a:t>
            </a:r>
            <a:endParaRPr b="0" lang="en-IN" sz="2800" spc="-1" strike="noStrike">
              <a:latin typeface="Arial"/>
            </a:endParaRPr>
          </a:p>
        </p:txBody>
      </p:sp>
      <p:sp>
        <p:nvSpPr>
          <p:cNvPr id="127" name="CustomShape 8"/>
          <p:cNvSpPr/>
          <p:nvPr/>
        </p:nvSpPr>
        <p:spPr>
          <a:xfrm>
            <a:off x="390600" y="4793760"/>
            <a:ext cx="11369520" cy="9439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800" spc="-1" strike="noStrike">
                <a:solidFill>
                  <a:srgbClr val="000000"/>
                </a:solidFill>
                <a:latin typeface="Times New Roman"/>
              </a:rPr>
              <a:t>It is an effective tool for promotion because it help companies to know about success of their campaigns.</a:t>
            </a:r>
            <a:endParaRPr b="0" lang="en-IN" sz="2800" spc="-1" strike="noStrike">
              <a:latin typeface="Arial"/>
            </a:endParaRPr>
          </a:p>
        </p:txBody>
      </p:sp>
      <p:sp>
        <p:nvSpPr>
          <p:cNvPr id="128" name="CustomShape 9"/>
          <p:cNvSpPr/>
          <p:nvPr/>
        </p:nvSpPr>
        <p:spPr>
          <a:xfrm>
            <a:off x="431280" y="3327840"/>
            <a:ext cx="11581920" cy="965880"/>
          </a:xfrm>
          <a:prstGeom prst="bentConnector3">
            <a:avLst>
              <a:gd name="adj1" fmla="val 99975"/>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29" name="CustomShape 10"/>
          <p:cNvSpPr/>
          <p:nvPr/>
        </p:nvSpPr>
        <p:spPr>
          <a:xfrm>
            <a:off x="431280" y="1032480"/>
            <a:ext cx="11613240" cy="1645200"/>
          </a:xfrm>
          <a:prstGeom prst="bentConnector3">
            <a:avLst>
              <a:gd name="adj1" fmla="val 99917"/>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425160" y="164520"/>
            <a:ext cx="1176660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11" name="TextShape 2"/>
          <p:cNvSpPr txBox="1"/>
          <p:nvPr/>
        </p:nvSpPr>
        <p:spPr>
          <a:xfrm>
            <a:off x="849960" y="932760"/>
            <a:ext cx="1134180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Creating table for dictionary.</a:t>
            </a:r>
            <a:endParaRPr b="0" lang="en-US" sz="2400" spc="-1" strike="noStrike">
              <a:solidFill>
                <a:srgbClr val="262626"/>
              </a:solidFill>
              <a:latin typeface="Corbel"/>
            </a:endParaRPr>
          </a:p>
        </p:txBody>
      </p:sp>
      <p:sp>
        <p:nvSpPr>
          <p:cNvPr id="312" name="CustomShape 3"/>
          <p:cNvSpPr/>
          <p:nvPr/>
        </p:nvSpPr>
        <p:spPr>
          <a:xfrm>
            <a:off x="978840" y="1316880"/>
            <a:ext cx="10650600" cy="82044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EXTERNAL TABLE dictionary (type string,length int,word string,pos string,</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polarity string,)</a:t>
            </a:r>
            <a:endParaRPr b="0" lang="en-IN" sz="1600" spc="-1" strike="noStrike">
              <a:latin typeface="Arial"/>
            </a:endParaRPr>
          </a:p>
          <a:p>
            <a:pPr>
              <a:lnSpc>
                <a:spcPct val="100000"/>
              </a:lnSpc>
            </a:pPr>
            <a:r>
              <a:rPr b="0" i="1" lang="en-IN" sz="1600" spc="-1" strike="noStrike">
                <a:solidFill>
                  <a:srgbClr val="000000"/>
                </a:solidFill>
                <a:latin typeface="Courier New"/>
              </a:rPr>
              <a:t>ROW FORMAT DELIMITED FIELDS TERMINATED BY '\t' STORED AS TEXTFILE;</a:t>
            </a:r>
            <a:endParaRPr b="0" lang="en-IN" sz="1600" spc="-1" strike="noStrike">
              <a:latin typeface="Arial"/>
            </a:endParaRPr>
          </a:p>
        </p:txBody>
      </p:sp>
      <p:pic>
        <p:nvPicPr>
          <p:cNvPr id="313" name="Picture 1" descr=""/>
          <p:cNvPicPr/>
          <p:nvPr/>
        </p:nvPicPr>
        <p:blipFill>
          <a:blip r:embed="rId1"/>
          <a:stretch/>
        </p:blipFill>
        <p:spPr>
          <a:xfrm>
            <a:off x="978840" y="2147760"/>
            <a:ext cx="7636680" cy="4464720"/>
          </a:xfrm>
          <a:prstGeom prst="rect">
            <a:avLst/>
          </a:prstGeom>
          <a:ln>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63680" y="164520"/>
            <a:ext cx="1172808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15" name="TextShape 2"/>
          <p:cNvSpPr txBox="1"/>
          <p:nvPr/>
        </p:nvSpPr>
        <p:spPr>
          <a:xfrm>
            <a:off x="888480" y="932760"/>
            <a:ext cx="1130292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Loading dictionary into HDFS.</a:t>
            </a:r>
            <a:endParaRPr b="0" lang="en-US" sz="2400" spc="-1" strike="noStrike">
              <a:solidFill>
                <a:srgbClr val="262626"/>
              </a:solidFill>
              <a:latin typeface="Corbel"/>
            </a:endParaRPr>
          </a:p>
        </p:txBody>
      </p:sp>
      <p:sp>
        <p:nvSpPr>
          <p:cNvPr id="316" name="CustomShape 3"/>
          <p:cNvSpPr/>
          <p:nvPr/>
        </p:nvSpPr>
        <p:spPr>
          <a:xfrm>
            <a:off x="888480" y="1416600"/>
            <a:ext cx="10650600" cy="106380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hadoop fs -put /home/mayank/AFINN.txt hdfs://localhost:9000/</a:t>
            </a:r>
            <a:endParaRPr b="0" lang="en-IN" sz="1600" spc="-1" strike="noStrike">
              <a:latin typeface="Arial"/>
            </a:endParaRPr>
          </a:p>
          <a:p>
            <a:pPr>
              <a:lnSpc>
                <a:spcPct val="100000"/>
              </a:lnSpc>
            </a:pPr>
            <a:r>
              <a:rPr b="0" i="1" lang="en-IN" sz="1600" spc="-1" strike="noStrike">
                <a:solidFill>
                  <a:srgbClr val="000000"/>
                </a:solidFill>
                <a:latin typeface="Courier New"/>
              </a:rPr>
              <a:t>Loading dictionary from hdfs into table</a:t>
            </a:r>
            <a:endParaRPr b="0" lang="en-IN" sz="1600" spc="-1" strike="noStrike">
              <a:latin typeface="Arial"/>
            </a:endParaRPr>
          </a:p>
          <a:p>
            <a:pPr>
              <a:lnSpc>
                <a:spcPct val="100000"/>
              </a:lnSpc>
            </a:pPr>
            <a:r>
              <a:rPr b="0" i="1" lang="en-IN" sz="1600" spc="-1" strike="noStrike">
                <a:solidFill>
                  <a:srgbClr val="000000"/>
                </a:solidFill>
                <a:latin typeface="Courier New"/>
              </a:rPr>
              <a:t>load data inpath '/AFINN.txt' INTO TABLE dictionary;</a:t>
            </a:r>
            <a:endParaRPr b="0" lang="en-IN" sz="1600" spc="-1" strike="noStrike">
              <a:latin typeface="Arial"/>
            </a:endParaRPr>
          </a:p>
          <a:p>
            <a:pPr>
              <a:lnSpc>
                <a:spcPct val="100000"/>
              </a:lnSpc>
            </a:pPr>
            <a:endParaRPr b="0" lang="en-IN" sz="1600" spc="-1" strike="noStrike">
              <a:latin typeface="Arial"/>
            </a:endParaRPr>
          </a:p>
        </p:txBody>
      </p:sp>
      <p:sp>
        <p:nvSpPr>
          <p:cNvPr id="317" name="CustomShape 4"/>
          <p:cNvSpPr/>
          <p:nvPr/>
        </p:nvSpPr>
        <p:spPr>
          <a:xfrm>
            <a:off x="888480" y="2432520"/>
            <a:ext cx="11302920" cy="383760"/>
          </a:xfrm>
          <a:prstGeom prst="rect">
            <a:avLst/>
          </a:prstGeom>
          <a:noFill/>
          <a:ln>
            <a:noFill/>
          </a:ln>
        </p:spPr>
        <p:style>
          <a:lnRef idx="0"/>
          <a:fillRef idx="0"/>
          <a:effectRef idx="0"/>
          <a:fontRef idx="minor"/>
        </p:style>
        <p:txBody>
          <a:bodyPr anchor="ctr"/>
          <a:p>
            <a:pPr>
              <a:lnSpc>
                <a:spcPct val="112000"/>
              </a:lnSpc>
              <a:spcBef>
                <a:spcPts val="901"/>
              </a:spcBef>
            </a:pPr>
            <a:r>
              <a:rPr b="0" lang="en-IN" sz="2400" spc="-1" strike="noStrike">
                <a:solidFill>
                  <a:srgbClr val="404040"/>
                </a:solidFill>
                <a:latin typeface="Times New Roman"/>
              </a:rPr>
              <a:t>Converting polarity into numerical value.</a:t>
            </a:r>
            <a:endParaRPr b="0" lang="en-IN" sz="2400" spc="-1" strike="noStrike">
              <a:latin typeface="Arial"/>
            </a:endParaRPr>
          </a:p>
        </p:txBody>
      </p:sp>
      <p:sp>
        <p:nvSpPr>
          <p:cNvPr id="318" name="CustomShape 5"/>
          <p:cNvSpPr/>
          <p:nvPr/>
        </p:nvSpPr>
        <p:spPr>
          <a:xfrm>
            <a:off x="888480" y="2986560"/>
            <a:ext cx="10650600" cy="203724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view l3 as select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id,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l2.word,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case d.polarity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when  'negative' then 0</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when 'positive' then 5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else 2.5 end as polarity </a:t>
            </a:r>
            <a:endParaRPr b="0" lang="en-IN" sz="1600" spc="-1" strike="noStrike">
              <a:latin typeface="Arial"/>
            </a:endParaRPr>
          </a:p>
          <a:p>
            <a:pPr>
              <a:lnSpc>
                <a:spcPct val="100000"/>
              </a:lnSpc>
            </a:pPr>
            <a:r>
              <a:rPr b="0" i="1" lang="en-IN" sz="1600" spc="-1" strike="noStrike">
                <a:solidFill>
                  <a:srgbClr val="000000"/>
                </a:solidFill>
                <a:latin typeface="Courier New"/>
              </a:rPr>
              <a:t> </a:t>
            </a:r>
            <a:r>
              <a:rPr b="0" i="1" lang="en-IN" sz="1600" spc="-1" strike="noStrike">
                <a:solidFill>
                  <a:srgbClr val="000000"/>
                </a:solidFill>
                <a:latin typeface="Courier New"/>
              </a:rPr>
              <a:t>from l2 left outer join dictionary d on l2.word = d.word;</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76640" y="164520"/>
            <a:ext cx="11715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20" name="TextShape 2"/>
          <p:cNvSpPr txBox="1"/>
          <p:nvPr/>
        </p:nvSpPr>
        <p:spPr>
          <a:xfrm>
            <a:off x="862920" y="932760"/>
            <a:ext cx="1132884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Classification into positive, negative and neutral</a:t>
            </a:r>
            <a:endParaRPr b="0" lang="en-US" sz="2400" spc="-1" strike="noStrike">
              <a:solidFill>
                <a:srgbClr val="262626"/>
              </a:solidFill>
              <a:latin typeface="Corbel"/>
            </a:endParaRPr>
          </a:p>
        </p:txBody>
      </p:sp>
      <p:sp>
        <p:nvSpPr>
          <p:cNvPr id="321" name="CustomShape 3"/>
          <p:cNvSpPr/>
          <p:nvPr/>
        </p:nvSpPr>
        <p:spPr>
          <a:xfrm>
            <a:off x="862920" y="1354680"/>
            <a:ext cx="10663200" cy="82044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table tweets_sentiment as select id,case when avg( polarity ) &gt; 2.5 then </a:t>
            </a:r>
            <a:r>
              <a:rPr b="0" i="1" lang="en-IN" sz="1600" spc="-1" strike="noStrike">
                <a:solidFill>
                  <a:srgbClr val="000000"/>
                </a:solidFill>
                <a:latin typeface="Courier New"/>
              </a:rPr>
              <a:t>	</a:t>
            </a:r>
            <a:r>
              <a:rPr b="0" i="1" lang="en-IN" sz="1600" spc="-1" strike="noStrike">
                <a:solidFill>
                  <a:srgbClr val="000000"/>
                </a:solidFill>
                <a:latin typeface="Courier New"/>
              </a:rPr>
              <a:t>'positive' when avg( polarity ) &lt; 2.5 then 'negative' else 'neutral' end as </a:t>
            </a:r>
            <a:r>
              <a:rPr b="0" i="1" lang="en-IN" sz="1600" spc="-1" strike="noStrike">
                <a:solidFill>
                  <a:srgbClr val="000000"/>
                </a:solidFill>
                <a:latin typeface="Courier New"/>
              </a:rPr>
              <a:t>	</a:t>
            </a:r>
            <a:r>
              <a:rPr b="0" i="1" lang="en-IN" sz="1600" spc="-1" strike="noStrike">
                <a:solidFill>
                  <a:srgbClr val="000000"/>
                </a:solidFill>
                <a:latin typeface="Courier New"/>
              </a:rPr>
              <a:t>sentiment from l3 group by id;</a:t>
            </a:r>
            <a:endParaRPr b="0" lang="en-IN" sz="1600" spc="-1" strike="noStrike">
              <a:latin typeface="Arial"/>
            </a:endParaRPr>
          </a:p>
        </p:txBody>
      </p:sp>
      <p:pic>
        <p:nvPicPr>
          <p:cNvPr id="322" name="Picture 1" descr=""/>
          <p:cNvPicPr/>
          <p:nvPr/>
        </p:nvPicPr>
        <p:blipFill>
          <a:blip r:embed="rId1"/>
          <a:stretch/>
        </p:blipFill>
        <p:spPr>
          <a:xfrm>
            <a:off x="862920" y="2223720"/>
            <a:ext cx="6467040" cy="4511520"/>
          </a:xfrm>
          <a:prstGeom prst="rect">
            <a:avLst/>
          </a:prstGeom>
          <a:ln>
            <a:noFill/>
          </a:ln>
        </p:spPr>
      </p:pic>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89240" y="164520"/>
            <a:ext cx="1170216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Analysis of Tweets using Hive</a:t>
            </a:r>
            <a:endParaRPr b="0" lang="en-US" sz="4800" spc="-1" strike="noStrike">
              <a:solidFill>
                <a:srgbClr val="262626"/>
              </a:solidFill>
              <a:latin typeface="Corbel"/>
            </a:endParaRPr>
          </a:p>
        </p:txBody>
      </p:sp>
      <p:sp>
        <p:nvSpPr>
          <p:cNvPr id="324" name="TextShape 2"/>
          <p:cNvSpPr txBox="1"/>
          <p:nvPr/>
        </p:nvSpPr>
        <p:spPr>
          <a:xfrm>
            <a:off x="862920" y="932760"/>
            <a:ext cx="11328840" cy="383760"/>
          </a:xfrm>
          <a:prstGeom prst="rect">
            <a:avLst/>
          </a:prstGeom>
          <a:noFill/>
          <a:ln>
            <a:noFill/>
          </a:ln>
        </p:spPr>
        <p:txBody>
          <a:bodyPr anchor="ctr"/>
          <a:p>
            <a:pPr>
              <a:lnSpc>
                <a:spcPct val="112000"/>
              </a:lnSpc>
              <a:spcBef>
                <a:spcPts val="901"/>
              </a:spcBef>
            </a:pPr>
            <a:r>
              <a:rPr b="0" lang="en-US" sz="2400" spc="-1" strike="noStrike">
                <a:solidFill>
                  <a:srgbClr val="404040"/>
                </a:solidFill>
                <a:latin typeface="Times New Roman"/>
              </a:rPr>
              <a:t>Classification of tweets </a:t>
            </a:r>
            <a:endParaRPr b="0" lang="en-US" sz="2400" spc="-1" strike="noStrike">
              <a:solidFill>
                <a:srgbClr val="262626"/>
              </a:solidFill>
              <a:latin typeface="Corbel"/>
            </a:endParaRPr>
          </a:p>
        </p:txBody>
      </p:sp>
      <p:sp>
        <p:nvSpPr>
          <p:cNvPr id="325" name="CustomShape 3"/>
          <p:cNvSpPr/>
          <p:nvPr/>
        </p:nvSpPr>
        <p:spPr>
          <a:xfrm>
            <a:off x="862920" y="1456200"/>
            <a:ext cx="10676160" cy="577080"/>
          </a:xfrm>
          <a:prstGeom prst="rect">
            <a:avLst/>
          </a:prstGeom>
          <a:noFill/>
          <a:ln>
            <a:noFill/>
          </a:ln>
        </p:spPr>
        <p:style>
          <a:lnRef idx="0"/>
          <a:fillRef idx="0"/>
          <a:effectRef idx="0"/>
          <a:fontRef idx="minor"/>
        </p:style>
        <p:txBody>
          <a:bodyPr lIns="90000" rIns="90000" tIns="45000" bIns="45000"/>
          <a:p>
            <a:pPr>
              <a:lnSpc>
                <a:spcPct val="100000"/>
              </a:lnSpc>
            </a:pPr>
            <a:r>
              <a:rPr b="0" i="1" lang="en-IN" sz="1600" spc="-1" strike="noStrike">
                <a:solidFill>
                  <a:srgbClr val="000000"/>
                </a:solidFill>
                <a:latin typeface="Courier New"/>
              </a:rPr>
              <a:t>create view l8 as select sentiment, count(id) from tweets_sentiment ts group by sentiment</a:t>
            </a:r>
            <a:r>
              <a:rPr b="0" lang="en-IN" sz="1600" spc="-1" strike="noStrike">
                <a:solidFill>
                  <a:srgbClr val="000000"/>
                </a:solidFill>
                <a:latin typeface="Corbel"/>
              </a:rPr>
              <a:t>;</a:t>
            </a:r>
            <a:endParaRPr b="0" lang="en-IN" sz="1600" spc="-1" strike="noStrike">
              <a:latin typeface="Arial"/>
            </a:endParaRPr>
          </a:p>
        </p:txBody>
      </p:sp>
      <p:pic>
        <p:nvPicPr>
          <p:cNvPr id="326" name="Picture 1" descr=""/>
          <p:cNvPicPr/>
          <p:nvPr/>
        </p:nvPicPr>
        <p:blipFill>
          <a:blip r:embed="rId1"/>
          <a:stretch/>
        </p:blipFill>
        <p:spPr>
          <a:xfrm>
            <a:off x="862920" y="2180160"/>
            <a:ext cx="10367280" cy="4037040"/>
          </a:xfrm>
          <a:prstGeom prst="rect">
            <a:avLst/>
          </a:prstGeom>
          <a:ln>
            <a:noFill/>
          </a:ln>
        </p:spPr>
      </p:pic>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353880" y="2239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Challenges and Limitations</a:t>
            </a:r>
            <a:endParaRPr b="0" lang="en-US" sz="4800" spc="-1" strike="noStrike">
              <a:solidFill>
                <a:srgbClr val="262626"/>
              </a:solidFill>
              <a:latin typeface="Corbel"/>
            </a:endParaRPr>
          </a:p>
        </p:txBody>
      </p:sp>
      <p:grpSp>
        <p:nvGrpSpPr>
          <p:cNvPr id="328" name="Group 2"/>
          <p:cNvGrpSpPr/>
          <p:nvPr/>
        </p:nvGrpSpPr>
        <p:grpSpPr>
          <a:xfrm>
            <a:off x="4003920" y="-66600"/>
            <a:ext cx="8187480" cy="6514200"/>
            <a:chOff x="4003920" y="-66600"/>
            <a:chExt cx="8187480" cy="6514200"/>
          </a:xfrm>
        </p:grpSpPr>
        <p:sp>
          <p:nvSpPr>
            <p:cNvPr id="329"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330"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331" name="CustomShape 5"/>
          <p:cNvSpPr/>
          <p:nvPr/>
        </p:nvSpPr>
        <p:spPr>
          <a:xfrm>
            <a:off x="443880" y="1482480"/>
            <a:ext cx="10901520" cy="5635080"/>
          </a:xfrm>
          <a:prstGeom prst="rect">
            <a:avLst/>
          </a:prstGeom>
          <a:noFill/>
          <a:ln>
            <a:noFill/>
          </a:ln>
        </p:spPr>
        <p:style>
          <a:lnRef idx="0"/>
          <a:fillRef idx="0"/>
          <a:effectRef idx="0"/>
          <a:fontRef idx="minor"/>
        </p:style>
        <p:txBody>
          <a:bodyPr lIns="90000" rIns="90000" tIns="45000" bIns="45000"/>
          <a:p>
            <a:pPr marL="343080" indent="-342720">
              <a:lnSpc>
                <a:spcPct val="200000"/>
              </a:lnSpc>
              <a:buClr>
                <a:srgbClr val="000000"/>
              </a:buClr>
              <a:buFont typeface="Wingdings" charset="2"/>
              <a:buChar char=""/>
            </a:pPr>
            <a:r>
              <a:rPr b="0" lang="en-IN" sz="2800" spc="-1" strike="noStrike">
                <a:solidFill>
                  <a:srgbClr val="000000"/>
                </a:solidFill>
                <a:latin typeface="Times New Roman"/>
              </a:rPr>
              <a:t>Retrieving the twitter data was difficult as twitter have not made their data public. Data is provided only to twitter apps.</a:t>
            </a:r>
            <a:endParaRPr b="0" lang="en-IN" sz="2800" spc="-1" strike="noStrike">
              <a:latin typeface="Arial"/>
            </a:endParaRPr>
          </a:p>
          <a:p>
            <a:pPr marL="343080" indent="-342720">
              <a:lnSpc>
                <a:spcPct val="200000"/>
              </a:lnSpc>
              <a:buClr>
                <a:srgbClr val="000000"/>
              </a:buClr>
              <a:buFont typeface="Wingdings" charset="2"/>
              <a:buChar char=""/>
            </a:pPr>
            <a:r>
              <a:rPr b="0" lang="en-IN" sz="2800" spc="-1" strike="noStrike">
                <a:solidFill>
                  <a:srgbClr val="000000"/>
                </a:solidFill>
                <a:latin typeface="Times New Roman"/>
              </a:rPr>
              <a:t>Flume setup needed a lot of complex classpath JARs and configurations.</a:t>
            </a:r>
            <a:endParaRPr b="0" lang="en-IN" sz="2800" spc="-1" strike="noStrike">
              <a:latin typeface="Arial"/>
            </a:endParaRPr>
          </a:p>
          <a:p>
            <a:pPr marL="343080" indent="-342720">
              <a:lnSpc>
                <a:spcPct val="200000"/>
              </a:lnSpc>
              <a:buClr>
                <a:srgbClr val="000000"/>
              </a:buClr>
              <a:buFont typeface="Wingdings" charset="2"/>
              <a:buChar char=""/>
            </a:pPr>
            <a:r>
              <a:rPr b="0" lang="en-IN" sz="2800" spc="-1" strike="noStrike">
                <a:solidFill>
                  <a:srgbClr val="000000"/>
                </a:solidFill>
                <a:latin typeface="Times New Roman"/>
              </a:rPr>
              <a:t>Creating a customized JSON SerDe for conversion of unstructured JSON data to structured Hive tables.</a:t>
            </a:r>
            <a:endParaRPr b="0" lang="en-IN" sz="2800" spc="-1" strike="noStrike">
              <a:latin typeface="Arial"/>
            </a:endParaRPr>
          </a:p>
          <a:p>
            <a:pPr>
              <a:lnSpc>
                <a:spcPct val="150000"/>
              </a:lnSpc>
            </a:pPr>
            <a:endParaRPr b="0" lang="en-IN" sz="2800" spc="-1" strike="noStrike">
              <a:latin typeface="Arial"/>
            </a:endParaRPr>
          </a:p>
          <a:p>
            <a:pPr>
              <a:lnSpc>
                <a:spcPct val="150000"/>
              </a:lnSpc>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353880" y="2239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Future Scope</a:t>
            </a:r>
            <a:endParaRPr b="0" lang="en-US" sz="4800" spc="-1" strike="noStrike">
              <a:solidFill>
                <a:srgbClr val="262626"/>
              </a:solidFill>
              <a:latin typeface="Corbel"/>
            </a:endParaRPr>
          </a:p>
        </p:txBody>
      </p:sp>
      <p:grpSp>
        <p:nvGrpSpPr>
          <p:cNvPr id="333" name="Group 2"/>
          <p:cNvGrpSpPr/>
          <p:nvPr/>
        </p:nvGrpSpPr>
        <p:grpSpPr>
          <a:xfrm>
            <a:off x="4003920" y="-66600"/>
            <a:ext cx="8187480" cy="6514200"/>
            <a:chOff x="4003920" y="-66600"/>
            <a:chExt cx="8187480" cy="6514200"/>
          </a:xfrm>
        </p:grpSpPr>
        <p:sp>
          <p:nvSpPr>
            <p:cNvPr id="334"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335"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336" name="CustomShape 5"/>
          <p:cNvSpPr/>
          <p:nvPr/>
        </p:nvSpPr>
        <p:spPr>
          <a:xfrm>
            <a:off x="5637240" y="2938680"/>
            <a:ext cx="914040" cy="914040"/>
          </a:xfrm>
          <a:prstGeom prst="rect">
            <a:avLst/>
          </a:prstGeom>
          <a:noFill/>
          <a:ln>
            <a:noFill/>
          </a:ln>
        </p:spPr>
        <p:style>
          <a:lnRef idx="0"/>
          <a:fillRef idx="0"/>
          <a:effectRef idx="0"/>
          <a:fontRef idx="minor"/>
        </p:style>
      </p:sp>
      <p:sp>
        <p:nvSpPr>
          <p:cNvPr id="337" name="CustomShape 6"/>
          <p:cNvSpPr/>
          <p:nvPr/>
        </p:nvSpPr>
        <p:spPr>
          <a:xfrm>
            <a:off x="353880" y="1553400"/>
            <a:ext cx="10280160" cy="3075840"/>
          </a:xfrm>
          <a:prstGeom prst="rect">
            <a:avLst/>
          </a:prstGeom>
          <a:noFill/>
          <a:ln>
            <a:noFill/>
          </a:ln>
        </p:spPr>
        <p:style>
          <a:lnRef idx="0"/>
          <a:fillRef idx="0"/>
          <a:effectRef idx="0"/>
          <a:fontRef idx="minor"/>
        </p:style>
        <p:txBody>
          <a:bodyPr lIns="90000" rIns="90000" tIns="45000" bIns="45000"/>
          <a:p>
            <a:pPr marL="343080" indent="-342720" algn="just">
              <a:lnSpc>
                <a:spcPct val="150000"/>
              </a:lnSpc>
              <a:buClr>
                <a:srgbClr val="000000"/>
              </a:buClr>
              <a:buFont typeface="Wingdings" charset="2"/>
              <a:buChar char=""/>
            </a:pPr>
            <a:r>
              <a:rPr b="1" lang="en-IN" sz="2800" spc="-1" strike="noStrike">
                <a:solidFill>
                  <a:srgbClr val="000000"/>
                </a:solidFill>
                <a:latin typeface="Times New Roman"/>
              </a:rPr>
              <a:t>Negation Handling - </a:t>
            </a:r>
            <a:r>
              <a:rPr b="0" lang="en-IN" sz="2800" spc="-1" strike="noStrike">
                <a:solidFill>
                  <a:srgbClr val="000000"/>
                </a:solidFill>
                <a:latin typeface="Times New Roman"/>
              </a:rPr>
              <a:t>Words like ‘no’, ‘not’, and ‘never’ are difficult to handle properly. This can be handled by using n-grams which is an inbuilt function in HIVE which can analyze two or three words together and then look up in the dictionary look up. </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353880" y="2239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Future Scope</a:t>
            </a:r>
            <a:endParaRPr b="0" lang="en-US" sz="4800" spc="-1" strike="noStrike">
              <a:solidFill>
                <a:srgbClr val="262626"/>
              </a:solidFill>
              <a:latin typeface="Corbel"/>
            </a:endParaRPr>
          </a:p>
        </p:txBody>
      </p:sp>
      <p:grpSp>
        <p:nvGrpSpPr>
          <p:cNvPr id="339" name="Group 2"/>
          <p:cNvGrpSpPr/>
          <p:nvPr/>
        </p:nvGrpSpPr>
        <p:grpSpPr>
          <a:xfrm>
            <a:off x="4003920" y="-66600"/>
            <a:ext cx="8187480" cy="6514200"/>
            <a:chOff x="4003920" y="-66600"/>
            <a:chExt cx="8187480" cy="6514200"/>
          </a:xfrm>
        </p:grpSpPr>
        <p:sp>
          <p:nvSpPr>
            <p:cNvPr id="340"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341"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342" name="CustomShape 5"/>
          <p:cNvSpPr/>
          <p:nvPr/>
        </p:nvSpPr>
        <p:spPr>
          <a:xfrm>
            <a:off x="5637240" y="2938680"/>
            <a:ext cx="914040" cy="914040"/>
          </a:xfrm>
          <a:prstGeom prst="rect">
            <a:avLst/>
          </a:prstGeom>
          <a:noFill/>
          <a:ln>
            <a:noFill/>
          </a:ln>
        </p:spPr>
        <p:style>
          <a:lnRef idx="0"/>
          <a:fillRef idx="0"/>
          <a:effectRef idx="0"/>
          <a:fontRef idx="minor"/>
        </p:style>
      </p:sp>
      <p:sp>
        <p:nvSpPr>
          <p:cNvPr id="343" name="CustomShape 6"/>
          <p:cNvSpPr/>
          <p:nvPr/>
        </p:nvSpPr>
        <p:spPr>
          <a:xfrm>
            <a:off x="353880" y="1553400"/>
            <a:ext cx="10280160" cy="3927960"/>
          </a:xfrm>
          <a:prstGeom prst="rect">
            <a:avLst/>
          </a:prstGeom>
          <a:noFill/>
          <a:ln>
            <a:noFill/>
          </a:ln>
        </p:spPr>
        <p:style>
          <a:lnRef idx="0"/>
          <a:fillRef idx="0"/>
          <a:effectRef idx="0"/>
          <a:fontRef idx="minor"/>
        </p:style>
        <p:txBody>
          <a:bodyPr lIns="90000" rIns="90000" tIns="45000" bIns="45000"/>
          <a:p>
            <a:pPr marL="457200" indent="-456840" algn="just">
              <a:lnSpc>
                <a:spcPct val="150000"/>
              </a:lnSpc>
              <a:buClr>
                <a:srgbClr val="000000"/>
              </a:buClr>
              <a:buFont typeface="Wingdings" charset="2"/>
              <a:buChar char=""/>
            </a:pPr>
            <a:r>
              <a:rPr b="1" lang="en-IN" sz="2800" spc="-1" strike="noStrike">
                <a:solidFill>
                  <a:srgbClr val="000000"/>
                </a:solidFill>
                <a:latin typeface="Times New Roman"/>
              </a:rPr>
              <a:t>Sarcasm Detection </a:t>
            </a:r>
            <a:r>
              <a:rPr b="0" lang="en-IN" sz="2800" spc="-1" strike="noStrike">
                <a:solidFill>
                  <a:srgbClr val="000000"/>
                </a:solidFill>
                <a:latin typeface="Times New Roman"/>
              </a:rPr>
              <a:t>– Sarcasm is tough to detect in written form unless you know the context. When speaking, the tone usually gives away the Sarcasm. That's not the case in written text though. This can be handled to almost the accuracy of 80% by machine learning techniques and by NLP by analyzing the emoticons and words like ‘lol’,  ’wow’,  ’!!!’.</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Conclusion</a:t>
            </a:r>
            <a:endParaRPr b="0" lang="en-US" sz="4800" spc="-1" strike="noStrike">
              <a:solidFill>
                <a:srgbClr val="262626"/>
              </a:solidFill>
              <a:latin typeface="Corbel"/>
            </a:endParaRPr>
          </a:p>
        </p:txBody>
      </p:sp>
      <p:grpSp>
        <p:nvGrpSpPr>
          <p:cNvPr id="345" name="Group 2"/>
          <p:cNvGrpSpPr/>
          <p:nvPr/>
        </p:nvGrpSpPr>
        <p:grpSpPr>
          <a:xfrm>
            <a:off x="4003920" y="-66600"/>
            <a:ext cx="8187480" cy="6514200"/>
            <a:chOff x="4003920" y="-66600"/>
            <a:chExt cx="8187480" cy="6514200"/>
          </a:xfrm>
        </p:grpSpPr>
        <p:sp>
          <p:nvSpPr>
            <p:cNvPr id="346"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347"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348" name="CustomShape 5"/>
          <p:cNvSpPr/>
          <p:nvPr/>
        </p:nvSpPr>
        <p:spPr>
          <a:xfrm>
            <a:off x="431280" y="925200"/>
            <a:ext cx="11328840" cy="5846760"/>
          </a:xfrm>
          <a:prstGeom prst="rect">
            <a:avLst/>
          </a:prstGeom>
          <a:noFill/>
          <a:ln>
            <a:noFill/>
          </a:ln>
        </p:spPr>
        <p:style>
          <a:lnRef idx="0"/>
          <a:fillRef idx="0"/>
          <a:effectRef idx="0"/>
          <a:fontRef idx="minor"/>
        </p:style>
        <p:txBody>
          <a:bodyPr lIns="90000" rIns="90000" tIns="45000" bIns="45000" anchor="ctr"/>
          <a:p>
            <a:pPr marL="343080" indent="-342720" algn="just">
              <a:lnSpc>
                <a:spcPct val="150000"/>
              </a:lnSpc>
              <a:buClr>
                <a:srgbClr val="000000"/>
              </a:buClr>
              <a:buFont typeface="Wingdings" charset="2"/>
              <a:buChar char=""/>
            </a:pPr>
            <a:r>
              <a:rPr b="0" lang="en-IN" sz="2800" spc="-1" strike="noStrike">
                <a:solidFill>
                  <a:srgbClr val="000000"/>
                </a:solidFill>
                <a:latin typeface="Times New Roman"/>
              </a:rPr>
              <a:t>With this system, one can:</a:t>
            </a:r>
            <a:endParaRPr b="0" lang="en-IN" sz="2800" spc="-1" strike="noStrike">
              <a:latin typeface="Arial"/>
            </a:endParaRPr>
          </a:p>
          <a:p>
            <a:pPr marL="343080" indent="-342720" algn="just">
              <a:lnSpc>
                <a:spcPct val="150000"/>
              </a:lnSpc>
              <a:buClr>
                <a:srgbClr val="000000"/>
              </a:buClr>
              <a:buFont typeface="Wingdings" charset="2"/>
              <a:buChar char=""/>
            </a:pPr>
            <a:r>
              <a:rPr b="0" lang="en-IN" sz="2800" spc="-1" strike="noStrike">
                <a:solidFill>
                  <a:srgbClr val="000000"/>
                </a:solidFill>
                <a:latin typeface="Times New Roman"/>
              </a:rPr>
              <a:t>collect and analyze streaming data, and monitor public opinions around any given topic in real-time, allowing the user to take advantage of real-time     Twitter sentiments for insights on a particular topic. </a:t>
            </a:r>
            <a:endParaRPr b="0" lang="en-IN" sz="2800" spc="-1" strike="noStrike">
              <a:latin typeface="Arial"/>
            </a:endParaRPr>
          </a:p>
          <a:p>
            <a:pPr marL="343080" indent="-342720" algn="just">
              <a:lnSpc>
                <a:spcPct val="150000"/>
              </a:lnSpc>
              <a:buClr>
                <a:srgbClr val="000000"/>
              </a:buClr>
              <a:buFont typeface="Wingdings" charset="2"/>
              <a:buChar char=""/>
            </a:pPr>
            <a:r>
              <a:rPr b="0" lang="en-IN" sz="2800" spc="-1" strike="noStrike">
                <a:solidFill>
                  <a:srgbClr val="000000"/>
                </a:solidFill>
                <a:latin typeface="Times New Roman"/>
              </a:rPr>
              <a:t>perform different operations by using queries in collected data sets.</a:t>
            </a:r>
            <a:endParaRPr b="0" lang="en-IN" sz="2800" spc="-1" strike="noStrike">
              <a:latin typeface="Arial"/>
            </a:endParaRPr>
          </a:p>
          <a:p>
            <a:pPr algn="just">
              <a:lnSpc>
                <a:spcPct val="150000"/>
              </a:lnSpc>
            </a:pPr>
            <a:endParaRPr b="0" lang="en-IN" sz="2800" spc="-1" strike="noStrike">
              <a:latin typeface="Arial"/>
            </a:endParaRPr>
          </a:p>
          <a:p>
            <a:pPr marL="343080" indent="-342720" algn="just">
              <a:lnSpc>
                <a:spcPct val="150000"/>
              </a:lnSpc>
              <a:buClr>
                <a:srgbClr val="000000"/>
              </a:buClr>
              <a:buFont typeface="Wingdings" charset="2"/>
              <a:buChar char=""/>
            </a:pPr>
            <a:r>
              <a:rPr b="0" lang="en-IN" sz="2800" spc="-1" strike="noStrike">
                <a:solidFill>
                  <a:srgbClr val="000000"/>
                </a:solidFill>
                <a:latin typeface="Times New Roman"/>
              </a:rPr>
              <a:t>The problem arises when dealing with unstructured data. So it must be        converted to query-able structured format.</a:t>
            </a:r>
            <a:endParaRPr b="0" lang="en-IN" sz="2800" spc="-1" strike="noStrike">
              <a:latin typeface="Arial"/>
            </a:endParaRPr>
          </a:p>
          <a:p>
            <a:pPr algn="just">
              <a:lnSpc>
                <a:spcPct val="150000"/>
              </a:lnSpc>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Conclusion (contd….)</a:t>
            </a:r>
            <a:endParaRPr b="0" lang="en-US" sz="4800" spc="-1" strike="noStrike">
              <a:solidFill>
                <a:srgbClr val="262626"/>
              </a:solidFill>
              <a:latin typeface="Corbel"/>
            </a:endParaRPr>
          </a:p>
        </p:txBody>
      </p:sp>
      <p:grpSp>
        <p:nvGrpSpPr>
          <p:cNvPr id="350" name="Group 2"/>
          <p:cNvGrpSpPr/>
          <p:nvPr/>
        </p:nvGrpSpPr>
        <p:grpSpPr>
          <a:xfrm>
            <a:off x="4003920" y="-66600"/>
            <a:ext cx="8187480" cy="6514200"/>
            <a:chOff x="4003920" y="-66600"/>
            <a:chExt cx="8187480" cy="6514200"/>
          </a:xfrm>
        </p:grpSpPr>
        <p:sp>
          <p:nvSpPr>
            <p:cNvPr id="351"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352"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353" name="CustomShape 5"/>
          <p:cNvSpPr/>
          <p:nvPr/>
        </p:nvSpPr>
        <p:spPr>
          <a:xfrm>
            <a:off x="431280" y="1690200"/>
            <a:ext cx="11251440" cy="3927600"/>
          </a:xfrm>
          <a:prstGeom prst="rect">
            <a:avLst/>
          </a:prstGeom>
          <a:noFill/>
          <a:ln>
            <a:noFill/>
          </a:ln>
        </p:spPr>
        <p:style>
          <a:lnRef idx="0"/>
          <a:fillRef idx="0"/>
          <a:effectRef idx="0"/>
          <a:fontRef idx="minor"/>
        </p:style>
        <p:txBody>
          <a:bodyPr lIns="90000" rIns="90000" tIns="45000" bIns="45000" anchor="ctr"/>
          <a:p>
            <a:pPr marL="343080" indent="-342720" algn="just">
              <a:lnSpc>
                <a:spcPct val="150000"/>
              </a:lnSpc>
              <a:buClr>
                <a:srgbClr val="000000"/>
              </a:buClr>
              <a:buFont typeface="Wingdings" charset="2"/>
              <a:buChar char=""/>
            </a:pPr>
            <a:r>
              <a:rPr b="0" lang="en-IN" sz="2800" spc="-1" strike="noStrike">
                <a:solidFill>
                  <a:srgbClr val="000000"/>
                </a:solidFill>
                <a:latin typeface="Times New Roman"/>
              </a:rPr>
              <a:t> </a:t>
            </a:r>
            <a:r>
              <a:rPr b="0" lang="en-IN" sz="2800" spc="-1" strike="noStrike">
                <a:solidFill>
                  <a:srgbClr val="000000"/>
                </a:solidFill>
                <a:latin typeface="Times New Roman"/>
              </a:rPr>
              <a:t>Since analysis were done on large number of tweets by using Hadoop and its packages, it can be concluded that:</a:t>
            </a:r>
            <a:endParaRPr b="0" lang="en-IN" sz="2800" spc="-1" strike="noStrike">
              <a:latin typeface="Arial"/>
            </a:endParaRPr>
          </a:p>
          <a:p>
            <a:pPr marL="457200" indent="-456840" algn="just">
              <a:lnSpc>
                <a:spcPct val="150000"/>
              </a:lnSpc>
              <a:buClr>
                <a:srgbClr val="000000"/>
              </a:buClr>
              <a:buFont typeface="Wingdings" charset="2"/>
              <a:buChar char=""/>
            </a:pPr>
            <a:r>
              <a:rPr b="0" lang="en-IN" sz="2800" spc="-1" strike="noStrike">
                <a:solidFill>
                  <a:srgbClr val="000000"/>
                </a:solidFill>
                <a:latin typeface="Times New Roman"/>
              </a:rPr>
              <a:t>processing time and retrieving capabilities are can be very easy when       compared to other traditional processing systems and analysis techniques  for large amounts of data.</a:t>
            </a:r>
            <a:endParaRPr b="0" lang="en-IN" sz="2800" spc="-1" strike="noStrike">
              <a:latin typeface="Arial"/>
            </a:endParaRPr>
          </a:p>
          <a:p>
            <a:pPr algn="just">
              <a:lnSpc>
                <a:spcPct val="150000"/>
              </a:lnSpc>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31280" y="-360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Introduction</a:t>
            </a:r>
            <a:endParaRPr b="0" lang="en-US" sz="4800" spc="-1" strike="noStrike">
              <a:solidFill>
                <a:srgbClr val="262626"/>
              </a:solidFill>
              <a:latin typeface="Corbel"/>
            </a:endParaRPr>
          </a:p>
        </p:txBody>
      </p:sp>
      <p:grpSp>
        <p:nvGrpSpPr>
          <p:cNvPr id="131" name="Group 2"/>
          <p:cNvGrpSpPr/>
          <p:nvPr/>
        </p:nvGrpSpPr>
        <p:grpSpPr>
          <a:xfrm>
            <a:off x="4003920" y="-66600"/>
            <a:ext cx="8187480" cy="6514200"/>
            <a:chOff x="4003920" y="-66600"/>
            <a:chExt cx="8187480" cy="6514200"/>
          </a:xfrm>
        </p:grpSpPr>
        <p:sp>
          <p:nvSpPr>
            <p:cNvPr id="132" name="CustomShape 3"/>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33" name="CustomShape 4"/>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34" name="CustomShape 5"/>
          <p:cNvSpPr/>
          <p:nvPr/>
        </p:nvSpPr>
        <p:spPr>
          <a:xfrm>
            <a:off x="358560" y="1277280"/>
            <a:ext cx="11638080" cy="1827000"/>
          </a:xfrm>
          <a:prstGeom prst="bentConnector3">
            <a:avLst>
              <a:gd name="adj1" fmla="val 99886"/>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35" name="CustomShape 6"/>
          <p:cNvSpPr/>
          <p:nvPr/>
        </p:nvSpPr>
        <p:spPr>
          <a:xfrm>
            <a:off x="406440" y="3760920"/>
            <a:ext cx="11542680" cy="1769400"/>
          </a:xfrm>
          <a:prstGeom prst="bentConnector3">
            <a:avLst>
              <a:gd name="adj1" fmla="val 99760"/>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36" name="CustomShape 7"/>
          <p:cNvSpPr/>
          <p:nvPr/>
        </p:nvSpPr>
        <p:spPr>
          <a:xfrm>
            <a:off x="406440" y="4215960"/>
            <a:ext cx="11070000" cy="94392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IN" sz="2800" spc="-1" strike="noStrike">
                <a:solidFill>
                  <a:srgbClr val="000000"/>
                </a:solidFill>
                <a:latin typeface="Times New Roman"/>
              </a:rPr>
              <a:t>The challenge is to gather all such relevant data from an enormous source of data, analyze and summarize overall patterns on a particular topic.</a:t>
            </a:r>
            <a:endParaRPr b="0" lang="en-IN" sz="2800" spc="-1" strike="noStrike">
              <a:latin typeface="Arial"/>
            </a:endParaRPr>
          </a:p>
        </p:txBody>
      </p:sp>
      <p:sp>
        <p:nvSpPr>
          <p:cNvPr id="137" name="CustomShape 8"/>
          <p:cNvSpPr/>
          <p:nvPr/>
        </p:nvSpPr>
        <p:spPr>
          <a:xfrm>
            <a:off x="431280" y="1465200"/>
            <a:ext cx="11378880" cy="1370520"/>
          </a:xfrm>
          <a:prstGeom prst="rect">
            <a:avLst/>
          </a:prstGeom>
          <a:noFill/>
          <a:ln>
            <a:noFill/>
          </a:ln>
        </p:spPr>
        <p:style>
          <a:lnRef idx="0"/>
          <a:fillRef idx="0"/>
          <a:effectRef idx="0"/>
          <a:fontRef idx="minor"/>
        </p:style>
        <p:txBody>
          <a:bodyPr lIns="90000" rIns="90000" tIns="45000" bIns="45000" anchor="ctr"/>
          <a:p>
            <a:pPr algn="just">
              <a:lnSpc>
                <a:spcPct val="100000"/>
              </a:lnSpc>
            </a:pPr>
            <a:r>
              <a:rPr b="0" lang="en-IN" sz="2800" spc="-1" strike="noStrike">
                <a:solidFill>
                  <a:srgbClr val="000000"/>
                </a:solidFill>
                <a:latin typeface="Times New Roman"/>
              </a:rPr>
              <a:t>There are firms and organizations that analyze social media data to understand how the public feels about something at a particular moment in time, and also to track how those   opinions change over time.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8" name="Group 1"/>
          <p:cNvGrpSpPr/>
          <p:nvPr/>
        </p:nvGrpSpPr>
        <p:grpSpPr>
          <a:xfrm>
            <a:off x="4003920" y="-66600"/>
            <a:ext cx="8187480" cy="6514200"/>
            <a:chOff x="4003920" y="-66600"/>
            <a:chExt cx="8187480" cy="6514200"/>
          </a:xfrm>
        </p:grpSpPr>
        <p:sp>
          <p:nvSpPr>
            <p:cNvPr id="139"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40"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41" name="CustomShape 4"/>
          <p:cNvSpPr/>
          <p:nvPr/>
        </p:nvSpPr>
        <p:spPr>
          <a:xfrm>
            <a:off x="335160" y="1257480"/>
            <a:ext cx="1132956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404040"/>
                </a:solidFill>
                <a:latin typeface="Times New Roman"/>
              </a:rPr>
              <a:t>Twitter is a networking and microblogging website (currently 307 millions monthly users).</a:t>
            </a:r>
            <a:endParaRPr b="0" lang="en-IN" sz="2400" spc="-1" strike="noStrike">
              <a:latin typeface="Arial"/>
            </a:endParaRPr>
          </a:p>
        </p:txBody>
      </p:sp>
      <p:sp>
        <p:nvSpPr>
          <p:cNvPr id="142" name="CustomShape 5"/>
          <p:cNvSpPr/>
          <p:nvPr/>
        </p:nvSpPr>
        <p:spPr>
          <a:xfrm>
            <a:off x="406440" y="1067040"/>
            <a:ext cx="11450160" cy="979200"/>
          </a:xfrm>
          <a:prstGeom prst="bentConnector3">
            <a:avLst>
              <a:gd name="adj1" fmla="val 99931"/>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43" name="CustomShape 6"/>
          <p:cNvSpPr/>
          <p:nvPr/>
        </p:nvSpPr>
        <p:spPr>
          <a:xfrm>
            <a:off x="440640" y="3812400"/>
            <a:ext cx="11398320" cy="962640"/>
          </a:xfrm>
          <a:prstGeom prst="bentConnector3">
            <a:avLst>
              <a:gd name="adj1" fmla="val 99923"/>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44" name="CustomShape 7"/>
          <p:cNvSpPr/>
          <p:nvPr/>
        </p:nvSpPr>
        <p:spPr>
          <a:xfrm>
            <a:off x="423720" y="2984040"/>
            <a:ext cx="11432880" cy="828000"/>
          </a:xfrm>
          <a:prstGeom prst="bentConnector3">
            <a:avLst>
              <a:gd name="adj1" fmla="val 100006"/>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45" name="TextShape 8"/>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Why did we choose twitter for our analysis? </a:t>
            </a:r>
            <a:endParaRPr b="0" lang="en-US" sz="4800" spc="-1" strike="noStrike">
              <a:solidFill>
                <a:srgbClr val="262626"/>
              </a:solidFill>
              <a:latin typeface="Corbel"/>
            </a:endParaRPr>
          </a:p>
        </p:txBody>
      </p:sp>
      <p:sp>
        <p:nvSpPr>
          <p:cNvPr id="146" name="CustomShape 9"/>
          <p:cNvSpPr/>
          <p:nvPr/>
        </p:nvSpPr>
        <p:spPr>
          <a:xfrm>
            <a:off x="335160" y="2274840"/>
            <a:ext cx="980928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404040"/>
                </a:solidFill>
                <a:latin typeface="Times New Roman"/>
              </a:rPr>
              <a:t>Each tweet can be of maximum 140 characters length.</a:t>
            </a:r>
            <a:endParaRPr b="0" lang="en-IN" sz="2400" spc="-1" strike="noStrike">
              <a:latin typeface="Arial"/>
            </a:endParaRPr>
          </a:p>
        </p:txBody>
      </p:sp>
      <p:sp>
        <p:nvSpPr>
          <p:cNvPr id="147" name="CustomShape 10"/>
          <p:cNvSpPr/>
          <p:nvPr/>
        </p:nvSpPr>
        <p:spPr>
          <a:xfrm>
            <a:off x="335160" y="3067200"/>
            <a:ext cx="980928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404040"/>
                </a:solidFill>
                <a:latin typeface="Times New Roman"/>
              </a:rPr>
              <a:t>Different companies and organizations use twitter for branding and promotion. </a:t>
            </a:r>
            <a:endParaRPr b="0" lang="en-IN" sz="2400" spc="-1" strike="noStrike">
              <a:latin typeface="Arial"/>
            </a:endParaRPr>
          </a:p>
        </p:txBody>
      </p:sp>
      <p:sp>
        <p:nvSpPr>
          <p:cNvPr id="148" name="CustomShape 11"/>
          <p:cNvSpPr/>
          <p:nvPr/>
        </p:nvSpPr>
        <p:spPr>
          <a:xfrm>
            <a:off x="335160" y="3994200"/>
            <a:ext cx="11415600" cy="8222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404040"/>
                </a:solidFill>
                <a:latin typeface="Times New Roman"/>
              </a:rPr>
              <a:t>If an organization send out good information through their tweets continuously, people will get to know their campaigns and brand’s name and share their tweets.</a:t>
            </a:r>
            <a:endParaRPr b="0" lang="en-IN" sz="2400" spc="-1" strike="noStrike">
              <a:latin typeface="Arial"/>
            </a:endParaRPr>
          </a:p>
        </p:txBody>
      </p:sp>
      <p:sp>
        <p:nvSpPr>
          <p:cNvPr id="149" name="CustomShape 12"/>
          <p:cNvSpPr/>
          <p:nvPr/>
        </p:nvSpPr>
        <p:spPr>
          <a:xfrm>
            <a:off x="318240" y="5238720"/>
            <a:ext cx="1152108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404040"/>
                </a:solidFill>
                <a:latin typeface="Times New Roman"/>
              </a:rPr>
              <a:t>Tweets can help users to know about brands or competition, success of campaign, etc.</a:t>
            </a:r>
            <a:endParaRPr b="0" lang="en-IN" sz="2400" spc="-1" strike="noStrike">
              <a:latin typeface="Arial"/>
            </a:endParaRPr>
          </a:p>
        </p:txBody>
      </p:sp>
      <p:sp>
        <p:nvSpPr>
          <p:cNvPr id="150" name="CustomShape 13"/>
          <p:cNvSpPr/>
          <p:nvPr/>
        </p:nvSpPr>
        <p:spPr>
          <a:xfrm>
            <a:off x="431280" y="2155320"/>
            <a:ext cx="11424960" cy="813960"/>
          </a:xfrm>
          <a:prstGeom prst="bentConnector3">
            <a:avLst>
              <a:gd name="adj1" fmla="val 100118"/>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51" name="CustomShape 14"/>
          <p:cNvSpPr/>
          <p:nvPr/>
        </p:nvSpPr>
        <p:spPr>
          <a:xfrm>
            <a:off x="423720" y="5075280"/>
            <a:ext cx="11415600" cy="869040"/>
          </a:xfrm>
          <a:prstGeom prst="bentConnector3">
            <a:avLst>
              <a:gd name="adj1" fmla="val 99926"/>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Group 1"/>
          <p:cNvGrpSpPr/>
          <p:nvPr/>
        </p:nvGrpSpPr>
        <p:grpSpPr>
          <a:xfrm>
            <a:off x="4003920" y="-66600"/>
            <a:ext cx="8187480" cy="6514200"/>
            <a:chOff x="4003920" y="-66600"/>
            <a:chExt cx="8187480" cy="6514200"/>
          </a:xfrm>
        </p:grpSpPr>
        <p:sp>
          <p:nvSpPr>
            <p:cNvPr id="153"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54"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55" name="CustomShape 4"/>
          <p:cNvSpPr/>
          <p:nvPr/>
        </p:nvSpPr>
        <p:spPr>
          <a:xfrm>
            <a:off x="335160" y="1172160"/>
            <a:ext cx="11329560" cy="822240"/>
          </a:xfrm>
          <a:prstGeom prst="rect">
            <a:avLst/>
          </a:prstGeom>
          <a:noFill/>
          <a:ln>
            <a:noFill/>
          </a:ln>
        </p:spPr>
        <p:style>
          <a:lnRef idx="0"/>
          <a:fillRef idx="0"/>
          <a:effectRef idx="0"/>
          <a:fontRef idx="minor"/>
        </p:style>
        <p:txBody>
          <a:bodyPr lIns="90000" rIns="90000" tIns="45000" bIns="45000" anchor="ctr"/>
          <a:p>
            <a:pPr marL="343080" indent="-342720" algn="just">
              <a:lnSpc>
                <a:spcPct val="100000"/>
              </a:lnSpc>
              <a:buClr>
                <a:srgbClr val="404040"/>
              </a:buClr>
              <a:buFont typeface="Wingdings" charset="2"/>
              <a:buChar char=""/>
            </a:pPr>
            <a:r>
              <a:rPr b="0" lang="en-IN" sz="2400" spc="-1" strike="noStrike">
                <a:solidFill>
                  <a:srgbClr val="404040"/>
                </a:solidFill>
                <a:latin typeface="Times New Roman"/>
              </a:rPr>
              <a:t>Extracting the tweets without using Hadoop framework, i.e. using traditional machine learning techniques is less scalable</a:t>
            </a:r>
            <a:endParaRPr b="0" lang="en-IN" sz="2400" spc="-1" strike="noStrike">
              <a:latin typeface="Arial"/>
            </a:endParaRPr>
          </a:p>
        </p:txBody>
      </p:sp>
      <p:sp>
        <p:nvSpPr>
          <p:cNvPr id="156" name="CustomShape 5"/>
          <p:cNvSpPr/>
          <p:nvPr/>
        </p:nvSpPr>
        <p:spPr>
          <a:xfrm>
            <a:off x="406440" y="1067040"/>
            <a:ext cx="11450160" cy="979200"/>
          </a:xfrm>
          <a:prstGeom prst="bentConnector3">
            <a:avLst>
              <a:gd name="adj1" fmla="val 99931"/>
            </a:avLst>
          </a:prstGeom>
          <a:noFill/>
          <a:ln w="25560">
            <a:solidFill>
              <a:schemeClr val="accent1"/>
            </a:solidFill>
            <a:round/>
            <a:tailEnd len="lg" type="oval" w="lg"/>
          </a:ln>
        </p:spPr>
        <p:style>
          <a:lnRef idx="1">
            <a:schemeClr val="accent1"/>
          </a:lnRef>
          <a:fillRef idx="0">
            <a:schemeClr val="accent1"/>
          </a:fillRef>
          <a:effectRef idx="0">
            <a:schemeClr val="accent1"/>
          </a:effectRef>
          <a:fontRef idx="minor"/>
        </p:style>
      </p:sp>
      <p:sp>
        <p:nvSpPr>
          <p:cNvPr id="157" name="TextShape 6"/>
          <p:cNvSpPr txBox="1"/>
          <p:nvPr/>
        </p:nvSpPr>
        <p:spPr>
          <a:xfrm>
            <a:off x="431280" y="164520"/>
            <a:ext cx="11760120" cy="767880"/>
          </a:xfrm>
          <a:prstGeom prst="rect">
            <a:avLst/>
          </a:prstGeom>
          <a:noFill/>
          <a:ln>
            <a:noFill/>
          </a:ln>
        </p:spPr>
        <p:txBody>
          <a:bodyPr anchor="ctr">
            <a:normAutofit fontScale="28000"/>
          </a:bodyPr>
          <a:p>
            <a:pPr>
              <a:lnSpc>
                <a:spcPct val="112000"/>
              </a:lnSpc>
              <a:spcBef>
                <a:spcPts val="901"/>
              </a:spcBef>
            </a:pPr>
            <a:r>
              <a:rPr b="1" lang="en-US" sz="4800" spc="-1" strike="noStrike">
                <a:solidFill>
                  <a:srgbClr val="404040"/>
                </a:solidFill>
                <a:latin typeface="Times New Roman"/>
              </a:rPr>
              <a:t>Why did we choose Hadoop for our Analysis?</a:t>
            </a:r>
            <a:endParaRPr b="0" lang="en-US" sz="4800" spc="-1" strike="noStrike">
              <a:solidFill>
                <a:srgbClr val="262626"/>
              </a:solidFill>
              <a:latin typeface="Corbel"/>
            </a:endParaRPr>
          </a:p>
        </p:txBody>
      </p:sp>
      <p:sp>
        <p:nvSpPr>
          <p:cNvPr id="158" name="CustomShape 7"/>
          <p:cNvSpPr/>
          <p:nvPr/>
        </p:nvSpPr>
        <p:spPr>
          <a:xfrm>
            <a:off x="335160" y="2055960"/>
            <a:ext cx="9809280" cy="822240"/>
          </a:xfrm>
          <a:prstGeom prst="rect">
            <a:avLst/>
          </a:prstGeom>
          <a:noFill/>
          <a:ln>
            <a:noFill/>
          </a:ln>
        </p:spPr>
        <p:style>
          <a:lnRef idx="0"/>
          <a:fillRef idx="0"/>
          <a:effectRef idx="0"/>
          <a:fontRef idx="minor"/>
        </p:style>
        <p:txBody>
          <a:bodyPr lIns="90000" rIns="90000" tIns="45000" bIns="45000" anchor="ctr"/>
          <a:p>
            <a:pPr marL="343080" indent="-342720" algn="just">
              <a:lnSpc>
                <a:spcPct val="100000"/>
              </a:lnSpc>
              <a:buClr>
                <a:srgbClr val="404040"/>
              </a:buClr>
              <a:buFont typeface="Wingdings" charset="2"/>
              <a:buChar char=""/>
            </a:pPr>
            <a:r>
              <a:rPr b="0" lang="en-IN" sz="2400" spc="-1" strike="noStrike">
                <a:solidFill>
                  <a:srgbClr val="404040"/>
                </a:solidFill>
                <a:latin typeface="Times New Roman"/>
              </a:rPr>
              <a:t>Approaches other than  Hadoop are  not suitable for large amount of data and more fault tolerance </a:t>
            </a:r>
            <a:endParaRPr b="0" lang="en-IN" sz="2400" spc="-1" strike="noStrike">
              <a:latin typeface="Arial"/>
            </a:endParaRPr>
          </a:p>
        </p:txBody>
      </p:sp>
      <p:sp>
        <p:nvSpPr>
          <p:cNvPr id="159" name="CustomShape 8"/>
          <p:cNvSpPr/>
          <p:nvPr/>
        </p:nvSpPr>
        <p:spPr>
          <a:xfrm>
            <a:off x="335160" y="3084480"/>
            <a:ext cx="11329560" cy="822240"/>
          </a:xfrm>
          <a:prstGeom prst="rect">
            <a:avLst/>
          </a:prstGeom>
          <a:noFill/>
          <a:ln>
            <a:noFill/>
          </a:ln>
        </p:spPr>
        <p:style>
          <a:lnRef idx="0"/>
          <a:fillRef idx="0"/>
          <a:effectRef idx="0"/>
          <a:fontRef idx="minor"/>
        </p:style>
        <p:txBody>
          <a:bodyPr lIns="90000" rIns="90000" tIns="45000" bIns="45000" anchor="ctr"/>
          <a:p>
            <a:pPr marL="343080" indent="-342720" algn="just">
              <a:lnSpc>
                <a:spcPct val="100000"/>
              </a:lnSpc>
              <a:buClr>
                <a:srgbClr val="404040"/>
              </a:buClr>
              <a:buFont typeface="Wingdings" charset="2"/>
              <a:buChar char=""/>
            </a:pPr>
            <a:r>
              <a:rPr b="0" lang="en-IN" sz="2400" spc="-1" strike="noStrike">
                <a:solidFill>
                  <a:srgbClr val="404040"/>
                </a:solidFill>
                <a:latin typeface="Times New Roman"/>
              </a:rPr>
              <a:t>Traditional method i.e. without using Hadoop is not flexible and efficient to load streaming data.</a:t>
            </a:r>
            <a:endParaRPr b="0" lang="en-IN" sz="2400" spc="-1" strike="noStrike">
              <a:latin typeface="Arial"/>
            </a:endParaRPr>
          </a:p>
        </p:txBody>
      </p:sp>
      <p:sp>
        <p:nvSpPr>
          <p:cNvPr id="160" name="CustomShape 9"/>
          <p:cNvSpPr/>
          <p:nvPr/>
        </p:nvSpPr>
        <p:spPr>
          <a:xfrm>
            <a:off x="335160" y="4034520"/>
            <a:ext cx="11329560" cy="1553760"/>
          </a:xfrm>
          <a:prstGeom prst="rect">
            <a:avLst/>
          </a:prstGeom>
          <a:noFill/>
          <a:ln>
            <a:noFill/>
          </a:ln>
        </p:spPr>
        <p:style>
          <a:lnRef idx="0"/>
          <a:fillRef idx="0"/>
          <a:effectRef idx="0"/>
          <a:fontRef idx="minor"/>
        </p:style>
        <p:txBody>
          <a:bodyPr lIns="90000" rIns="90000" tIns="45000" bIns="45000" anchor="ctr"/>
          <a:p>
            <a:pPr marL="343080" indent="-342720" algn="just">
              <a:lnSpc>
                <a:spcPct val="100000"/>
              </a:lnSpc>
              <a:buClr>
                <a:srgbClr val="404040"/>
              </a:buClr>
              <a:buFont typeface="Wingdings" charset="2"/>
              <a:buChar char=""/>
            </a:pPr>
            <a:r>
              <a:rPr b="0" lang="en-IN" sz="2400" spc="-1" strike="noStrike">
                <a:solidFill>
                  <a:srgbClr val="404040"/>
                </a:solidFill>
                <a:latin typeface="Times New Roman"/>
              </a:rPr>
              <a:t>Then we used Hadoop framework with Apache Flume to load streaming data and were able to load huge number of tweets in less execution time.</a:t>
            </a:r>
            <a:endParaRPr b="0" lang="en-IN" sz="2400" spc="-1" strike="noStrike">
              <a:latin typeface="Arial"/>
            </a:endParaRPr>
          </a:p>
          <a:p>
            <a:pPr algn="just">
              <a:lnSpc>
                <a:spcPct val="100000"/>
              </a:lnSpc>
            </a:pPr>
            <a:endParaRPr b="0" lang="en-IN" sz="2400" spc="-1" strike="noStrike">
              <a:latin typeface="Arial"/>
            </a:endParaRPr>
          </a:p>
          <a:p>
            <a:pPr marL="343080" indent="-342720" algn="just">
              <a:lnSpc>
                <a:spcPct val="100000"/>
              </a:lnSpc>
              <a:buClr>
                <a:srgbClr val="404040"/>
              </a:buClr>
              <a:buFont typeface="Wingdings" charset="2"/>
              <a:buChar char=""/>
            </a:pPr>
            <a:r>
              <a:rPr b="0" lang="en-IN" sz="2400" spc="-1" strike="noStrike">
                <a:solidFill>
                  <a:srgbClr val="404040"/>
                </a:solidFill>
                <a:latin typeface="Times New Roman"/>
              </a:rPr>
              <a:t>Using Hadoop is not very expensive as it runs oncluster of commodity hardware</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Group 1"/>
          <p:cNvGrpSpPr/>
          <p:nvPr/>
        </p:nvGrpSpPr>
        <p:grpSpPr>
          <a:xfrm>
            <a:off x="4003920" y="-66600"/>
            <a:ext cx="8187480" cy="6514200"/>
            <a:chOff x="4003920" y="-66600"/>
            <a:chExt cx="8187480" cy="6514200"/>
          </a:xfrm>
        </p:grpSpPr>
        <p:sp>
          <p:nvSpPr>
            <p:cNvPr id="162"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63"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64" name="CustomShape 4"/>
          <p:cNvSpPr/>
          <p:nvPr/>
        </p:nvSpPr>
        <p:spPr>
          <a:xfrm>
            <a:off x="431280" y="913680"/>
            <a:ext cx="11410920" cy="729000"/>
          </a:xfrm>
          <a:prstGeom prst="rect">
            <a:avLst/>
          </a:prstGeom>
          <a:noFill/>
          <a:ln>
            <a:noFill/>
          </a:ln>
        </p:spPr>
        <p:style>
          <a:lnRef idx="0"/>
          <a:fillRef idx="0"/>
          <a:effectRef idx="0"/>
          <a:fontRef idx="minor"/>
        </p:style>
        <p:txBody>
          <a:bodyPr lIns="90000" rIns="90000" tIns="45000" bIns="45000" anchor="ctr"/>
          <a:p>
            <a:pPr>
              <a:lnSpc>
                <a:spcPct val="150000"/>
              </a:lnSpc>
            </a:pPr>
            <a:r>
              <a:rPr b="0" lang="en-IN" sz="2800" spc="-1" strike="noStrike">
                <a:solidFill>
                  <a:srgbClr val="404040"/>
                </a:solidFill>
                <a:latin typeface="Times New Roman"/>
              </a:rPr>
              <a:t>System is implemented using following Big Data tools and technologies:</a:t>
            </a:r>
            <a:endParaRPr b="0" lang="en-IN" sz="2800" spc="-1" strike="noStrike">
              <a:latin typeface="Arial"/>
            </a:endParaRPr>
          </a:p>
        </p:txBody>
      </p:sp>
      <p:sp>
        <p:nvSpPr>
          <p:cNvPr id="165" name="CustomShape 5"/>
          <p:cNvSpPr/>
          <p:nvPr/>
        </p:nvSpPr>
        <p:spPr>
          <a:xfrm>
            <a:off x="431280" y="1861920"/>
            <a:ext cx="9935640" cy="7290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0" lang="en-IN" sz="2800" spc="-1" strike="noStrike">
                <a:solidFill>
                  <a:srgbClr val="404040"/>
                </a:solidFill>
                <a:latin typeface="Times New Roman"/>
              </a:rPr>
              <a:t> </a:t>
            </a:r>
            <a:r>
              <a:rPr b="0" lang="en-IN" sz="2800" spc="-1" strike="noStrike">
                <a:solidFill>
                  <a:srgbClr val="404040"/>
                </a:solidFill>
                <a:latin typeface="Times New Roman"/>
              </a:rPr>
              <a:t>Hadoop Distributed File System (HDFS)</a:t>
            </a:r>
            <a:endParaRPr b="0" lang="en-IN" sz="2800" spc="-1" strike="noStrike">
              <a:latin typeface="Arial"/>
            </a:endParaRPr>
          </a:p>
        </p:txBody>
      </p:sp>
      <p:sp>
        <p:nvSpPr>
          <p:cNvPr id="166" name="CustomShape 6"/>
          <p:cNvSpPr/>
          <p:nvPr/>
        </p:nvSpPr>
        <p:spPr>
          <a:xfrm>
            <a:off x="904320" y="2565000"/>
            <a:ext cx="10383120" cy="31968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000000"/>
              </a:buClr>
              <a:buFont typeface="Arial"/>
              <a:buChar char="•"/>
            </a:pPr>
            <a:r>
              <a:rPr b="0" lang="en-IN" sz="2800" spc="-1" strike="noStrike">
                <a:solidFill>
                  <a:srgbClr val="000000"/>
                </a:solidFill>
                <a:latin typeface="Times New Roman"/>
              </a:rPr>
              <a:t>A framework that allows distributed processing of large datasets with minimal programming.</a:t>
            </a:r>
            <a:endParaRPr b="0" lang="en-IN" sz="2800" spc="-1" strike="noStrike">
              <a:latin typeface="Arial"/>
            </a:endParaRPr>
          </a:p>
          <a:p>
            <a:pPr>
              <a:lnSpc>
                <a:spcPct val="150000"/>
              </a:lnSpc>
            </a:pPr>
            <a:endParaRPr b="0" lang="en-IN" sz="2800" spc="-1" strike="noStrike">
              <a:latin typeface="Arial"/>
            </a:endParaRPr>
          </a:p>
          <a:p>
            <a:pPr marL="343080" indent="-342720">
              <a:lnSpc>
                <a:spcPct val="150000"/>
              </a:lnSpc>
              <a:buClr>
                <a:srgbClr val="000000"/>
              </a:buClr>
              <a:buFont typeface="Arial"/>
              <a:buChar char="•"/>
            </a:pPr>
            <a:r>
              <a:rPr b="0" lang="en-IN" sz="2800" spc="-1" strike="noStrike">
                <a:solidFill>
                  <a:srgbClr val="000000"/>
                </a:solidFill>
                <a:latin typeface="Times New Roman"/>
              </a:rPr>
              <a:t>Ability to store, manage and analyze vast amounts of structured and  unstructured data quickly and reliably.</a:t>
            </a:r>
            <a:endParaRPr b="0" lang="en-IN" sz="2800" spc="-1" strike="noStrike">
              <a:latin typeface="Arial"/>
            </a:endParaRPr>
          </a:p>
        </p:txBody>
      </p:sp>
      <p:sp>
        <p:nvSpPr>
          <p:cNvPr id="167" name="TextShape 7"/>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Tools and Technologies used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8" name="Group 1"/>
          <p:cNvGrpSpPr/>
          <p:nvPr/>
        </p:nvGrpSpPr>
        <p:grpSpPr>
          <a:xfrm>
            <a:off x="4003920" y="-66600"/>
            <a:ext cx="8187480" cy="6514200"/>
            <a:chOff x="4003920" y="-66600"/>
            <a:chExt cx="8187480" cy="6514200"/>
          </a:xfrm>
        </p:grpSpPr>
        <p:sp>
          <p:nvSpPr>
            <p:cNvPr id="169"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70"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71" name="CustomShape 4"/>
          <p:cNvSpPr/>
          <p:nvPr/>
        </p:nvSpPr>
        <p:spPr>
          <a:xfrm>
            <a:off x="465840" y="1038240"/>
            <a:ext cx="9935640" cy="7290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0" lang="en-IN" sz="2800" spc="-1" strike="noStrike">
                <a:solidFill>
                  <a:srgbClr val="404040"/>
                </a:solidFill>
                <a:latin typeface="Times New Roman"/>
              </a:rPr>
              <a:t> </a:t>
            </a:r>
            <a:r>
              <a:rPr b="0" lang="en-IN" sz="2800" spc="-1" strike="noStrike">
                <a:solidFill>
                  <a:srgbClr val="404040"/>
                </a:solidFill>
                <a:latin typeface="Times New Roman"/>
              </a:rPr>
              <a:t>Apache Flume</a:t>
            </a:r>
            <a:endParaRPr b="0" lang="en-IN" sz="2800" spc="-1" strike="noStrike">
              <a:latin typeface="Arial"/>
            </a:endParaRPr>
          </a:p>
        </p:txBody>
      </p:sp>
      <p:sp>
        <p:nvSpPr>
          <p:cNvPr id="172" name="CustomShape 5"/>
          <p:cNvSpPr/>
          <p:nvPr/>
        </p:nvSpPr>
        <p:spPr>
          <a:xfrm>
            <a:off x="913320" y="1571400"/>
            <a:ext cx="10982520" cy="17352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000000"/>
              </a:buClr>
              <a:buFont typeface="Arial"/>
              <a:buChar char="•"/>
            </a:pPr>
            <a:r>
              <a:rPr b="0" lang="en-IN" sz="2400" spc="-1" strike="noStrike">
                <a:solidFill>
                  <a:srgbClr val="000000"/>
                </a:solidFill>
                <a:latin typeface="Times New Roman"/>
              </a:rPr>
              <a:t>It is a reliable service used across developers for streaming data provided by server’s API and transferring that raw data into Hadoop Distributed File Systems.</a:t>
            </a:r>
            <a:endParaRPr b="0" lang="en-IN" sz="2400" spc="-1" strike="noStrike">
              <a:latin typeface="Arial"/>
            </a:endParaRPr>
          </a:p>
          <a:p>
            <a:pPr>
              <a:lnSpc>
                <a:spcPct val="150000"/>
              </a:lnSpc>
            </a:pPr>
            <a:endParaRPr b="0" lang="en-IN" sz="2400" spc="-1" strike="noStrike">
              <a:latin typeface="Arial"/>
            </a:endParaRPr>
          </a:p>
        </p:txBody>
      </p:sp>
      <p:sp>
        <p:nvSpPr>
          <p:cNvPr id="173" name="CustomShape 6"/>
          <p:cNvSpPr/>
          <p:nvPr/>
        </p:nvSpPr>
        <p:spPr>
          <a:xfrm>
            <a:off x="465840" y="3111120"/>
            <a:ext cx="9935640" cy="7290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0" lang="en-IN" sz="2800" spc="-1" strike="noStrike">
                <a:solidFill>
                  <a:srgbClr val="404040"/>
                </a:solidFill>
                <a:latin typeface="Times New Roman"/>
              </a:rPr>
              <a:t> </a:t>
            </a:r>
            <a:r>
              <a:rPr b="0" lang="en-IN" sz="2800" spc="-1" strike="noStrike">
                <a:solidFill>
                  <a:srgbClr val="404040"/>
                </a:solidFill>
                <a:latin typeface="Times New Roman"/>
              </a:rPr>
              <a:t>Apache Hive</a:t>
            </a:r>
            <a:endParaRPr b="0" lang="en-IN" sz="2800" spc="-1" strike="noStrike">
              <a:latin typeface="Arial"/>
            </a:endParaRPr>
          </a:p>
        </p:txBody>
      </p:sp>
      <p:sp>
        <p:nvSpPr>
          <p:cNvPr id="174" name="CustomShape 7"/>
          <p:cNvSpPr/>
          <p:nvPr/>
        </p:nvSpPr>
        <p:spPr>
          <a:xfrm>
            <a:off x="913320" y="3930480"/>
            <a:ext cx="10982520" cy="17352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000000"/>
              </a:buClr>
              <a:buFont typeface="Arial"/>
              <a:buChar char="•"/>
            </a:pPr>
            <a:r>
              <a:rPr b="0" lang="en-IN" sz="2400" spc="-1" strike="noStrike">
                <a:solidFill>
                  <a:srgbClr val="000000"/>
                </a:solidFill>
                <a:latin typeface="Times New Roman"/>
              </a:rPr>
              <a:t>It is a data warehouse software which facilitates reading, writing and managing large datasets using HiveQL (SQL like interface).</a:t>
            </a:r>
            <a:endParaRPr b="0" lang="en-IN" sz="2400" spc="-1" strike="noStrike">
              <a:latin typeface="Arial"/>
            </a:endParaRPr>
          </a:p>
          <a:p>
            <a:pPr marL="343080" indent="-342720">
              <a:lnSpc>
                <a:spcPct val="150000"/>
              </a:lnSpc>
              <a:buClr>
                <a:srgbClr val="000000"/>
              </a:buClr>
              <a:buFont typeface="Arial"/>
              <a:buChar char="•"/>
            </a:pPr>
            <a:r>
              <a:rPr b="0" lang="en-IN" sz="2400" spc="-1" strike="noStrike">
                <a:solidFill>
                  <a:srgbClr val="000000"/>
                </a:solidFill>
                <a:latin typeface="Times New Roman"/>
              </a:rPr>
              <a:t>Can be used for querying and analyzing large datasets that are stored in HDFS.</a:t>
            </a:r>
            <a:endParaRPr b="0" lang="en-IN" sz="2400" spc="-1" strike="noStrike">
              <a:latin typeface="Arial"/>
            </a:endParaRPr>
          </a:p>
        </p:txBody>
      </p:sp>
      <p:sp>
        <p:nvSpPr>
          <p:cNvPr id="175" name="TextShape 8"/>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Tools and Technologies used (contind…)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6" name="Group 1"/>
          <p:cNvGrpSpPr/>
          <p:nvPr/>
        </p:nvGrpSpPr>
        <p:grpSpPr>
          <a:xfrm>
            <a:off x="4003920" y="-66600"/>
            <a:ext cx="8187480" cy="6514200"/>
            <a:chOff x="4003920" y="-66600"/>
            <a:chExt cx="8187480" cy="6514200"/>
          </a:xfrm>
        </p:grpSpPr>
        <p:sp>
          <p:nvSpPr>
            <p:cNvPr id="177" name="CustomShape 2"/>
            <p:cNvSpPr/>
            <p:nvPr/>
          </p:nvSpPr>
          <p:spPr>
            <a:xfrm>
              <a:off x="4003920" y="1205280"/>
              <a:ext cx="6839280" cy="5242320"/>
            </a:xfrm>
            <a:custGeom>
              <a:avLst/>
              <a:gdLst/>
              <a:ahLst/>
              <a:rect l="l" t="t" r="r" b="b"/>
              <a:pathLst>
                <a:path w="3662" h="2807">
                  <a:moveTo>
                    <a:pt x="2819" y="2756"/>
                  </a:moveTo>
                  <a:lnTo>
                    <a:pt x="2819" y="2775"/>
                  </a:lnTo>
                  <a:lnTo>
                    <a:pt x="2789" y="2782"/>
                  </a:lnTo>
                  <a:lnTo>
                    <a:pt x="2761" y="2791"/>
                  </a:lnTo>
                  <a:lnTo>
                    <a:pt x="2731" y="2801"/>
                  </a:lnTo>
                  <a:lnTo>
                    <a:pt x="2698" y="2807"/>
                  </a:lnTo>
                  <a:lnTo>
                    <a:pt x="2698" y="2801"/>
                  </a:lnTo>
                  <a:lnTo>
                    <a:pt x="2698" y="2798"/>
                  </a:lnTo>
                  <a:lnTo>
                    <a:pt x="2696" y="2794"/>
                  </a:lnTo>
                  <a:lnTo>
                    <a:pt x="2695" y="2791"/>
                  </a:lnTo>
                  <a:lnTo>
                    <a:pt x="2674" y="2794"/>
                  </a:lnTo>
                  <a:lnTo>
                    <a:pt x="2649" y="2796"/>
                  </a:lnTo>
                  <a:lnTo>
                    <a:pt x="2623" y="2796"/>
                  </a:lnTo>
                  <a:lnTo>
                    <a:pt x="2599" y="2794"/>
                  </a:lnTo>
                  <a:lnTo>
                    <a:pt x="2599" y="2772"/>
                  </a:lnTo>
                  <a:lnTo>
                    <a:pt x="2614" y="2768"/>
                  </a:lnTo>
                  <a:lnTo>
                    <a:pt x="2627" y="2763"/>
                  </a:lnTo>
                  <a:lnTo>
                    <a:pt x="2637" y="2761"/>
                  </a:lnTo>
                  <a:lnTo>
                    <a:pt x="2641" y="2761"/>
                  </a:lnTo>
                  <a:lnTo>
                    <a:pt x="2644" y="2763"/>
                  </a:lnTo>
                  <a:lnTo>
                    <a:pt x="2648" y="2765"/>
                  </a:lnTo>
                  <a:lnTo>
                    <a:pt x="2649" y="2768"/>
                  </a:lnTo>
                  <a:lnTo>
                    <a:pt x="2651" y="2772"/>
                  </a:lnTo>
                  <a:lnTo>
                    <a:pt x="2655" y="2773"/>
                  </a:lnTo>
                  <a:lnTo>
                    <a:pt x="2656" y="2775"/>
                  </a:lnTo>
                  <a:lnTo>
                    <a:pt x="2670" y="2777"/>
                  </a:lnTo>
                  <a:lnTo>
                    <a:pt x="2684" y="2773"/>
                  </a:lnTo>
                  <a:lnTo>
                    <a:pt x="2700" y="2768"/>
                  </a:lnTo>
                  <a:lnTo>
                    <a:pt x="2714" y="2765"/>
                  </a:lnTo>
                  <a:lnTo>
                    <a:pt x="2726" y="2761"/>
                  </a:lnTo>
                  <a:lnTo>
                    <a:pt x="2745" y="2759"/>
                  </a:lnTo>
                  <a:lnTo>
                    <a:pt x="2763" y="2765"/>
                  </a:lnTo>
                  <a:lnTo>
                    <a:pt x="2777" y="2770"/>
                  </a:lnTo>
                  <a:lnTo>
                    <a:pt x="2787" y="2772"/>
                  </a:lnTo>
                  <a:lnTo>
                    <a:pt x="2796" y="2766"/>
                  </a:lnTo>
                  <a:lnTo>
                    <a:pt x="2805" y="2761"/>
                  </a:lnTo>
                  <a:lnTo>
                    <a:pt x="2819" y="2756"/>
                  </a:lnTo>
                  <a:close/>
                  <a:moveTo>
                    <a:pt x="2871" y="2707"/>
                  </a:moveTo>
                  <a:lnTo>
                    <a:pt x="2890" y="2707"/>
                  </a:lnTo>
                  <a:lnTo>
                    <a:pt x="2894" y="2711"/>
                  </a:lnTo>
                  <a:lnTo>
                    <a:pt x="2895" y="2714"/>
                  </a:lnTo>
                  <a:lnTo>
                    <a:pt x="2895" y="2716"/>
                  </a:lnTo>
                  <a:lnTo>
                    <a:pt x="2897" y="2719"/>
                  </a:lnTo>
                  <a:lnTo>
                    <a:pt x="2899" y="2726"/>
                  </a:lnTo>
                  <a:lnTo>
                    <a:pt x="2895" y="2726"/>
                  </a:lnTo>
                  <a:lnTo>
                    <a:pt x="2895" y="2730"/>
                  </a:lnTo>
                  <a:lnTo>
                    <a:pt x="2876" y="2726"/>
                  </a:lnTo>
                  <a:lnTo>
                    <a:pt x="2876" y="2749"/>
                  </a:lnTo>
                  <a:lnTo>
                    <a:pt x="2871" y="2749"/>
                  </a:lnTo>
                  <a:lnTo>
                    <a:pt x="2864" y="2739"/>
                  </a:lnTo>
                  <a:lnTo>
                    <a:pt x="2857" y="2730"/>
                  </a:lnTo>
                  <a:lnTo>
                    <a:pt x="2857" y="2726"/>
                  </a:lnTo>
                  <a:lnTo>
                    <a:pt x="2862" y="2725"/>
                  </a:lnTo>
                  <a:lnTo>
                    <a:pt x="2866" y="2723"/>
                  </a:lnTo>
                  <a:lnTo>
                    <a:pt x="2869" y="2721"/>
                  </a:lnTo>
                  <a:lnTo>
                    <a:pt x="2869" y="2718"/>
                  </a:lnTo>
                  <a:lnTo>
                    <a:pt x="2871" y="2714"/>
                  </a:lnTo>
                  <a:lnTo>
                    <a:pt x="2871" y="2707"/>
                  </a:lnTo>
                  <a:close/>
                  <a:moveTo>
                    <a:pt x="2550" y="2707"/>
                  </a:moveTo>
                  <a:lnTo>
                    <a:pt x="2553" y="2709"/>
                  </a:lnTo>
                  <a:lnTo>
                    <a:pt x="2557" y="2709"/>
                  </a:lnTo>
                  <a:lnTo>
                    <a:pt x="2559" y="2711"/>
                  </a:lnTo>
                  <a:lnTo>
                    <a:pt x="2559" y="2712"/>
                  </a:lnTo>
                  <a:lnTo>
                    <a:pt x="2559" y="2714"/>
                  </a:lnTo>
                  <a:lnTo>
                    <a:pt x="2560" y="2718"/>
                  </a:lnTo>
                  <a:lnTo>
                    <a:pt x="2560" y="2721"/>
                  </a:lnTo>
                  <a:lnTo>
                    <a:pt x="2559" y="2723"/>
                  </a:lnTo>
                  <a:lnTo>
                    <a:pt x="2559" y="2725"/>
                  </a:lnTo>
                  <a:lnTo>
                    <a:pt x="2559" y="2725"/>
                  </a:lnTo>
                  <a:lnTo>
                    <a:pt x="2559" y="2726"/>
                  </a:lnTo>
                  <a:lnTo>
                    <a:pt x="2557" y="2730"/>
                  </a:lnTo>
                  <a:lnTo>
                    <a:pt x="2553" y="2730"/>
                  </a:lnTo>
                  <a:lnTo>
                    <a:pt x="2553" y="2726"/>
                  </a:lnTo>
                  <a:lnTo>
                    <a:pt x="2550" y="2725"/>
                  </a:lnTo>
                  <a:lnTo>
                    <a:pt x="2550" y="2723"/>
                  </a:lnTo>
                  <a:lnTo>
                    <a:pt x="2548" y="2721"/>
                  </a:lnTo>
                  <a:lnTo>
                    <a:pt x="2548" y="2719"/>
                  </a:lnTo>
                  <a:lnTo>
                    <a:pt x="2546" y="2718"/>
                  </a:lnTo>
                  <a:lnTo>
                    <a:pt x="2545" y="2714"/>
                  </a:lnTo>
                  <a:lnTo>
                    <a:pt x="2546" y="2712"/>
                  </a:lnTo>
                  <a:lnTo>
                    <a:pt x="2548" y="2712"/>
                  </a:lnTo>
                  <a:lnTo>
                    <a:pt x="2548" y="2711"/>
                  </a:lnTo>
                  <a:lnTo>
                    <a:pt x="2548" y="2709"/>
                  </a:lnTo>
                  <a:lnTo>
                    <a:pt x="2550" y="2707"/>
                  </a:lnTo>
                  <a:close/>
                  <a:moveTo>
                    <a:pt x="2717" y="2653"/>
                  </a:moveTo>
                  <a:lnTo>
                    <a:pt x="2737" y="2656"/>
                  </a:lnTo>
                  <a:lnTo>
                    <a:pt x="2737" y="2672"/>
                  </a:lnTo>
                  <a:lnTo>
                    <a:pt x="2717" y="2672"/>
                  </a:lnTo>
                  <a:lnTo>
                    <a:pt x="2717" y="2653"/>
                  </a:lnTo>
                  <a:close/>
                  <a:moveTo>
                    <a:pt x="2656" y="2641"/>
                  </a:moveTo>
                  <a:lnTo>
                    <a:pt x="2656" y="2653"/>
                  </a:lnTo>
                  <a:lnTo>
                    <a:pt x="2651" y="2653"/>
                  </a:lnTo>
                  <a:lnTo>
                    <a:pt x="2646" y="2655"/>
                  </a:lnTo>
                  <a:lnTo>
                    <a:pt x="2644" y="2655"/>
                  </a:lnTo>
                  <a:lnTo>
                    <a:pt x="2641" y="2655"/>
                  </a:lnTo>
                  <a:lnTo>
                    <a:pt x="2637" y="2653"/>
                  </a:lnTo>
                  <a:lnTo>
                    <a:pt x="2635" y="2651"/>
                  </a:lnTo>
                  <a:lnTo>
                    <a:pt x="2635" y="2649"/>
                  </a:lnTo>
                  <a:lnTo>
                    <a:pt x="2635" y="2649"/>
                  </a:lnTo>
                  <a:lnTo>
                    <a:pt x="2635" y="2648"/>
                  </a:lnTo>
                  <a:lnTo>
                    <a:pt x="2634" y="2644"/>
                  </a:lnTo>
                  <a:lnTo>
                    <a:pt x="2639" y="2644"/>
                  </a:lnTo>
                  <a:lnTo>
                    <a:pt x="2641" y="2644"/>
                  </a:lnTo>
                  <a:lnTo>
                    <a:pt x="2642" y="2644"/>
                  </a:lnTo>
                  <a:lnTo>
                    <a:pt x="2644" y="2644"/>
                  </a:lnTo>
                  <a:lnTo>
                    <a:pt x="2646" y="2644"/>
                  </a:lnTo>
                  <a:lnTo>
                    <a:pt x="2648" y="2643"/>
                  </a:lnTo>
                  <a:lnTo>
                    <a:pt x="2651" y="2643"/>
                  </a:lnTo>
                  <a:lnTo>
                    <a:pt x="2656" y="2641"/>
                  </a:lnTo>
                  <a:close/>
                  <a:moveTo>
                    <a:pt x="2937" y="2618"/>
                  </a:moveTo>
                  <a:lnTo>
                    <a:pt x="2944" y="2618"/>
                  </a:lnTo>
                  <a:lnTo>
                    <a:pt x="2944" y="2653"/>
                  </a:lnTo>
                  <a:lnTo>
                    <a:pt x="2941" y="2656"/>
                  </a:lnTo>
                  <a:lnTo>
                    <a:pt x="2937" y="2660"/>
                  </a:lnTo>
                  <a:lnTo>
                    <a:pt x="2934" y="2662"/>
                  </a:lnTo>
                  <a:lnTo>
                    <a:pt x="2930" y="2665"/>
                  </a:lnTo>
                  <a:lnTo>
                    <a:pt x="2925" y="2667"/>
                  </a:lnTo>
                  <a:lnTo>
                    <a:pt x="2918" y="2669"/>
                  </a:lnTo>
                  <a:lnTo>
                    <a:pt x="2918" y="2660"/>
                  </a:lnTo>
                  <a:lnTo>
                    <a:pt x="2915" y="2649"/>
                  </a:lnTo>
                  <a:lnTo>
                    <a:pt x="2916" y="2641"/>
                  </a:lnTo>
                  <a:lnTo>
                    <a:pt x="2923" y="2632"/>
                  </a:lnTo>
                  <a:lnTo>
                    <a:pt x="2930" y="2625"/>
                  </a:lnTo>
                  <a:lnTo>
                    <a:pt x="2937" y="2618"/>
                  </a:lnTo>
                  <a:close/>
                  <a:moveTo>
                    <a:pt x="2656" y="2618"/>
                  </a:moveTo>
                  <a:lnTo>
                    <a:pt x="2665" y="2618"/>
                  </a:lnTo>
                  <a:lnTo>
                    <a:pt x="2665" y="2627"/>
                  </a:lnTo>
                  <a:lnTo>
                    <a:pt x="2656" y="2627"/>
                  </a:lnTo>
                  <a:lnTo>
                    <a:pt x="2656" y="2618"/>
                  </a:lnTo>
                  <a:close/>
                  <a:moveTo>
                    <a:pt x="2630" y="2599"/>
                  </a:moveTo>
                  <a:lnTo>
                    <a:pt x="2646" y="2599"/>
                  </a:lnTo>
                  <a:lnTo>
                    <a:pt x="2646" y="2602"/>
                  </a:lnTo>
                  <a:lnTo>
                    <a:pt x="2648" y="2606"/>
                  </a:lnTo>
                  <a:lnTo>
                    <a:pt x="2648" y="2609"/>
                  </a:lnTo>
                  <a:lnTo>
                    <a:pt x="2649" y="2615"/>
                  </a:lnTo>
                  <a:lnTo>
                    <a:pt x="2646" y="2616"/>
                  </a:lnTo>
                  <a:lnTo>
                    <a:pt x="2642" y="2616"/>
                  </a:lnTo>
                  <a:lnTo>
                    <a:pt x="2639" y="2618"/>
                  </a:lnTo>
                  <a:lnTo>
                    <a:pt x="2634" y="2618"/>
                  </a:lnTo>
                  <a:lnTo>
                    <a:pt x="2632" y="2615"/>
                  </a:lnTo>
                  <a:lnTo>
                    <a:pt x="2632" y="2609"/>
                  </a:lnTo>
                  <a:lnTo>
                    <a:pt x="2630" y="2606"/>
                  </a:lnTo>
                  <a:lnTo>
                    <a:pt x="2630" y="2599"/>
                  </a:lnTo>
                  <a:close/>
                  <a:moveTo>
                    <a:pt x="2353" y="2599"/>
                  </a:moveTo>
                  <a:lnTo>
                    <a:pt x="2361" y="2599"/>
                  </a:lnTo>
                  <a:lnTo>
                    <a:pt x="2363" y="2601"/>
                  </a:lnTo>
                  <a:lnTo>
                    <a:pt x="2365" y="2601"/>
                  </a:lnTo>
                  <a:lnTo>
                    <a:pt x="2367" y="2602"/>
                  </a:lnTo>
                  <a:lnTo>
                    <a:pt x="2368" y="2602"/>
                  </a:lnTo>
                  <a:lnTo>
                    <a:pt x="2372" y="2602"/>
                  </a:lnTo>
                  <a:lnTo>
                    <a:pt x="2372" y="2608"/>
                  </a:lnTo>
                  <a:lnTo>
                    <a:pt x="2372" y="2611"/>
                  </a:lnTo>
                  <a:lnTo>
                    <a:pt x="2370" y="2615"/>
                  </a:lnTo>
                  <a:lnTo>
                    <a:pt x="2368" y="2618"/>
                  </a:lnTo>
                  <a:lnTo>
                    <a:pt x="2365" y="2618"/>
                  </a:lnTo>
                  <a:lnTo>
                    <a:pt x="2365" y="2616"/>
                  </a:lnTo>
                  <a:lnTo>
                    <a:pt x="2363" y="2616"/>
                  </a:lnTo>
                  <a:lnTo>
                    <a:pt x="2363" y="2616"/>
                  </a:lnTo>
                  <a:lnTo>
                    <a:pt x="2361" y="2615"/>
                  </a:lnTo>
                  <a:lnTo>
                    <a:pt x="2358" y="2611"/>
                  </a:lnTo>
                  <a:lnTo>
                    <a:pt x="2356" y="2608"/>
                  </a:lnTo>
                  <a:lnTo>
                    <a:pt x="2354" y="2604"/>
                  </a:lnTo>
                  <a:lnTo>
                    <a:pt x="2353" y="2599"/>
                  </a:lnTo>
                  <a:close/>
                  <a:moveTo>
                    <a:pt x="2730" y="2587"/>
                  </a:moveTo>
                  <a:lnTo>
                    <a:pt x="2730" y="2613"/>
                  </a:lnTo>
                  <a:lnTo>
                    <a:pt x="2724" y="2632"/>
                  </a:lnTo>
                  <a:lnTo>
                    <a:pt x="2717" y="2649"/>
                  </a:lnTo>
                  <a:lnTo>
                    <a:pt x="2710" y="2649"/>
                  </a:lnTo>
                  <a:lnTo>
                    <a:pt x="2698" y="2634"/>
                  </a:lnTo>
                  <a:lnTo>
                    <a:pt x="2702" y="2632"/>
                  </a:lnTo>
                  <a:lnTo>
                    <a:pt x="2705" y="2630"/>
                  </a:lnTo>
                  <a:lnTo>
                    <a:pt x="2707" y="2629"/>
                  </a:lnTo>
                  <a:lnTo>
                    <a:pt x="2707" y="2629"/>
                  </a:lnTo>
                  <a:lnTo>
                    <a:pt x="2709" y="2627"/>
                  </a:lnTo>
                  <a:lnTo>
                    <a:pt x="2709" y="2623"/>
                  </a:lnTo>
                  <a:lnTo>
                    <a:pt x="2710" y="2618"/>
                  </a:lnTo>
                  <a:lnTo>
                    <a:pt x="2707" y="2618"/>
                  </a:lnTo>
                  <a:lnTo>
                    <a:pt x="2707" y="2615"/>
                  </a:lnTo>
                  <a:lnTo>
                    <a:pt x="2702" y="2616"/>
                  </a:lnTo>
                  <a:lnTo>
                    <a:pt x="2698" y="2616"/>
                  </a:lnTo>
                  <a:lnTo>
                    <a:pt x="2693" y="2618"/>
                  </a:lnTo>
                  <a:lnTo>
                    <a:pt x="2688" y="2618"/>
                  </a:lnTo>
                  <a:lnTo>
                    <a:pt x="2686" y="2615"/>
                  </a:lnTo>
                  <a:lnTo>
                    <a:pt x="2686" y="2615"/>
                  </a:lnTo>
                  <a:lnTo>
                    <a:pt x="2686" y="2613"/>
                  </a:lnTo>
                  <a:lnTo>
                    <a:pt x="2684" y="2613"/>
                  </a:lnTo>
                  <a:lnTo>
                    <a:pt x="2684" y="2611"/>
                  </a:lnTo>
                  <a:lnTo>
                    <a:pt x="2684" y="2602"/>
                  </a:lnTo>
                  <a:lnTo>
                    <a:pt x="2688" y="2602"/>
                  </a:lnTo>
                  <a:lnTo>
                    <a:pt x="2688" y="2599"/>
                  </a:lnTo>
                  <a:lnTo>
                    <a:pt x="2698" y="2597"/>
                  </a:lnTo>
                  <a:lnTo>
                    <a:pt x="2709" y="2594"/>
                  </a:lnTo>
                  <a:lnTo>
                    <a:pt x="2717" y="2590"/>
                  </a:lnTo>
                  <a:lnTo>
                    <a:pt x="2730" y="2587"/>
                  </a:lnTo>
                  <a:close/>
                  <a:moveTo>
                    <a:pt x="3409" y="2583"/>
                  </a:moveTo>
                  <a:lnTo>
                    <a:pt x="3409" y="2592"/>
                  </a:lnTo>
                  <a:lnTo>
                    <a:pt x="3403" y="2597"/>
                  </a:lnTo>
                  <a:lnTo>
                    <a:pt x="3393" y="2606"/>
                  </a:lnTo>
                  <a:lnTo>
                    <a:pt x="3381" y="2615"/>
                  </a:lnTo>
                  <a:lnTo>
                    <a:pt x="3372" y="2625"/>
                  </a:lnTo>
                  <a:lnTo>
                    <a:pt x="3367" y="2630"/>
                  </a:lnTo>
                  <a:lnTo>
                    <a:pt x="3370" y="2632"/>
                  </a:lnTo>
                  <a:lnTo>
                    <a:pt x="3372" y="2632"/>
                  </a:lnTo>
                  <a:lnTo>
                    <a:pt x="3374" y="2634"/>
                  </a:lnTo>
                  <a:lnTo>
                    <a:pt x="3374" y="2636"/>
                  </a:lnTo>
                  <a:lnTo>
                    <a:pt x="3374" y="2637"/>
                  </a:lnTo>
                  <a:lnTo>
                    <a:pt x="3374" y="2641"/>
                  </a:lnTo>
                  <a:lnTo>
                    <a:pt x="3375" y="2644"/>
                  </a:lnTo>
                  <a:lnTo>
                    <a:pt x="3367" y="2648"/>
                  </a:lnTo>
                  <a:lnTo>
                    <a:pt x="3358" y="2648"/>
                  </a:lnTo>
                  <a:lnTo>
                    <a:pt x="3347" y="2649"/>
                  </a:lnTo>
                  <a:lnTo>
                    <a:pt x="3347" y="2663"/>
                  </a:lnTo>
                  <a:lnTo>
                    <a:pt x="3344" y="2663"/>
                  </a:lnTo>
                  <a:lnTo>
                    <a:pt x="3344" y="2669"/>
                  </a:lnTo>
                  <a:lnTo>
                    <a:pt x="3320" y="2670"/>
                  </a:lnTo>
                  <a:lnTo>
                    <a:pt x="3300" y="2672"/>
                  </a:lnTo>
                  <a:lnTo>
                    <a:pt x="3279" y="2672"/>
                  </a:lnTo>
                  <a:lnTo>
                    <a:pt x="3255" y="2669"/>
                  </a:lnTo>
                  <a:lnTo>
                    <a:pt x="3253" y="2653"/>
                  </a:lnTo>
                  <a:lnTo>
                    <a:pt x="3251" y="2634"/>
                  </a:lnTo>
                  <a:lnTo>
                    <a:pt x="3255" y="2630"/>
                  </a:lnTo>
                  <a:lnTo>
                    <a:pt x="3258" y="2627"/>
                  </a:lnTo>
                  <a:lnTo>
                    <a:pt x="3260" y="2623"/>
                  </a:lnTo>
                  <a:lnTo>
                    <a:pt x="3264" y="2622"/>
                  </a:lnTo>
                  <a:lnTo>
                    <a:pt x="3290" y="2622"/>
                  </a:lnTo>
                  <a:lnTo>
                    <a:pt x="3293" y="2608"/>
                  </a:lnTo>
                  <a:lnTo>
                    <a:pt x="3341" y="2611"/>
                  </a:lnTo>
                  <a:lnTo>
                    <a:pt x="3356" y="2604"/>
                  </a:lnTo>
                  <a:lnTo>
                    <a:pt x="3372" y="2597"/>
                  </a:lnTo>
                  <a:lnTo>
                    <a:pt x="3389" y="2588"/>
                  </a:lnTo>
                  <a:lnTo>
                    <a:pt x="3409" y="2583"/>
                  </a:lnTo>
                  <a:close/>
                  <a:moveTo>
                    <a:pt x="2669" y="2550"/>
                  </a:moveTo>
                  <a:lnTo>
                    <a:pt x="2684" y="2550"/>
                  </a:lnTo>
                  <a:lnTo>
                    <a:pt x="2684" y="2569"/>
                  </a:lnTo>
                  <a:lnTo>
                    <a:pt x="2679" y="2569"/>
                  </a:lnTo>
                  <a:lnTo>
                    <a:pt x="2675" y="2566"/>
                  </a:lnTo>
                  <a:lnTo>
                    <a:pt x="2670" y="2562"/>
                  </a:lnTo>
                  <a:lnTo>
                    <a:pt x="2665" y="2560"/>
                  </a:lnTo>
                  <a:lnTo>
                    <a:pt x="2669" y="2550"/>
                  </a:lnTo>
                  <a:close/>
                  <a:moveTo>
                    <a:pt x="2342" y="2545"/>
                  </a:moveTo>
                  <a:lnTo>
                    <a:pt x="2344" y="2555"/>
                  </a:lnTo>
                  <a:lnTo>
                    <a:pt x="2347" y="2566"/>
                  </a:lnTo>
                  <a:lnTo>
                    <a:pt x="2349" y="2573"/>
                  </a:lnTo>
                  <a:lnTo>
                    <a:pt x="2349" y="2576"/>
                  </a:lnTo>
                  <a:lnTo>
                    <a:pt x="2346" y="2578"/>
                  </a:lnTo>
                  <a:lnTo>
                    <a:pt x="2340" y="2578"/>
                  </a:lnTo>
                  <a:lnTo>
                    <a:pt x="2337" y="2576"/>
                  </a:lnTo>
                  <a:lnTo>
                    <a:pt x="2333" y="2573"/>
                  </a:lnTo>
                  <a:lnTo>
                    <a:pt x="2330" y="2569"/>
                  </a:lnTo>
                  <a:lnTo>
                    <a:pt x="2326" y="2562"/>
                  </a:lnTo>
                  <a:lnTo>
                    <a:pt x="2325" y="2557"/>
                  </a:lnTo>
                  <a:lnTo>
                    <a:pt x="2323" y="2550"/>
                  </a:lnTo>
                  <a:lnTo>
                    <a:pt x="2326" y="2548"/>
                  </a:lnTo>
                  <a:lnTo>
                    <a:pt x="2330" y="2547"/>
                  </a:lnTo>
                  <a:lnTo>
                    <a:pt x="2335" y="2547"/>
                  </a:lnTo>
                  <a:lnTo>
                    <a:pt x="2342" y="2545"/>
                  </a:lnTo>
                  <a:close/>
                  <a:moveTo>
                    <a:pt x="2641" y="2534"/>
                  </a:moveTo>
                  <a:lnTo>
                    <a:pt x="2656" y="2534"/>
                  </a:lnTo>
                  <a:lnTo>
                    <a:pt x="2660" y="2545"/>
                  </a:lnTo>
                  <a:lnTo>
                    <a:pt x="2665" y="2545"/>
                  </a:lnTo>
                  <a:lnTo>
                    <a:pt x="2665" y="2550"/>
                  </a:lnTo>
                  <a:lnTo>
                    <a:pt x="2646" y="2550"/>
                  </a:lnTo>
                  <a:lnTo>
                    <a:pt x="2646" y="2541"/>
                  </a:lnTo>
                  <a:lnTo>
                    <a:pt x="2644" y="2540"/>
                  </a:lnTo>
                  <a:lnTo>
                    <a:pt x="2642" y="2540"/>
                  </a:lnTo>
                  <a:lnTo>
                    <a:pt x="2642" y="2538"/>
                  </a:lnTo>
                  <a:lnTo>
                    <a:pt x="2642" y="2536"/>
                  </a:lnTo>
                  <a:lnTo>
                    <a:pt x="2641" y="2534"/>
                  </a:lnTo>
                  <a:close/>
                  <a:moveTo>
                    <a:pt x="2466" y="2533"/>
                  </a:moveTo>
                  <a:lnTo>
                    <a:pt x="2449" y="2534"/>
                  </a:lnTo>
                  <a:lnTo>
                    <a:pt x="2435" y="2541"/>
                  </a:lnTo>
                  <a:lnTo>
                    <a:pt x="2459" y="2547"/>
                  </a:lnTo>
                  <a:lnTo>
                    <a:pt x="2482" y="2555"/>
                  </a:lnTo>
                  <a:lnTo>
                    <a:pt x="2506" y="2560"/>
                  </a:lnTo>
                  <a:lnTo>
                    <a:pt x="2506" y="2545"/>
                  </a:lnTo>
                  <a:lnTo>
                    <a:pt x="2511" y="2545"/>
                  </a:lnTo>
                  <a:lnTo>
                    <a:pt x="2513" y="2545"/>
                  </a:lnTo>
                  <a:lnTo>
                    <a:pt x="2515" y="2543"/>
                  </a:lnTo>
                  <a:lnTo>
                    <a:pt x="2517" y="2543"/>
                  </a:lnTo>
                  <a:lnTo>
                    <a:pt x="2518" y="2541"/>
                  </a:lnTo>
                  <a:lnTo>
                    <a:pt x="2501" y="2538"/>
                  </a:lnTo>
                  <a:lnTo>
                    <a:pt x="2483" y="2534"/>
                  </a:lnTo>
                  <a:lnTo>
                    <a:pt x="2466" y="2533"/>
                  </a:lnTo>
                  <a:close/>
                  <a:moveTo>
                    <a:pt x="2775" y="2529"/>
                  </a:moveTo>
                  <a:lnTo>
                    <a:pt x="2775" y="2534"/>
                  </a:lnTo>
                  <a:lnTo>
                    <a:pt x="2775" y="2536"/>
                  </a:lnTo>
                  <a:lnTo>
                    <a:pt x="2773" y="2538"/>
                  </a:lnTo>
                  <a:lnTo>
                    <a:pt x="2773" y="2540"/>
                  </a:lnTo>
                  <a:lnTo>
                    <a:pt x="2771" y="2541"/>
                  </a:lnTo>
                  <a:lnTo>
                    <a:pt x="2766" y="2547"/>
                  </a:lnTo>
                  <a:lnTo>
                    <a:pt x="2761" y="2550"/>
                  </a:lnTo>
                  <a:lnTo>
                    <a:pt x="2754" y="2552"/>
                  </a:lnTo>
                  <a:lnTo>
                    <a:pt x="2745" y="2553"/>
                  </a:lnTo>
                  <a:lnTo>
                    <a:pt x="2745" y="2534"/>
                  </a:lnTo>
                  <a:lnTo>
                    <a:pt x="2775" y="2529"/>
                  </a:lnTo>
                  <a:close/>
                  <a:moveTo>
                    <a:pt x="918" y="2515"/>
                  </a:moveTo>
                  <a:lnTo>
                    <a:pt x="918" y="2519"/>
                  </a:lnTo>
                  <a:lnTo>
                    <a:pt x="920" y="2522"/>
                  </a:lnTo>
                  <a:lnTo>
                    <a:pt x="920" y="2527"/>
                  </a:lnTo>
                  <a:lnTo>
                    <a:pt x="921" y="2534"/>
                  </a:lnTo>
                  <a:lnTo>
                    <a:pt x="921" y="2536"/>
                  </a:lnTo>
                  <a:lnTo>
                    <a:pt x="923" y="2536"/>
                  </a:lnTo>
                  <a:lnTo>
                    <a:pt x="923" y="2536"/>
                  </a:lnTo>
                  <a:lnTo>
                    <a:pt x="923" y="2536"/>
                  </a:lnTo>
                  <a:lnTo>
                    <a:pt x="921" y="2538"/>
                  </a:lnTo>
                  <a:lnTo>
                    <a:pt x="916" y="2543"/>
                  </a:lnTo>
                  <a:lnTo>
                    <a:pt x="911" y="2547"/>
                  </a:lnTo>
                  <a:lnTo>
                    <a:pt x="906" y="2552"/>
                  </a:lnTo>
                  <a:lnTo>
                    <a:pt x="902" y="2557"/>
                  </a:lnTo>
                  <a:lnTo>
                    <a:pt x="895" y="2555"/>
                  </a:lnTo>
                  <a:lnTo>
                    <a:pt x="890" y="2555"/>
                  </a:lnTo>
                  <a:lnTo>
                    <a:pt x="883" y="2553"/>
                  </a:lnTo>
                  <a:lnTo>
                    <a:pt x="874" y="2553"/>
                  </a:lnTo>
                  <a:lnTo>
                    <a:pt x="874" y="2529"/>
                  </a:lnTo>
                  <a:lnTo>
                    <a:pt x="888" y="2524"/>
                  </a:lnTo>
                  <a:lnTo>
                    <a:pt x="900" y="2519"/>
                  </a:lnTo>
                  <a:lnTo>
                    <a:pt x="918" y="2515"/>
                  </a:lnTo>
                  <a:close/>
                  <a:moveTo>
                    <a:pt x="2787" y="2510"/>
                  </a:moveTo>
                  <a:lnTo>
                    <a:pt x="2810" y="2515"/>
                  </a:lnTo>
                  <a:lnTo>
                    <a:pt x="2813" y="2519"/>
                  </a:lnTo>
                  <a:lnTo>
                    <a:pt x="2815" y="2520"/>
                  </a:lnTo>
                  <a:lnTo>
                    <a:pt x="2817" y="2522"/>
                  </a:lnTo>
                  <a:lnTo>
                    <a:pt x="2820" y="2526"/>
                  </a:lnTo>
                  <a:lnTo>
                    <a:pt x="2822" y="2529"/>
                  </a:lnTo>
                  <a:lnTo>
                    <a:pt x="2794" y="2529"/>
                  </a:lnTo>
                  <a:lnTo>
                    <a:pt x="2792" y="2533"/>
                  </a:lnTo>
                  <a:lnTo>
                    <a:pt x="2789" y="2533"/>
                  </a:lnTo>
                  <a:lnTo>
                    <a:pt x="2785" y="2533"/>
                  </a:lnTo>
                  <a:lnTo>
                    <a:pt x="2780" y="2534"/>
                  </a:lnTo>
                  <a:lnTo>
                    <a:pt x="2780" y="2527"/>
                  </a:lnTo>
                  <a:lnTo>
                    <a:pt x="2782" y="2522"/>
                  </a:lnTo>
                  <a:lnTo>
                    <a:pt x="2784" y="2519"/>
                  </a:lnTo>
                  <a:lnTo>
                    <a:pt x="2785" y="2515"/>
                  </a:lnTo>
                  <a:lnTo>
                    <a:pt x="2787" y="2510"/>
                  </a:lnTo>
                  <a:close/>
                  <a:moveTo>
                    <a:pt x="2569" y="2506"/>
                  </a:moveTo>
                  <a:lnTo>
                    <a:pt x="2569" y="2515"/>
                  </a:lnTo>
                  <a:lnTo>
                    <a:pt x="2576" y="2515"/>
                  </a:lnTo>
                  <a:lnTo>
                    <a:pt x="2576" y="2510"/>
                  </a:lnTo>
                  <a:lnTo>
                    <a:pt x="2569" y="2506"/>
                  </a:lnTo>
                  <a:close/>
                  <a:moveTo>
                    <a:pt x="2496" y="2464"/>
                  </a:moveTo>
                  <a:lnTo>
                    <a:pt x="2496" y="2477"/>
                  </a:lnTo>
                  <a:lnTo>
                    <a:pt x="2489" y="2477"/>
                  </a:lnTo>
                  <a:lnTo>
                    <a:pt x="2483" y="2477"/>
                  </a:lnTo>
                  <a:lnTo>
                    <a:pt x="2480" y="2478"/>
                  </a:lnTo>
                  <a:lnTo>
                    <a:pt x="2477" y="2480"/>
                  </a:lnTo>
                  <a:lnTo>
                    <a:pt x="2477" y="2484"/>
                  </a:lnTo>
                  <a:lnTo>
                    <a:pt x="2497" y="2485"/>
                  </a:lnTo>
                  <a:lnTo>
                    <a:pt x="2513" y="2491"/>
                  </a:lnTo>
                  <a:lnTo>
                    <a:pt x="2531" y="2496"/>
                  </a:lnTo>
                  <a:lnTo>
                    <a:pt x="2531" y="2492"/>
                  </a:lnTo>
                  <a:lnTo>
                    <a:pt x="2517" y="2485"/>
                  </a:lnTo>
                  <a:lnTo>
                    <a:pt x="2508" y="2477"/>
                  </a:lnTo>
                  <a:lnTo>
                    <a:pt x="2499" y="2464"/>
                  </a:lnTo>
                  <a:lnTo>
                    <a:pt x="2496" y="2464"/>
                  </a:lnTo>
                  <a:close/>
                  <a:moveTo>
                    <a:pt x="2714" y="2452"/>
                  </a:moveTo>
                  <a:lnTo>
                    <a:pt x="2733" y="2457"/>
                  </a:lnTo>
                  <a:lnTo>
                    <a:pt x="2735" y="2471"/>
                  </a:lnTo>
                  <a:lnTo>
                    <a:pt x="2735" y="2482"/>
                  </a:lnTo>
                  <a:lnTo>
                    <a:pt x="2733" y="2496"/>
                  </a:lnTo>
                  <a:lnTo>
                    <a:pt x="2723" y="2496"/>
                  </a:lnTo>
                  <a:lnTo>
                    <a:pt x="2721" y="2491"/>
                  </a:lnTo>
                  <a:lnTo>
                    <a:pt x="2721" y="2485"/>
                  </a:lnTo>
                  <a:lnTo>
                    <a:pt x="2723" y="2480"/>
                  </a:lnTo>
                  <a:lnTo>
                    <a:pt x="2723" y="2477"/>
                  </a:lnTo>
                  <a:lnTo>
                    <a:pt x="2723" y="2473"/>
                  </a:lnTo>
                  <a:lnTo>
                    <a:pt x="2721" y="2470"/>
                  </a:lnTo>
                  <a:lnTo>
                    <a:pt x="2717" y="2468"/>
                  </a:lnTo>
                  <a:lnTo>
                    <a:pt x="2714" y="2466"/>
                  </a:lnTo>
                  <a:lnTo>
                    <a:pt x="2712" y="2464"/>
                  </a:lnTo>
                  <a:lnTo>
                    <a:pt x="2709" y="2461"/>
                  </a:lnTo>
                  <a:lnTo>
                    <a:pt x="2707" y="2457"/>
                  </a:lnTo>
                  <a:lnTo>
                    <a:pt x="2710" y="2456"/>
                  </a:lnTo>
                  <a:lnTo>
                    <a:pt x="2710" y="2456"/>
                  </a:lnTo>
                  <a:lnTo>
                    <a:pt x="2712" y="2456"/>
                  </a:lnTo>
                  <a:lnTo>
                    <a:pt x="2712" y="2454"/>
                  </a:lnTo>
                  <a:lnTo>
                    <a:pt x="2714" y="2452"/>
                  </a:lnTo>
                  <a:close/>
                  <a:moveTo>
                    <a:pt x="1033" y="2449"/>
                  </a:moveTo>
                  <a:lnTo>
                    <a:pt x="1040" y="2461"/>
                  </a:lnTo>
                  <a:lnTo>
                    <a:pt x="1050" y="2471"/>
                  </a:lnTo>
                  <a:lnTo>
                    <a:pt x="1057" y="2482"/>
                  </a:lnTo>
                  <a:lnTo>
                    <a:pt x="1063" y="2496"/>
                  </a:lnTo>
                  <a:lnTo>
                    <a:pt x="1054" y="2501"/>
                  </a:lnTo>
                  <a:lnTo>
                    <a:pt x="1049" y="2508"/>
                  </a:lnTo>
                  <a:lnTo>
                    <a:pt x="1043" y="2515"/>
                  </a:lnTo>
                  <a:lnTo>
                    <a:pt x="1037" y="2519"/>
                  </a:lnTo>
                  <a:lnTo>
                    <a:pt x="1024" y="2522"/>
                  </a:lnTo>
                  <a:lnTo>
                    <a:pt x="1021" y="2519"/>
                  </a:lnTo>
                  <a:lnTo>
                    <a:pt x="1017" y="2515"/>
                  </a:lnTo>
                  <a:lnTo>
                    <a:pt x="1012" y="2513"/>
                  </a:lnTo>
                  <a:lnTo>
                    <a:pt x="1009" y="2510"/>
                  </a:lnTo>
                  <a:lnTo>
                    <a:pt x="1005" y="2508"/>
                  </a:lnTo>
                  <a:lnTo>
                    <a:pt x="1002" y="2503"/>
                  </a:lnTo>
                  <a:lnTo>
                    <a:pt x="1000" y="2501"/>
                  </a:lnTo>
                  <a:lnTo>
                    <a:pt x="1000" y="2499"/>
                  </a:lnTo>
                  <a:lnTo>
                    <a:pt x="998" y="2498"/>
                  </a:lnTo>
                  <a:lnTo>
                    <a:pt x="998" y="2496"/>
                  </a:lnTo>
                  <a:lnTo>
                    <a:pt x="998" y="2492"/>
                  </a:lnTo>
                  <a:lnTo>
                    <a:pt x="979" y="2492"/>
                  </a:lnTo>
                  <a:lnTo>
                    <a:pt x="977" y="2487"/>
                  </a:lnTo>
                  <a:lnTo>
                    <a:pt x="975" y="2484"/>
                  </a:lnTo>
                  <a:lnTo>
                    <a:pt x="975" y="2478"/>
                  </a:lnTo>
                  <a:lnTo>
                    <a:pt x="975" y="2473"/>
                  </a:lnTo>
                  <a:lnTo>
                    <a:pt x="989" y="2466"/>
                  </a:lnTo>
                  <a:lnTo>
                    <a:pt x="1002" y="2459"/>
                  </a:lnTo>
                  <a:lnTo>
                    <a:pt x="1016" y="2452"/>
                  </a:lnTo>
                  <a:lnTo>
                    <a:pt x="1033" y="2449"/>
                  </a:lnTo>
                  <a:close/>
                  <a:moveTo>
                    <a:pt x="1096" y="2445"/>
                  </a:moveTo>
                  <a:lnTo>
                    <a:pt x="1110" y="2447"/>
                  </a:lnTo>
                  <a:lnTo>
                    <a:pt x="1120" y="2452"/>
                  </a:lnTo>
                  <a:lnTo>
                    <a:pt x="1124" y="2464"/>
                  </a:lnTo>
                  <a:lnTo>
                    <a:pt x="1126" y="2477"/>
                  </a:lnTo>
                  <a:lnTo>
                    <a:pt x="1124" y="2484"/>
                  </a:lnTo>
                  <a:lnTo>
                    <a:pt x="1120" y="2485"/>
                  </a:lnTo>
                  <a:lnTo>
                    <a:pt x="1117" y="2487"/>
                  </a:lnTo>
                  <a:lnTo>
                    <a:pt x="1112" y="2487"/>
                  </a:lnTo>
                  <a:lnTo>
                    <a:pt x="1105" y="2487"/>
                  </a:lnTo>
                  <a:lnTo>
                    <a:pt x="1105" y="2473"/>
                  </a:lnTo>
                  <a:lnTo>
                    <a:pt x="1098" y="2471"/>
                  </a:lnTo>
                  <a:lnTo>
                    <a:pt x="1092" y="2470"/>
                  </a:lnTo>
                  <a:lnTo>
                    <a:pt x="1087" y="2468"/>
                  </a:lnTo>
                  <a:lnTo>
                    <a:pt x="1084" y="2464"/>
                  </a:lnTo>
                  <a:lnTo>
                    <a:pt x="1080" y="2461"/>
                  </a:lnTo>
                  <a:lnTo>
                    <a:pt x="1078" y="2454"/>
                  </a:lnTo>
                  <a:lnTo>
                    <a:pt x="1078" y="2445"/>
                  </a:lnTo>
                  <a:lnTo>
                    <a:pt x="1096" y="2445"/>
                  </a:lnTo>
                  <a:close/>
                  <a:moveTo>
                    <a:pt x="2714" y="2381"/>
                  </a:moveTo>
                  <a:lnTo>
                    <a:pt x="2737" y="2384"/>
                  </a:lnTo>
                  <a:lnTo>
                    <a:pt x="2740" y="2388"/>
                  </a:lnTo>
                  <a:lnTo>
                    <a:pt x="2742" y="2391"/>
                  </a:lnTo>
                  <a:lnTo>
                    <a:pt x="2744" y="2393"/>
                  </a:lnTo>
                  <a:lnTo>
                    <a:pt x="2745" y="2396"/>
                  </a:lnTo>
                  <a:lnTo>
                    <a:pt x="2747" y="2402"/>
                  </a:lnTo>
                  <a:lnTo>
                    <a:pt x="2749" y="2407"/>
                  </a:lnTo>
                  <a:lnTo>
                    <a:pt x="2745" y="2409"/>
                  </a:lnTo>
                  <a:lnTo>
                    <a:pt x="2742" y="2410"/>
                  </a:lnTo>
                  <a:lnTo>
                    <a:pt x="2738" y="2412"/>
                  </a:lnTo>
                  <a:lnTo>
                    <a:pt x="2733" y="2414"/>
                  </a:lnTo>
                  <a:lnTo>
                    <a:pt x="2730" y="2414"/>
                  </a:lnTo>
                  <a:lnTo>
                    <a:pt x="2723" y="2416"/>
                  </a:lnTo>
                  <a:lnTo>
                    <a:pt x="2716" y="2409"/>
                  </a:lnTo>
                  <a:lnTo>
                    <a:pt x="2709" y="2407"/>
                  </a:lnTo>
                  <a:lnTo>
                    <a:pt x="2702" y="2405"/>
                  </a:lnTo>
                  <a:lnTo>
                    <a:pt x="2691" y="2403"/>
                  </a:lnTo>
                  <a:lnTo>
                    <a:pt x="2695" y="2391"/>
                  </a:lnTo>
                  <a:lnTo>
                    <a:pt x="2700" y="2391"/>
                  </a:lnTo>
                  <a:lnTo>
                    <a:pt x="2705" y="2389"/>
                  </a:lnTo>
                  <a:lnTo>
                    <a:pt x="2707" y="2388"/>
                  </a:lnTo>
                  <a:lnTo>
                    <a:pt x="2709" y="2386"/>
                  </a:lnTo>
                  <a:lnTo>
                    <a:pt x="2712" y="2384"/>
                  </a:lnTo>
                  <a:lnTo>
                    <a:pt x="2714" y="2381"/>
                  </a:lnTo>
                  <a:close/>
                  <a:moveTo>
                    <a:pt x="1475" y="2361"/>
                  </a:moveTo>
                  <a:lnTo>
                    <a:pt x="1492" y="2361"/>
                  </a:lnTo>
                  <a:lnTo>
                    <a:pt x="1506" y="2365"/>
                  </a:lnTo>
                  <a:lnTo>
                    <a:pt x="1520" y="2368"/>
                  </a:lnTo>
                  <a:lnTo>
                    <a:pt x="1525" y="2386"/>
                  </a:lnTo>
                  <a:lnTo>
                    <a:pt x="1534" y="2400"/>
                  </a:lnTo>
                  <a:lnTo>
                    <a:pt x="1539" y="2416"/>
                  </a:lnTo>
                  <a:lnTo>
                    <a:pt x="1541" y="2430"/>
                  </a:lnTo>
                  <a:lnTo>
                    <a:pt x="1537" y="2442"/>
                  </a:lnTo>
                  <a:lnTo>
                    <a:pt x="1532" y="2452"/>
                  </a:lnTo>
                  <a:lnTo>
                    <a:pt x="1527" y="2461"/>
                  </a:lnTo>
                  <a:lnTo>
                    <a:pt x="1527" y="2463"/>
                  </a:lnTo>
                  <a:lnTo>
                    <a:pt x="1529" y="2464"/>
                  </a:lnTo>
                  <a:lnTo>
                    <a:pt x="1530" y="2466"/>
                  </a:lnTo>
                  <a:lnTo>
                    <a:pt x="1532" y="2466"/>
                  </a:lnTo>
                  <a:lnTo>
                    <a:pt x="1534" y="2468"/>
                  </a:lnTo>
                  <a:lnTo>
                    <a:pt x="1536" y="2468"/>
                  </a:lnTo>
                  <a:lnTo>
                    <a:pt x="1536" y="2475"/>
                  </a:lnTo>
                  <a:lnTo>
                    <a:pt x="1536" y="2478"/>
                  </a:lnTo>
                  <a:lnTo>
                    <a:pt x="1534" y="2484"/>
                  </a:lnTo>
                  <a:lnTo>
                    <a:pt x="1532" y="2487"/>
                  </a:lnTo>
                  <a:lnTo>
                    <a:pt x="1530" y="2489"/>
                  </a:lnTo>
                  <a:lnTo>
                    <a:pt x="1529" y="2492"/>
                  </a:lnTo>
                  <a:lnTo>
                    <a:pt x="1527" y="2496"/>
                  </a:lnTo>
                  <a:lnTo>
                    <a:pt x="1525" y="2515"/>
                  </a:lnTo>
                  <a:lnTo>
                    <a:pt x="1525" y="2533"/>
                  </a:lnTo>
                  <a:lnTo>
                    <a:pt x="1525" y="2550"/>
                  </a:lnTo>
                  <a:lnTo>
                    <a:pt x="1520" y="2564"/>
                  </a:lnTo>
                  <a:lnTo>
                    <a:pt x="1515" y="2567"/>
                  </a:lnTo>
                  <a:lnTo>
                    <a:pt x="1508" y="2567"/>
                  </a:lnTo>
                  <a:lnTo>
                    <a:pt x="1501" y="2569"/>
                  </a:lnTo>
                  <a:lnTo>
                    <a:pt x="1494" y="2569"/>
                  </a:lnTo>
                  <a:lnTo>
                    <a:pt x="1492" y="2567"/>
                  </a:lnTo>
                  <a:lnTo>
                    <a:pt x="1492" y="2566"/>
                  </a:lnTo>
                  <a:lnTo>
                    <a:pt x="1490" y="2562"/>
                  </a:lnTo>
                  <a:lnTo>
                    <a:pt x="1489" y="2560"/>
                  </a:lnTo>
                  <a:lnTo>
                    <a:pt x="1487" y="2560"/>
                  </a:lnTo>
                  <a:lnTo>
                    <a:pt x="1485" y="2560"/>
                  </a:lnTo>
                  <a:lnTo>
                    <a:pt x="1485" y="2564"/>
                  </a:lnTo>
                  <a:lnTo>
                    <a:pt x="1478" y="2574"/>
                  </a:lnTo>
                  <a:lnTo>
                    <a:pt x="1473" y="2581"/>
                  </a:lnTo>
                  <a:lnTo>
                    <a:pt x="1468" y="2585"/>
                  </a:lnTo>
                  <a:lnTo>
                    <a:pt x="1457" y="2587"/>
                  </a:lnTo>
                  <a:lnTo>
                    <a:pt x="1440" y="2587"/>
                  </a:lnTo>
                  <a:lnTo>
                    <a:pt x="1429" y="2574"/>
                  </a:lnTo>
                  <a:lnTo>
                    <a:pt x="1424" y="2566"/>
                  </a:lnTo>
                  <a:lnTo>
                    <a:pt x="1421" y="2553"/>
                  </a:lnTo>
                  <a:lnTo>
                    <a:pt x="1421" y="2538"/>
                  </a:lnTo>
                  <a:lnTo>
                    <a:pt x="1421" y="2515"/>
                  </a:lnTo>
                  <a:lnTo>
                    <a:pt x="1422" y="2508"/>
                  </a:lnTo>
                  <a:lnTo>
                    <a:pt x="1422" y="2496"/>
                  </a:lnTo>
                  <a:lnTo>
                    <a:pt x="1424" y="2480"/>
                  </a:lnTo>
                  <a:lnTo>
                    <a:pt x="1424" y="2463"/>
                  </a:lnTo>
                  <a:lnTo>
                    <a:pt x="1422" y="2449"/>
                  </a:lnTo>
                  <a:lnTo>
                    <a:pt x="1421" y="2442"/>
                  </a:lnTo>
                  <a:lnTo>
                    <a:pt x="1405" y="2435"/>
                  </a:lnTo>
                  <a:lnTo>
                    <a:pt x="1405" y="2391"/>
                  </a:lnTo>
                  <a:lnTo>
                    <a:pt x="1408" y="2391"/>
                  </a:lnTo>
                  <a:lnTo>
                    <a:pt x="1408" y="2388"/>
                  </a:lnTo>
                  <a:lnTo>
                    <a:pt x="1427" y="2388"/>
                  </a:lnTo>
                  <a:lnTo>
                    <a:pt x="1443" y="2384"/>
                  </a:lnTo>
                  <a:lnTo>
                    <a:pt x="1454" y="2379"/>
                  </a:lnTo>
                  <a:lnTo>
                    <a:pt x="1464" y="2370"/>
                  </a:lnTo>
                  <a:lnTo>
                    <a:pt x="1475" y="2361"/>
                  </a:lnTo>
                  <a:close/>
                  <a:moveTo>
                    <a:pt x="2499" y="2353"/>
                  </a:moveTo>
                  <a:lnTo>
                    <a:pt x="2503" y="2355"/>
                  </a:lnTo>
                  <a:lnTo>
                    <a:pt x="2504" y="2355"/>
                  </a:lnTo>
                  <a:lnTo>
                    <a:pt x="2504" y="2356"/>
                  </a:lnTo>
                  <a:lnTo>
                    <a:pt x="2504" y="2356"/>
                  </a:lnTo>
                  <a:lnTo>
                    <a:pt x="2504" y="2356"/>
                  </a:lnTo>
                  <a:lnTo>
                    <a:pt x="2506" y="2358"/>
                  </a:lnTo>
                  <a:lnTo>
                    <a:pt x="2506" y="2361"/>
                  </a:lnTo>
                  <a:lnTo>
                    <a:pt x="2511" y="2361"/>
                  </a:lnTo>
                  <a:lnTo>
                    <a:pt x="2511" y="2363"/>
                  </a:lnTo>
                  <a:lnTo>
                    <a:pt x="2511" y="2363"/>
                  </a:lnTo>
                  <a:lnTo>
                    <a:pt x="2510" y="2365"/>
                  </a:lnTo>
                  <a:lnTo>
                    <a:pt x="2508" y="2365"/>
                  </a:lnTo>
                  <a:lnTo>
                    <a:pt x="2508" y="2365"/>
                  </a:lnTo>
                  <a:lnTo>
                    <a:pt x="2506" y="2365"/>
                  </a:lnTo>
                  <a:lnTo>
                    <a:pt x="2506" y="2367"/>
                  </a:lnTo>
                  <a:lnTo>
                    <a:pt x="2506" y="2367"/>
                  </a:lnTo>
                  <a:lnTo>
                    <a:pt x="2504" y="2368"/>
                  </a:lnTo>
                  <a:lnTo>
                    <a:pt x="2504" y="2368"/>
                  </a:lnTo>
                  <a:lnTo>
                    <a:pt x="2503" y="2368"/>
                  </a:lnTo>
                  <a:lnTo>
                    <a:pt x="2499" y="2368"/>
                  </a:lnTo>
                  <a:lnTo>
                    <a:pt x="2499" y="2365"/>
                  </a:lnTo>
                  <a:lnTo>
                    <a:pt x="2496" y="2365"/>
                  </a:lnTo>
                  <a:lnTo>
                    <a:pt x="2499" y="2353"/>
                  </a:lnTo>
                  <a:close/>
                  <a:moveTo>
                    <a:pt x="2630" y="2334"/>
                  </a:moveTo>
                  <a:lnTo>
                    <a:pt x="2637" y="2334"/>
                  </a:lnTo>
                  <a:lnTo>
                    <a:pt x="2637" y="2353"/>
                  </a:lnTo>
                  <a:lnTo>
                    <a:pt x="2634" y="2353"/>
                  </a:lnTo>
                  <a:lnTo>
                    <a:pt x="2634" y="2358"/>
                  </a:lnTo>
                  <a:lnTo>
                    <a:pt x="2627" y="2358"/>
                  </a:lnTo>
                  <a:lnTo>
                    <a:pt x="2625" y="2353"/>
                  </a:lnTo>
                  <a:lnTo>
                    <a:pt x="2623" y="2349"/>
                  </a:lnTo>
                  <a:lnTo>
                    <a:pt x="2621" y="2346"/>
                  </a:lnTo>
                  <a:lnTo>
                    <a:pt x="2620" y="2342"/>
                  </a:lnTo>
                  <a:lnTo>
                    <a:pt x="2618" y="2339"/>
                  </a:lnTo>
                  <a:lnTo>
                    <a:pt x="2621" y="2337"/>
                  </a:lnTo>
                  <a:lnTo>
                    <a:pt x="2625" y="2337"/>
                  </a:lnTo>
                  <a:lnTo>
                    <a:pt x="2627" y="2337"/>
                  </a:lnTo>
                  <a:lnTo>
                    <a:pt x="2628" y="2335"/>
                  </a:lnTo>
                  <a:lnTo>
                    <a:pt x="2630" y="2334"/>
                  </a:lnTo>
                  <a:close/>
                  <a:moveTo>
                    <a:pt x="2560" y="2327"/>
                  </a:moveTo>
                  <a:lnTo>
                    <a:pt x="2564" y="2327"/>
                  </a:lnTo>
                  <a:lnTo>
                    <a:pt x="2567" y="2328"/>
                  </a:lnTo>
                  <a:lnTo>
                    <a:pt x="2569" y="2328"/>
                  </a:lnTo>
                  <a:lnTo>
                    <a:pt x="2571" y="2328"/>
                  </a:lnTo>
                  <a:lnTo>
                    <a:pt x="2573" y="2330"/>
                  </a:lnTo>
                  <a:lnTo>
                    <a:pt x="2574" y="2332"/>
                  </a:lnTo>
                  <a:lnTo>
                    <a:pt x="2574" y="2334"/>
                  </a:lnTo>
                  <a:lnTo>
                    <a:pt x="2574" y="2335"/>
                  </a:lnTo>
                  <a:lnTo>
                    <a:pt x="2576" y="2339"/>
                  </a:lnTo>
                  <a:lnTo>
                    <a:pt x="2576" y="2342"/>
                  </a:lnTo>
                  <a:lnTo>
                    <a:pt x="2573" y="2342"/>
                  </a:lnTo>
                  <a:lnTo>
                    <a:pt x="2573" y="2346"/>
                  </a:lnTo>
                  <a:lnTo>
                    <a:pt x="2569" y="2344"/>
                  </a:lnTo>
                  <a:lnTo>
                    <a:pt x="2567" y="2344"/>
                  </a:lnTo>
                  <a:lnTo>
                    <a:pt x="2567" y="2344"/>
                  </a:lnTo>
                  <a:lnTo>
                    <a:pt x="2566" y="2342"/>
                  </a:lnTo>
                  <a:lnTo>
                    <a:pt x="2564" y="2342"/>
                  </a:lnTo>
                  <a:lnTo>
                    <a:pt x="2562" y="2339"/>
                  </a:lnTo>
                  <a:lnTo>
                    <a:pt x="2562" y="2335"/>
                  </a:lnTo>
                  <a:lnTo>
                    <a:pt x="2562" y="2332"/>
                  </a:lnTo>
                  <a:lnTo>
                    <a:pt x="2560" y="2327"/>
                  </a:lnTo>
                  <a:close/>
                  <a:moveTo>
                    <a:pt x="2646" y="2285"/>
                  </a:moveTo>
                  <a:lnTo>
                    <a:pt x="2665" y="2285"/>
                  </a:lnTo>
                  <a:lnTo>
                    <a:pt x="2665" y="2288"/>
                  </a:lnTo>
                  <a:lnTo>
                    <a:pt x="2662" y="2292"/>
                  </a:lnTo>
                  <a:lnTo>
                    <a:pt x="2660" y="2295"/>
                  </a:lnTo>
                  <a:lnTo>
                    <a:pt x="2656" y="2300"/>
                  </a:lnTo>
                  <a:lnTo>
                    <a:pt x="2649" y="2295"/>
                  </a:lnTo>
                  <a:lnTo>
                    <a:pt x="2646" y="2285"/>
                  </a:lnTo>
                  <a:close/>
                  <a:moveTo>
                    <a:pt x="2576" y="2272"/>
                  </a:moveTo>
                  <a:lnTo>
                    <a:pt x="2588" y="2272"/>
                  </a:lnTo>
                  <a:lnTo>
                    <a:pt x="2588" y="2281"/>
                  </a:lnTo>
                  <a:lnTo>
                    <a:pt x="2590" y="2285"/>
                  </a:lnTo>
                  <a:lnTo>
                    <a:pt x="2590" y="2286"/>
                  </a:lnTo>
                  <a:lnTo>
                    <a:pt x="2590" y="2288"/>
                  </a:lnTo>
                  <a:lnTo>
                    <a:pt x="2590" y="2292"/>
                  </a:lnTo>
                  <a:lnTo>
                    <a:pt x="2588" y="2295"/>
                  </a:lnTo>
                  <a:lnTo>
                    <a:pt x="2588" y="2300"/>
                  </a:lnTo>
                  <a:lnTo>
                    <a:pt x="2576" y="2300"/>
                  </a:lnTo>
                  <a:lnTo>
                    <a:pt x="2574" y="2292"/>
                  </a:lnTo>
                  <a:lnTo>
                    <a:pt x="2574" y="2286"/>
                  </a:lnTo>
                  <a:lnTo>
                    <a:pt x="2574" y="2279"/>
                  </a:lnTo>
                  <a:lnTo>
                    <a:pt x="2576" y="2272"/>
                  </a:lnTo>
                  <a:close/>
                  <a:moveTo>
                    <a:pt x="2929" y="2192"/>
                  </a:moveTo>
                  <a:lnTo>
                    <a:pt x="2929" y="2199"/>
                  </a:lnTo>
                  <a:lnTo>
                    <a:pt x="2934" y="2199"/>
                  </a:lnTo>
                  <a:lnTo>
                    <a:pt x="2934" y="2196"/>
                  </a:lnTo>
                  <a:lnTo>
                    <a:pt x="2937" y="2196"/>
                  </a:lnTo>
                  <a:lnTo>
                    <a:pt x="2936" y="2194"/>
                  </a:lnTo>
                  <a:lnTo>
                    <a:pt x="2934" y="2194"/>
                  </a:lnTo>
                  <a:lnTo>
                    <a:pt x="2934" y="2194"/>
                  </a:lnTo>
                  <a:lnTo>
                    <a:pt x="2932" y="2194"/>
                  </a:lnTo>
                  <a:lnTo>
                    <a:pt x="2929" y="2192"/>
                  </a:lnTo>
                  <a:close/>
                  <a:moveTo>
                    <a:pt x="2848" y="2192"/>
                  </a:moveTo>
                  <a:lnTo>
                    <a:pt x="2834" y="2197"/>
                  </a:lnTo>
                  <a:lnTo>
                    <a:pt x="2817" y="2199"/>
                  </a:lnTo>
                  <a:lnTo>
                    <a:pt x="2798" y="2203"/>
                  </a:lnTo>
                  <a:lnTo>
                    <a:pt x="2784" y="2208"/>
                  </a:lnTo>
                  <a:lnTo>
                    <a:pt x="2771" y="2218"/>
                  </a:lnTo>
                  <a:lnTo>
                    <a:pt x="2765" y="2231"/>
                  </a:lnTo>
                  <a:lnTo>
                    <a:pt x="2758" y="2245"/>
                  </a:lnTo>
                  <a:lnTo>
                    <a:pt x="2752" y="2259"/>
                  </a:lnTo>
                  <a:lnTo>
                    <a:pt x="2742" y="2271"/>
                  </a:lnTo>
                  <a:lnTo>
                    <a:pt x="2726" y="2281"/>
                  </a:lnTo>
                  <a:lnTo>
                    <a:pt x="2726" y="2285"/>
                  </a:lnTo>
                  <a:lnTo>
                    <a:pt x="2733" y="2285"/>
                  </a:lnTo>
                  <a:lnTo>
                    <a:pt x="2747" y="2276"/>
                  </a:lnTo>
                  <a:lnTo>
                    <a:pt x="2759" y="2272"/>
                  </a:lnTo>
                  <a:lnTo>
                    <a:pt x="2771" y="2272"/>
                  </a:lnTo>
                  <a:lnTo>
                    <a:pt x="2784" y="2272"/>
                  </a:lnTo>
                  <a:lnTo>
                    <a:pt x="2794" y="2269"/>
                  </a:lnTo>
                  <a:lnTo>
                    <a:pt x="2803" y="2260"/>
                  </a:lnTo>
                  <a:lnTo>
                    <a:pt x="2801" y="2260"/>
                  </a:lnTo>
                  <a:lnTo>
                    <a:pt x="2801" y="2259"/>
                  </a:lnTo>
                  <a:lnTo>
                    <a:pt x="2799" y="2259"/>
                  </a:lnTo>
                  <a:lnTo>
                    <a:pt x="2799" y="2257"/>
                  </a:lnTo>
                  <a:lnTo>
                    <a:pt x="2799" y="2253"/>
                  </a:lnTo>
                  <a:lnTo>
                    <a:pt x="2813" y="2250"/>
                  </a:lnTo>
                  <a:lnTo>
                    <a:pt x="2815" y="2255"/>
                  </a:lnTo>
                  <a:lnTo>
                    <a:pt x="2815" y="2259"/>
                  </a:lnTo>
                  <a:lnTo>
                    <a:pt x="2817" y="2262"/>
                  </a:lnTo>
                  <a:lnTo>
                    <a:pt x="2819" y="2265"/>
                  </a:lnTo>
                  <a:lnTo>
                    <a:pt x="2827" y="2259"/>
                  </a:lnTo>
                  <a:lnTo>
                    <a:pt x="2843" y="2253"/>
                  </a:lnTo>
                  <a:lnTo>
                    <a:pt x="2864" y="2246"/>
                  </a:lnTo>
                  <a:lnTo>
                    <a:pt x="2881" y="2241"/>
                  </a:lnTo>
                  <a:lnTo>
                    <a:pt x="2895" y="2238"/>
                  </a:lnTo>
                  <a:lnTo>
                    <a:pt x="2894" y="2238"/>
                  </a:lnTo>
                  <a:lnTo>
                    <a:pt x="2892" y="2236"/>
                  </a:lnTo>
                  <a:lnTo>
                    <a:pt x="2892" y="2236"/>
                  </a:lnTo>
                  <a:lnTo>
                    <a:pt x="2890" y="2236"/>
                  </a:lnTo>
                  <a:lnTo>
                    <a:pt x="2887" y="2234"/>
                  </a:lnTo>
                  <a:lnTo>
                    <a:pt x="2885" y="2232"/>
                  </a:lnTo>
                  <a:lnTo>
                    <a:pt x="2883" y="2232"/>
                  </a:lnTo>
                  <a:lnTo>
                    <a:pt x="2881" y="2232"/>
                  </a:lnTo>
                  <a:lnTo>
                    <a:pt x="2881" y="2232"/>
                  </a:lnTo>
                  <a:lnTo>
                    <a:pt x="2880" y="2232"/>
                  </a:lnTo>
                  <a:lnTo>
                    <a:pt x="2880" y="2232"/>
                  </a:lnTo>
                  <a:lnTo>
                    <a:pt x="2878" y="2231"/>
                  </a:lnTo>
                  <a:lnTo>
                    <a:pt x="2876" y="2227"/>
                  </a:lnTo>
                  <a:lnTo>
                    <a:pt x="2880" y="2227"/>
                  </a:lnTo>
                  <a:lnTo>
                    <a:pt x="2887" y="2217"/>
                  </a:lnTo>
                  <a:lnTo>
                    <a:pt x="2897" y="2211"/>
                  </a:lnTo>
                  <a:lnTo>
                    <a:pt x="2906" y="2206"/>
                  </a:lnTo>
                  <a:lnTo>
                    <a:pt x="2915" y="2196"/>
                  </a:lnTo>
                  <a:lnTo>
                    <a:pt x="2899" y="2199"/>
                  </a:lnTo>
                  <a:lnTo>
                    <a:pt x="2883" y="2197"/>
                  </a:lnTo>
                  <a:lnTo>
                    <a:pt x="2867" y="2194"/>
                  </a:lnTo>
                  <a:lnTo>
                    <a:pt x="2848" y="2192"/>
                  </a:lnTo>
                  <a:close/>
                  <a:moveTo>
                    <a:pt x="1501" y="2180"/>
                  </a:moveTo>
                  <a:lnTo>
                    <a:pt x="1503" y="2192"/>
                  </a:lnTo>
                  <a:lnTo>
                    <a:pt x="1503" y="2211"/>
                  </a:lnTo>
                  <a:lnTo>
                    <a:pt x="1504" y="2232"/>
                  </a:lnTo>
                  <a:lnTo>
                    <a:pt x="1504" y="2252"/>
                  </a:lnTo>
                  <a:lnTo>
                    <a:pt x="1504" y="2267"/>
                  </a:lnTo>
                  <a:lnTo>
                    <a:pt x="1504" y="2276"/>
                  </a:lnTo>
                  <a:lnTo>
                    <a:pt x="1499" y="2293"/>
                  </a:lnTo>
                  <a:lnTo>
                    <a:pt x="1494" y="2309"/>
                  </a:lnTo>
                  <a:lnTo>
                    <a:pt x="1489" y="2325"/>
                  </a:lnTo>
                  <a:lnTo>
                    <a:pt x="1485" y="2346"/>
                  </a:lnTo>
                  <a:lnTo>
                    <a:pt x="1462" y="2346"/>
                  </a:lnTo>
                  <a:lnTo>
                    <a:pt x="1452" y="2327"/>
                  </a:lnTo>
                  <a:lnTo>
                    <a:pt x="1445" y="2309"/>
                  </a:lnTo>
                  <a:lnTo>
                    <a:pt x="1440" y="2288"/>
                  </a:lnTo>
                  <a:lnTo>
                    <a:pt x="1436" y="2265"/>
                  </a:lnTo>
                  <a:lnTo>
                    <a:pt x="1436" y="2234"/>
                  </a:lnTo>
                  <a:lnTo>
                    <a:pt x="1440" y="2232"/>
                  </a:lnTo>
                  <a:lnTo>
                    <a:pt x="1443" y="2231"/>
                  </a:lnTo>
                  <a:lnTo>
                    <a:pt x="1445" y="2229"/>
                  </a:lnTo>
                  <a:lnTo>
                    <a:pt x="1447" y="2225"/>
                  </a:lnTo>
                  <a:lnTo>
                    <a:pt x="1448" y="2224"/>
                  </a:lnTo>
                  <a:lnTo>
                    <a:pt x="1450" y="2218"/>
                  </a:lnTo>
                  <a:lnTo>
                    <a:pt x="1475" y="2215"/>
                  </a:lnTo>
                  <a:lnTo>
                    <a:pt x="1475" y="2189"/>
                  </a:lnTo>
                  <a:lnTo>
                    <a:pt x="1480" y="2187"/>
                  </a:lnTo>
                  <a:lnTo>
                    <a:pt x="1483" y="2185"/>
                  </a:lnTo>
                  <a:lnTo>
                    <a:pt x="1487" y="2183"/>
                  </a:lnTo>
                  <a:lnTo>
                    <a:pt x="1490" y="2183"/>
                  </a:lnTo>
                  <a:lnTo>
                    <a:pt x="1494" y="2182"/>
                  </a:lnTo>
                  <a:lnTo>
                    <a:pt x="1501" y="2180"/>
                  </a:lnTo>
                  <a:close/>
                  <a:moveTo>
                    <a:pt x="3255" y="1543"/>
                  </a:moveTo>
                  <a:lnTo>
                    <a:pt x="3245" y="1548"/>
                  </a:lnTo>
                  <a:lnTo>
                    <a:pt x="3234" y="1550"/>
                  </a:lnTo>
                  <a:lnTo>
                    <a:pt x="3224" y="1550"/>
                  </a:lnTo>
                  <a:lnTo>
                    <a:pt x="3213" y="1550"/>
                  </a:lnTo>
                  <a:lnTo>
                    <a:pt x="3204" y="1555"/>
                  </a:lnTo>
                  <a:lnTo>
                    <a:pt x="3197" y="1566"/>
                  </a:lnTo>
                  <a:lnTo>
                    <a:pt x="3183" y="1566"/>
                  </a:lnTo>
                  <a:lnTo>
                    <a:pt x="3183" y="1578"/>
                  </a:lnTo>
                  <a:lnTo>
                    <a:pt x="3121" y="1574"/>
                  </a:lnTo>
                  <a:lnTo>
                    <a:pt x="3121" y="1593"/>
                  </a:lnTo>
                  <a:lnTo>
                    <a:pt x="3103" y="1600"/>
                  </a:lnTo>
                  <a:lnTo>
                    <a:pt x="3089" y="1611"/>
                  </a:lnTo>
                  <a:lnTo>
                    <a:pt x="3080" y="1627"/>
                  </a:lnTo>
                  <a:lnTo>
                    <a:pt x="3075" y="1646"/>
                  </a:lnTo>
                  <a:lnTo>
                    <a:pt x="3094" y="1648"/>
                  </a:lnTo>
                  <a:lnTo>
                    <a:pt x="3110" y="1651"/>
                  </a:lnTo>
                  <a:lnTo>
                    <a:pt x="3112" y="1656"/>
                  </a:lnTo>
                  <a:lnTo>
                    <a:pt x="3115" y="1660"/>
                  </a:lnTo>
                  <a:lnTo>
                    <a:pt x="3117" y="1663"/>
                  </a:lnTo>
                  <a:lnTo>
                    <a:pt x="3119" y="1667"/>
                  </a:lnTo>
                  <a:lnTo>
                    <a:pt x="3121" y="1674"/>
                  </a:lnTo>
                  <a:lnTo>
                    <a:pt x="3135" y="1674"/>
                  </a:lnTo>
                  <a:lnTo>
                    <a:pt x="3142" y="1670"/>
                  </a:lnTo>
                  <a:lnTo>
                    <a:pt x="3150" y="1667"/>
                  </a:lnTo>
                  <a:lnTo>
                    <a:pt x="3159" y="1663"/>
                  </a:lnTo>
                  <a:lnTo>
                    <a:pt x="3175" y="1662"/>
                  </a:lnTo>
                  <a:lnTo>
                    <a:pt x="3175" y="1665"/>
                  </a:lnTo>
                  <a:lnTo>
                    <a:pt x="3178" y="1665"/>
                  </a:lnTo>
                  <a:lnTo>
                    <a:pt x="3183" y="1686"/>
                  </a:lnTo>
                  <a:lnTo>
                    <a:pt x="3168" y="1689"/>
                  </a:lnTo>
                  <a:lnTo>
                    <a:pt x="3157" y="1696"/>
                  </a:lnTo>
                  <a:lnTo>
                    <a:pt x="3150" y="1707"/>
                  </a:lnTo>
                  <a:lnTo>
                    <a:pt x="3149" y="1723"/>
                  </a:lnTo>
                  <a:lnTo>
                    <a:pt x="3135" y="1726"/>
                  </a:lnTo>
                  <a:lnTo>
                    <a:pt x="3128" y="1731"/>
                  </a:lnTo>
                  <a:lnTo>
                    <a:pt x="3122" y="1738"/>
                  </a:lnTo>
                  <a:lnTo>
                    <a:pt x="3117" y="1744"/>
                  </a:lnTo>
                  <a:lnTo>
                    <a:pt x="3110" y="1751"/>
                  </a:lnTo>
                  <a:lnTo>
                    <a:pt x="3107" y="1752"/>
                  </a:lnTo>
                  <a:lnTo>
                    <a:pt x="3103" y="1752"/>
                  </a:lnTo>
                  <a:lnTo>
                    <a:pt x="3098" y="1751"/>
                  </a:lnTo>
                  <a:lnTo>
                    <a:pt x="3094" y="1751"/>
                  </a:lnTo>
                  <a:lnTo>
                    <a:pt x="3093" y="1751"/>
                  </a:lnTo>
                  <a:lnTo>
                    <a:pt x="3089" y="1752"/>
                  </a:lnTo>
                  <a:lnTo>
                    <a:pt x="3087" y="1754"/>
                  </a:lnTo>
                  <a:lnTo>
                    <a:pt x="3087" y="1773"/>
                  </a:lnTo>
                  <a:lnTo>
                    <a:pt x="3075" y="1777"/>
                  </a:lnTo>
                  <a:lnTo>
                    <a:pt x="3066" y="1782"/>
                  </a:lnTo>
                  <a:lnTo>
                    <a:pt x="3059" y="1785"/>
                  </a:lnTo>
                  <a:lnTo>
                    <a:pt x="3044" y="1789"/>
                  </a:lnTo>
                  <a:lnTo>
                    <a:pt x="3039" y="1777"/>
                  </a:lnTo>
                  <a:lnTo>
                    <a:pt x="3033" y="1763"/>
                  </a:lnTo>
                  <a:lnTo>
                    <a:pt x="3025" y="1751"/>
                  </a:lnTo>
                  <a:lnTo>
                    <a:pt x="3016" y="1740"/>
                  </a:lnTo>
                  <a:lnTo>
                    <a:pt x="3002" y="1735"/>
                  </a:lnTo>
                  <a:lnTo>
                    <a:pt x="2991" y="1738"/>
                  </a:lnTo>
                  <a:lnTo>
                    <a:pt x="2976" y="1740"/>
                  </a:lnTo>
                  <a:lnTo>
                    <a:pt x="2960" y="1738"/>
                  </a:lnTo>
                  <a:lnTo>
                    <a:pt x="2960" y="1712"/>
                  </a:lnTo>
                  <a:lnTo>
                    <a:pt x="2974" y="1703"/>
                  </a:lnTo>
                  <a:lnTo>
                    <a:pt x="2988" y="1691"/>
                  </a:lnTo>
                  <a:lnTo>
                    <a:pt x="3000" y="1676"/>
                  </a:lnTo>
                  <a:lnTo>
                    <a:pt x="3005" y="1658"/>
                  </a:lnTo>
                  <a:lnTo>
                    <a:pt x="2979" y="1662"/>
                  </a:lnTo>
                  <a:lnTo>
                    <a:pt x="2957" y="1669"/>
                  </a:lnTo>
                  <a:lnTo>
                    <a:pt x="2934" y="1676"/>
                  </a:lnTo>
                  <a:lnTo>
                    <a:pt x="2909" y="1681"/>
                  </a:lnTo>
                  <a:lnTo>
                    <a:pt x="2909" y="1677"/>
                  </a:lnTo>
                  <a:lnTo>
                    <a:pt x="2909" y="1676"/>
                  </a:lnTo>
                  <a:lnTo>
                    <a:pt x="2908" y="1674"/>
                  </a:lnTo>
                  <a:lnTo>
                    <a:pt x="2908" y="1672"/>
                  </a:lnTo>
                  <a:lnTo>
                    <a:pt x="2906" y="1670"/>
                  </a:lnTo>
                  <a:lnTo>
                    <a:pt x="2902" y="1669"/>
                  </a:lnTo>
                  <a:lnTo>
                    <a:pt x="2901" y="1667"/>
                  </a:lnTo>
                  <a:lnTo>
                    <a:pt x="2897" y="1667"/>
                  </a:lnTo>
                  <a:lnTo>
                    <a:pt x="2890" y="1665"/>
                  </a:lnTo>
                  <a:lnTo>
                    <a:pt x="2895" y="1642"/>
                  </a:lnTo>
                  <a:lnTo>
                    <a:pt x="2887" y="1642"/>
                  </a:lnTo>
                  <a:lnTo>
                    <a:pt x="2876" y="1649"/>
                  </a:lnTo>
                  <a:lnTo>
                    <a:pt x="2861" y="1655"/>
                  </a:lnTo>
                  <a:lnTo>
                    <a:pt x="2848" y="1658"/>
                  </a:lnTo>
                  <a:lnTo>
                    <a:pt x="2848" y="1674"/>
                  </a:lnTo>
                  <a:lnTo>
                    <a:pt x="2848" y="1691"/>
                  </a:lnTo>
                  <a:lnTo>
                    <a:pt x="2845" y="1707"/>
                  </a:lnTo>
                  <a:lnTo>
                    <a:pt x="2840" y="1721"/>
                  </a:lnTo>
                  <a:lnTo>
                    <a:pt x="2829" y="1730"/>
                  </a:lnTo>
                  <a:lnTo>
                    <a:pt x="2813" y="1735"/>
                  </a:lnTo>
                  <a:lnTo>
                    <a:pt x="2810" y="1745"/>
                  </a:lnTo>
                  <a:lnTo>
                    <a:pt x="2806" y="1752"/>
                  </a:lnTo>
                  <a:lnTo>
                    <a:pt x="2803" y="1759"/>
                  </a:lnTo>
                  <a:lnTo>
                    <a:pt x="2799" y="1770"/>
                  </a:lnTo>
                  <a:lnTo>
                    <a:pt x="2810" y="1784"/>
                  </a:lnTo>
                  <a:lnTo>
                    <a:pt x="2817" y="1801"/>
                  </a:lnTo>
                  <a:lnTo>
                    <a:pt x="2820" y="1824"/>
                  </a:lnTo>
                  <a:lnTo>
                    <a:pt x="2822" y="1847"/>
                  </a:lnTo>
                  <a:lnTo>
                    <a:pt x="2808" y="1852"/>
                  </a:lnTo>
                  <a:lnTo>
                    <a:pt x="2796" y="1857"/>
                  </a:lnTo>
                  <a:lnTo>
                    <a:pt x="2787" y="1864"/>
                  </a:lnTo>
                  <a:lnTo>
                    <a:pt x="2782" y="1876"/>
                  </a:lnTo>
                  <a:lnTo>
                    <a:pt x="2780" y="1892"/>
                  </a:lnTo>
                  <a:lnTo>
                    <a:pt x="2777" y="1902"/>
                  </a:lnTo>
                  <a:lnTo>
                    <a:pt x="2777" y="1918"/>
                  </a:lnTo>
                  <a:lnTo>
                    <a:pt x="2778" y="1936"/>
                  </a:lnTo>
                  <a:lnTo>
                    <a:pt x="2780" y="1955"/>
                  </a:lnTo>
                  <a:lnTo>
                    <a:pt x="2782" y="1972"/>
                  </a:lnTo>
                  <a:lnTo>
                    <a:pt x="2784" y="1984"/>
                  </a:lnTo>
                  <a:lnTo>
                    <a:pt x="2770" y="1991"/>
                  </a:lnTo>
                  <a:lnTo>
                    <a:pt x="2759" y="1998"/>
                  </a:lnTo>
                  <a:lnTo>
                    <a:pt x="2754" y="2011"/>
                  </a:lnTo>
                  <a:lnTo>
                    <a:pt x="2752" y="2032"/>
                  </a:lnTo>
                  <a:lnTo>
                    <a:pt x="2756" y="2044"/>
                  </a:lnTo>
                  <a:lnTo>
                    <a:pt x="2754" y="2058"/>
                  </a:lnTo>
                  <a:lnTo>
                    <a:pt x="2747" y="2070"/>
                  </a:lnTo>
                  <a:lnTo>
                    <a:pt x="2745" y="2077"/>
                  </a:lnTo>
                  <a:lnTo>
                    <a:pt x="2749" y="2079"/>
                  </a:lnTo>
                  <a:lnTo>
                    <a:pt x="2752" y="2079"/>
                  </a:lnTo>
                  <a:lnTo>
                    <a:pt x="2756" y="2079"/>
                  </a:lnTo>
                  <a:lnTo>
                    <a:pt x="2761" y="2080"/>
                  </a:lnTo>
                  <a:lnTo>
                    <a:pt x="2765" y="2084"/>
                  </a:lnTo>
                  <a:lnTo>
                    <a:pt x="2766" y="2087"/>
                  </a:lnTo>
                  <a:lnTo>
                    <a:pt x="2766" y="2091"/>
                  </a:lnTo>
                  <a:lnTo>
                    <a:pt x="2768" y="2093"/>
                  </a:lnTo>
                  <a:lnTo>
                    <a:pt x="2768" y="2096"/>
                  </a:lnTo>
                  <a:lnTo>
                    <a:pt x="2770" y="2100"/>
                  </a:lnTo>
                  <a:lnTo>
                    <a:pt x="2773" y="2101"/>
                  </a:lnTo>
                  <a:lnTo>
                    <a:pt x="2780" y="2103"/>
                  </a:lnTo>
                  <a:lnTo>
                    <a:pt x="2784" y="2135"/>
                  </a:lnTo>
                  <a:lnTo>
                    <a:pt x="2796" y="2143"/>
                  </a:lnTo>
                  <a:lnTo>
                    <a:pt x="2808" y="2154"/>
                  </a:lnTo>
                  <a:lnTo>
                    <a:pt x="2822" y="2161"/>
                  </a:lnTo>
                  <a:lnTo>
                    <a:pt x="2861" y="2157"/>
                  </a:lnTo>
                  <a:lnTo>
                    <a:pt x="2861" y="2159"/>
                  </a:lnTo>
                  <a:lnTo>
                    <a:pt x="2862" y="2161"/>
                  </a:lnTo>
                  <a:lnTo>
                    <a:pt x="2866" y="2163"/>
                  </a:lnTo>
                  <a:lnTo>
                    <a:pt x="2867" y="2164"/>
                  </a:lnTo>
                  <a:lnTo>
                    <a:pt x="2871" y="2168"/>
                  </a:lnTo>
                  <a:lnTo>
                    <a:pt x="2876" y="2169"/>
                  </a:lnTo>
                  <a:lnTo>
                    <a:pt x="2892" y="2169"/>
                  </a:lnTo>
                  <a:lnTo>
                    <a:pt x="2908" y="2166"/>
                  </a:lnTo>
                  <a:lnTo>
                    <a:pt x="2925" y="2159"/>
                  </a:lnTo>
                  <a:lnTo>
                    <a:pt x="2939" y="2152"/>
                  </a:lnTo>
                  <a:lnTo>
                    <a:pt x="2953" y="2149"/>
                  </a:lnTo>
                  <a:lnTo>
                    <a:pt x="2963" y="2150"/>
                  </a:lnTo>
                  <a:lnTo>
                    <a:pt x="2970" y="2154"/>
                  </a:lnTo>
                  <a:lnTo>
                    <a:pt x="2974" y="2159"/>
                  </a:lnTo>
                  <a:lnTo>
                    <a:pt x="2979" y="2166"/>
                  </a:lnTo>
                  <a:lnTo>
                    <a:pt x="3014" y="2157"/>
                  </a:lnTo>
                  <a:lnTo>
                    <a:pt x="3032" y="2121"/>
                  </a:lnTo>
                  <a:lnTo>
                    <a:pt x="3054" y="2089"/>
                  </a:lnTo>
                  <a:lnTo>
                    <a:pt x="3084" y="2061"/>
                  </a:lnTo>
                  <a:lnTo>
                    <a:pt x="3114" y="2039"/>
                  </a:lnTo>
                  <a:lnTo>
                    <a:pt x="3128" y="2033"/>
                  </a:lnTo>
                  <a:lnTo>
                    <a:pt x="3145" y="2032"/>
                  </a:lnTo>
                  <a:lnTo>
                    <a:pt x="3164" y="2032"/>
                  </a:lnTo>
                  <a:lnTo>
                    <a:pt x="3183" y="2032"/>
                  </a:lnTo>
                  <a:lnTo>
                    <a:pt x="3197" y="2026"/>
                  </a:lnTo>
                  <a:lnTo>
                    <a:pt x="3208" y="2021"/>
                  </a:lnTo>
                  <a:lnTo>
                    <a:pt x="3215" y="2014"/>
                  </a:lnTo>
                  <a:lnTo>
                    <a:pt x="3225" y="2007"/>
                  </a:lnTo>
                  <a:lnTo>
                    <a:pt x="3241" y="2004"/>
                  </a:lnTo>
                  <a:lnTo>
                    <a:pt x="3245" y="2011"/>
                  </a:lnTo>
                  <a:lnTo>
                    <a:pt x="3250" y="2018"/>
                  </a:lnTo>
                  <a:lnTo>
                    <a:pt x="3255" y="2023"/>
                  </a:lnTo>
                  <a:lnTo>
                    <a:pt x="3276" y="2021"/>
                  </a:lnTo>
                  <a:lnTo>
                    <a:pt x="3293" y="2016"/>
                  </a:lnTo>
                  <a:lnTo>
                    <a:pt x="3313" y="2012"/>
                  </a:lnTo>
                  <a:lnTo>
                    <a:pt x="3316" y="2016"/>
                  </a:lnTo>
                  <a:lnTo>
                    <a:pt x="3318" y="2021"/>
                  </a:lnTo>
                  <a:lnTo>
                    <a:pt x="3318" y="2025"/>
                  </a:lnTo>
                  <a:lnTo>
                    <a:pt x="3320" y="2028"/>
                  </a:lnTo>
                  <a:lnTo>
                    <a:pt x="3321" y="2032"/>
                  </a:lnTo>
                  <a:lnTo>
                    <a:pt x="3334" y="2039"/>
                  </a:lnTo>
                  <a:lnTo>
                    <a:pt x="3351" y="2042"/>
                  </a:lnTo>
                  <a:lnTo>
                    <a:pt x="3351" y="2032"/>
                  </a:lnTo>
                  <a:lnTo>
                    <a:pt x="3374" y="2032"/>
                  </a:lnTo>
                  <a:lnTo>
                    <a:pt x="3389" y="2033"/>
                  </a:lnTo>
                  <a:lnTo>
                    <a:pt x="3405" y="2033"/>
                  </a:lnTo>
                  <a:lnTo>
                    <a:pt x="3421" y="2035"/>
                  </a:lnTo>
                  <a:lnTo>
                    <a:pt x="3443" y="2035"/>
                  </a:lnTo>
                  <a:lnTo>
                    <a:pt x="3478" y="2035"/>
                  </a:lnTo>
                  <a:lnTo>
                    <a:pt x="3498" y="2025"/>
                  </a:lnTo>
                  <a:lnTo>
                    <a:pt x="3515" y="2011"/>
                  </a:lnTo>
                  <a:lnTo>
                    <a:pt x="3533" y="2000"/>
                  </a:lnTo>
                  <a:lnTo>
                    <a:pt x="3548" y="1997"/>
                  </a:lnTo>
                  <a:lnTo>
                    <a:pt x="3566" y="1998"/>
                  </a:lnTo>
                  <a:lnTo>
                    <a:pt x="3581" y="2000"/>
                  </a:lnTo>
                  <a:lnTo>
                    <a:pt x="3594" y="2000"/>
                  </a:lnTo>
                  <a:lnTo>
                    <a:pt x="3599" y="1995"/>
                  </a:lnTo>
                  <a:lnTo>
                    <a:pt x="3608" y="1986"/>
                  </a:lnTo>
                  <a:lnTo>
                    <a:pt x="3620" y="1972"/>
                  </a:lnTo>
                  <a:lnTo>
                    <a:pt x="3632" y="1958"/>
                  </a:lnTo>
                  <a:lnTo>
                    <a:pt x="3642" y="1943"/>
                  </a:lnTo>
                  <a:lnTo>
                    <a:pt x="3651" y="1929"/>
                  </a:lnTo>
                  <a:lnTo>
                    <a:pt x="3655" y="1920"/>
                  </a:lnTo>
                  <a:lnTo>
                    <a:pt x="3662" y="1906"/>
                  </a:lnTo>
                  <a:lnTo>
                    <a:pt x="3662" y="1888"/>
                  </a:lnTo>
                  <a:lnTo>
                    <a:pt x="3656" y="1869"/>
                  </a:lnTo>
                  <a:lnTo>
                    <a:pt x="3648" y="1850"/>
                  </a:lnTo>
                  <a:lnTo>
                    <a:pt x="3637" y="1834"/>
                  </a:lnTo>
                  <a:lnTo>
                    <a:pt x="3623" y="1824"/>
                  </a:lnTo>
                  <a:lnTo>
                    <a:pt x="3609" y="1820"/>
                  </a:lnTo>
                  <a:lnTo>
                    <a:pt x="3608" y="1819"/>
                  </a:lnTo>
                  <a:lnTo>
                    <a:pt x="3604" y="1817"/>
                  </a:lnTo>
                  <a:lnTo>
                    <a:pt x="3601" y="1813"/>
                  </a:lnTo>
                  <a:lnTo>
                    <a:pt x="3597" y="1812"/>
                  </a:lnTo>
                  <a:lnTo>
                    <a:pt x="3594" y="1808"/>
                  </a:lnTo>
                  <a:lnTo>
                    <a:pt x="3588" y="1805"/>
                  </a:lnTo>
                  <a:lnTo>
                    <a:pt x="3585" y="1803"/>
                  </a:lnTo>
                  <a:lnTo>
                    <a:pt x="3583" y="1801"/>
                  </a:lnTo>
                  <a:lnTo>
                    <a:pt x="3581" y="1801"/>
                  </a:lnTo>
                  <a:lnTo>
                    <a:pt x="3573" y="1799"/>
                  </a:lnTo>
                  <a:lnTo>
                    <a:pt x="3560" y="1801"/>
                  </a:lnTo>
                  <a:lnTo>
                    <a:pt x="3548" y="1803"/>
                  </a:lnTo>
                  <a:lnTo>
                    <a:pt x="3536" y="1801"/>
                  </a:lnTo>
                  <a:lnTo>
                    <a:pt x="3533" y="1798"/>
                  </a:lnTo>
                  <a:lnTo>
                    <a:pt x="3529" y="1792"/>
                  </a:lnTo>
                  <a:lnTo>
                    <a:pt x="3526" y="1787"/>
                  </a:lnTo>
                  <a:lnTo>
                    <a:pt x="3524" y="1780"/>
                  </a:lnTo>
                  <a:lnTo>
                    <a:pt x="3520" y="1777"/>
                  </a:lnTo>
                  <a:lnTo>
                    <a:pt x="3517" y="1773"/>
                  </a:lnTo>
                  <a:lnTo>
                    <a:pt x="3452" y="1770"/>
                  </a:lnTo>
                  <a:lnTo>
                    <a:pt x="3414" y="1758"/>
                  </a:lnTo>
                  <a:lnTo>
                    <a:pt x="3374" y="1745"/>
                  </a:lnTo>
                  <a:lnTo>
                    <a:pt x="3337" y="1735"/>
                  </a:lnTo>
                  <a:lnTo>
                    <a:pt x="3293" y="1731"/>
                  </a:lnTo>
                  <a:lnTo>
                    <a:pt x="3290" y="1728"/>
                  </a:lnTo>
                  <a:lnTo>
                    <a:pt x="3286" y="1723"/>
                  </a:lnTo>
                  <a:lnTo>
                    <a:pt x="3283" y="1717"/>
                  </a:lnTo>
                  <a:lnTo>
                    <a:pt x="3279" y="1712"/>
                  </a:lnTo>
                  <a:lnTo>
                    <a:pt x="3276" y="1709"/>
                  </a:lnTo>
                  <a:lnTo>
                    <a:pt x="3271" y="1703"/>
                  </a:lnTo>
                  <a:lnTo>
                    <a:pt x="3257" y="1698"/>
                  </a:lnTo>
                  <a:lnTo>
                    <a:pt x="3238" y="1695"/>
                  </a:lnTo>
                  <a:lnTo>
                    <a:pt x="3218" y="1689"/>
                  </a:lnTo>
                  <a:lnTo>
                    <a:pt x="3201" y="1683"/>
                  </a:lnTo>
                  <a:lnTo>
                    <a:pt x="3190" y="1674"/>
                  </a:lnTo>
                  <a:lnTo>
                    <a:pt x="3187" y="1669"/>
                  </a:lnTo>
                  <a:lnTo>
                    <a:pt x="3185" y="1662"/>
                  </a:lnTo>
                  <a:lnTo>
                    <a:pt x="3183" y="1655"/>
                  </a:lnTo>
                  <a:lnTo>
                    <a:pt x="3183" y="1646"/>
                  </a:lnTo>
                  <a:lnTo>
                    <a:pt x="3196" y="1634"/>
                  </a:lnTo>
                  <a:lnTo>
                    <a:pt x="3204" y="1614"/>
                  </a:lnTo>
                  <a:lnTo>
                    <a:pt x="3210" y="1593"/>
                  </a:lnTo>
                  <a:lnTo>
                    <a:pt x="3210" y="1566"/>
                  </a:lnTo>
                  <a:lnTo>
                    <a:pt x="3218" y="1566"/>
                  </a:lnTo>
                  <a:lnTo>
                    <a:pt x="3225" y="1566"/>
                  </a:lnTo>
                  <a:lnTo>
                    <a:pt x="3231" y="1564"/>
                  </a:lnTo>
                  <a:lnTo>
                    <a:pt x="3236" y="1562"/>
                  </a:lnTo>
                  <a:lnTo>
                    <a:pt x="3245" y="1559"/>
                  </a:lnTo>
                  <a:lnTo>
                    <a:pt x="3250" y="1555"/>
                  </a:lnTo>
                  <a:lnTo>
                    <a:pt x="3255" y="1550"/>
                  </a:lnTo>
                  <a:lnTo>
                    <a:pt x="3260" y="1543"/>
                  </a:lnTo>
                  <a:lnTo>
                    <a:pt x="3255" y="1543"/>
                  </a:lnTo>
                  <a:close/>
                  <a:moveTo>
                    <a:pt x="845" y="1520"/>
                  </a:moveTo>
                  <a:lnTo>
                    <a:pt x="860" y="1520"/>
                  </a:lnTo>
                  <a:lnTo>
                    <a:pt x="860" y="1532"/>
                  </a:lnTo>
                  <a:lnTo>
                    <a:pt x="855" y="1531"/>
                  </a:lnTo>
                  <a:lnTo>
                    <a:pt x="853" y="1531"/>
                  </a:lnTo>
                  <a:lnTo>
                    <a:pt x="851" y="1531"/>
                  </a:lnTo>
                  <a:lnTo>
                    <a:pt x="850" y="1529"/>
                  </a:lnTo>
                  <a:lnTo>
                    <a:pt x="848" y="1527"/>
                  </a:lnTo>
                  <a:lnTo>
                    <a:pt x="846" y="1525"/>
                  </a:lnTo>
                  <a:lnTo>
                    <a:pt x="846" y="1525"/>
                  </a:lnTo>
                  <a:lnTo>
                    <a:pt x="846" y="1524"/>
                  </a:lnTo>
                  <a:lnTo>
                    <a:pt x="845" y="1524"/>
                  </a:lnTo>
                  <a:lnTo>
                    <a:pt x="845" y="1520"/>
                  </a:lnTo>
                  <a:close/>
                  <a:moveTo>
                    <a:pt x="829" y="1501"/>
                  </a:moveTo>
                  <a:lnTo>
                    <a:pt x="832" y="1504"/>
                  </a:lnTo>
                  <a:lnTo>
                    <a:pt x="834" y="1506"/>
                  </a:lnTo>
                  <a:lnTo>
                    <a:pt x="834" y="1508"/>
                  </a:lnTo>
                  <a:lnTo>
                    <a:pt x="832" y="1510"/>
                  </a:lnTo>
                  <a:lnTo>
                    <a:pt x="829" y="1510"/>
                  </a:lnTo>
                  <a:lnTo>
                    <a:pt x="825" y="1511"/>
                  </a:lnTo>
                  <a:lnTo>
                    <a:pt x="829" y="1501"/>
                  </a:lnTo>
                  <a:close/>
                  <a:moveTo>
                    <a:pt x="509" y="1208"/>
                  </a:moveTo>
                  <a:lnTo>
                    <a:pt x="506" y="1209"/>
                  </a:lnTo>
                  <a:lnTo>
                    <a:pt x="504" y="1209"/>
                  </a:lnTo>
                  <a:lnTo>
                    <a:pt x="502" y="1209"/>
                  </a:lnTo>
                  <a:lnTo>
                    <a:pt x="504" y="1211"/>
                  </a:lnTo>
                  <a:lnTo>
                    <a:pt x="506" y="1213"/>
                  </a:lnTo>
                  <a:lnTo>
                    <a:pt x="508" y="1213"/>
                  </a:lnTo>
                  <a:lnTo>
                    <a:pt x="508" y="1213"/>
                  </a:lnTo>
                  <a:lnTo>
                    <a:pt x="509" y="1213"/>
                  </a:lnTo>
                  <a:lnTo>
                    <a:pt x="509" y="1213"/>
                  </a:lnTo>
                  <a:lnTo>
                    <a:pt x="511" y="1213"/>
                  </a:lnTo>
                  <a:lnTo>
                    <a:pt x="515" y="1213"/>
                  </a:lnTo>
                  <a:lnTo>
                    <a:pt x="515" y="1211"/>
                  </a:lnTo>
                  <a:lnTo>
                    <a:pt x="513" y="1209"/>
                  </a:lnTo>
                  <a:lnTo>
                    <a:pt x="511" y="1208"/>
                  </a:lnTo>
                  <a:lnTo>
                    <a:pt x="509" y="1208"/>
                  </a:lnTo>
                  <a:close/>
                  <a:moveTo>
                    <a:pt x="736" y="1105"/>
                  </a:moveTo>
                  <a:lnTo>
                    <a:pt x="740" y="1108"/>
                  </a:lnTo>
                  <a:lnTo>
                    <a:pt x="743" y="1112"/>
                  </a:lnTo>
                  <a:lnTo>
                    <a:pt x="743" y="1115"/>
                  </a:lnTo>
                  <a:lnTo>
                    <a:pt x="743" y="1120"/>
                  </a:lnTo>
                  <a:lnTo>
                    <a:pt x="745" y="1129"/>
                  </a:lnTo>
                  <a:lnTo>
                    <a:pt x="740" y="1131"/>
                  </a:lnTo>
                  <a:lnTo>
                    <a:pt x="738" y="1133"/>
                  </a:lnTo>
                  <a:lnTo>
                    <a:pt x="735" y="1134"/>
                  </a:lnTo>
                  <a:lnTo>
                    <a:pt x="731" y="1136"/>
                  </a:lnTo>
                  <a:lnTo>
                    <a:pt x="728" y="1138"/>
                  </a:lnTo>
                  <a:lnTo>
                    <a:pt x="721" y="1140"/>
                  </a:lnTo>
                  <a:lnTo>
                    <a:pt x="721" y="1136"/>
                  </a:lnTo>
                  <a:lnTo>
                    <a:pt x="717" y="1136"/>
                  </a:lnTo>
                  <a:lnTo>
                    <a:pt x="721" y="1124"/>
                  </a:lnTo>
                  <a:lnTo>
                    <a:pt x="728" y="1119"/>
                  </a:lnTo>
                  <a:lnTo>
                    <a:pt x="733" y="1112"/>
                  </a:lnTo>
                  <a:lnTo>
                    <a:pt x="736" y="1105"/>
                  </a:lnTo>
                  <a:close/>
                  <a:moveTo>
                    <a:pt x="1578" y="1094"/>
                  </a:moveTo>
                  <a:lnTo>
                    <a:pt x="1616" y="1098"/>
                  </a:lnTo>
                  <a:lnTo>
                    <a:pt x="1616" y="1101"/>
                  </a:lnTo>
                  <a:lnTo>
                    <a:pt x="1619" y="1101"/>
                  </a:lnTo>
                  <a:lnTo>
                    <a:pt x="1623" y="1124"/>
                  </a:lnTo>
                  <a:lnTo>
                    <a:pt x="1593" y="1129"/>
                  </a:lnTo>
                  <a:lnTo>
                    <a:pt x="1586" y="1122"/>
                  </a:lnTo>
                  <a:lnTo>
                    <a:pt x="1579" y="1117"/>
                  </a:lnTo>
                  <a:lnTo>
                    <a:pt x="1576" y="1112"/>
                  </a:lnTo>
                  <a:lnTo>
                    <a:pt x="1574" y="1098"/>
                  </a:lnTo>
                  <a:lnTo>
                    <a:pt x="1578" y="1098"/>
                  </a:lnTo>
                  <a:lnTo>
                    <a:pt x="1578" y="1094"/>
                  </a:lnTo>
                  <a:close/>
                  <a:moveTo>
                    <a:pt x="1504" y="1072"/>
                  </a:moveTo>
                  <a:lnTo>
                    <a:pt x="1504" y="1086"/>
                  </a:lnTo>
                  <a:lnTo>
                    <a:pt x="1508" y="1086"/>
                  </a:lnTo>
                  <a:lnTo>
                    <a:pt x="1511" y="1086"/>
                  </a:lnTo>
                  <a:lnTo>
                    <a:pt x="1513" y="1084"/>
                  </a:lnTo>
                  <a:lnTo>
                    <a:pt x="1515" y="1084"/>
                  </a:lnTo>
                  <a:lnTo>
                    <a:pt x="1517" y="1082"/>
                  </a:lnTo>
                  <a:lnTo>
                    <a:pt x="1515" y="1080"/>
                  </a:lnTo>
                  <a:lnTo>
                    <a:pt x="1513" y="1077"/>
                  </a:lnTo>
                  <a:lnTo>
                    <a:pt x="1511" y="1075"/>
                  </a:lnTo>
                  <a:lnTo>
                    <a:pt x="1510" y="1075"/>
                  </a:lnTo>
                  <a:lnTo>
                    <a:pt x="1508" y="1073"/>
                  </a:lnTo>
                  <a:lnTo>
                    <a:pt x="1504" y="1072"/>
                  </a:lnTo>
                  <a:close/>
                  <a:moveTo>
                    <a:pt x="1504" y="1056"/>
                  </a:moveTo>
                  <a:lnTo>
                    <a:pt x="1504" y="1063"/>
                  </a:lnTo>
                  <a:lnTo>
                    <a:pt x="1513" y="1063"/>
                  </a:lnTo>
                  <a:lnTo>
                    <a:pt x="1513" y="1056"/>
                  </a:lnTo>
                  <a:lnTo>
                    <a:pt x="1504" y="1056"/>
                  </a:lnTo>
                  <a:close/>
                  <a:moveTo>
                    <a:pt x="1513" y="1040"/>
                  </a:moveTo>
                  <a:lnTo>
                    <a:pt x="1513" y="1044"/>
                  </a:lnTo>
                  <a:lnTo>
                    <a:pt x="1513" y="1047"/>
                  </a:lnTo>
                  <a:lnTo>
                    <a:pt x="1515" y="1047"/>
                  </a:lnTo>
                  <a:lnTo>
                    <a:pt x="1515" y="1049"/>
                  </a:lnTo>
                  <a:lnTo>
                    <a:pt x="1517" y="1051"/>
                  </a:lnTo>
                  <a:lnTo>
                    <a:pt x="1517" y="1040"/>
                  </a:lnTo>
                  <a:lnTo>
                    <a:pt x="1513" y="1040"/>
                  </a:lnTo>
                  <a:close/>
                  <a:moveTo>
                    <a:pt x="598" y="1024"/>
                  </a:moveTo>
                  <a:lnTo>
                    <a:pt x="604" y="1026"/>
                  </a:lnTo>
                  <a:lnTo>
                    <a:pt x="605" y="1030"/>
                  </a:lnTo>
                  <a:lnTo>
                    <a:pt x="609" y="1033"/>
                  </a:lnTo>
                  <a:lnTo>
                    <a:pt x="612" y="1035"/>
                  </a:lnTo>
                  <a:lnTo>
                    <a:pt x="614" y="1038"/>
                  </a:lnTo>
                  <a:lnTo>
                    <a:pt x="618" y="1040"/>
                  </a:lnTo>
                  <a:lnTo>
                    <a:pt x="626" y="1040"/>
                  </a:lnTo>
                  <a:lnTo>
                    <a:pt x="633" y="1038"/>
                  </a:lnTo>
                  <a:lnTo>
                    <a:pt x="639" y="1035"/>
                  </a:lnTo>
                  <a:lnTo>
                    <a:pt x="647" y="1035"/>
                  </a:lnTo>
                  <a:lnTo>
                    <a:pt x="656" y="1040"/>
                  </a:lnTo>
                  <a:lnTo>
                    <a:pt x="672" y="1059"/>
                  </a:lnTo>
                  <a:lnTo>
                    <a:pt x="684" y="1086"/>
                  </a:lnTo>
                  <a:lnTo>
                    <a:pt x="691" y="1113"/>
                  </a:lnTo>
                  <a:lnTo>
                    <a:pt x="689" y="1115"/>
                  </a:lnTo>
                  <a:lnTo>
                    <a:pt x="689" y="1115"/>
                  </a:lnTo>
                  <a:lnTo>
                    <a:pt x="687" y="1117"/>
                  </a:lnTo>
                  <a:lnTo>
                    <a:pt x="687" y="1117"/>
                  </a:lnTo>
                  <a:lnTo>
                    <a:pt x="687" y="1120"/>
                  </a:lnTo>
                  <a:lnTo>
                    <a:pt x="682" y="1122"/>
                  </a:lnTo>
                  <a:lnTo>
                    <a:pt x="679" y="1122"/>
                  </a:lnTo>
                  <a:lnTo>
                    <a:pt x="673" y="1124"/>
                  </a:lnTo>
                  <a:lnTo>
                    <a:pt x="668" y="1124"/>
                  </a:lnTo>
                  <a:lnTo>
                    <a:pt x="668" y="1136"/>
                  </a:lnTo>
                  <a:lnTo>
                    <a:pt x="659" y="1141"/>
                  </a:lnTo>
                  <a:lnTo>
                    <a:pt x="653" y="1147"/>
                  </a:lnTo>
                  <a:lnTo>
                    <a:pt x="644" y="1152"/>
                  </a:lnTo>
                  <a:lnTo>
                    <a:pt x="654" y="1164"/>
                  </a:lnTo>
                  <a:lnTo>
                    <a:pt x="659" y="1182"/>
                  </a:lnTo>
                  <a:lnTo>
                    <a:pt x="661" y="1203"/>
                  </a:lnTo>
                  <a:lnTo>
                    <a:pt x="659" y="1225"/>
                  </a:lnTo>
                  <a:lnTo>
                    <a:pt x="658" y="1246"/>
                  </a:lnTo>
                  <a:lnTo>
                    <a:pt x="654" y="1267"/>
                  </a:lnTo>
                  <a:lnTo>
                    <a:pt x="649" y="1283"/>
                  </a:lnTo>
                  <a:lnTo>
                    <a:pt x="644" y="1293"/>
                  </a:lnTo>
                  <a:lnTo>
                    <a:pt x="632" y="1297"/>
                  </a:lnTo>
                  <a:lnTo>
                    <a:pt x="616" y="1297"/>
                  </a:lnTo>
                  <a:lnTo>
                    <a:pt x="600" y="1297"/>
                  </a:lnTo>
                  <a:lnTo>
                    <a:pt x="586" y="1300"/>
                  </a:lnTo>
                  <a:lnTo>
                    <a:pt x="583" y="1305"/>
                  </a:lnTo>
                  <a:lnTo>
                    <a:pt x="579" y="1309"/>
                  </a:lnTo>
                  <a:lnTo>
                    <a:pt x="576" y="1316"/>
                  </a:lnTo>
                  <a:lnTo>
                    <a:pt x="572" y="1321"/>
                  </a:lnTo>
                  <a:lnTo>
                    <a:pt x="567" y="1325"/>
                  </a:lnTo>
                  <a:lnTo>
                    <a:pt x="537" y="1339"/>
                  </a:lnTo>
                  <a:lnTo>
                    <a:pt x="504" y="1347"/>
                  </a:lnTo>
                  <a:lnTo>
                    <a:pt x="471" y="1354"/>
                  </a:lnTo>
                  <a:lnTo>
                    <a:pt x="471" y="1349"/>
                  </a:lnTo>
                  <a:lnTo>
                    <a:pt x="473" y="1346"/>
                  </a:lnTo>
                  <a:lnTo>
                    <a:pt x="471" y="1344"/>
                  </a:lnTo>
                  <a:lnTo>
                    <a:pt x="471" y="1342"/>
                  </a:lnTo>
                  <a:lnTo>
                    <a:pt x="469" y="1342"/>
                  </a:lnTo>
                  <a:lnTo>
                    <a:pt x="467" y="1342"/>
                  </a:lnTo>
                  <a:lnTo>
                    <a:pt x="464" y="1342"/>
                  </a:lnTo>
                  <a:lnTo>
                    <a:pt x="461" y="1340"/>
                  </a:lnTo>
                  <a:lnTo>
                    <a:pt x="459" y="1337"/>
                  </a:lnTo>
                  <a:lnTo>
                    <a:pt x="459" y="1335"/>
                  </a:lnTo>
                  <a:lnTo>
                    <a:pt x="459" y="1333"/>
                  </a:lnTo>
                  <a:lnTo>
                    <a:pt x="459" y="1332"/>
                  </a:lnTo>
                  <a:lnTo>
                    <a:pt x="457" y="1330"/>
                  </a:lnTo>
                  <a:lnTo>
                    <a:pt x="457" y="1328"/>
                  </a:lnTo>
                  <a:lnTo>
                    <a:pt x="454" y="1328"/>
                  </a:lnTo>
                  <a:lnTo>
                    <a:pt x="450" y="1328"/>
                  </a:lnTo>
                  <a:lnTo>
                    <a:pt x="448" y="1326"/>
                  </a:lnTo>
                  <a:lnTo>
                    <a:pt x="447" y="1325"/>
                  </a:lnTo>
                  <a:lnTo>
                    <a:pt x="443" y="1321"/>
                  </a:lnTo>
                  <a:lnTo>
                    <a:pt x="441" y="1316"/>
                  </a:lnTo>
                  <a:lnTo>
                    <a:pt x="452" y="1309"/>
                  </a:lnTo>
                  <a:lnTo>
                    <a:pt x="461" y="1300"/>
                  </a:lnTo>
                  <a:lnTo>
                    <a:pt x="454" y="1302"/>
                  </a:lnTo>
                  <a:lnTo>
                    <a:pt x="448" y="1302"/>
                  </a:lnTo>
                  <a:lnTo>
                    <a:pt x="445" y="1300"/>
                  </a:lnTo>
                  <a:lnTo>
                    <a:pt x="443" y="1300"/>
                  </a:lnTo>
                  <a:lnTo>
                    <a:pt x="440" y="1297"/>
                  </a:lnTo>
                  <a:lnTo>
                    <a:pt x="438" y="1293"/>
                  </a:lnTo>
                  <a:lnTo>
                    <a:pt x="441" y="1292"/>
                  </a:lnTo>
                  <a:lnTo>
                    <a:pt x="443" y="1290"/>
                  </a:lnTo>
                  <a:lnTo>
                    <a:pt x="445" y="1288"/>
                  </a:lnTo>
                  <a:lnTo>
                    <a:pt x="448" y="1288"/>
                  </a:lnTo>
                  <a:lnTo>
                    <a:pt x="452" y="1286"/>
                  </a:lnTo>
                  <a:lnTo>
                    <a:pt x="455" y="1285"/>
                  </a:lnTo>
                  <a:lnTo>
                    <a:pt x="457" y="1285"/>
                  </a:lnTo>
                  <a:lnTo>
                    <a:pt x="459" y="1285"/>
                  </a:lnTo>
                  <a:lnTo>
                    <a:pt x="462" y="1285"/>
                  </a:lnTo>
                  <a:lnTo>
                    <a:pt x="467" y="1286"/>
                  </a:lnTo>
                  <a:lnTo>
                    <a:pt x="469" y="1279"/>
                  </a:lnTo>
                  <a:lnTo>
                    <a:pt x="469" y="1274"/>
                  </a:lnTo>
                  <a:lnTo>
                    <a:pt x="469" y="1272"/>
                  </a:lnTo>
                  <a:lnTo>
                    <a:pt x="469" y="1271"/>
                  </a:lnTo>
                  <a:lnTo>
                    <a:pt x="471" y="1271"/>
                  </a:lnTo>
                  <a:lnTo>
                    <a:pt x="471" y="1269"/>
                  </a:lnTo>
                  <a:lnTo>
                    <a:pt x="471" y="1269"/>
                  </a:lnTo>
                  <a:lnTo>
                    <a:pt x="469" y="1267"/>
                  </a:lnTo>
                  <a:lnTo>
                    <a:pt x="469" y="1264"/>
                  </a:lnTo>
                  <a:lnTo>
                    <a:pt x="467" y="1258"/>
                  </a:lnTo>
                  <a:lnTo>
                    <a:pt x="480" y="1250"/>
                  </a:lnTo>
                  <a:lnTo>
                    <a:pt x="487" y="1239"/>
                  </a:lnTo>
                  <a:lnTo>
                    <a:pt x="492" y="1227"/>
                  </a:lnTo>
                  <a:lnTo>
                    <a:pt x="499" y="1213"/>
                  </a:lnTo>
                  <a:lnTo>
                    <a:pt x="480" y="1208"/>
                  </a:lnTo>
                  <a:lnTo>
                    <a:pt x="466" y="1199"/>
                  </a:lnTo>
                  <a:lnTo>
                    <a:pt x="452" y="1185"/>
                  </a:lnTo>
                  <a:lnTo>
                    <a:pt x="462" y="1175"/>
                  </a:lnTo>
                  <a:lnTo>
                    <a:pt x="471" y="1166"/>
                  </a:lnTo>
                  <a:lnTo>
                    <a:pt x="480" y="1155"/>
                  </a:lnTo>
                  <a:lnTo>
                    <a:pt x="466" y="1155"/>
                  </a:lnTo>
                  <a:lnTo>
                    <a:pt x="457" y="1154"/>
                  </a:lnTo>
                  <a:lnTo>
                    <a:pt x="448" y="1143"/>
                  </a:lnTo>
                  <a:lnTo>
                    <a:pt x="454" y="1141"/>
                  </a:lnTo>
                  <a:lnTo>
                    <a:pt x="457" y="1141"/>
                  </a:lnTo>
                  <a:lnTo>
                    <a:pt x="461" y="1140"/>
                  </a:lnTo>
                  <a:lnTo>
                    <a:pt x="462" y="1138"/>
                  </a:lnTo>
                  <a:lnTo>
                    <a:pt x="462" y="1134"/>
                  </a:lnTo>
                  <a:lnTo>
                    <a:pt x="464" y="1129"/>
                  </a:lnTo>
                  <a:lnTo>
                    <a:pt x="461" y="1127"/>
                  </a:lnTo>
                  <a:lnTo>
                    <a:pt x="459" y="1126"/>
                  </a:lnTo>
                  <a:lnTo>
                    <a:pt x="459" y="1126"/>
                  </a:lnTo>
                  <a:lnTo>
                    <a:pt x="459" y="1126"/>
                  </a:lnTo>
                  <a:lnTo>
                    <a:pt x="459" y="1126"/>
                  </a:lnTo>
                  <a:lnTo>
                    <a:pt x="457" y="1124"/>
                  </a:lnTo>
                  <a:lnTo>
                    <a:pt x="457" y="1120"/>
                  </a:lnTo>
                  <a:lnTo>
                    <a:pt x="461" y="1120"/>
                  </a:lnTo>
                  <a:lnTo>
                    <a:pt x="461" y="1117"/>
                  </a:lnTo>
                  <a:lnTo>
                    <a:pt x="494" y="1117"/>
                  </a:lnTo>
                  <a:lnTo>
                    <a:pt x="525" y="1120"/>
                  </a:lnTo>
                  <a:lnTo>
                    <a:pt x="529" y="1115"/>
                  </a:lnTo>
                  <a:lnTo>
                    <a:pt x="532" y="1112"/>
                  </a:lnTo>
                  <a:lnTo>
                    <a:pt x="536" y="1108"/>
                  </a:lnTo>
                  <a:lnTo>
                    <a:pt x="539" y="1107"/>
                  </a:lnTo>
                  <a:lnTo>
                    <a:pt x="543" y="1103"/>
                  </a:lnTo>
                  <a:lnTo>
                    <a:pt x="546" y="1100"/>
                  </a:lnTo>
                  <a:lnTo>
                    <a:pt x="548" y="1094"/>
                  </a:lnTo>
                  <a:lnTo>
                    <a:pt x="541" y="1094"/>
                  </a:lnTo>
                  <a:lnTo>
                    <a:pt x="536" y="1093"/>
                  </a:lnTo>
                  <a:lnTo>
                    <a:pt x="530" y="1093"/>
                  </a:lnTo>
                  <a:lnTo>
                    <a:pt x="525" y="1091"/>
                  </a:lnTo>
                  <a:lnTo>
                    <a:pt x="523" y="1089"/>
                  </a:lnTo>
                  <a:lnTo>
                    <a:pt x="523" y="1087"/>
                  </a:lnTo>
                  <a:lnTo>
                    <a:pt x="523" y="1087"/>
                  </a:lnTo>
                  <a:lnTo>
                    <a:pt x="523" y="1086"/>
                  </a:lnTo>
                  <a:lnTo>
                    <a:pt x="522" y="1082"/>
                  </a:lnTo>
                  <a:lnTo>
                    <a:pt x="532" y="1073"/>
                  </a:lnTo>
                  <a:lnTo>
                    <a:pt x="541" y="1059"/>
                  </a:lnTo>
                  <a:lnTo>
                    <a:pt x="544" y="1044"/>
                  </a:lnTo>
                  <a:lnTo>
                    <a:pt x="567" y="1042"/>
                  </a:lnTo>
                  <a:lnTo>
                    <a:pt x="586" y="1037"/>
                  </a:lnTo>
                  <a:lnTo>
                    <a:pt x="595" y="1024"/>
                  </a:lnTo>
                  <a:lnTo>
                    <a:pt x="598" y="1024"/>
                  </a:lnTo>
                  <a:close/>
                  <a:moveTo>
                    <a:pt x="611" y="921"/>
                  </a:moveTo>
                  <a:lnTo>
                    <a:pt x="614" y="921"/>
                  </a:lnTo>
                  <a:lnTo>
                    <a:pt x="616" y="921"/>
                  </a:lnTo>
                  <a:lnTo>
                    <a:pt x="618" y="921"/>
                  </a:lnTo>
                  <a:lnTo>
                    <a:pt x="618" y="923"/>
                  </a:lnTo>
                  <a:lnTo>
                    <a:pt x="619" y="923"/>
                  </a:lnTo>
                  <a:lnTo>
                    <a:pt x="619" y="925"/>
                  </a:lnTo>
                  <a:lnTo>
                    <a:pt x="621" y="928"/>
                  </a:lnTo>
                  <a:lnTo>
                    <a:pt x="611" y="932"/>
                  </a:lnTo>
                  <a:lnTo>
                    <a:pt x="611" y="921"/>
                  </a:lnTo>
                  <a:close/>
                  <a:moveTo>
                    <a:pt x="633" y="906"/>
                  </a:moveTo>
                  <a:lnTo>
                    <a:pt x="637" y="909"/>
                  </a:lnTo>
                  <a:lnTo>
                    <a:pt x="639" y="913"/>
                  </a:lnTo>
                  <a:lnTo>
                    <a:pt x="637" y="915"/>
                  </a:lnTo>
                  <a:lnTo>
                    <a:pt x="635" y="916"/>
                  </a:lnTo>
                  <a:lnTo>
                    <a:pt x="632" y="918"/>
                  </a:lnTo>
                  <a:lnTo>
                    <a:pt x="625" y="921"/>
                  </a:lnTo>
                  <a:lnTo>
                    <a:pt x="626" y="916"/>
                  </a:lnTo>
                  <a:lnTo>
                    <a:pt x="628" y="913"/>
                  </a:lnTo>
                  <a:lnTo>
                    <a:pt x="630" y="911"/>
                  </a:lnTo>
                  <a:lnTo>
                    <a:pt x="632" y="909"/>
                  </a:lnTo>
                  <a:lnTo>
                    <a:pt x="633" y="906"/>
                  </a:lnTo>
                  <a:close/>
                  <a:moveTo>
                    <a:pt x="637" y="874"/>
                  </a:moveTo>
                  <a:lnTo>
                    <a:pt x="649" y="874"/>
                  </a:lnTo>
                  <a:lnTo>
                    <a:pt x="649" y="890"/>
                  </a:lnTo>
                  <a:lnTo>
                    <a:pt x="640" y="890"/>
                  </a:lnTo>
                  <a:lnTo>
                    <a:pt x="640" y="887"/>
                  </a:lnTo>
                  <a:lnTo>
                    <a:pt x="639" y="885"/>
                  </a:lnTo>
                  <a:lnTo>
                    <a:pt x="639" y="883"/>
                  </a:lnTo>
                  <a:lnTo>
                    <a:pt x="639" y="881"/>
                  </a:lnTo>
                  <a:lnTo>
                    <a:pt x="637" y="878"/>
                  </a:lnTo>
                  <a:lnTo>
                    <a:pt x="637" y="874"/>
                  </a:lnTo>
                  <a:close/>
                  <a:moveTo>
                    <a:pt x="583" y="874"/>
                  </a:moveTo>
                  <a:lnTo>
                    <a:pt x="586" y="876"/>
                  </a:lnTo>
                  <a:lnTo>
                    <a:pt x="586" y="878"/>
                  </a:lnTo>
                  <a:lnTo>
                    <a:pt x="588" y="880"/>
                  </a:lnTo>
                  <a:lnTo>
                    <a:pt x="588" y="881"/>
                  </a:lnTo>
                  <a:lnTo>
                    <a:pt x="590" y="883"/>
                  </a:lnTo>
                  <a:lnTo>
                    <a:pt x="591" y="887"/>
                  </a:lnTo>
                  <a:lnTo>
                    <a:pt x="579" y="887"/>
                  </a:lnTo>
                  <a:lnTo>
                    <a:pt x="579" y="883"/>
                  </a:lnTo>
                  <a:lnTo>
                    <a:pt x="581" y="881"/>
                  </a:lnTo>
                  <a:lnTo>
                    <a:pt x="581" y="880"/>
                  </a:lnTo>
                  <a:lnTo>
                    <a:pt x="581" y="880"/>
                  </a:lnTo>
                  <a:lnTo>
                    <a:pt x="583" y="878"/>
                  </a:lnTo>
                  <a:lnTo>
                    <a:pt x="583" y="874"/>
                  </a:lnTo>
                  <a:close/>
                  <a:moveTo>
                    <a:pt x="586" y="817"/>
                  </a:moveTo>
                  <a:lnTo>
                    <a:pt x="602" y="817"/>
                  </a:lnTo>
                  <a:lnTo>
                    <a:pt x="604" y="820"/>
                  </a:lnTo>
                  <a:lnTo>
                    <a:pt x="604" y="824"/>
                  </a:lnTo>
                  <a:lnTo>
                    <a:pt x="605" y="827"/>
                  </a:lnTo>
                  <a:lnTo>
                    <a:pt x="605" y="832"/>
                  </a:lnTo>
                  <a:lnTo>
                    <a:pt x="600" y="846"/>
                  </a:lnTo>
                  <a:lnTo>
                    <a:pt x="598" y="860"/>
                  </a:lnTo>
                  <a:lnTo>
                    <a:pt x="595" y="874"/>
                  </a:lnTo>
                  <a:lnTo>
                    <a:pt x="591" y="874"/>
                  </a:lnTo>
                  <a:lnTo>
                    <a:pt x="591" y="871"/>
                  </a:lnTo>
                  <a:lnTo>
                    <a:pt x="588" y="862"/>
                  </a:lnTo>
                  <a:lnTo>
                    <a:pt x="586" y="848"/>
                  </a:lnTo>
                  <a:lnTo>
                    <a:pt x="586" y="834"/>
                  </a:lnTo>
                  <a:lnTo>
                    <a:pt x="586" y="822"/>
                  </a:lnTo>
                  <a:lnTo>
                    <a:pt x="586" y="817"/>
                  </a:lnTo>
                  <a:close/>
                  <a:moveTo>
                    <a:pt x="1958" y="791"/>
                  </a:moveTo>
                  <a:lnTo>
                    <a:pt x="1962" y="794"/>
                  </a:lnTo>
                  <a:lnTo>
                    <a:pt x="1965" y="796"/>
                  </a:lnTo>
                  <a:lnTo>
                    <a:pt x="1969" y="798"/>
                  </a:lnTo>
                  <a:lnTo>
                    <a:pt x="1960" y="819"/>
                  </a:lnTo>
                  <a:lnTo>
                    <a:pt x="1949" y="836"/>
                  </a:lnTo>
                  <a:lnTo>
                    <a:pt x="1958" y="845"/>
                  </a:lnTo>
                  <a:lnTo>
                    <a:pt x="1958" y="855"/>
                  </a:lnTo>
                  <a:lnTo>
                    <a:pt x="1955" y="867"/>
                  </a:lnTo>
                  <a:lnTo>
                    <a:pt x="1949" y="883"/>
                  </a:lnTo>
                  <a:lnTo>
                    <a:pt x="1944" y="883"/>
                  </a:lnTo>
                  <a:lnTo>
                    <a:pt x="1941" y="885"/>
                  </a:lnTo>
                  <a:lnTo>
                    <a:pt x="1937" y="887"/>
                  </a:lnTo>
                  <a:lnTo>
                    <a:pt x="1934" y="888"/>
                  </a:lnTo>
                  <a:lnTo>
                    <a:pt x="1928" y="888"/>
                  </a:lnTo>
                  <a:lnTo>
                    <a:pt x="1923" y="890"/>
                  </a:lnTo>
                  <a:lnTo>
                    <a:pt x="1923" y="887"/>
                  </a:lnTo>
                  <a:lnTo>
                    <a:pt x="1920" y="887"/>
                  </a:lnTo>
                  <a:lnTo>
                    <a:pt x="1918" y="876"/>
                  </a:lnTo>
                  <a:lnTo>
                    <a:pt x="1914" y="860"/>
                  </a:lnTo>
                  <a:lnTo>
                    <a:pt x="1913" y="845"/>
                  </a:lnTo>
                  <a:lnTo>
                    <a:pt x="1911" y="829"/>
                  </a:lnTo>
                  <a:lnTo>
                    <a:pt x="1921" y="820"/>
                  </a:lnTo>
                  <a:lnTo>
                    <a:pt x="1928" y="812"/>
                  </a:lnTo>
                  <a:lnTo>
                    <a:pt x="1935" y="803"/>
                  </a:lnTo>
                  <a:lnTo>
                    <a:pt x="1944" y="796"/>
                  </a:lnTo>
                  <a:lnTo>
                    <a:pt x="1958" y="791"/>
                  </a:lnTo>
                  <a:close/>
                  <a:moveTo>
                    <a:pt x="653" y="740"/>
                  </a:moveTo>
                  <a:lnTo>
                    <a:pt x="651" y="763"/>
                  </a:lnTo>
                  <a:lnTo>
                    <a:pt x="646" y="778"/>
                  </a:lnTo>
                  <a:lnTo>
                    <a:pt x="640" y="794"/>
                  </a:lnTo>
                  <a:lnTo>
                    <a:pt x="630" y="801"/>
                  </a:lnTo>
                  <a:lnTo>
                    <a:pt x="619" y="808"/>
                  </a:lnTo>
                  <a:lnTo>
                    <a:pt x="605" y="813"/>
                  </a:lnTo>
                  <a:lnTo>
                    <a:pt x="607" y="810"/>
                  </a:lnTo>
                  <a:lnTo>
                    <a:pt x="607" y="806"/>
                  </a:lnTo>
                  <a:lnTo>
                    <a:pt x="609" y="805"/>
                  </a:lnTo>
                  <a:lnTo>
                    <a:pt x="609" y="801"/>
                  </a:lnTo>
                  <a:lnTo>
                    <a:pt x="611" y="799"/>
                  </a:lnTo>
                  <a:lnTo>
                    <a:pt x="611" y="794"/>
                  </a:lnTo>
                  <a:lnTo>
                    <a:pt x="609" y="792"/>
                  </a:lnTo>
                  <a:lnTo>
                    <a:pt x="607" y="789"/>
                  </a:lnTo>
                  <a:lnTo>
                    <a:pt x="605" y="785"/>
                  </a:lnTo>
                  <a:lnTo>
                    <a:pt x="604" y="782"/>
                  </a:lnTo>
                  <a:lnTo>
                    <a:pt x="604" y="775"/>
                  </a:lnTo>
                  <a:lnTo>
                    <a:pt x="602" y="768"/>
                  </a:lnTo>
                  <a:lnTo>
                    <a:pt x="614" y="761"/>
                  </a:lnTo>
                  <a:lnTo>
                    <a:pt x="625" y="754"/>
                  </a:lnTo>
                  <a:lnTo>
                    <a:pt x="637" y="745"/>
                  </a:lnTo>
                  <a:lnTo>
                    <a:pt x="653" y="740"/>
                  </a:lnTo>
                  <a:close/>
                  <a:moveTo>
                    <a:pt x="810" y="724"/>
                  </a:moveTo>
                  <a:lnTo>
                    <a:pt x="810" y="733"/>
                  </a:lnTo>
                  <a:lnTo>
                    <a:pt x="810" y="740"/>
                  </a:lnTo>
                  <a:lnTo>
                    <a:pt x="808" y="747"/>
                  </a:lnTo>
                  <a:lnTo>
                    <a:pt x="806" y="752"/>
                  </a:lnTo>
                  <a:lnTo>
                    <a:pt x="796" y="764"/>
                  </a:lnTo>
                  <a:lnTo>
                    <a:pt x="783" y="775"/>
                  </a:lnTo>
                  <a:lnTo>
                    <a:pt x="773" y="787"/>
                  </a:lnTo>
                  <a:lnTo>
                    <a:pt x="764" y="803"/>
                  </a:lnTo>
                  <a:lnTo>
                    <a:pt x="768" y="803"/>
                  </a:lnTo>
                  <a:lnTo>
                    <a:pt x="769" y="803"/>
                  </a:lnTo>
                  <a:lnTo>
                    <a:pt x="769" y="803"/>
                  </a:lnTo>
                  <a:lnTo>
                    <a:pt x="769" y="803"/>
                  </a:lnTo>
                  <a:lnTo>
                    <a:pt x="769" y="805"/>
                  </a:lnTo>
                  <a:lnTo>
                    <a:pt x="771" y="806"/>
                  </a:lnTo>
                  <a:lnTo>
                    <a:pt x="771" y="810"/>
                  </a:lnTo>
                  <a:lnTo>
                    <a:pt x="768" y="812"/>
                  </a:lnTo>
                  <a:lnTo>
                    <a:pt x="766" y="813"/>
                  </a:lnTo>
                  <a:lnTo>
                    <a:pt x="766" y="815"/>
                  </a:lnTo>
                  <a:lnTo>
                    <a:pt x="764" y="817"/>
                  </a:lnTo>
                  <a:lnTo>
                    <a:pt x="764" y="820"/>
                  </a:lnTo>
                  <a:lnTo>
                    <a:pt x="764" y="825"/>
                  </a:lnTo>
                  <a:lnTo>
                    <a:pt x="768" y="825"/>
                  </a:lnTo>
                  <a:lnTo>
                    <a:pt x="778" y="817"/>
                  </a:lnTo>
                  <a:lnTo>
                    <a:pt x="792" y="813"/>
                  </a:lnTo>
                  <a:lnTo>
                    <a:pt x="810" y="812"/>
                  </a:lnTo>
                  <a:lnTo>
                    <a:pt x="827" y="813"/>
                  </a:lnTo>
                  <a:lnTo>
                    <a:pt x="845" y="813"/>
                  </a:lnTo>
                  <a:lnTo>
                    <a:pt x="864" y="813"/>
                  </a:lnTo>
                  <a:lnTo>
                    <a:pt x="867" y="825"/>
                  </a:lnTo>
                  <a:lnTo>
                    <a:pt x="869" y="834"/>
                  </a:lnTo>
                  <a:lnTo>
                    <a:pt x="867" y="848"/>
                  </a:lnTo>
                  <a:lnTo>
                    <a:pt x="862" y="866"/>
                  </a:lnTo>
                  <a:lnTo>
                    <a:pt x="853" y="883"/>
                  </a:lnTo>
                  <a:lnTo>
                    <a:pt x="845" y="899"/>
                  </a:lnTo>
                  <a:lnTo>
                    <a:pt x="836" y="915"/>
                  </a:lnTo>
                  <a:lnTo>
                    <a:pt x="827" y="927"/>
                  </a:lnTo>
                  <a:lnTo>
                    <a:pt x="822" y="932"/>
                  </a:lnTo>
                  <a:lnTo>
                    <a:pt x="824" y="935"/>
                  </a:lnTo>
                  <a:lnTo>
                    <a:pt x="825" y="939"/>
                  </a:lnTo>
                  <a:lnTo>
                    <a:pt x="829" y="941"/>
                  </a:lnTo>
                  <a:lnTo>
                    <a:pt x="831" y="944"/>
                  </a:lnTo>
                  <a:lnTo>
                    <a:pt x="831" y="946"/>
                  </a:lnTo>
                  <a:lnTo>
                    <a:pt x="829" y="948"/>
                  </a:lnTo>
                  <a:lnTo>
                    <a:pt x="825" y="951"/>
                  </a:lnTo>
                  <a:lnTo>
                    <a:pt x="818" y="955"/>
                  </a:lnTo>
                  <a:lnTo>
                    <a:pt x="813" y="958"/>
                  </a:lnTo>
                  <a:lnTo>
                    <a:pt x="808" y="960"/>
                  </a:lnTo>
                  <a:lnTo>
                    <a:pt x="803" y="963"/>
                  </a:lnTo>
                  <a:lnTo>
                    <a:pt x="803" y="970"/>
                  </a:lnTo>
                  <a:lnTo>
                    <a:pt x="813" y="970"/>
                  </a:lnTo>
                  <a:lnTo>
                    <a:pt x="817" y="969"/>
                  </a:lnTo>
                  <a:lnTo>
                    <a:pt x="818" y="965"/>
                  </a:lnTo>
                  <a:lnTo>
                    <a:pt x="820" y="965"/>
                  </a:lnTo>
                  <a:lnTo>
                    <a:pt x="824" y="963"/>
                  </a:lnTo>
                  <a:lnTo>
                    <a:pt x="827" y="963"/>
                  </a:lnTo>
                  <a:lnTo>
                    <a:pt x="832" y="963"/>
                  </a:lnTo>
                  <a:lnTo>
                    <a:pt x="845" y="974"/>
                  </a:lnTo>
                  <a:lnTo>
                    <a:pt x="858" y="984"/>
                  </a:lnTo>
                  <a:lnTo>
                    <a:pt x="872" y="997"/>
                  </a:lnTo>
                  <a:lnTo>
                    <a:pt x="883" y="1009"/>
                  </a:lnTo>
                  <a:lnTo>
                    <a:pt x="888" y="1030"/>
                  </a:lnTo>
                  <a:lnTo>
                    <a:pt x="890" y="1051"/>
                  </a:lnTo>
                  <a:lnTo>
                    <a:pt x="893" y="1070"/>
                  </a:lnTo>
                  <a:lnTo>
                    <a:pt x="902" y="1086"/>
                  </a:lnTo>
                  <a:lnTo>
                    <a:pt x="937" y="1101"/>
                  </a:lnTo>
                  <a:lnTo>
                    <a:pt x="944" y="1124"/>
                  </a:lnTo>
                  <a:lnTo>
                    <a:pt x="956" y="1129"/>
                  </a:lnTo>
                  <a:lnTo>
                    <a:pt x="951" y="1152"/>
                  </a:lnTo>
                  <a:lnTo>
                    <a:pt x="953" y="1154"/>
                  </a:lnTo>
                  <a:lnTo>
                    <a:pt x="956" y="1157"/>
                  </a:lnTo>
                  <a:lnTo>
                    <a:pt x="960" y="1159"/>
                  </a:lnTo>
                  <a:lnTo>
                    <a:pt x="963" y="1162"/>
                  </a:lnTo>
                  <a:lnTo>
                    <a:pt x="965" y="1164"/>
                  </a:lnTo>
                  <a:lnTo>
                    <a:pt x="967" y="1166"/>
                  </a:lnTo>
                  <a:lnTo>
                    <a:pt x="968" y="1169"/>
                  </a:lnTo>
                  <a:lnTo>
                    <a:pt x="967" y="1173"/>
                  </a:lnTo>
                  <a:lnTo>
                    <a:pt x="967" y="1173"/>
                  </a:lnTo>
                  <a:lnTo>
                    <a:pt x="963" y="1175"/>
                  </a:lnTo>
                  <a:lnTo>
                    <a:pt x="961" y="1175"/>
                  </a:lnTo>
                  <a:lnTo>
                    <a:pt x="960" y="1175"/>
                  </a:lnTo>
                  <a:lnTo>
                    <a:pt x="960" y="1176"/>
                  </a:lnTo>
                  <a:lnTo>
                    <a:pt x="958" y="1178"/>
                  </a:lnTo>
                  <a:lnTo>
                    <a:pt x="960" y="1182"/>
                  </a:lnTo>
                  <a:lnTo>
                    <a:pt x="963" y="1189"/>
                  </a:lnTo>
                  <a:lnTo>
                    <a:pt x="967" y="1192"/>
                  </a:lnTo>
                  <a:lnTo>
                    <a:pt x="972" y="1197"/>
                  </a:lnTo>
                  <a:lnTo>
                    <a:pt x="977" y="1206"/>
                  </a:lnTo>
                  <a:lnTo>
                    <a:pt x="979" y="1220"/>
                  </a:lnTo>
                  <a:lnTo>
                    <a:pt x="975" y="1223"/>
                  </a:lnTo>
                  <a:lnTo>
                    <a:pt x="972" y="1225"/>
                  </a:lnTo>
                  <a:lnTo>
                    <a:pt x="970" y="1227"/>
                  </a:lnTo>
                  <a:lnTo>
                    <a:pt x="968" y="1230"/>
                  </a:lnTo>
                  <a:lnTo>
                    <a:pt x="967" y="1236"/>
                  </a:lnTo>
                  <a:lnTo>
                    <a:pt x="970" y="1236"/>
                  </a:lnTo>
                  <a:lnTo>
                    <a:pt x="970" y="1239"/>
                  </a:lnTo>
                  <a:lnTo>
                    <a:pt x="984" y="1232"/>
                  </a:lnTo>
                  <a:lnTo>
                    <a:pt x="995" y="1229"/>
                  </a:lnTo>
                  <a:lnTo>
                    <a:pt x="1009" y="1227"/>
                  </a:lnTo>
                  <a:lnTo>
                    <a:pt x="1028" y="1229"/>
                  </a:lnTo>
                  <a:lnTo>
                    <a:pt x="1035" y="1237"/>
                  </a:lnTo>
                  <a:lnTo>
                    <a:pt x="1040" y="1244"/>
                  </a:lnTo>
                  <a:lnTo>
                    <a:pt x="1045" y="1253"/>
                  </a:lnTo>
                  <a:lnTo>
                    <a:pt x="1047" y="1265"/>
                  </a:lnTo>
                  <a:lnTo>
                    <a:pt x="1047" y="1283"/>
                  </a:lnTo>
                  <a:lnTo>
                    <a:pt x="1045" y="1286"/>
                  </a:lnTo>
                  <a:lnTo>
                    <a:pt x="1043" y="1290"/>
                  </a:lnTo>
                  <a:lnTo>
                    <a:pt x="1043" y="1295"/>
                  </a:lnTo>
                  <a:lnTo>
                    <a:pt x="1042" y="1300"/>
                  </a:lnTo>
                  <a:lnTo>
                    <a:pt x="1040" y="1305"/>
                  </a:lnTo>
                  <a:lnTo>
                    <a:pt x="1024" y="1312"/>
                  </a:lnTo>
                  <a:lnTo>
                    <a:pt x="1023" y="1316"/>
                  </a:lnTo>
                  <a:lnTo>
                    <a:pt x="1023" y="1318"/>
                  </a:lnTo>
                  <a:lnTo>
                    <a:pt x="1023" y="1319"/>
                  </a:lnTo>
                  <a:lnTo>
                    <a:pt x="1023" y="1321"/>
                  </a:lnTo>
                  <a:lnTo>
                    <a:pt x="1021" y="1325"/>
                  </a:lnTo>
                  <a:lnTo>
                    <a:pt x="1021" y="1328"/>
                  </a:lnTo>
                  <a:lnTo>
                    <a:pt x="1005" y="1328"/>
                  </a:lnTo>
                  <a:lnTo>
                    <a:pt x="1009" y="1340"/>
                  </a:lnTo>
                  <a:lnTo>
                    <a:pt x="1005" y="1344"/>
                  </a:lnTo>
                  <a:lnTo>
                    <a:pt x="1002" y="1347"/>
                  </a:lnTo>
                  <a:lnTo>
                    <a:pt x="998" y="1351"/>
                  </a:lnTo>
                  <a:lnTo>
                    <a:pt x="1002" y="1353"/>
                  </a:lnTo>
                  <a:lnTo>
                    <a:pt x="1003" y="1353"/>
                  </a:lnTo>
                  <a:lnTo>
                    <a:pt x="1005" y="1354"/>
                  </a:lnTo>
                  <a:lnTo>
                    <a:pt x="1007" y="1354"/>
                  </a:lnTo>
                  <a:lnTo>
                    <a:pt x="1007" y="1356"/>
                  </a:lnTo>
                  <a:lnTo>
                    <a:pt x="1009" y="1360"/>
                  </a:lnTo>
                  <a:lnTo>
                    <a:pt x="1033" y="1354"/>
                  </a:lnTo>
                  <a:lnTo>
                    <a:pt x="1033" y="1377"/>
                  </a:lnTo>
                  <a:lnTo>
                    <a:pt x="1026" y="1381"/>
                  </a:lnTo>
                  <a:lnTo>
                    <a:pt x="1023" y="1382"/>
                  </a:lnTo>
                  <a:lnTo>
                    <a:pt x="1019" y="1386"/>
                  </a:lnTo>
                  <a:lnTo>
                    <a:pt x="1017" y="1388"/>
                  </a:lnTo>
                  <a:lnTo>
                    <a:pt x="1016" y="1391"/>
                  </a:lnTo>
                  <a:lnTo>
                    <a:pt x="1012" y="1395"/>
                  </a:lnTo>
                  <a:lnTo>
                    <a:pt x="1009" y="1398"/>
                  </a:lnTo>
                  <a:lnTo>
                    <a:pt x="993" y="1405"/>
                  </a:lnTo>
                  <a:lnTo>
                    <a:pt x="968" y="1408"/>
                  </a:lnTo>
                  <a:lnTo>
                    <a:pt x="944" y="1408"/>
                  </a:lnTo>
                  <a:lnTo>
                    <a:pt x="921" y="1407"/>
                  </a:lnTo>
                  <a:lnTo>
                    <a:pt x="906" y="1405"/>
                  </a:lnTo>
                  <a:lnTo>
                    <a:pt x="906" y="1410"/>
                  </a:lnTo>
                  <a:lnTo>
                    <a:pt x="904" y="1414"/>
                  </a:lnTo>
                  <a:lnTo>
                    <a:pt x="904" y="1415"/>
                  </a:lnTo>
                  <a:lnTo>
                    <a:pt x="902" y="1417"/>
                  </a:lnTo>
                  <a:lnTo>
                    <a:pt x="900" y="1417"/>
                  </a:lnTo>
                  <a:lnTo>
                    <a:pt x="899" y="1419"/>
                  </a:lnTo>
                  <a:lnTo>
                    <a:pt x="893" y="1421"/>
                  </a:lnTo>
                  <a:lnTo>
                    <a:pt x="893" y="1424"/>
                  </a:lnTo>
                  <a:lnTo>
                    <a:pt x="892" y="1424"/>
                  </a:lnTo>
                  <a:lnTo>
                    <a:pt x="892" y="1424"/>
                  </a:lnTo>
                  <a:lnTo>
                    <a:pt x="890" y="1424"/>
                  </a:lnTo>
                  <a:lnTo>
                    <a:pt x="890" y="1422"/>
                  </a:lnTo>
                  <a:lnTo>
                    <a:pt x="890" y="1421"/>
                  </a:lnTo>
                  <a:lnTo>
                    <a:pt x="890" y="1421"/>
                  </a:lnTo>
                  <a:lnTo>
                    <a:pt x="879" y="1417"/>
                  </a:lnTo>
                  <a:lnTo>
                    <a:pt x="862" y="1415"/>
                  </a:lnTo>
                  <a:lnTo>
                    <a:pt x="841" y="1415"/>
                  </a:lnTo>
                  <a:lnTo>
                    <a:pt x="820" y="1415"/>
                  </a:lnTo>
                  <a:lnTo>
                    <a:pt x="801" y="1417"/>
                  </a:lnTo>
                  <a:lnTo>
                    <a:pt x="787" y="1421"/>
                  </a:lnTo>
                  <a:lnTo>
                    <a:pt x="785" y="1435"/>
                  </a:lnTo>
                  <a:lnTo>
                    <a:pt x="780" y="1445"/>
                  </a:lnTo>
                  <a:lnTo>
                    <a:pt x="768" y="1450"/>
                  </a:lnTo>
                  <a:lnTo>
                    <a:pt x="757" y="1445"/>
                  </a:lnTo>
                  <a:lnTo>
                    <a:pt x="747" y="1442"/>
                  </a:lnTo>
                  <a:lnTo>
                    <a:pt x="736" y="1442"/>
                  </a:lnTo>
                  <a:lnTo>
                    <a:pt x="729" y="1440"/>
                  </a:lnTo>
                  <a:lnTo>
                    <a:pt x="724" y="1445"/>
                  </a:lnTo>
                  <a:lnTo>
                    <a:pt x="719" y="1450"/>
                  </a:lnTo>
                  <a:lnTo>
                    <a:pt x="714" y="1457"/>
                  </a:lnTo>
                  <a:lnTo>
                    <a:pt x="708" y="1463"/>
                  </a:lnTo>
                  <a:lnTo>
                    <a:pt x="701" y="1466"/>
                  </a:lnTo>
                  <a:lnTo>
                    <a:pt x="698" y="1466"/>
                  </a:lnTo>
                  <a:lnTo>
                    <a:pt x="687" y="1464"/>
                  </a:lnTo>
                  <a:lnTo>
                    <a:pt x="679" y="1461"/>
                  </a:lnTo>
                  <a:lnTo>
                    <a:pt x="672" y="1454"/>
                  </a:lnTo>
                  <a:lnTo>
                    <a:pt x="689" y="1442"/>
                  </a:lnTo>
                  <a:lnTo>
                    <a:pt x="703" y="1429"/>
                  </a:lnTo>
                  <a:lnTo>
                    <a:pt x="714" y="1415"/>
                  </a:lnTo>
                  <a:lnTo>
                    <a:pt x="722" y="1401"/>
                  </a:lnTo>
                  <a:lnTo>
                    <a:pt x="731" y="1391"/>
                  </a:lnTo>
                  <a:lnTo>
                    <a:pt x="742" y="1381"/>
                  </a:lnTo>
                  <a:lnTo>
                    <a:pt x="757" y="1374"/>
                  </a:lnTo>
                  <a:lnTo>
                    <a:pt x="776" y="1370"/>
                  </a:lnTo>
                  <a:lnTo>
                    <a:pt x="803" y="1370"/>
                  </a:lnTo>
                  <a:lnTo>
                    <a:pt x="804" y="1365"/>
                  </a:lnTo>
                  <a:lnTo>
                    <a:pt x="808" y="1360"/>
                  </a:lnTo>
                  <a:lnTo>
                    <a:pt x="811" y="1354"/>
                  </a:lnTo>
                  <a:lnTo>
                    <a:pt x="817" y="1351"/>
                  </a:lnTo>
                  <a:lnTo>
                    <a:pt x="817" y="1347"/>
                  </a:lnTo>
                  <a:lnTo>
                    <a:pt x="810" y="1347"/>
                  </a:lnTo>
                  <a:lnTo>
                    <a:pt x="803" y="1354"/>
                  </a:lnTo>
                  <a:lnTo>
                    <a:pt x="794" y="1358"/>
                  </a:lnTo>
                  <a:lnTo>
                    <a:pt x="778" y="1360"/>
                  </a:lnTo>
                  <a:lnTo>
                    <a:pt x="771" y="1349"/>
                  </a:lnTo>
                  <a:lnTo>
                    <a:pt x="762" y="1346"/>
                  </a:lnTo>
                  <a:lnTo>
                    <a:pt x="752" y="1346"/>
                  </a:lnTo>
                  <a:lnTo>
                    <a:pt x="740" y="1344"/>
                  </a:lnTo>
                  <a:lnTo>
                    <a:pt x="740" y="1332"/>
                  </a:lnTo>
                  <a:lnTo>
                    <a:pt x="707" y="1344"/>
                  </a:lnTo>
                  <a:lnTo>
                    <a:pt x="701" y="1332"/>
                  </a:lnTo>
                  <a:lnTo>
                    <a:pt x="696" y="1323"/>
                  </a:lnTo>
                  <a:lnTo>
                    <a:pt x="691" y="1312"/>
                  </a:lnTo>
                  <a:lnTo>
                    <a:pt x="707" y="1307"/>
                  </a:lnTo>
                  <a:lnTo>
                    <a:pt x="724" y="1300"/>
                  </a:lnTo>
                  <a:lnTo>
                    <a:pt x="740" y="1290"/>
                  </a:lnTo>
                  <a:lnTo>
                    <a:pt x="749" y="1278"/>
                  </a:lnTo>
                  <a:lnTo>
                    <a:pt x="752" y="1267"/>
                  </a:lnTo>
                  <a:lnTo>
                    <a:pt x="752" y="1253"/>
                  </a:lnTo>
                  <a:lnTo>
                    <a:pt x="752" y="1239"/>
                  </a:lnTo>
                  <a:lnTo>
                    <a:pt x="749" y="1239"/>
                  </a:lnTo>
                  <a:lnTo>
                    <a:pt x="749" y="1236"/>
                  </a:lnTo>
                  <a:lnTo>
                    <a:pt x="743" y="1237"/>
                  </a:lnTo>
                  <a:lnTo>
                    <a:pt x="740" y="1239"/>
                  </a:lnTo>
                  <a:lnTo>
                    <a:pt x="736" y="1241"/>
                  </a:lnTo>
                  <a:lnTo>
                    <a:pt x="733" y="1241"/>
                  </a:lnTo>
                  <a:lnTo>
                    <a:pt x="728" y="1243"/>
                  </a:lnTo>
                  <a:lnTo>
                    <a:pt x="721" y="1243"/>
                  </a:lnTo>
                  <a:lnTo>
                    <a:pt x="721" y="1236"/>
                  </a:lnTo>
                  <a:lnTo>
                    <a:pt x="726" y="1232"/>
                  </a:lnTo>
                  <a:lnTo>
                    <a:pt x="731" y="1230"/>
                  </a:lnTo>
                  <a:lnTo>
                    <a:pt x="735" y="1227"/>
                  </a:lnTo>
                  <a:lnTo>
                    <a:pt x="738" y="1222"/>
                  </a:lnTo>
                  <a:lnTo>
                    <a:pt x="740" y="1216"/>
                  </a:lnTo>
                  <a:lnTo>
                    <a:pt x="736" y="1213"/>
                  </a:lnTo>
                  <a:lnTo>
                    <a:pt x="733" y="1209"/>
                  </a:lnTo>
                  <a:lnTo>
                    <a:pt x="731" y="1204"/>
                  </a:lnTo>
                  <a:lnTo>
                    <a:pt x="729" y="1197"/>
                  </a:lnTo>
                  <a:lnTo>
                    <a:pt x="729" y="1190"/>
                  </a:lnTo>
                  <a:lnTo>
                    <a:pt x="736" y="1190"/>
                  </a:lnTo>
                  <a:lnTo>
                    <a:pt x="742" y="1192"/>
                  </a:lnTo>
                  <a:lnTo>
                    <a:pt x="745" y="1194"/>
                  </a:lnTo>
                  <a:lnTo>
                    <a:pt x="747" y="1196"/>
                  </a:lnTo>
                  <a:lnTo>
                    <a:pt x="750" y="1197"/>
                  </a:lnTo>
                  <a:lnTo>
                    <a:pt x="752" y="1199"/>
                  </a:lnTo>
                  <a:lnTo>
                    <a:pt x="755" y="1201"/>
                  </a:lnTo>
                  <a:lnTo>
                    <a:pt x="768" y="1203"/>
                  </a:lnTo>
                  <a:lnTo>
                    <a:pt x="778" y="1199"/>
                  </a:lnTo>
                  <a:lnTo>
                    <a:pt x="787" y="1197"/>
                  </a:lnTo>
                  <a:lnTo>
                    <a:pt x="797" y="1197"/>
                  </a:lnTo>
                  <a:lnTo>
                    <a:pt x="799" y="1194"/>
                  </a:lnTo>
                  <a:lnTo>
                    <a:pt x="801" y="1192"/>
                  </a:lnTo>
                  <a:lnTo>
                    <a:pt x="801" y="1192"/>
                  </a:lnTo>
                  <a:lnTo>
                    <a:pt x="801" y="1192"/>
                  </a:lnTo>
                  <a:lnTo>
                    <a:pt x="801" y="1192"/>
                  </a:lnTo>
                  <a:lnTo>
                    <a:pt x="803" y="1192"/>
                  </a:lnTo>
                  <a:lnTo>
                    <a:pt x="806" y="1190"/>
                  </a:lnTo>
                  <a:lnTo>
                    <a:pt x="804" y="1171"/>
                  </a:lnTo>
                  <a:lnTo>
                    <a:pt x="808" y="1154"/>
                  </a:lnTo>
                  <a:lnTo>
                    <a:pt x="813" y="1133"/>
                  </a:lnTo>
                  <a:lnTo>
                    <a:pt x="806" y="1133"/>
                  </a:lnTo>
                  <a:lnTo>
                    <a:pt x="804" y="1134"/>
                  </a:lnTo>
                  <a:lnTo>
                    <a:pt x="803" y="1136"/>
                  </a:lnTo>
                  <a:lnTo>
                    <a:pt x="801" y="1136"/>
                  </a:lnTo>
                  <a:lnTo>
                    <a:pt x="801" y="1136"/>
                  </a:lnTo>
                  <a:lnTo>
                    <a:pt x="799" y="1136"/>
                  </a:lnTo>
                  <a:lnTo>
                    <a:pt x="797" y="1136"/>
                  </a:lnTo>
                  <a:lnTo>
                    <a:pt x="783" y="1115"/>
                  </a:lnTo>
                  <a:lnTo>
                    <a:pt x="775" y="1091"/>
                  </a:lnTo>
                  <a:lnTo>
                    <a:pt x="780" y="1084"/>
                  </a:lnTo>
                  <a:lnTo>
                    <a:pt x="783" y="1077"/>
                  </a:lnTo>
                  <a:lnTo>
                    <a:pt x="787" y="1070"/>
                  </a:lnTo>
                  <a:lnTo>
                    <a:pt x="790" y="1063"/>
                  </a:lnTo>
                  <a:lnTo>
                    <a:pt x="783" y="1063"/>
                  </a:lnTo>
                  <a:lnTo>
                    <a:pt x="773" y="1073"/>
                  </a:lnTo>
                  <a:lnTo>
                    <a:pt x="761" y="1077"/>
                  </a:lnTo>
                  <a:lnTo>
                    <a:pt x="745" y="1075"/>
                  </a:lnTo>
                  <a:lnTo>
                    <a:pt x="745" y="1086"/>
                  </a:lnTo>
                  <a:lnTo>
                    <a:pt x="736" y="1084"/>
                  </a:lnTo>
                  <a:lnTo>
                    <a:pt x="731" y="1082"/>
                  </a:lnTo>
                  <a:lnTo>
                    <a:pt x="728" y="1080"/>
                  </a:lnTo>
                  <a:lnTo>
                    <a:pt x="722" y="1079"/>
                  </a:lnTo>
                  <a:lnTo>
                    <a:pt x="717" y="1075"/>
                  </a:lnTo>
                  <a:lnTo>
                    <a:pt x="717" y="1079"/>
                  </a:lnTo>
                  <a:lnTo>
                    <a:pt x="717" y="1082"/>
                  </a:lnTo>
                  <a:lnTo>
                    <a:pt x="717" y="1084"/>
                  </a:lnTo>
                  <a:lnTo>
                    <a:pt x="717" y="1086"/>
                  </a:lnTo>
                  <a:lnTo>
                    <a:pt x="715" y="1087"/>
                  </a:lnTo>
                  <a:lnTo>
                    <a:pt x="714" y="1087"/>
                  </a:lnTo>
                  <a:lnTo>
                    <a:pt x="710" y="1091"/>
                  </a:lnTo>
                  <a:lnTo>
                    <a:pt x="710" y="1082"/>
                  </a:lnTo>
                  <a:lnTo>
                    <a:pt x="705" y="1079"/>
                  </a:lnTo>
                  <a:lnTo>
                    <a:pt x="703" y="1073"/>
                  </a:lnTo>
                  <a:lnTo>
                    <a:pt x="701" y="1070"/>
                  </a:lnTo>
                  <a:lnTo>
                    <a:pt x="700" y="1063"/>
                  </a:lnTo>
                  <a:lnTo>
                    <a:pt x="698" y="1056"/>
                  </a:lnTo>
                  <a:lnTo>
                    <a:pt x="710" y="1042"/>
                  </a:lnTo>
                  <a:lnTo>
                    <a:pt x="719" y="1024"/>
                  </a:lnTo>
                  <a:lnTo>
                    <a:pt x="726" y="1005"/>
                  </a:lnTo>
                  <a:lnTo>
                    <a:pt x="714" y="1000"/>
                  </a:lnTo>
                  <a:lnTo>
                    <a:pt x="705" y="993"/>
                  </a:lnTo>
                  <a:lnTo>
                    <a:pt x="694" y="986"/>
                  </a:lnTo>
                  <a:lnTo>
                    <a:pt x="694" y="990"/>
                  </a:lnTo>
                  <a:lnTo>
                    <a:pt x="703" y="998"/>
                  </a:lnTo>
                  <a:lnTo>
                    <a:pt x="707" y="1009"/>
                  </a:lnTo>
                  <a:lnTo>
                    <a:pt x="710" y="1021"/>
                  </a:lnTo>
                  <a:lnTo>
                    <a:pt x="691" y="1021"/>
                  </a:lnTo>
                  <a:lnTo>
                    <a:pt x="689" y="1017"/>
                  </a:lnTo>
                  <a:lnTo>
                    <a:pt x="689" y="1016"/>
                  </a:lnTo>
                  <a:lnTo>
                    <a:pt x="689" y="1016"/>
                  </a:lnTo>
                  <a:lnTo>
                    <a:pt x="687" y="1014"/>
                  </a:lnTo>
                  <a:lnTo>
                    <a:pt x="687" y="1014"/>
                  </a:lnTo>
                  <a:lnTo>
                    <a:pt x="686" y="1019"/>
                  </a:lnTo>
                  <a:lnTo>
                    <a:pt x="686" y="1023"/>
                  </a:lnTo>
                  <a:lnTo>
                    <a:pt x="686" y="1026"/>
                  </a:lnTo>
                  <a:lnTo>
                    <a:pt x="684" y="1028"/>
                  </a:lnTo>
                  <a:lnTo>
                    <a:pt x="682" y="1030"/>
                  </a:lnTo>
                  <a:lnTo>
                    <a:pt x="680" y="1030"/>
                  </a:lnTo>
                  <a:lnTo>
                    <a:pt x="675" y="1031"/>
                  </a:lnTo>
                  <a:lnTo>
                    <a:pt x="673" y="1033"/>
                  </a:lnTo>
                  <a:lnTo>
                    <a:pt x="673" y="1035"/>
                  </a:lnTo>
                  <a:lnTo>
                    <a:pt x="672" y="1035"/>
                  </a:lnTo>
                  <a:lnTo>
                    <a:pt x="670" y="1035"/>
                  </a:lnTo>
                  <a:lnTo>
                    <a:pt x="668" y="1037"/>
                  </a:lnTo>
                  <a:lnTo>
                    <a:pt x="668" y="1021"/>
                  </a:lnTo>
                  <a:lnTo>
                    <a:pt x="673" y="1009"/>
                  </a:lnTo>
                  <a:lnTo>
                    <a:pt x="675" y="993"/>
                  </a:lnTo>
                  <a:lnTo>
                    <a:pt x="675" y="974"/>
                  </a:lnTo>
                  <a:lnTo>
                    <a:pt x="672" y="974"/>
                  </a:lnTo>
                  <a:lnTo>
                    <a:pt x="672" y="979"/>
                  </a:lnTo>
                  <a:lnTo>
                    <a:pt x="665" y="988"/>
                  </a:lnTo>
                  <a:lnTo>
                    <a:pt x="659" y="997"/>
                  </a:lnTo>
                  <a:lnTo>
                    <a:pt x="653" y="1005"/>
                  </a:lnTo>
                  <a:lnTo>
                    <a:pt x="640" y="1009"/>
                  </a:lnTo>
                  <a:lnTo>
                    <a:pt x="640" y="1005"/>
                  </a:lnTo>
                  <a:lnTo>
                    <a:pt x="642" y="1004"/>
                  </a:lnTo>
                  <a:lnTo>
                    <a:pt x="642" y="1002"/>
                  </a:lnTo>
                  <a:lnTo>
                    <a:pt x="642" y="1002"/>
                  </a:lnTo>
                  <a:lnTo>
                    <a:pt x="642" y="1000"/>
                  </a:lnTo>
                  <a:lnTo>
                    <a:pt x="640" y="998"/>
                  </a:lnTo>
                  <a:lnTo>
                    <a:pt x="639" y="997"/>
                  </a:lnTo>
                  <a:lnTo>
                    <a:pt x="635" y="997"/>
                  </a:lnTo>
                  <a:lnTo>
                    <a:pt x="635" y="997"/>
                  </a:lnTo>
                  <a:lnTo>
                    <a:pt x="633" y="995"/>
                  </a:lnTo>
                  <a:lnTo>
                    <a:pt x="633" y="991"/>
                  </a:lnTo>
                  <a:lnTo>
                    <a:pt x="633" y="986"/>
                  </a:lnTo>
                  <a:lnTo>
                    <a:pt x="646" y="979"/>
                  </a:lnTo>
                  <a:lnTo>
                    <a:pt x="658" y="972"/>
                  </a:lnTo>
                  <a:lnTo>
                    <a:pt x="668" y="963"/>
                  </a:lnTo>
                  <a:lnTo>
                    <a:pt x="675" y="951"/>
                  </a:lnTo>
                  <a:lnTo>
                    <a:pt x="679" y="937"/>
                  </a:lnTo>
                  <a:lnTo>
                    <a:pt x="682" y="932"/>
                  </a:lnTo>
                  <a:lnTo>
                    <a:pt x="684" y="928"/>
                  </a:lnTo>
                  <a:lnTo>
                    <a:pt x="687" y="925"/>
                  </a:lnTo>
                  <a:lnTo>
                    <a:pt x="679" y="925"/>
                  </a:lnTo>
                  <a:lnTo>
                    <a:pt x="679" y="932"/>
                  </a:lnTo>
                  <a:lnTo>
                    <a:pt x="677" y="937"/>
                  </a:lnTo>
                  <a:lnTo>
                    <a:pt x="675" y="941"/>
                  </a:lnTo>
                  <a:lnTo>
                    <a:pt x="672" y="942"/>
                  </a:lnTo>
                  <a:lnTo>
                    <a:pt x="666" y="942"/>
                  </a:lnTo>
                  <a:lnTo>
                    <a:pt x="659" y="944"/>
                  </a:lnTo>
                  <a:lnTo>
                    <a:pt x="656" y="946"/>
                  </a:lnTo>
                  <a:lnTo>
                    <a:pt x="653" y="948"/>
                  </a:lnTo>
                  <a:lnTo>
                    <a:pt x="647" y="948"/>
                  </a:lnTo>
                  <a:lnTo>
                    <a:pt x="640" y="948"/>
                  </a:lnTo>
                  <a:lnTo>
                    <a:pt x="642" y="934"/>
                  </a:lnTo>
                  <a:lnTo>
                    <a:pt x="644" y="923"/>
                  </a:lnTo>
                  <a:lnTo>
                    <a:pt x="647" y="913"/>
                  </a:lnTo>
                  <a:lnTo>
                    <a:pt x="653" y="897"/>
                  </a:lnTo>
                  <a:lnTo>
                    <a:pt x="663" y="897"/>
                  </a:lnTo>
                  <a:lnTo>
                    <a:pt x="665" y="892"/>
                  </a:lnTo>
                  <a:lnTo>
                    <a:pt x="665" y="887"/>
                  </a:lnTo>
                  <a:lnTo>
                    <a:pt x="666" y="883"/>
                  </a:lnTo>
                  <a:lnTo>
                    <a:pt x="668" y="880"/>
                  </a:lnTo>
                  <a:lnTo>
                    <a:pt x="656" y="880"/>
                  </a:lnTo>
                  <a:lnTo>
                    <a:pt x="656" y="867"/>
                  </a:lnTo>
                  <a:lnTo>
                    <a:pt x="640" y="867"/>
                  </a:lnTo>
                  <a:lnTo>
                    <a:pt x="633" y="857"/>
                  </a:lnTo>
                  <a:lnTo>
                    <a:pt x="625" y="848"/>
                  </a:lnTo>
                  <a:lnTo>
                    <a:pt x="618" y="836"/>
                  </a:lnTo>
                  <a:lnTo>
                    <a:pt x="623" y="832"/>
                  </a:lnTo>
                  <a:lnTo>
                    <a:pt x="626" y="831"/>
                  </a:lnTo>
                  <a:lnTo>
                    <a:pt x="630" y="829"/>
                  </a:lnTo>
                  <a:lnTo>
                    <a:pt x="633" y="825"/>
                  </a:lnTo>
                  <a:lnTo>
                    <a:pt x="635" y="824"/>
                  </a:lnTo>
                  <a:lnTo>
                    <a:pt x="639" y="819"/>
                  </a:lnTo>
                  <a:lnTo>
                    <a:pt x="640" y="813"/>
                  </a:lnTo>
                  <a:lnTo>
                    <a:pt x="644" y="815"/>
                  </a:lnTo>
                  <a:lnTo>
                    <a:pt x="646" y="815"/>
                  </a:lnTo>
                  <a:lnTo>
                    <a:pt x="646" y="815"/>
                  </a:lnTo>
                  <a:lnTo>
                    <a:pt x="647" y="817"/>
                  </a:lnTo>
                  <a:lnTo>
                    <a:pt x="649" y="817"/>
                  </a:lnTo>
                  <a:lnTo>
                    <a:pt x="654" y="827"/>
                  </a:lnTo>
                  <a:lnTo>
                    <a:pt x="656" y="839"/>
                  </a:lnTo>
                  <a:lnTo>
                    <a:pt x="659" y="852"/>
                  </a:lnTo>
                  <a:lnTo>
                    <a:pt x="672" y="855"/>
                  </a:lnTo>
                  <a:lnTo>
                    <a:pt x="672" y="848"/>
                  </a:lnTo>
                  <a:lnTo>
                    <a:pt x="666" y="834"/>
                  </a:lnTo>
                  <a:lnTo>
                    <a:pt x="666" y="819"/>
                  </a:lnTo>
                  <a:lnTo>
                    <a:pt x="668" y="798"/>
                  </a:lnTo>
                  <a:lnTo>
                    <a:pt x="675" y="798"/>
                  </a:lnTo>
                  <a:lnTo>
                    <a:pt x="679" y="796"/>
                  </a:lnTo>
                  <a:lnTo>
                    <a:pt x="680" y="796"/>
                  </a:lnTo>
                  <a:lnTo>
                    <a:pt x="682" y="796"/>
                  </a:lnTo>
                  <a:lnTo>
                    <a:pt x="684" y="796"/>
                  </a:lnTo>
                  <a:lnTo>
                    <a:pt x="684" y="796"/>
                  </a:lnTo>
                  <a:lnTo>
                    <a:pt x="687" y="794"/>
                  </a:lnTo>
                  <a:lnTo>
                    <a:pt x="687" y="792"/>
                  </a:lnTo>
                  <a:lnTo>
                    <a:pt x="689" y="792"/>
                  </a:lnTo>
                  <a:lnTo>
                    <a:pt x="689" y="791"/>
                  </a:lnTo>
                  <a:lnTo>
                    <a:pt x="689" y="789"/>
                  </a:lnTo>
                  <a:lnTo>
                    <a:pt x="691" y="787"/>
                  </a:lnTo>
                  <a:lnTo>
                    <a:pt x="687" y="785"/>
                  </a:lnTo>
                  <a:lnTo>
                    <a:pt x="686" y="784"/>
                  </a:lnTo>
                  <a:lnTo>
                    <a:pt x="686" y="782"/>
                  </a:lnTo>
                  <a:lnTo>
                    <a:pt x="682" y="778"/>
                  </a:lnTo>
                  <a:lnTo>
                    <a:pt x="687" y="778"/>
                  </a:lnTo>
                  <a:lnTo>
                    <a:pt x="689" y="778"/>
                  </a:lnTo>
                  <a:lnTo>
                    <a:pt x="691" y="777"/>
                  </a:lnTo>
                  <a:lnTo>
                    <a:pt x="693" y="777"/>
                  </a:lnTo>
                  <a:lnTo>
                    <a:pt x="694" y="775"/>
                  </a:lnTo>
                  <a:lnTo>
                    <a:pt x="693" y="773"/>
                  </a:lnTo>
                  <a:lnTo>
                    <a:pt x="691" y="771"/>
                  </a:lnTo>
                  <a:lnTo>
                    <a:pt x="689" y="771"/>
                  </a:lnTo>
                  <a:lnTo>
                    <a:pt x="689" y="770"/>
                  </a:lnTo>
                  <a:lnTo>
                    <a:pt x="687" y="768"/>
                  </a:lnTo>
                  <a:lnTo>
                    <a:pt x="687" y="763"/>
                  </a:lnTo>
                  <a:lnTo>
                    <a:pt x="691" y="763"/>
                  </a:lnTo>
                  <a:lnTo>
                    <a:pt x="691" y="759"/>
                  </a:lnTo>
                  <a:lnTo>
                    <a:pt x="693" y="759"/>
                  </a:lnTo>
                  <a:lnTo>
                    <a:pt x="694" y="761"/>
                  </a:lnTo>
                  <a:lnTo>
                    <a:pt x="694" y="761"/>
                  </a:lnTo>
                  <a:lnTo>
                    <a:pt x="694" y="761"/>
                  </a:lnTo>
                  <a:lnTo>
                    <a:pt x="696" y="761"/>
                  </a:lnTo>
                  <a:lnTo>
                    <a:pt x="698" y="759"/>
                  </a:lnTo>
                  <a:lnTo>
                    <a:pt x="700" y="756"/>
                  </a:lnTo>
                  <a:lnTo>
                    <a:pt x="700" y="750"/>
                  </a:lnTo>
                  <a:lnTo>
                    <a:pt x="701" y="745"/>
                  </a:lnTo>
                  <a:lnTo>
                    <a:pt x="703" y="738"/>
                  </a:lnTo>
                  <a:lnTo>
                    <a:pt x="707" y="733"/>
                  </a:lnTo>
                  <a:lnTo>
                    <a:pt x="708" y="731"/>
                  </a:lnTo>
                  <a:lnTo>
                    <a:pt x="712" y="729"/>
                  </a:lnTo>
                  <a:lnTo>
                    <a:pt x="715" y="729"/>
                  </a:lnTo>
                  <a:lnTo>
                    <a:pt x="721" y="729"/>
                  </a:lnTo>
                  <a:lnTo>
                    <a:pt x="736" y="735"/>
                  </a:lnTo>
                  <a:lnTo>
                    <a:pt x="754" y="735"/>
                  </a:lnTo>
                  <a:lnTo>
                    <a:pt x="773" y="731"/>
                  </a:lnTo>
                  <a:lnTo>
                    <a:pt x="792" y="726"/>
                  </a:lnTo>
                  <a:lnTo>
                    <a:pt x="810" y="724"/>
                  </a:lnTo>
                  <a:close/>
                  <a:moveTo>
                    <a:pt x="813" y="675"/>
                  </a:moveTo>
                  <a:lnTo>
                    <a:pt x="817" y="689"/>
                  </a:lnTo>
                  <a:lnTo>
                    <a:pt x="820" y="702"/>
                  </a:lnTo>
                  <a:lnTo>
                    <a:pt x="818" y="712"/>
                  </a:lnTo>
                  <a:lnTo>
                    <a:pt x="810" y="721"/>
                  </a:lnTo>
                  <a:lnTo>
                    <a:pt x="810" y="717"/>
                  </a:lnTo>
                  <a:lnTo>
                    <a:pt x="808" y="716"/>
                  </a:lnTo>
                  <a:lnTo>
                    <a:pt x="808" y="714"/>
                  </a:lnTo>
                  <a:lnTo>
                    <a:pt x="808" y="712"/>
                  </a:lnTo>
                  <a:lnTo>
                    <a:pt x="808" y="712"/>
                  </a:lnTo>
                  <a:lnTo>
                    <a:pt x="808" y="710"/>
                  </a:lnTo>
                  <a:lnTo>
                    <a:pt x="808" y="710"/>
                  </a:lnTo>
                  <a:lnTo>
                    <a:pt x="806" y="709"/>
                  </a:lnTo>
                  <a:lnTo>
                    <a:pt x="803" y="705"/>
                  </a:lnTo>
                  <a:lnTo>
                    <a:pt x="803" y="717"/>
                  </a:lnTo>
                  <a:lnTo>
                    <a:pt x="790" y="717"/>
                  </a:lnTo>
                  <a:lnTo>
                    <a:pt x="789" y="714"/>
                  </a:lnTo>
                  <a:lnTo>
                    <a:pt x="789" y="714"/>
                  </a:lnTo>
                  <a:lnTo>
                    <a:pt x="789" y="712"/>
                  </a:lnTo>
                  <a:lnTo>
                    <a:pt x="789" y="712"/>
                  </a:lnTo>
                  <a:lnTo>
                    <a:pt x="787" y="710"/>
                  </a:lnTo>
                  <a:lnTo>
                    <a:pt x="789" y="696"/>
                  </a:lnTo>
                  <a:lnTo>
                    <a:pt x="790" y="679"/>
                  </a:lnTo>
                  <a:lnTo>
                    <a:pt x="797" y="679"/>
                  </a:lnTo>
                  <a:lnTo>
                    <a:pt x="801" y="677"/>
                  </a:lnTo>
                  <a:lnTo>
                    <a:pt x="804" y="677"/>
                  </a:lnTo>
                  <a:lnTo>
                    <a:pt x="808" y="675"/>
                  </a:lnTo>
                  <a:lnTo>
                    <a:pt x="813" y="675"/>
                  </a:lnTo>
                  <a:close/>
                  <a:moveTo>
                    <a:pt x="2099" y="668"/>
                  </a:moveTo>
                  <a:lnTo>
                    <a:pt x="2138" y="672"/>
                  </a:lnTo>
                  <a:lnTo>
                    <a:pt x="2136" y="682"/>
                  </a:lnTo>
                  <a:lnTo>
                    <a:pt x="2133" y="689"/>
                  </a:lnTo>
                  <a:lnTo>
                    <a:pt x="2129" y="695"/>
                  </a:lnTo>
                  <a:lnTo>
                    <a:pt x="2122" y="702"/>
                  </a:lnTo>
                  <a:lnTo>
                    <a:pt x="2131" y="702"/>
                  </a:lnTo>
                  <a:lnTo>
                    <a:pt x="2138" y="703"/>
                  </a:lnTo>
                  <a:lnTo>
                    <a:pt x="2145" y="705"/>
                  </a:lnTo>
                  <a:lnTo>
                    <a:pt x="2150" y="705"/>
                  </a:lnTo>
                  <a:lnTo>
                    <a:pt x="2150" y="712"/>
                  </a:lnTo>
                  <a:lnTo>
                    <a:pt x="2152" y="716"/>
                  </a:lnTo>
                  <a:lnTo>
                    <a:pt x="2152" y="719"/>
                  </a:lnTo>
                  <a:lnTo>
                    <a:pt x="2152" y="723"/>
                  </a:lnTo>
                  <a:lnTo>
                    <a:pt x="2150" y="724"/>
                  </a:lnTo>
                  <a:lnTo>
                    <a:pt x="2141" y="740"/>
                  </a:lnTo>
                  <a:lnTo>
                    <a:pt x="2129" y="752"/>
                  </a:lnTo>
                  <a:lnTo>
                    <a:pt x="2112" y="761"/>
                  </a:lnTo>
                  <a:lnTo>
                    <a:pt x="2093" y="763"/>
                  </a:lnTo>
                  <a:lnTo>
                    <a:pt x="2093" y="743"/>
                  </a:lnTo>
                  <a:lnTo>
                    <a:pt x="2094" y="726"/>
                  </a:lnTo>
                  <a:lnTo>
                    <a:pt x="2096" y="709"/>
                  </a:lnTo>
                  <a:lnTo>
                    <a:pt x="2099" y="691"/>
                  </a:lnTo>
                  <a:lnTo>
                    <a:pt x="2099" y="668"/>
                  </a:lnTo>
                  <a:close/>
                  <a:moveTo>
                    <a:pt x="1977" y="564"/>
                  </a:moveTo>
                  <a:lnTo>
                    <a:pt x="1979" y="565"/>
                  </a:lnTo>
                  <a:lnTo>
                    <a:pt x="1979" y="565"/>
                  </a:lnTo>
                  <a:lnTo>
                    <a:pt x="1981" y="565"/>
                  </a:lnTo>
                  <a:lnTo>
                    <a:pt x="1981" y="567"/>
                  </a:lnTo>
                  <a:lnTo>
                    <a:pt x="1984" y="567"/>
                  </a:lnTo>
                  <a:lnTo>
                    <a:pt x="1986" y="572"/>
                  </a:lnTo>
                  <a:lnTo>
                    <a:pt x="1988" y="578"/>
                  </a:lnTo>
                  <a:lnTo>
                    <a:pt x="1988" y="583"/>
                  </a:lnTo>
                  <a:lnTo>
                    <a:pt x="1988" y="590"/>
                  </a:lnTo>
                  <a:lnTo>
                    <a:pt x="1993" y="592"/>
                  </a:lnTo>
                  <a:lnTo>
                    <a:pt x="1995" y="592"/>
                  </a:lnTo>
                  <a:lnTo>
                    <a:pt x="1997" y="592"/>
                  </a:lnTo>
                  <a:lnTo>
                    <a:pt x="1998" y="593"/>
                  </a:lnTo>
                  <a:lnTo>
                    <a:pt x="2000" y="595"/>
                  </a:lnTo>
                  <a:lnTo>
                    <a:pt x="2002" y="597"/>
                  </a:lnTo>
                  <a:lnTo>
                    <a:pt x="2003" y="600"/>
                  </a:lnTo>
                  <a:lnTo>
                    <a:pt x="2003" y="604"/>
                  </a:lnTo>
                  <a:lnTo>
                    <a:pt x="2003" y="611"/>
                  </a:lnTo>
                  <a:lnTo>
                    <a:pt x="2000" y="611"/>
                  </a:lnTo>
                  <a:lnTo>
                    <a:pt x="2000" y="614"/>
                  </a:lnTo>
                  <a:lnTo>
                    <a:pt x="1986" y="611"/>
                  </a:lnTo>
                  <a:lnTo>
                    <a:pt x="1974" y="607"/>
                  </a:lnTo>
                  <a:lnTo>
                    <a:pt x="1962" y="602"/>
                  </a:lnTo>
                  <a:lnTo>
                    <a:pt x="1955" y="595"/>
                  </a:lnTo>
                  <a:lnTo>
                    <a:pt x="1953" y="592"/>
                  </a:lnTo>
                  <a:lnTo>
                    <a:pt x="1951" y="588"/>
                  </a:lnTo>
                  <a:lnTo>
                    <a:pt x="1951" y="585"/>
                  </a:lnTo>
                  <a:lnTo>
                    <a:pt x="1949" y="579"/>
                  </a:lnTo>
                  <a:lnTo>
                    <a:pt x="1962" y="579"/>
                  </a:lnTo>
                  <a:lnTo>
                    <a:pt x="1962" y="576"/>
                  </a:lnTo>
                  <a:lnTo>
                    <a:pt x="1963" y="572"/>
                  </a:lnTo>
                  <a:lnTo>
                    <a:pt x="1963" y="571"/>
                  </a:lnTo>
                  <a:lnTo>
                    <a:pt x="1963" y="569"/>
                  </a:lnTo>
                  <a:lnTo>
                    <a:pt x="1965" y="567"/>
                  </a:lnTo>
                  <a:lnTo>
                    <a:pt x="1967" y="567"/>
                  </a:lnTo>
                  <a:lnTo>
                    <a:pt x="1969" y="565"/>
                  </a:lnTo>
                  <a:lnTo>
                    <a:pt x="1970" y="565"/>
                  </a:lnTo>
                  <a:lnTo>
                    <a:pt x="1974" y="565"/>
                  </a:lnTo>
                  <a:lnTo>
                    <a:pt x="1977" y="564"/>
                  </a:lnTo>
                  <a:close/>
                  <a:moveTo>
                    <a:pt x="909" y="510"/>
                  </a:moveTo>
                  <a:lnTo>
                    <a:pt x="921" y="510"/>
                  </a:lnTo>
                  <a:lnTo>
                    <a:pt x="918" y="522"/>
                  </a:lnTo>
                  <a:lnTo>
                    <a:pt x="913" y="532"/>
                  </a:lnTo>
                  <a:lnTo>
                    <a:pt x="907" y="539"/>
                  </a:lnTo>
                  <a:lnTo>
                    <a:pt x="902" y="548"/>
                  </a:lnTo>
                  <a:lnTo>
                    <a:pt x="900" y="558"/>
                  </a:lnTo>
                  <a:lnTo>
                    <a:pt x="902" y="569"/>
                  </a:lnTo>
                  <a:lnTo>
                    <a:pt x="904" y="581"/>
                  </a:lnTo>
                  <a:lnTo>
                    <a:pt x="904" y="592"/>
                  </a:lnTo>
                  <a:lnTo>
                    <a:pt x="900" y="602"/>
                  </a:lnTo>
                  <a:lnTo>
                    <a:pt x="890" y="611"/>
                  </a:lnTo>
                  <a:lnTo>
                    <a:pt x="890" y="602"/>
                  </a:lnTo>
                  <a:lnTo>
                    <a:pt x="892" y="595"/>
                  </a:lnTo>
                  <a:lnTo>
                    <a:pt x="892" y="590"/>
                  </a:lnTo>
                  <a:lnTo>
                    <a:pt x="892" y="586"/>
                  </a:lnTo>
                  <a:lnTo>
                    <a:pt x="890" y="583"/>
                  </a:lnTo>
                  <a:lnTo>
                    <a:pt x="886" y="579"/>
                  </a:lnTo>
                  <a:lnTo>
                    <a:pt x="883" y="578"/>
                  </a:lnTo>
                  <a:lnTo>
                    <a:pt x="879" y="578"/>
                  </a:lnTo>
                  <a:lnTo>
                    <a:pt x="878" y="576"/>
                  </a:lnTo>
                  <a:lnTo>
                    <a:pt x="874" y="574"/>
                  </a:lnTo>
                  <a:lnTo>
                    <a:pt x="872" y="569"/>
                  </a:lnTo>
                  <a:lnTo>
                    <a:pt x="871" y="564"/>
                  </a:lnTo>
                  <a:lnTo>
                    <a:pt x="890" y="564"/>
                  </a:lnTo>
                  <a:lnTo>
                    <a:pt x="890" y="557"/>
                  </a:lnTo>
                  <a:lnTo>
                    <a:pt x="886" y="553"/>
                  </a:lnTo>
                  <a:lnTo>
                    <a:pt x="885" y="551"/>
                  </a:lnTo>
                  <a:lnTo>
                    <a:pt x="883" y="550"/>
                  </a:lnTo>
                  <a:lnTo>
                    <a:pt x="881" y="546"/>
                  </a:lnTo>
                  <a:lnTo>
                    <a:pt x="879" y="541"/>
                  </a:lnTo>
                  <a:lnTo>
                    <a:pt x="890" y="534"/>
                  </a:lnTo>
                  <a:lnTo>
                    <a:pt x="899" y="527"/>
                  </a:lnTo>
                  <a:lnTo>
                    <a:pt x="909" y="522"/>
                  </a:lnTo>
                  <a:lnTo>
                    <a:pt x="909" y="510"/>
                  </a:lnTo>
                  <a:close/>
                  <a:moveTo>
                    <a:pt x="96" y="0"/>
                  </a:moveTo>
                  <a:lnTo>
                    <a:pt x="103" y="0"/>
                  </a:lnTo>
                  <a:lnTo>
                    <a:pt x="108" y="0"/>
                  </a:lnTo>
                  <a:lnTo>
                    <a:pt x="113" y="2"/>
                  </a:lnTo>
                  <a:lnTo>
                    <a:pt x="117" y="2"/>
                  </a:lnTo>
                  <a:lnTo>
                    <a:pt x="122" y="3"/>
                  </a:lnTo>
                  <a:lnTo>
                    <a:pt x="127" y="23"/>
                  </a:lnTo>
                  <a:lnTo>
                    <a:pt x="132" y="40"/>
                  </a:lnTo>
                  <a:lnTo>
                    <a:pt x="138" y="57"/>
                  </a:lnTo>
                  <a:lnTo>
                    <a:pt x="141" y="80"/>
                  </a:lnTo>
                  <a:lnTo>
                    <a:pt x="136" y="84"/>
                  </a:lnTo>
                  <a:lnTo>
                    <a:pt x="131" y="87"/>
                  </a:lnTo>
                  <a:lnTo>
                    <a:pt x="127" y="92"/>
                  </a:lnTo>
                  <a:lnTo>
                    <a:pt x="124" y="99"/>
                  </a:lnTo>
                  <a:lnTo>
                    <a:pt x="122" y="106"/>
                  </a:lnTo>
                  <a:lnTo>
                    <a:pt x="125" y="106"/>
                  </a:lnTo>
                  <a:lnTo>
                    <a:pt x="134" y="99"/>
                  </a:lnTo>
                  <a:lnTo>
                    <a:pt x="141" y="98"/>
                  </a:lnTo>
                  <a:lnTo>
                    <a:pt x="148" y="98"/>
                  </a:lnTo>
                  <a:lnTo>
                    <a:pt x="157" y="96"/>
                  </a:lnTo>
                  <a:lnTo>
                    <a:pt x="164" y="91"/>
                  </a:lnTo>
                  <a:lnTo>
                    <a:pt x="164" y="64"/>
                  </a:lnTo>
                  <a:lnTo>
                    <a:pt x="183" y="64"/>
                  </a:lnTo>
                  <a:lnTo>
                    <a:pt x="186" y="70"/>
                  </a:lnTo>
                  <a:lnTo>
                    <a:pt x="188" y="75"/>
                  </a:lnTo>
                  <a:lnTo>
                    <a:pt x="190" y="82"/>
                  </a:lnTo>
                  <a:lnTo>
                    <a:pt x="193" y="87"/>
                  </a:lnTo>
                  <a:lnTo>
                    <a:pt x="195" y="91"/>
                  </a:lnTo>
                  <a:lnTo>
                    <a:pt x="206" y="84"/>
                  </a:lnTo>
                  <a:lnTo>
                    <a:pt x="218" y="80"/>
                  </a:lnTo>
                  <a:lnTo>
                    <a:pt x="234" y="80"/>
                  </a:lnTo>
                  <a:lnTo>
                    <a:pt x="241" y="89"/>
                  </a:lnTo>
                  <a:lnTo>
                    <a:pt x="249" y="92"/>
                  </a:lnTo>
                  <a:lnTo>
                    <a:pt x="256" y="94"/>
                  </a:lnTo>
                  <a:lnTo>
                    <a:pt x="265" y="99"/>
                  </a:lnTo>
                  <a:lnTo>
                    <a:pt x="272" y="110"/>
                  </a:lnTo>
                  <a:lnTo>
                    <a:pt x="284" y="106"/>
                  </a:lnTo>
                  <a:lnTo>
                    <a:pt x="291" y="105"/>
                  </a:lnTo>
                  <a:lnTo>
                    <a:pt x="296" y="106"/>
                  </a:lnTo>
                  <a:lnTo>
                    <a:pt x="300" y="110"/>
                  </a:lnTo>
                  <a:lnTo>
                    <a:pt x="307" y="110"/>
                  </a:lnTo>
                  <a:lnTo>
                    <a:pt x="314" y="106"/>
                  </a:lnTo>
                  <a:lnTo>
                    <a:pt x="314" y="84"/>
                  </a:lnTo>
                  <a:lnTo>
                    <a:pt x="337" y="84"/>
                  </a:lnTo>
                  <a:lnTo>
                    <a:pt x="342" y="92"/>
                  </a:lnTo>
                  <a:lnTo>
                    <a:pt x="347" y="101"/>
                  </a:lnTo>
                  <a:lnTo>
                    <a:pt x="349" y="112"/>
                  </a:lnTo>
                  <a:lnTo>
                    <a:pt x="349" y="126"/>
                  </a:lnTo>
                  <a:lnTo>
                    <a:pt x="365" y="126"/>
                  </a:lnTo>
                  <a:lnTo>
                    <a:pt x="365" y="131"/>
                  </a:lnTo>
                  <a:lnTo>
                    <a:pt x="368" y="131"/>
                  </a:lnTo>
                  <a:lnTo>
                    <a:pt x="370" y="145"/>
                  </a:lnTo>
                  <a:lnTo>
                    <a:pt x="371" y="164"/>
                  </a:lnTo>
                  <a:lnTo>
                    <a:pt x="375" y="181"/>
                  </a:lnTo>
                  <a:lnTo>
                    <a:pt x="380" y="192"/>
                  </a:lnTo>
                  <a:lnTo>
                    <a:pt x="385" y="197"/>
                  </a:lnTo>
                  <a:lnTo>
                    <a:pt x="389" y="201"/>
                  </a:lnTo>
                  <a:lnTo>
                    <a:pt x="392" y="204"/>
                  </a:lnTo>
                  <a:lnTo>
                    <a:pt x="396" y="209"/>
                  </a:lnTo>
                  <a:lnTo>
                    <a:pt x="399" y="222"/>
                  </a:lnTo>
                  <a:lnTo>
                    <a:pt x="392" y="234"/>
                  </a:lnTo>
                  <a:lnTo>
                    <a:pt x="391" y="244"/>
                  </a:lnTo>
                  <a:lnTo>
                    <a:pt x="391" y="255"/>
                  </a:lnTo>
                  <a:lnTo>
                    <a:pt x="387" y="269"/>
                  </a:lnTo>
                  <a:lnTo>
                    <a:pt x="377" y="269"/>
                  </a:lnTo>
                  <a:lnTo>
                    <a:pt x="370" y="270"/>
                  </a:lnTo>
                  <a:lnTo>
                    <a:pt x="361" y="276"/>
                  </a:lnTo>
                  <a:lnTo>
                    <a:pt x="349" y="279"/>
                  </a:lnTo>
                  <a:lnTo>
                    <a:pt x="349" y="291"/>
                  </a:lnTo>
                  <a:lnTo>
                    <a:pt x="342" y="295"/>
                  </a:lnTo>
                  <a:lnTo>
                    <a:pt x="337" y="298"/>
                  </a:lnTo>
                  <a:lnTo>
                    <a:pt x="331" y="304"/>
                  </a:lnTo>
                  <a:lnTo>
                    <a:pt x="326" y="307"/>
                  </a:lnTo>
                  <a:lnTo>
                    <a:pt x="323" y="311"/>
                  </a:lnTo>
                  <a:lnTo>
                    <a:pt x="272" y="307"/>
                  </a:lnTo>
                  <a:lnTo>
                    <a:pt x="262" y="312"/>
                  </a:lnTo>
                  <a:lnTo>
                    <a:pt x="249" y="321"/>
                  </a:lnTo>
                  <a:lnTo>
                    <a:pt x="237" y="326"/>
                  </a:lnTo>
                  <a:lnTo>
                    <a:pt x="221" y="325"/>
                  </a:lnTo>
                  <a:lnTo>
                    <a:pt x="202" y="321"/>
                  </a:lnTo>
                  <a:lnTo>
                    <a:pt x="179" y="323"/>
                  </a:lnTo>
                  <a:lnTo>
                    <a:pt x="178" y="330"/>
                  </a:lnTo>
                  <a:lnTo>
                    <a:pt x="176" y="333"/>
                  </a:lnTo>
                  <a:lnTo>
                    <a:pt x="173" y="337"/>
                  </a:lnTo>
                  <a:lnTo>
                    <a:pt x="167" y="337"/>
                  </a:lnTo>
                  <a:lnTo>
                    <a:pt x="162" y="337"/>
                  </a:lnTo>
                  <a:lnTo>
                    <a:pt x="153" y="337"/>
                  </a:lnTo>
                  <a:lnTo>
                    <a:pt x="143" y="335"/>
                  </a:lnTo>
                  <a:lnTo>
                    <a:pt x="129" y="335"/>
                  </a:lnTo>
                  <a:lnTo>
                    <a:pt x="115" y="330"/>
                  </a:lnTo>
                  <a:lnTo>
                    <a:pt x="104" y="321"/>
                  </a:lnTo>
                  <a:lnTo>
                    <a:pt x="94" y="311"/>
                  </a:lnTo>
                  <a:lnTo>
                    <a:pt x="85" y="300"/>
                  </a:lnTo>
                  <a:lnTo>
                    <a:pt x="73" y="291"/>
                  </a:lnTo>
                  <a:lnTo>
                    <a:pt x="68" y="265"/>
                  </a:lnTo>
                  <a:lnTo>
                    <a:pt x="57" y="265"/>
                  </a:lnTo>
                  <a:lnTo>
                    <a:pt x="57" y="249"/>
                  </a:lnTo>
                  <a:lnTo>
                    <a:pt x="42" y="248"/>
                  </a:lnTo>
                  <a:lnTo>
                    <a:pt x="29" y="243"/>
                  </a:lnTo>
                  <a:lnTo>
                    <a:pt x="17" y="237"/>
                  </a:lnTo>
                  <a:lnTo>
                    <a:pt x="3" y="234"/>
                  </a:lnTo>
                  <a:lnTo>
                    <a:pt x="1" y="227"/>
                  </a:lnTo>
                  <a:lnTo>
                    <a:pt x="0" y="218"/>
                  </a:lnTo>
                  <a:lnTo>
                    <a:pt x="0" y="208"/>
                  </a:lnTo>
                  <a:lnTo>
                    <a:pt x="1" y="206"/>
                  </a:lnTo>
                  <a:lnTo>
                    <a:pt x="1" y="204"/>
                  </a:lnTo>
                  <a:lnTo>
                    <a:pt x="1" y="204"/>
                  </a:lnTo>
                  <a:lnTo>
                    <a:pt x="1" y="202"/>
                  </a:lnTo>
                  <a:lnTo>
                    <a:pt x="3" y="199"/>
                  </a:lnTo>
                  <a:lnTo>
                    <a:pt x="19" y="199"/>
                  </a:lnTo>
                  <a:lnTo>
                    <a:pt x="21" y="204"/>
                  </a:lnTo>
                  <a:lnTo>
                    <a:pt x="22" y="208"/>
                  </a:lnTo>
                  <a:lnTo>
                    <a:pt x="26" y="211"/>
                  </a:lnTo>
                  <a:lnTo>
                    <a:pt x="31" y="208"/>
                  </a:lnTo>
                  <a:lnTo>
                    <a:pt x="38" y="204"/>
                  </a:lnTo>
                  <a:lnTo>
                    <a:pt x="45" y="202"/>
                  </a:lnTo>
                  <a:lnTo>
                    <a:pt x="45" y="180"/>
                  </a:lnTo>
                  <a:lnTo>
                    <a:pt x="40" y="167"/>
                  </a:lnTo>
                  <a:lnTo>
                    <a:pt x="42" y="155"/>
                  </a:lnTo>
                  <a:lnTo>
                    <a:pt x="45" y="145"/>
                  </a:lnTo>
                  <a:lnTo>
                    <a:pt x="35" y="145"/>
                  </a:lnTo>
                  <a:lnTo>
                    <a:pt x="33" y="147"/>
                  </a:lnTo>
                  <a:lnTo>
                    <a:pt x="31" y="147"/>
                  </a:lnTo>
                  <a:lnTo>
                    <a:pt x="31" y="148"/>
                  </a:lnTo>
                  <a:lnTo>
                    <a:pt x="29" y="148"/>
                  </a:lnTo>
                  <a:lnTo>
                    <a:pt x="26" y="150"/>
                  </a:lnTo>
                  <a:lnTo>
                    <a:pt x="22" y="140"/>
                  </a:lnTo>
                  <a:lnTo>
                    <a:pt x="15" y="134"/>
                  </a:lnTo>
                  <a:lnTo>
                    <a:pt x="10" y="131"/>
                  </a:lnTo>
                  <a:lnTo>
                    <a:pt x="7" y="124"/>
                  </a:lnTo>
                  <a:lnTo>
                    <a:pt x="3" y="110"/>
                  </a:lnTo>
                  <a:lnTo>
                    <a:pt x="42" y="106"/>
                  </a:lnTo>
                  <a:lnTo>
                    <a:pt x="43" y="108"/>
                  </a:lnTo>
                  <a:lnTo>
                    <a:pt x="43" y="110"/>
                  </a:lnTo>
                  <a:lnTo>
                    <a:pt x="45" y="112"/>
                  </a:lnTo>
                  <a:lnTo>
                    <a:pt x="45" y="112"/>
                  </a:lnTo>
                  <a:lnTo>
                    <a:pt x="45" y="113"/>
                  </a:lnTo>
                  <a:lnTo>
                    <a:pt x="47" y="115"/>
                  </a:lnTo>
                  <a:lnTo>
                    <a:pt x="50" y="117"/>
                  </a:lnTo>
                  <a:lnTo>
                    <a:pt x="57" y="119"/>
                  </a:lnTo>
                  <a:lnTo>
                    <a:pt x="57" y="103"/>
                  </a:lnTo>
                  <a:lnTo>
                    <a:pt x="80" y="103"/>
                  </a:lnTo>
                  <a:lnTo>
                    <a:pt x="80" y="87"/>
                  </a:lnTo>
                  <a:lnTo>
                    <a:pt x="75" y="85"/>
                  </a:lnTo>
                  <a:lnTo>
                    <a:pt x="71" y="85"/>
                  </a:lnTo>
                  <a:lnTo>
                    <a:pt x="70" y="84"/>
                  </a:lnTo>
                  <a:lnTo>
                    <a:pt x="68" y="82"/>
                  </a:lnTo>
                  <a:lnTo>
                    <a:pt x="68" y="80"/>
                  </a:lnTo>
                  <a:lnTo>
                    <a:pt x="68" y="78"/>
                  </a:lnTo>
                  <a:lnTo>
                    <a:pt x="66" y="78"/>
                  </a:lnTo>
                  <a:lnTo>
                    <a:pt x="64" y="77"/>
                  </a:lnTo>
                  <a:lnTo>
                    <a:pt x="54" y="73"/>
                  </a:lnTo>
                  <a:lnTo>
                    <a:pt x="42" y="73"/>
                  </a:lnTo>
                  <a:lnTo>
                    <a:pt x="28" y="73"/>
                  </a:lnTo>
                  <a:lnTo>
                    <a:pt x="19" y="73"/>
                  </a:lnTo>
                  <a:lnTo>
                    <a:pt x="19" y="54"/>
                  </a:lnTo>
                  <a:lnTo>
                    <a:pt x="22" y="49"/>
                  </a:lnTo>
                  <a:lnTo>
                    <a:pt x="24" y="44"/>
                  </a:lnTo>
                  <a:lnTo>
                    <a:pt x="28" y="38"/>
                  </a:lnTo>
                  <a:lnTo>
                    <a:pt x="29" y="33"/>
                  </a:lnTo>
                  <a:lnTo>
                    <a:pt x="35" y="31"/>
                  </a:lnTo>
                  <a:lnTo>
                    <a:pt x="38" y="31"/>
                  </a:lnTo>
                  <a:lnTo>
                    <a:pt x="43" y="30"/>
                  </a:lnTo>
                  <a:lnTo>
                    <a:pt x="49" y="30"/>
                  </a:lnTo>
                  <a:lnTo>
                    <a:pt x="49" y="7"/>
                  </a:lnTo>
                  <a:lnTo>
                    <a:pt x="64" y="7"/>
                  </a:lnTo>
                  <a:lnTo>
                    <a:pt x="75" y="7"/>
                  </a:lnTo>
                  <a:lnTo>
                    <a:pt x="85" y="9"/>
                  </a:lnTo>
                  <a:lnTo>
                    <a:pt x="96" y="10"/>
                  </a:lnTo>
                  <a:lnTo>
                    <a:pt x="96" y="0"/>
                  </a:lnTo>
                  <a:close/>
                </a:path>
              </a:pathLst>
            </a:custGeom>
            <a:solidFill>
              <a:schemeClr val="bg1">
                <a:lumMod val="95000"/>
              </a:schemeClr>
            </a:solidFill>
            <a:ln w="3240">
              <a:noFill/>
            </a:ln>
          </p:spPr>
          <p:style>
            <a:lnRef idx="0"/>
            <a:fillRef idx="0"/>
            <a:effectRef idx="0"/>
            <a:fontRef idx="minor"/>
          </p:style>
        </p:sp>
        <p:sp>
          <p:nvSpPr>
            <p:cNvPr id="178" name="CustomShape 3"/>
            <p:cNvSpPr/>
            <p:nvPr/>
          </p:nvSpPr>
          <p:spPr>
            <a:xfrm>
              <a:off x="4185000" y="-66600"/>
              <a:ext cx="8006400" cy="6441480"/>
            </a:xfrm>
            <a:custGeom>
              <a:avLst/>
              <a:gdLst/>
              <a:ahLst/>
              <a:rect l="l" t="t" r="r" b="b"/>
              <a:pathLst>
                <a:path w="4287" h="3449">
                  <a:moveTo>
                    <a:pt x="1896" y="300"/>
                  </a:moveTo>
                  <a:lnTo>
                    <a:pt x="1896" y="307"/>
                  </a:lnTo>
                  <a:lnTo>
                    <a:pt x="1896" y="311"/>
                  </a:lnTo>
                  <a:lnTo>
                    <a:pt x="1898" y="316"/>
                  </a:lnTo>
                  <a:lnTo>
                    <a:pt x="1900" y="320"/>
                  </a:lnTo>
                  <a:lnTo>
                    <a:pt x="1900" y="313"/>
                  </a:lnTo>
                  <a:lnTo>
                    <a:pt x="1898" y="307"/>
                  </a:lnTo>
                  <a:lnTo>
                    <a:pt x="1898" y="304"/>
                  </a:lnTo>
                  <a:lnTo>
                    <a:pt x="1896" y="300"/>
                  </a:lnTo>
                  <a:close/>
                  <a:moveTo>
                    <a:pt x="1900" y="285"/>
                  </a:moveTo>
                  <a:lnTo>
                    <a:pt x="1900" y="293"/>
                  </a:lnTo>
                  <a:lnTo>
                    <a:pt x="1906" y="293"/>
                  </a:lnTo>
                  <a:lnTo>
                    <a:pt x="1906" y="285"/>
                  </a:lnTo>
                  <a:lnTo>
                    <a:pt x="1900" y="285"/>
                  </a:lnTo>
                  <a:close/>
                  <a:moveTo>
                    <a:pt x="1934" y="265"/>
                  </a:moveTo>
                  <a:lnTo>
                    <a:pt x="1934" y="269"/>
                  </a:lnTo>
                  <a:lnTo>
                    <a:pt x="1934" y="272"/>
                  </a:lnTo>
                  <a:lnTo>
                    <a:pt x="1936" y="274"/>
                  </a:lnTo>
                  <a:lnTo>
                    <a:pt x="1936" y="276"/>
                  </a:lnTo>
                  <a:lnTo>
                    <a:pt x="1938" y="278"/>
                  </a:lnTo>
                  <a:lnTo>
                    <a:pt x="1938" y="274"/>
                  </a:lnTo>
                  <a:lnTo>
                    <a:pt x="1940" y="272"/>
                  </a:lnTo>
                  <a:lnTo>
                    <a:pt x="1940" y="271"/>
                  </a:lnTo>
                  <a:lnTo>
                    <a:pt x="1940" y="271"/>
                  </a:lnTo>
                  <a:lnTo>
                    <a:pt x="1940" y="269"/>
                  </a:lnTo>
                  <a:lnTo>
                    <a:pt x="1941" y="265"/>
                  </a:lnTo>
                  <a:lnTo>
                    <a:pt x="1934" y="265"/>
                  </a:lnTo>
                  <a:close/>
                  <a:moveTo>
                    <a:pt x="4287" y="0"/>
                  </a:moveTo>
                  <a:lnTo>
                    <a:pt x="4287" y="389"/>
                  </a:lnTo>
                  <a:lnTo>
                    <a:pt x="4284" y="777"/>
                  </a:lnTo>
                  <a:lnTo>
                    <a:pt x="4282" y="1163"/>
                  </a:lnTo>
                  <a:lnTo>
                    <a:pt x="4280" y="1552"/>
                  </a:lnTo>
                  <a:lnTo>
                    <a:pt x="4053" y="1555"/>
                  </a:lnTo>
                  <a:lnTo>
                    <a:pt x="4039" y="1557"/>
                  </a:lnTo>
                  <a:lnTo>
                    <a:pt x="4022" y="1559"/>
                  </a:lnTo>
                  <a:lnTo>
                    <a:pt x="4006" y="1561"/>
                  </a:lnTo>
                  <a:lnTo>
                    <a:pt x="3996" y="1561"/>
                  </a:lnTo>
                  <a:lnTo>
                    <a:pt x="3985" y="1555"/>
                  </a:lnTo>
                  <a:lnTo>
                    <a:pt x="3975" y="1548"/>
                  </a:lnTo>
                  <a:lnTo>
                    <a:pt x="3961" y="1545"/>
                  </a:lnTo>
                  <a:lnTo>
                    <a:pt x="3954" y="1555"/>
                  </a:lnTo>
                  <a:lnTo>
                    <a:pt x="3942" y="1564"/>
                  </a:lnTo>
                  <a:lnTo>
                    <a:pt x="3928" y="1569"/>
                  </a:lnTo>
                  <a:lnTo>
                    <a:pt x="3916" y="1568"/>
                  </a:lnTo>
                  <a:lnTo>
                    <a:pt x="3914" y="1564"/>
                  </a:lnTo>
                  <a:lnTo>
                    <a:pt x="3912" y="1561"/>
                  </a:lnTo>
                  <a:lnTo>
                    <a:pt x="3912" y="1557"/>
                  </a:lnTo>
                  <a:lnTo>
                    <a:pt x="3912" y="1552"/>
                  </a:lnTo>
                  <a:lnTo>
                    <a:pt x="3888" y="1555"/>
                  </a:lnTo>
                  <a:lnTo>
                    <a:pt x="3877" y="1576"/>
                  </a:lnTo>
                  <a:lnTo>
                    <a:pt x="3860" y="1599"/>
                  </a:lnTo>
                  <a:lnTo>
                    <a:pt x="3837" y="1620"/>
                  </a:lnTo>
                  <a:lnTo>
                    <a:pt x="3813" y="1639"/>
                  </a:lnTo>
                  <a:lnTo>
                    <a:pt x="3788" y="1657"/>
                  </a:lnTo>
                  <a:lnTo>
                    <a:pt x="3765" y="1667"/>
                  </a:lnTo>
                  <a:lnTo>
                    <a:pt x="3776" y="1676"/>
                  </a:lnTo>
                  <a:lnTo>
                    <a:pt x="3785" y="1685"/>
                  </a:lnTo>
                  <a:lnTo>
                    <a:pt x="3795" y="1693"/>
                  </a:lnTo>
                  <a:lnTo>
                    <a:pt x="3800" y="1705"/>
                  </a:lnTo>
                  <a:lnTo>
                    <a:pt x="3804" y="1721"/>
                  </a:lnTo>
                  <a:lnTo>
                    <a:pt x="3795" y="1725"/>
                  </a:lnTo>
                  <a:lnTo>
                    <a:pt x="3783" y="1728"/>
                  </a:lnTo>
                  <a:lnTo>
                    <a:pt x="3772" y="1730"/>
                  </a:lnTo>
                  <a:lnTo>
                    <a:pt x="3765" y="1728"/>
                  </a:lnTo>
                  <a:lnTo>
                    <a:pt x="3746" y="1714"/>
                  </a:lnTo>
                  <a:lnTo>
                    <a:pt x="3725" y="1704"/>
                  </a:lnTo>
                  <a:lnTo>
                    <a:pt x="3701" y="1695"/>
                  </a:lnTo>
                  <a:lnTo>
                    <a:pt x="3699" y="1702"/>
                  </a:lnTo>
                  <a:lnTo>
                    <a:pt x="3699" y="1714"/>
                  </a:lnTo>
                  <a:lnTo>
                    <a:pt x="3699" y="1726"/>
                  </a:lnTo>
                  <a:lnTo>
                    <a:pt x="3696" y="1737"/>
                  </a:lnTo>
                  <a:lnTo>
                    <a:pt x="3694" y="1739"/>
                  </a:lnTo>
                  <a:lnTo>
                    <a:pt x="3690" y="1740"/>
                  </a:lnTo>
                  <a:lnTo>
                    <a:pt x="3687" y="1744"/>
                  </a:lnTo>
                  <a:lnTo>
                    <a:pt x="3683" y="1746"/>
                  </a:lnTo>
                  <a:lnTo>
                    <a:pt x="3680" y="1747"/>
                  </a:lnTo>
                  <a:lnTo>
                    <a:pt x="3676" y="1753"/>
                  </a:lnTo>
                  <a:lnTo>
                    <a:pt x="3680" y="1756"/>
                  </a:lnTo>
                  <a:lnTo>
                    <a:pt x="3680" y="1761"/>
                  </a:lnTo>
                  <a:lnTo>
                    <a:pt x="3682" y="1767"/>
                  </a:lnTo>
                  <a:lnTo>
                    <a:pt x="3683" y="1774"/>
                  </a:lnTo>
                  <a:lnTo>
                    <a:pt x="3685" y="1779"/>
                  </a:lnTo>
                  <a:lnTo>
                    <a:pt x="3690" y="1786"/>
                  </a:lnTo>
                  <a:lnTo>
                    <a:pt x="3696" y="1789"/>
                  </a:lnTo>
                  <a:lnTo>
                    <a:pt x="3701" y="1793"/>
                  </a:lnTo>
                  <a:lnTo>
                    <a:pt x="3704" y="1796"/>
                  </a:lnTo>
                  <a:lnTo>
                    <a:pt x="3706" y="1805"/>
                  </a:lnTo>
                  <a:lnTo>
                    <a:pt x="3708" y="1821"/>
                  </a:lnTo>
                  <a:lnTo>
                    <a:pt x="3699" y="1831"/>
                  </a:lnTo>
                  <a:lnTo>
                    <a:pt x="3696" y="1847"/>
                  </a:lnTo>
                  <a:lnTo>
                    <a:pt x="3696" y="1866"/>
                  </a:lnTo>
                  <a:lnTo>
                    <a:pt x="3713" y="1868"/>
                  </a:lnTo>
                  <a:lnTo>
                    <a:pt x="3725" y="1871"/>
                  </a:lnTo>
                  <a:lnTo>
                    <a:pt x="3739" y="1875"/>
                  </a:lnTo>
                  <a:lnTo>
                    <a:pt x="3739" y="1890"/>
                  </a:lnTo>
                  <a:lnTo>
                    <a:pt x="3746" y="1896"/>
                  </a:lnTo>
                  <a:lnTo>
                    <a:pt x="3753" y="1901"/>
                  </a:lnTo>
                  <a:lnTo>
                    <a:pt x="3762" y="1906"/>
                  </a:lnTo>
                  <a:lnTo>
                    <a:pt x="3772" y="1910"/>
                  </a:lnTo>
                  <a:lnTo>
                    <a:pt x="3781" y="1901"/>
                  </a:lnTo>
                  <a:lnTo>
                    <a:pt x="3792" y="1897"/>
                  </a:lnTo>
                  <a:lnTo>
                    <a:pt x="3807" y="1897"/>
                  </a:lnTo>
                  <a:lnTo>
                    <a:pt x="3825" y="1910"/>
                  </a:lnTo>
                  <a:lnTo>
                    <a:pt x="3844" y="1920"/>
                  </a:lnTo>
                  <a:lnTo>
                    <a:pt x="3863" y="1932"/>
                  </a:lnTo>
                  <a:lnTo>
                    <a:pt x="3881" y="1945"/>
                  </a:lnTo>
                  <a:lnTo>
                    <a:pt x="3895" y="1959"/>
                  </a:lnTo>
                  <a:lnTo>
                    <a:pt x="3903" y="1978"/>
                  </a:lnTo>
                  <a:lnTo>
                    <a:pt x="3902" y="1980"/>
                  </a:lnTo>
                  <a:lnTo>
                    <a:pt x="3900" y="1981"/>
                  </a:lnTo>
                  <a:lnTo>
                    <a:pt x="3898" y="1983"/>
                  </a:lnTo>
                  <a:lnTo>
                    <a:pt x="3898" y="1985"/>
                  </a:lnTo>
                  <a:lnTo>
                    <a:pt x="3898" y="1986"/>
                  </a:lnTo>
                  <a:lnTo>
                    <a:pt x="3896" y="1990"/>
                  </a:lnTo>
                  <a:lnTo>
                    <a:pt x="3910" y="1993"/>
                  </a:lnTo>
                  <a:lnTo>
                    <a:pt x="3921" y="1999"/>
                  </a:lnTo>
                  <a:lnTo>
                    <a:pt x="3926" y="2006"/>
                  </a:lnTo>
                  <a:lnTo>
                    <a:pt x="3929" y="2018"/>
                  </a:lnTo>
                  <a:lnTo>
                    <a:pt x="3931" y="2035"/>
                  </a:lnTo>
                  <a:lnTo>
                    <a:pt x="3922" y="2055"/>
                  </a:lnTo>
                  <a:lnTo>
                    <a:pt x="3919" y="2076"/>
                  </a:lnTo>
                  <a:lnTo>
                    <a:pt x="3916" y="2096"/>
                  </a:lnTo>
                  <a:lnTo>
                    <a:pt x="3914" y="2119"/>
                  </a:lnTo>
                  <a:lnTo>
                    <a:pt x="3907" y="2140"/>
                  </a:lnTo>
                  <a:lnTo>
                    <a:pt x="3902" y="2152"/>
                  </a:lnTo>
                  <a:lnTo>
                    <a:pt x="3893" y="2168"/>
                  </a:lnTo>
                  <a:lnTo>
                    <a:pt x="3884" y="2187"/>
                  </a:lnTo>
                  <a:lnTo>
                    <a:pt x="3877" y="2205"/>
                  </a:lnTo>
                  <a:lnTo>
                    <a:pt x="3872" y="2226"/>
                  </a:lnTo>
                  <a:lnTo>
                    <a:pt x="3874" y="2245"/>
                  </a:lnTo>
                  <a:lnTo>
                    <a:pt x="3881" y="2262"/>
                  </a:lnTo>
                  <a:lnTo>
                    <a:pt x="3891" y="2278"/>
                  </a:lnTo>
                  <a:lnTo>
                    <a:pt x="3903" y="2287"/>
                  </a:lnTo>
                  <a:lnTo>
                    <a:pt x="3917" y="2295"/>
                  </a:lnTo>
                  <a:lnTo>
                    <a:pt x="3931" y="2301"/>
                  </a:lnTo>
                  <a:lnTo>
                    <a:pt x="3943" y="2308"/>
                  </a:lnTo>
                  <a:lnTo>
                    <a:pt x="3950" y="2316"/>
                  </a:lnTo>
                  <a:lnTo>
                    <a:pt x="3950" y="2318"/>
                  </a:lnTo>
                  <a:lnTo>
                    <a:pt x="3952" y="2320"/>
                  </a:lnTo>
                  <a:lnTo>
                    <a:pt x="3952" y="2322"/>
                  </a:lnTo>
                  <a:lnTo>
                    <a:pt x="3952" y="2323"/>
                  </a:lnTo>
                  <a:lnTo>
                    <a:pt x="3954" y="2327"/>
                  </a:lnTo>
                  <a:lnTo>
                    <a:pt x="3942" y="2332"/>
                  </a:lnTo>
                  <a:lnTo>
                    <a:pt x="3947" y="2348"/>
                  </a:lnTo>
                  <a:lnTo>
                    <a:pt x="3954" y="2364"/>
                  </a:lnTo>
                  <a:lnTo>
                    <a:pt x="3961" y="2379"/>
                  </a:lnTo>
                  <a:lnTo>
                    <a:pt x="3973" y="2390"/>
                  </a:lnTo>
                  <a:lnTo>
                    <a:pt x="3975" y="2390"/>
                  </a:lnTo>
                  <a:lnTo>
                    <a:pt x="3977" y="2391"/>
                  </a:lnTo>
                  <a:lnTo>
                    <a:pt x="3978" y="2391"/>
                  </a:lnTo>
                  <a:lnTo>
                    <a:pt x="3980" y="2391"/>
                  </a:lnTo>
                  <a:lnTo>
                    <a:pt x="3984" y="2393"/>
                  </a:lnTo>
                  <a:lnTo>
                    <a:pt x="3984" y="2404"/>
                  </a:lnTo>
                  <a:lnTo>
                    <a:pt x="4003" y="2409"/>
                  </a:lnTo>
                  <a:lnTo>
                    <a:pt x="4012" y="2425"/>
                  </a:lnTo>
                  <a:lnTo>
                    <a:pt x="4018" y="2437"/>
                  </a:lnTo>
                  <a:lnTo>
                    <a:pt x="4027" y="2446"/>
                  </a:lnTo>
                  <a:lnTo>
                    <a:pt x="4039" y="2451"/>
                  </a:lnTo>
                  <a:lnTo>
                    <a:pt x="4057" y="2454"/>
                  </a:lnTo>
                  <a:lnTo>
                    <a:pt x="4080" y="2454"/>
                  </a:lnTo>
                  <a:lnTo>
                    <a:pt x="4081" y="2447"/>
                  </a:lnTo>
                  <a:lnTo>
                    <a:pt x="4083" y="2442"/>
                  </a:lnTo>
                  <a:lnTo>
                    <a:pt x="4085" y="2437"/>
                  </a:lnTo>
                  <a:lnTo>
                    <a:pt x="4087" y="2433"/>
                  </a:lnTo>
                  <a:lnTo>
                    <a:pt x="4090" y="2430"/>
                  </a:lnTo>
                  <a:lnTo>
                    <a:pt x="4095" y="2428"/>
                  </a:lnTo>
                  <a:lnTo>
                    <a:pt x="4104" y="2428"/>
                  </a:lnTo>
                  <a:lnTo>
                    <a:pt x="4120" y="2444"/>
                  </a:lnTo>
                  <a:lnTo>
                    <a:pt x="4139" y="2460"/>
                  </a:lnTo>
                  <a:lnTo>
                    <a:pt x="4162" y="2470"/>
                  </a:lnTo>
                  <a:lnTo>
                    <a:pt x="4162" y="2489"/>
                  </a:lnTo>
                  <a:lnTo>
                    <a:pt x="4167" y="2493"/>
                  </a:lnTo>
                  <a:lnTo>
                    <a:pt x="4172" y="2498"/>
                  </a:lnTo>
                  <a:lnTo>
                    <a:pt x="4176" y="2501"/>
                  </a:lnTo>
                  <a:lnTo>
                    <a:pt x="4181" y="2505"/>
                  </a:lnTo>
                  <a:lnTo>
                    <a:pt x="4188" y="2508"/>
                  </a:lnTo>
                  <a:lnTo>
                    <a:pt x="4191" y="2510"/>
                  </a:lnTo>
                  <a:lnTo>
                    <a:pt x="4195" y="2512"/>
                  </a:lnTo>
                  <a:lnTo>
                    <a:pt x="4200" y="2512"/>
                  </a:lnTo>
                  <a:lnTo>
                    <a:pt x="4207" y="2512"/>
                  </a:lnTo>
                  <a:lnTo>
                    <a:pt x="4207" y="2528"/>
                  </a:lnTo>
                  <a:lnTo>
                    <a:pt x="4223" y="2531"/>
                  </a:lnTo>
                  <a:lnTo>
                    <a:pt x="4242" y="2531"/>
                  </a:lnTo>
                  <a:lnTo>
                    <a:pt x="4245" y="2529"/>
                  </a:lnTo>
                  <a:lnTo>
                    <a:pt x="4251" y="2528"/>
                  </a:lnTo>
                  <a:lnTo>
                    <a:pt x="4258" y="2528"/>
                  </a:lnTo>
                  <a:lnTo>
                    <a:pt x="4265" y="2528"/>
                  </a:lnTo>
                  <a:lnTo>
                    <a:pt x="4268" y="2531"/>
                  </a:lnTo>
                  <a:lnTo>
                    <a:pt x="4272" y="2535"/>
                  </a:lnTo>
                  <a:lnTo>
                    <a:pt x="4273" y="2536"/>
                  </a:lnTo>
                  <a:lnTo>
                    <a:pt x="4275" y="2540"/>
                  </a:lnTo>
                  <a:lnTo>
                    <a:pt x="4277" y="2542"/>
                  </a:lnTo>
                  <a:lnTo>
                    <a:pt x="4279" y="2547"/>
                  </a:lnTo>
                  <a:lnTo>
                    <a:pt x="4280" y="2554"/>
                  </a:lnTo>
                  <a:lnTo>
                    <a:pt x="4261" y="2554"/>
                  </a:lnTo>
                  <a:lnTo>
                    <a:pt x="4252" y="2564"/>
                  </a:lnTo>
                  <a:lnTo>
                    <a:pt x="4244" y="2571"/>
                  </a:lnTo>
                  <a:lnTo>
                    <a:pt x="4233" y="2578"/>
                  </a:lnTo>
                  <a:lnTo>
                    <a:pt x="4226" y="2589"/>
                  </a:lnTo>
                  <a:lnTo>
                    <a:pt x="4223" y="2603"/>
                  </a:lnTo>
                  <a:lnTo>
                    <a:pt x="4224" y="2617"/>
                  </a:lnTo>
                  <a:lnTo>
                    <a:pt x="4230" y="2632"/>
                  </a:lnTo>
                  <a:lnTo>
                    <a:pt x="4230" y="2646"/>
                  </a:lnTo>
                  <a:lnTo>
                    <a:pt x="4230" y="2662"/>
                  </a:lnTo>
                  <a:lnTo>
                    <a:pt x="4230" y="2685"/>
                  </a:lnTo>
                  <a:lnTo>
                    <a:pt x="4230" y="2713"/>
                  </a:lnTo>
                  <a:lnTo>
                    <a:pt x="4226" y="2713"/>
                  </a:lnTo>
                  <a:lnTo>
                    <a:pt x="4226" y="2716"/>
                  </a:lnTo>
                  <a:lnTo>
                    <a:pt x="4207" y="2713"/>
                  </a:lnTo>
                  <a:lnTo>
                    <a:pt x="4209" y="2735"/>
                  </a:lnTo>
                  <a:lnTo>
                    <a:pt x="4210" y="2756"/>
                  </a:lnTo>
                  <a:lnTo>
                    <a:pt x="4214" y="2775"/>
                  </a:lnTo>
                  <a:lnTo>
                    <a:pt x="4214" y="2796"/>
                  </a:lnTo>
                  <a:lnTo>
                    <a:pt x="4197" y="2795"/>
                  </a:lnTo>
                  <a:lnTo>
                    <a:pt x="4183" y="2791"/>
                  </a:lnTo>
                  <a:lnTo>
                    <a:pt x="4170" y="2784"/>
                  </a:lnTo>
                  <a:lnTo>
                    <a:pt x="4158" y="2779"/>
                  </a:lnTo>
                  <a:lnTo>
                    <a:pt x="4144" y="2774"/>
                  </a:lnTo>
                  <a:lnTo>
                    <a:pt x="4127" y="2770"/>
                  </a:lnTo>
                  <a:lnTo>
                    <a:pt x="4128" y="2756"/>
                  </a:lnTo>
                  <a:lnTo>
                    <a:pt x="4132" y="2746"/>
                  </a:lnTo>
                  <a:lnTo>
                    <a:pt x="4135" y="2739"/>
                  </a:lnTo>
                  <a:lnTo>
                    <a:pt x="4137" y="2730"/>
                  </a:lnTo>
                  <a:lnTo>
                    <a:pt x="4137" y="2730"/>
                  </a:lnTo>
                  <a:lnTo>
                    <a:pt x="4135" y="2728"/>
                  </a:lnTo>
                  <a:lnTo>
                    <a:pt x="4134" y="2727"/>
                  </a:lnTo>
                  <a:lnTo>
                    <a:pt x="4132" y="2725"/>
                  </a:lnTo>
                  <a:lnTo>
                    <a:pt x="4128" y="2721"/>
                  </a:lnTo>
                  <a:lnTo>
                    <a:pt x="4127" y="2720"/>
                  </a:lnTo>
                  <a:lnTo>
                    <a:pt x="4127" y="2720"/>
                  </a:lnTo>
                  <a:lnTo>
                    <a:pt x="4125" y="2714"/>
                  </a:lnTo>
                  <a:lnTo>
                    <a:pt x="4125" y="2709"/>
                  </a:lnTo>
                  <a:lnTo>
                    <a:pt x="4125" y="2706"/>
                  </a:lnTo>
                  <a:lnTo>
                    <a:pt x="4127" y="2702"/>
                  </a:lnTo>
                  <a:lnTo>
                    <a:pt x="4127" y="2699"/>
                  </a:lnTo>
                  <a:lnTo>
                    <a:pt x="4128" y="2695"/>
                  </a:lnTo>
                  <a:lnTo>
                    <a:pt x="4127" y="2693"/>
                  </a:lnTo>
                  <a:lnTo>
                    <a:pt x="4123" y="2690"/>
                  </a:lnTo>
                  <a:lnTo>
                    <a:pt x="4120" y="2688"/>
                  </a:lnTo>
                  <a:lnTo>
                    <a:pt x="4116" y="2685"/>
                  </a:lnTo>
                  <a:lnTo>
                    <a:pt x="4111" y="2683"/>
                  </a:lnTo>
                  <a:lnTo>
                    <a:pt x="4108" y="2681"/>
                  </a:lnTo>
                  <a:lnTo>
                    <a:pt x="4106" y="2681"/>
                  </a:lnTo>
                  <a:lnTo>
                    <a:pt x="4104" y="2681"/>
                  </a:lnTo>
                  <a:lnTo>
                    <a:pt x="4099" y="2685"/>
                  </a:lnTo>
                  <a:lnTo>
                    <a:pt x="4090" y="2692"/>
                  </a:lnTo>
                  <a:lnTo>
                    <a:pt x="4080" y="2699"/>
                  </a:lnTo>
                  <a:lnTo>
                    <a:pt x="4069" y="2706"/>
                  </a:lnTo>
                  <a:lnTo>
                    <a:pt x="4060" y="2713"/>
                  </a:lnTo>
                  <a:lnTo>
                    <a:pt x="4057" y="2716"/>
                  </a:lnTo>
                  <a:lnTo>
                    <a:pt x="4057" y="2735"/>
                  </a:lnTo>
                  <a:lnTo>
                    <a:pt x="4052" y="2742"/>
                  </a:lnTo>
                  <a:lnTo>
                    <a:pt x="4043" y="2753"/>
                  </a:lnTo>
                  <a:lnTo>
                    <a:pt x="4031" y="2765"/>
                  </a:lnTo>
                  <a:lnTo>
                    <a:pt x="4018" y="2777"/>
                  </a:lnTo>
                  <a:lnTo>
                    <a:pt x="4006" y="2784"/>
                  </a:lnTo>
                  <a:lnTo>
                    <a:pt x="3996" y="2788"/>
                  </a:lnTo>
                  <a:lnTo>
                    <a:pt x="3984" y="2798"/>
                  </a:lnTo>
                  <a:lnTo>
                    <a:pt x="3966" y="2803"/>
                  </a:lnTo>
                  <a:lnTo>
                    <a:pt x="3945" y="2805"/>
                  </a:lnTo>
                  <a:lnTo>
                    <a:pt x="3922" y="2805"/>
                  </a:lnTo>
                  <a:lnTo>
                    <a:pt x="3900" y="2803"/>
                  </a:lnTo>
                  <a:lnTo>
                    <a:pt x="3898" y="2802"/>
                  </a:lnTo>
                  <a:lnTo>
                    <a:pt x="3898" y="2796"/>
                  </a:lnTo>
                  <a:lnTo>
                    <a:pt x="3896" y="2791"/>
                  </a:lnTo>
                  <a:lnTo>
                    <a:pt x="3895" y="2788"/>
                  </a:lnTo>
                  <a:lnTo>
                    <a:pt x="3893" y="2784"/>
                  </a:lnTo>
                  <a:lnTo>
                    <a:pt x="3874" y="2784"/>
                  </a:lnTo>
                  <a:lnTo>
                    <a:pt x="3861" y="2765"/>
                  </a:lnTo>
                  <a:lnTo>
                    <a:pt x="3856" y="2763"/>
                  </a:lnTo>
                  <a:lnTo>
                    <a:pt x="3851" y="2761"/>
                  </a:lnTo>
                  <a:lnTo>
                    <a:pt x="3846" y="2760"/>
                  </a:lnTo>
                  <a:lnTo>
                    <a:pt x="3842" y="2758"/>
                  </a:lnTo>
                  <a:lnTo>
                    <a:pt x="3839" y="2754"/>
                  </a:lnTo>
                  <a:lnTo>
                    <a:pt x="3833" y="2742"/>
                  </a:lnTo>
                  <a:lnTo>
                    <a:pt x="3832" y="2730"/>
                  </a:lnTo>
                  <a:lnTo>
                    <a:pt x="3830" y="2723"/>
                  </a:lnTo>
                  <a:lnTo>
                    <a:pt x="3823" y="2716"/>
                  </a:lnTo>
                  <a:lnTo>
                    <a:pt x="3816" y="2707"/>
                  </a:lnTo>
                  <a:lnTo>
                    <a:pt x="3811" y="2711"/>
                  </a:lnTo>
                  <a:lnTo>
                    <a:pt x="3809" y="2713"/>
                  </a:lnTo>
                  <a:lnTo>
                    <a:pt x="3806" y="2713"/>
                  </a:lnTo>
                  <a:lnTo>
                    <a:pt x="3802" y="2716"/>
                  </a:lnTo>
                  <a:lnTo>
                    <a:pt x="3800" y="2720"/>
                  </a:lnTo>
                  <a:lnTo>
                    <a:pt x="3821" y="2741"/>
                  </a:lnTo>
                  <a:lnTo>
                    <a:pt x="3839" y="2765"/>
                  </a:lnTo>
                  <a:lnTo>
                    <a:pt x="3854" y="2793"/>
                  </a:lnTo>
                  <a:lnTo>
                    <a:pt x="3865" y="2793"/>
                  </a:lnTo>
                  <a:lnTo>
                    <a:pt x="3865" y="2835"/>
                  </a:lnTo>
                  <a:lnTo>
                    <a:pt x="3879" y="2835"/>
                  </a:lnTo>
                  <a:lnTo>
                    <a:pt x="3889" y="2840"/>
                  </a:lnTo>
                  <a:lnTo>
                    <a:pt x="3898" y="2849"/>
                  </a:lnTo>
                  <a:lnTo>
                    <a:pt x="3907" y="2857"/>
                  </a:lnTo>
                  <a:lnTo>
                    <a:pt x="3917" y="2864"/>
                  </a:lnTo>
                  <a:lnTo>
                    <a:pt x="3931" y="2870"/>
                  </a:lnTo>
                  <a:lnTo>
                    <a:pt x="3931" y="2884"/>
                  </a:lnTo>
                  <a:lnTo>
                    <a:pt x="3919" y="2884"/>
                  </a:lnTo>
                  <a:lnTo>
                    <a:pt x="3917" y="2891"/>
                  </a:lnTo>
                  <a:lnTo>
                    <a:pt x="3916" y="2896"/>
                  </a:lnTo>
                  <a:lnTo>
                    <a:pt x="3914" y="2899"/>
                  </a:lnTo>
                  <a:lnTo>
                    <a:pt x="3910" y="2903"/>
                  </a:lnTo>
                  <a:lnTo>
                    <a:pt x="3907" y="2906"/>
                  </a:lnTo>
                  <a:lnTo>
                    <a:pt x="3900" y="2908"/>
                  </a:lnTo>
                  <a:lnTo>
                    <a:pt x="3898" y="2903"/>
                  </a:lnTo>
                  <a:lnTo>
                    <a:pt x="3896" y="2901"/>
                  </a:lnTo>
                  <a:lnTo>
                    <a:pt x="3895" y="2898"/>
                  </a:lnTo>
                  <a:lnTo>
                    <a:pt x="3893" y="2894"/>
                  </a:lnTo>
                  <a:lnTo>
                    <a:pt x="3893" y="2889"/>
                  </a:lnTo>
                  <a:lnTo>
                    <a:pt x="3886" y="2889"/>
                  </a:lnTo>
                  <a:lnTo>
                    <a:pt x="3881" y="2891"/>
                  </a:lnTo>
                  <a:lnTo>
                    <a:pt x="3879" y="2892"/>
                  </a:lnTo>
                  <a:lnTo>
                    <a:pt x="3877" y="2894"/>
                  </a:lnTo>
                  <a:lnTo>
                    <a:pt x="3875" y="2896"/>
                  </a:lnTo>
                  <a:lnTo>
                    <a:pt x="3874" y="2898"/>
                  </a:lnTo>
                  <a:lnTo>
                    <a:pt x="3872" y="2901"/>
                  </a:lnTo>
                  <a:lnTo>
                    <a:pt x="3868" y="2905"/>
                  </a:lnTo>
                  <a:lnTo>
                    <a:pt x="3858" y="2908"/>
                  </a:lnTo>
                  <a:lnTo>
                    <a:pt x="3844" y="2910"/>
                  </a:lnTo>
                  <a:lnTo>
                    <a:pt x="3828" y="2910"/>
                  </a:lnTo>
                  <a:lnTo>
                    <a:pt x="3813" y="2912"/>
                  </a:lnTo>
                  <a:lnTo>
                    <a:pt x="3800" y="2915"/>
                  </a:lnTo>
                  <a:lnTo>
                    <a:pt x="3792" y="2922"/>
                  </a:lnTo>
                  <a:lnTo>
                    <a:pt x="3786" y="2933"/>
                  </a:lnTo>
                  <a:lnTo>
                    <a:pt x="3779" y="2941"/>
                  </a:lnTo>
                  <a:lnTo>
                    <a:pt x="3772" y="2950"/>
                  </a:lnTo>
                  <a:lnTo>
                    <a:pt x="3765" y="2950"/>
                  </a:lnTo>
                  <a:lnTo>
                    <a:pt x="3764" y="2946"/>
                  </a:lnTo>
                  <a:lnTo>
                    <a:pt x="3764" y="2943"/>
                  </a:lnTo>
                  <a:lnTo>
                    <a:pt x="3762" y="2941"/>
                  </a:lnTo>
                  <a:lnTo>
                    <a:pt x="3762" y="2941"/>
                  </a:lnTo>
                  <a:lnTo>
                    <a:pt x="3760" y="2941"/>
                  </a:lnTo>
                  <a:lnTo>
                    <a:pt x="3758" y="2940"/>
                  </a:lnTo>
                  <a:lnTo>
                    <a:pt x="3753" y="2938"/>
                  </a:lnTo>
                  <a:lnTo>
                    <a:pt x="3741" y="2957"/>
                  </a:lnTo>
                  <a:lnTo>
                    <a:pt x="3727" y="2966"/>
                  </a:lnTo>
                  <a:lnTo>
                    <a:pt x="3711" y="2973"/>
                  </a:lnTo>
                  <a:lnTo>
                    <a:pt x="3692" y="2978"/>
                  </a:lnTo>
                  <a:lnTo>
                    <a:pt x="3669" y="2985"/>
                  </a:lnTo>
                  <a:lnTo>
                    <a:pt x="3661" y="2990"/>
                  </a:lnTo>
                  <a:lnTo>
                    <a:pt x="3655" y="2995"/>
                  </a:lnTo>
                  <a:lnTo>
                    <a:pt x="3648" y="3002"/>
                  </a:lnTo>
                  <a:lnTo>
                    <a:pt x="3640" y="3008"/>
                  </a:lnTo>
                  <a:lnTo>
                    <a:pt x="3628" y="3011"/>
                  </a:lnTo>
                  <a:lnTo>
                    <a:pt x="3628" y="3027"/>
                  </a:lnTo>
                  <a:lnTo>
                    <a:pt x="3622" y="3030"/>
                  </a:lnTo>
                  <a:lnTo>
                    <a:pt x="3619" y="3036"/>
                  </a:lnTo>
                  <a:lnTo>
                    <a:pt x="3615" y="3041"/>
                  </a:lnTo>
                  <a:lnTo>
                    <a:pt x="3612" y="3046"/>
                  </a:lnTo>
                  <a:lnTo>
                    <a:pt x="3608" y="3049"/>
                  </a:lnTo>
                  <a:lnTo>
                    <a:pt x="3589" y="3060"/>
                  </a:lnTo>
                  <a:lnTo>
                    <a:pt x="3568" y="3065"/>
                  </a:lnTo>
                  <a:lnTo>
                    <a:pt x="3545" y="3067"/>
                  </a:lnTo>
                  <a:lnTo>
                    <a:pt x="3521" y="3065"/>
                  </a:lnTo>
                  <a:lnTo>
                    <a:pt x="3497" y="3065"/>
                  </a:lnTo>
                  <a:lnTo>
                    <a:pt x="3488" y="3079"/>
                  </a:lnTo>
                  <a:lnTo>
                    <a:pt x="3476" y="3091"/>
                  </a:lnTo>
                  <a:lnTo>
                    <a:pt x="3462" y="3104"/>
                  </a:lnTo>
                  <a:lnTo>
                    <a:pt x="3451" y="3116"/>
                  </a:lnTo>
                  <a:lnTo>
                    <a:pt x="3434" y="3114"/>
                  </a:lnTo>
                  <a:lnTo>
                    <a:pt x="3423" y="3112"/>
                  </a:lnTo>
                  <a:lnTo>
                    <a:pt x="3413" y="3112"/>
                  </a:lnTo>
                  <a:lnTo>
                    <a:pt x="3401" y="3111"/>
                  </a:lnTo>
                  <a:lnTo>
                    <a:pt x="3402" y="3121"/>
                  </a:lnTo>
                  <a:lnTo>
                    <a:pt x="3406" y="3133"/>
                  </a:lnTo>
                  <a:lnTo>
                    <a:pt x="3411" y="3147"/>
                  </a:lnTo>
                  <a:lnTo>
                    <a:pt x="3415" y="3158"/>
                  </a:lnTo>
                  <a:lnTo>
                    <a:pt x="3416" y="3161"/>
                  </a:lnTo>
                  <a:lnTo>
                    <a:pt x="3404" y="3165"/>
                  </a:lnTo>
                  <a:lnTo>
                    <a:pt x="3397" y="3207"/>
                  </a:lnTo>
                  <a:lnTo>
                    <a:pt x="3378" y="3207"/>
                  </a:lnTo>
                  <a:lnTo>
                    <a:pt x="3378" y="3196"/>
                  </a:lnTo>
                  <a:lnTo>
                    <a:pt x="3366" y="3191"/>
                  </a:lnTo>
                  <a:lnTo>
                    <a:pt x="3360" y="3180"/>
                  </a:lnTo>
                  <a:lnTo>
                    <a:pt x="3359" y="3165"/>
                  </a:lnTo>
                  <a:lnTo>
                    <a:pt x="3366" y="3154"/>
                  </a:lnTo>
                  <a:lnTo>
                    <a:pt x="3371" y="3144"/>
                  </a:lnTo>
                  <a:lnTo>
                    <a:pt x="3374" y="3126"/>
                  </a:lnTo>
                  <a:lnTo>
                    <a:pt x="3369" y="3125"/>
                  </a:lnTo>
                  <a:lnTo>
                    <a:pt x="3367" y="3123"/>
                  </a:lnTo>
                  <a:lnTo>
                    <a:pt x="3364" y="3121"/>
                  </a:lnTo>
                  <a:lnTo>
                    <a:pt x="3360" y="3119"/>
                  </a:lnTo>
                  <a:lnTo>
                    <a:pt x="3355" y="3119"/>
                  </a:lnTo>
                  <a:lnTo>
                    <a:pt x="3352" y="3119"/>
                  </a:lnTo>
                  <a:lnTo>
                    <a:pt x="3352" y="3121"/>
                  </a:lnTo>
                  <a:lnTo>
                    <a:pt x="3350" y="3121"/>
                  </a:lnTo>
                  <a:lnTo>
                    <a:pt x="3346" y="3121"/>
                  </a:lnTo>
                  <a:lnTo>
                    <a:pt x="3343" y="3123"/>
                  </a:lnTo>
                  <a:lnTo>
                    <a:pt x="3334" y="3142"/>
                  </a:lnTo>
                  <a:lnTo>
                    <a:pt x="3324" y="3161"/>
                  </a:lnTo>
                  <a:lnTo>
                    <a:pt x="3313" y="3158"/>
                  </a:lnTo>
                  <a:lnTo>
                    <a:pt x="3299" y="3154"/>
                  </a:lnTo>
                  <a:lnTo>
                    <a:pt x="3284" y="3152"/>
                  </a:lnTo>
                  <a:lnTo>
                    <a:pt x="3270" y="3152"/>
                  </a:lnTo>
                  <a:lnTo>
                    <a:pt x="3259" y="3158"/>
                  </a:lnTo>
                  <a:lnTo>
                    <a:pt x="3245" y="3175"/>
                  </a:lnTo>
                  <a:lnTo>
                    <a:pt x="3231" y="3194"/>
                  </a:lnTo>
                  <a:lnTo>
                    <a:pt x="3217" y="3212"/>
                  </a:lnTo>
                  <a:lnTo>
                    <a:pt x="3202" y="3228"/>
                  </a:lnTo>
                  <a:lnTo>
                    <a:pt x="3184" y="3240"/>
                  </a:lnTo>
                  <a:lnTo>
                    <a:pt x="3165" y="3248"/>
                  </a:lnTo>
                  <a:lnTo>
                    <a:pt x="3144" y="3252"/>
                  </a:lnTo>
                  <a:lnTo>
                    <a:pt x="3118" y="3248"/>
                  </a:lnTo>
                  <a:lnTo>
                    <a:pt x="3090" y="3238"/>
                  </a:lnTo>
                  <a:lnTo>
                    <a:pt x="3090" y="3226"/>
                  </a:lnTo>
                  <a:lnTo>
                    <a:pt x="3071" y="3224"/>
                  </a:lnTo>
                  <a:lnTo>
                    <a:pt x="3055" y="3219"/>
                  </a:lnTo>
                  <a:lnTo>
                    <a:pt x="3041" y="3215"/>
                  </a:lnTo>
                  <a:lnTo>
                    <a:pt x="3029" y="3210"/>
                  </a:lnTo>
                  <a:lnTo>
                    <a:pt x="3017" y="3212"/>
                  </a:lnTo>
                  <a:lnTo>
                    <a:pt x="3003" y="3217"/>
                  </a:lnTo>
                  <a:lnTo>
                    <a:pt x="2985" y="3219"/>
                  </a:lnTo>
                  <a:lnTo>
                    <a:pt x="2983" y="3233"/>
                  </a:lnTo>
                  <a:lnTo>
                    <a:pt x="2983" y="3250"/>
                  </a:lnTo>
                  <a:lnTo>
                    <a:pt x="2982" y="3268"/>
                  </a:lnTo>
                  <a:lnTo>
                    <a:pt x="2978" y="3280"/>
                  </a:lnTo>
                  <a:lnTo>
                    <a:pt x="2975" y="3282"/>
                  </a:lnTo>
                  <a:lnTo>
                    <a:pt x="2971" y="3283"/>
                  </a:lnTo>
                  <a:lnTo>
                    <a:pt x="2966" y="3283"/>
                  </a:lnTo>
                  <a:lnTo>
                    <a:pt x="2959" y="3283"/>
                  </a:lnTo>
                  <a:lnTo>
                    <a:pt x="2956" y="3285"/>
                  </a:lnTo>
                  <a:lnTo>
                    <a:pt x="2954" y="3287"/>
                  </a:lnTo>
                  <a:lnTo>
                    <a:pt x="2949" y="3287"/>
                  </a:lnTo>
                  <a:lnTo>
                    <a:pt x="2943" y="3289"/>
                  </a:lnTo>
                  <a:lnTo>
                    <a:pt x="2943" y="3292"/>
                  </a:lnTo>
                  <a:lnTo>
                    <a:pt x="2942" y="3294"/>
                  </a:lnTo>
                  <a:lnTo>
                    <a:pt x="2942" y="3296"/>
                  </a:lnTo>
                  <a:lnTo>
                    <a:pt x="2942" y="3296"/>
                  </a:lnTo>
                  <a:lnTo>
                    <a:pt x="2942" y="3297"/>
                  </a:lnTo>
                  <a:lnTo>
                    <a:pt x="2940" y="3297"/>
                  </a:lnTo>
                  <a:lnTo>
                    <a:pt x="2936" y="3299"/>
                  </a:lnTo>
                  <a:lnTo>
                    <a:pt x="2928" y="3297"/>
                  </a:lnTo>
                  <a:lnTo>
                    <a:pt x="2914" y="3299"/>
                  </a:lnTo>
                  <a:lnTo>
                    <a:pt x="2898" y="3299"/>
                  </a:lnTo>
                  <a:lnTo>
                    <a:pt x="2893" y="3289"/>
                  </a:lnTo>
                  <a:lnTo>
                    <a:pt x="2886" y="3278"/>
                  </a:lnTo>
                  <a:lnTo>
                    <a:pt x="2879" y="3269"/>
                  </a:lnTo>
                  <a:lnTo>
                    <a:pt x="2870" y="3264"/>
                  </a:lnTo>
                  <a:lnTo>
                    <a:pt x="2856" y="3261"/>
                  </a:lnTo>
                  <a:lnTo>
                    <a:pt x="2853" y="3264"/>
                  </a:lnTo>
                  <a:lnTo>
                    <a:pt x="2849" y="3268"/>
                  </a:lnTo>
                  <a:lnTo>
                    <a:pt x="2846" y="3271"/>
                  </a:lnTo>
                  <a:lnTo>
                    <a:pt x="2842" y="3273"/>
                  </a:lnTo>
                  <a:lnTo>
                    <a:pt x="2840" y="3276"/>
                  </a:lnTo>
                  <a:lnTo>
                    <a:pt x="2839" y="3282"/>
                  </a:lnTo>
                  <a:lnTo>
                    <a:pt x="2837" y="3289"/>
                  </a:lnTo>
                  <a:lnTo>
                    <a:pt x="2802" y="3283"/>
                  </a:lnTo>
                  <a:lnTo>
                    <a:pt x="2802" y="3273"/>
                  </a:lnTo>
                  <a:lnTo>
                    <a:pt x="2819" y="3264"/>
                  </a:lnTo>
                  <a:lnTo>
                    <a:pt x="2832" y="3254"/>
                  </a:lnTo>
                  <a:lnTo>
                    <a:pt x="2828" y="3252"/>
                  </a:lnTo>
                  <a:lnTo>
                    <a:pt x="2823" y="3250"/>
                  </a:lnTo>
                  <a:lnTo>
                    <a:pt x="2816" y="3250"/>
                  </a:lnTo>
                  <a:lnTo>
                    <a:pt x="2809" y="3250"/>
                  </a:lnTo>
                  <a:lnTo>
                    <a:pt x="2797" y="3257"/>
                  </a:lnTo>
                  <a:lnTo>
                    <a:pt x="2784" y="3261"/>
                  </a:lnTo>
                  <a:lnTo>
                    <a:pt x="2769" y="3262"/>
                  </a:lnTo>
                  <a:lnTo>
                    <a:pt x="2755" y="3268"/>
                  </a:lnTo>
                  <a:lnTo>
                    <a:pt x="2760" y="3269"/>
                  </a:lnTo>
                  <a:lnTo>
                    <a:pt x="2764" y="3271"/>
                  </a:lnTo>
                  <a:lnTo>
                    <a:pt x="2765" y="3273"/>
                  </a:lnTo>
                  <a:lnTo>
                    <a:pt x="2767" y="3276"/>
                  </a:lnTo>
                  <a:lnTo>
                    <a:pt x="2769" y="3278"/>
                  </a:lnTo>
                  <a:lnTo>
                    <a:pt x="2770" y="3283"/>
                  </a:lnTo>
                  <a:lnTo>
                    <a:pt x="2767" y="3283"/>
                  </a:lnTo>
                  <a:lnTo>
                    <a:pt x="2751" y="3292"/>
                  </a:lnTo>
                  <a:lnTo>
                    <a:pt x="2732" y="3296"/>
                  </a:lnTo>
                  <a:lnTo>
                    <a:pt x="2732" y="3285"/>
                  </a:lnTo>
                  <a:lnTo>
                    <a:pt x="2732" y="3278"/>
                  </a:lnTo>
                  <a:lnTo>
                    <a:pt x="2730" y="3271"/>
                  </a:lnTo>
                  <a:lnTo>
                    <a:pt x="2729" y="3261"/>
                  </a:lnTo>
                  <a:lnTo>
                    <a:pt x="2732" y="3261"/>
                  </a:lnTo>
                  <a:lnTo>
                    <a:pt x="2732" y="3257"/>
                  </a:lnTo>
                  <a:lnTo>
                    <a:pt x="2737" y="3259"/>
                  </a:lnTo>
                  <a:lnTo>
                    <a:pt x="2741" y="3261"/>
                  </a:lnTo>
                  <a:lnTo>
                    <a:pt x="2744" y="3261"/>
                  </a:lnTo>
                  <a:lnTo>
                    <a:pt x="2746" y="3262"/>
                  </a:lnTo>
                  <a:lnTo>
                    <a:pt x="2751" y="3264"/>
                  </a:lnTo>
                  <a:lnTo>
                    <a:pt x="2757" y="3254"/>
                  </a:lnTo>
                  <a:lnTo>
                    <a:pt x="2764" y="3248"/>
                  </a:lnTo>
                  <a:lnTo>
                    <a:pt x="2770" y="3243"/>
                  </a:lnTo>
                  <a:lnTo>
                    <a:pt x="2779" y="3234"/>
                  </a:lnTo>
                  <a:lnTo>
                    <a:pt x="2767" y="3234"/>
                  </a:lnTo>
                  <a:lnTo>
                    <a:pt x="2755" y="3233"/>
                  </a:lnTo>
                  <a:lnTo>
                    <a:pt x="2746" y="3228"/>
                  </a:lnTo>
                  <a:lnTo>
                    <a:pt x="2741" y="3222"/>
                  </a:lnTo>
                  <a:lnTo>
                    <a:pt x="2734" y="3210"/>
                  </a:lnTo>
                  <a:lnTo>
                    <a:pt x="2732" y="3194"/>
                  </a:lnTo>
                  <a:lnTo>
                    <a:pt x="2732" y="3177"/>
                  </a:lnTo>
                  <a:lnTo>
                    <a:pt x="2715" y="3173"/>
                  </a:lnTo>
                  <a:lnTo>
                    <a:pt x="2701" y="3168"/>
                  </a:lnTo>
                  <a:lnTo>
                    <a:pt x="2690" y="3165"/>
                  </a:lnTo>
                  <a:lnTo>
                    <a:pt x="2685" y="3165"/>
                  </a:lnTo>
                  <a:lnTo>
                    <a:pt x="2676" y="3166"/>
                  </a:lnTo>
                  <a:lnTo>
                    <a:pt x="2664" y="3168"/>
                  </a:lnTo>
                  <a:lnTo>
                    <a:pt x="2652" y="3168"/>
                  </a:lnTo>
                  <a:lnTo>
                    <a:pt x="2654" y="3156"/>
                  </a:lnTo>
                  <a:lnTo>
                    <a:pt x="2654" y="3149"/>
                  </a:lnTo>
                  <a:lnTo>
                    <a:pt x="2654" y="3144"/>
                  </a:lnTo>
                  <a:lnTo>
                    <a:pt x="2654" y="3137"/>
                  </a:lnTo>
                  <a:lnTo>
                    <a:pt x="2652" y="3123"/>
                  </a:lnTo>
                  <a:lnTo>
                    <a:pt x="2664" y="3128"/>
                  </a:lnTo>
                  <a:lnTo>
                    <a:pt x="2674" y="3135"/>
                  </a:lnTo>
                  <a:lnTo>
                    <a:pt x="2683" y="3140"/>
                  </a:lnTo>
                  <a:lnTo>
                    <a:pt x="2694" y="3138"/>
                  </a:lnTo>
                  <a:lnTo>
                    <a:pt x="2688" y="3137"/>
                  </a:lnTo>
                  <a:lnTo>
                    <a:pt x="2685" y="3135"/>
                  </a:lnTo>
                  <a:lnTo>
                    <a:pt x="2683" y="3133"/>
                  </a:lnTo>
                  <a:lnTo>
                    <a:pt x="2680" y="3132"/>
                  </a:lnTo>
                  <a:lnTo>
                    <a:pt x="2674" y="3130"/>
                  </a:lnTo>
                  <a:lnTo>
                    <a:pt x="2674" y="3107"/>
                  </a:lnTo>
                  <a:lnTo>
                    <a:pt x="2687" y="3107"/>
                  </a:lnTo>
                  <a:lnTo>
                    <a:pt x="2687" y="3097"/>
                  </a:lnTo>
                  <a:lnTo>
                    <a:pt x="2683" y="3095"/>
                  </a:lnTo>
                  <a:lnTo>
                    <a:pt x="2680" y="3095"/>
                  </a:lnTo>
                  <a:lnTo>
                    <a:pt x="2678" y="3095"/>
                  </a:lnTo>
                  <a:lnTo>
                    <a:pt x="2676" y="3093"/>
                  </a:lnTo>
                  <a:lnTo>
                    <a:pt x="2674" y="3091"/>
                  </a:lnTo>
                  <a:lnTo>
                    <a:pt x="2666" y="3081"/>
                  </a:lnTo>
                  <a:lnTo>
                    <a:pt x="2659" y="3069"/>
                  </a:lnTo>
                  <a:lnTo>
                    <a:pt x="2655" y="3053"/>
                  </a:lnTo>
                  <a:lnTo>
                    <a:pt x="2659" y="3049"/>
                  </a:lnTo>
                  <a:lnTo>
                    <a:pt x="2661" y="3048"/>
                  </a:lnTo>
                  <a:lnTo>
                    <a:pt x="2662" y="3044"/>
                  </a:lnTo>
                  <a:lnTo>
                    <a:pt x="2662" y="3041"/>
                  </a:lnTo>
                  <a:lnTo>
                    <a:pt x="2664" y="3034"/>
                  </a:lnTo>
                  <a:lnTo>
                    <a:pt x="2655" y="3034"/>
                  </a:lnTo>
                  <a:lnTo>
                    <a:pt x="2643" y="3044"/>
                  </a:lnTo>
                  <a:lnTo>
                    <a:pt x="2629" y="3051"/>
                  </a:lnTo>
                  <a:lnTo>
                    <a:pt x="2610" y="3056"/>
                  </a:lnTo>
                  <a:lnTo>
                    <a:pt x="2610" y="3039"/>
                  </a:lnTo>
                  <a:lnTo>
                    <a:pt x="2603" y="3022"/>
                  </a:lnTo>
                  <a:lnTo>
                    <a:pt x="2603" y="3008"/>
                  </a:lnTo>
                  <a:lnTo>
                    <a:pt x="2608" y="2995"/>
                  </a:lnTo>
                  <a:lnTo>
                    <a:pt x="2615" y="2983"/>
                  </a:lnTo>
                  <a:lnTo>
                    <a:pt x="2620" y="2973"/>
                  </a:lnTo>
                  <a:lnTo>
                    <a:pt x="2617" y="2973"/>
                  </a:lnTo>
                  <a:lnTo>
                    <a:pt x="2613" y="2976"/>
                  </a:lnTo>
                  <a:lnTo>
                    <a:pt x="2610" y="2980"/>
                  </a:lnTo>
                  <a:lnTo>
                    <a:pt x="2606" y="2981"/>
                  </a:lnTo>
                  <a:lnTo>
                    <a:pt x="2601" y="2983"/>
                  </a:lnTo>
                  <a:lnTo>
                    <a:pt x="2594" y="2985"/>
                  </a:lnTo>
                  <a:lnTo>
                    <a:pt x="2594" y="2981"/>
                  </a:lnTo>
                  <a:lnTo>
                    <a:pt x="2596" y="2980"/>
                  </a:lnTo>
                  <a:lnTo>
                    <a:pt x="2596" y="2978"/>
                  </a:lnTo>
                  <a:lnTo>
                    <a:pt x="2596" y="2978"/>
                  </a:lnTo>
                  <a:lnTo>
                    <a:pt x="2598" y="2976"/>
                  </a:lnTo>
                  <a:lnTo>
                    <a:pt x="2598" y="2973"/>
                  </a:lnTo>
                  <a:lnTo>
                    <a:pt x="2617" y="2960"/>
                  </a:lnTo>
                  <a:lnTo>
                    <a:pt x="2633" y="2941"/>
                  </a:lnTo>
                  <a:lnTo>
                    <a:pt x="2629" y="2941"/>
                  </a:lnTo>
                  <a:lnTo>
                    <a:pt x="2629" y="2938"/>
                  </a:lnTo>
                  <a:lnTo>
                    <a:pt x="2619" y="2945"/>
                  </a:lnTo>
                  <a:lnTo>
                    <a:pt x="2608" y="2950"/>
                  </a:lnTo>
                  <a:lnTo>
                    <a:pt x="2596" y="2952"/>
                  </a:lnTo>
                  <a:lnTo>
                    <a:pt x="2578" y="2953"/>
                  </a:lnTo>
                  <a:lnTo>
                    <a:pt x="2575" y="2941"/>
                  </a:lnTo>
                  <a:lnTo>
                    <a:pt x="2580" y="2941"/>
                  </a:lnTo>
                  <a:lnTo>
                    <a:pt x="2584" y="2941"/>
                  </a:lnTo>
                  <a:lnTo>
                    <a:pt x="2587" y="2940"/>
                  </a:lnTo>
                  <a:lnTo>
                    <a:pt x="2591" y="2938"/>
                  </a:lnTo>
                  <a:lnTo>
                    <a:pt x="2580" y="2938"/>
                  </a:lnTo>
                  <a:lnTo>
                    <a:pt x="2565" y="2938"/>
                  </a:lnTo>
                  <a:lnTo>
                    <a:pt x="2544" y="2936"/>
                  </a:lnTo>
                  <a:lnTo>
                    <a:pt x="2523" y="2934"/>
                  </a:lnTo>
                  <a:lnTo>
                    <a:pt x="2509" y="2934"/>
                  </a:lnTo>
                  <a:lnTo>
                    <a:pt x="2502" y="2934"/>
                  </a:lnTo>
                  <a:lnTo>
                    <a:pt x="2502" y="2936"/>
                  </a:lnTo>
                  <a:lnTo>
                    <a:pt x="2500" y="2940"/>
                  </a:lnTo>
                  <a:lnTo>
                    <a:pt x="2498" y="2945"/>
                  </a:lnTo>
                  <a:lnTo>
                    <a:pt x="2496" y="2948"/>
                  </a:lnTo>
                  <a:lnTo>
                    <a:pt x="2495" y="2950"/>
                  </a:lnTo>
                  <a:lnTo>
                    <a:pt x="2456" y="2950"/>
                  </a:lnTo>
                  <a:lnTo>
                    <a:pt x="2451" y="2955"/>
                  </a:lnTo>
                  <a:lnTo>
                    <a:pt x="2449" y="2959"/>
                  </a:lnTo>
                  <a:lnTo>
                    <a:pt x="2448" y="2964"/>
                  </a:lnTo>
                  <a:lnTo>
                    <a:pt x="2446" y="2967"/>
                  </a:lnTo>
                  <a:lnTo>
                    <a:pt x="2439" y="2971"/>
                  </a:lnTo>
                  <a:lnTo>
                    <a:pt x="2425" y="2973"/>
                  </a:lnTo>
                  <a:lnTo>
                    <a:pt x="2428" y="2992"/>
                  </a:lnTo>
                  <a:lnTo>
                    <a:pt x="2434" y="2994"/>
                  </a:lnTo>
                  <a:lnTo>
                    <a:pt x="2439" y="2995"/>
                  </a:lnTo>
                  <a:lnTo>
                    <a:pt x="2442" y="2995"/>
                  </a:lnTo>
                  <a:lnTo>
                    <a:pt x="2446" y="2997"/>
                  </a:lnTo>
                  <a:lnTo>
                    <a:pt x="2449" y="2997"/>
                  </a:lnTo>
                  <a:lnTo>
                    <a:pt x="2451" y="3001"/>
                  </a:lnTo>
                  <a:lnTo>
                    <a:pt x="2453" y="3004"/>
                  </a:lnTo>
                  <a:lnTo>
                    <a:pt x="2455" y="3008"/>
                  </a:lnTo>
                  <a:lnTo>
                    <a:pt x="2456" y="3015"/>
                  </a:lnTo>
                  <a:lnTo>
                    <a:pt x="2448" y="3015"/>
                  </a:lnTo>
                  <a:lnTo>
                    <a:pt x="2444" y="3013"/>
                  </a:lnTo>
                  <a:lnTo>
                    <a:pt x="2442" y="3011"/>
                  </a:lnTo>
                  <a:lnTo>
                    <a:pt x="2439" y="3009"/>
                  </a:lnTo>
                  <a:lnTo>
                    <a:pt x="2434" y="3008"/>
                  </a:lnTo>
                  <a:lnTo>
                    <a:pt x="2434" y="3023"/>
                  </a:lnTo>
                  <a:lnTo>
                    <a:pt x="2437" y="3023"/>
                  </a:lnTo>
                  <a:lnTo>
                    <a:pt x="2437" y="3027"/>
                  </a:lnTo>
                  <a:lnTo>
                    <a:pt x="2448" y="3027"/>
                  </a:lnTo>
                  <a:lnTo>
                    <a:pt x="2448" y="3032"/>
                  </a:lnTo>
                  <a:lnTo>
                    <a:pt x="2448" y="3036"/>
                  </a:lnTo>
                  <a:lnTo>
                    <a:pt x="2446" y="3039"/>
                  </a:lnTo>
                  <a:lnTo>
                    <a:pt x="2444" y="3042"/>
                  </a:lnTo>
                  <a:lnTo>
                    <a:pt x="2437" y="3042"/>
                  </a:lnTo>
                  <a:lnTo>
                    <a:pt x="2430" y="3030"/>
                  </a:lnTo>
                  <a:lnTo>
                    <a:pt x="2423" y="3027"/>
                  </a:lnTo>
                  <a:lnTo>
                    <a:pt x="2414" y="3027"/>
                  </a:lnTo>
                  <a:lnTo>
                    <a:pt x="2406" y="3029"/>
                  </a:lnTo>
                  <a:lnTo>
                    <a:pt x="2395" y="3030"/>
                  </a:lnTo>
                  <a:lnTo>
                    <a:pt x="2383" y="3030"/>
                  </a:lnTo>
                  <a:lnTo>
                    <a:pt x="2380" y="3029"/>
                  </a:lnTo>
                  <a:lnTo>
                    <a:pt x="2374" y="3027"/>
                  </a:lnTo>
                  <a:lnTo>
                    <a:pt x="2369" y="3025"/>
                  </a:lnTo>
                  <a:lnTo>
                    <a:pt x="2364" y="3023"/>
                  </a:lnTo>
                  <a:lnTo>
                    <a:pt x="2362" y="3018"/>
                  </a:lnTo>
                  <a:lnTo>
                    <a:pt x="2362" y="3015"/>
                  </a:lnTo>
                  <a:lnTo>
                    <a:pt x="2362" y="3013"/>
                  </a:lnTo>
                  <a:lnTo>
                    <a:pt x="2362" y="3009"/>
                  </a:lnTo>
                  <a:lnTo>
                    <a:pt x="2360" y="3004"/>
                  </a:lnTo>
                  <a:lnTo>
                    <a:pt x="2345" y="3011"/>
                  </a:lnTo>
                  <a:lnTo>
                    <a:pt x="2348" y="3030"/>
                  </a:lnTo>
                  <a:lnTo>
                    <a:pt x="2348" y="3053"/>
                  </a:lnTo>
                  <a:lnTo>
                    <a:pt x="2359" y="3058"/>
                  </a:lnTo>
                  <a:lnTo>
                    <a:pt x="2371" y="3067"/>
                  </a:lnTo>
                  <a:lnTo>
                    <a:pt x="2383" y="3079"/>
                  </a:lnTo>
                  <a:lnTo>
                    <a:pt x="2395" y="3093"/>
                  </a:lnTo>
                  <a:lnTo>
                    <a:pt x="2406" y="3107"/>
                  </a:lnTo>
                  <a:lnTo>
                    <a:pt x="2409" y="3119"/>
                  </a:lnTo>
                  <a:lnTo>
                    <a:pt x="2404" y="3119"/>
                  </a:lnTo>
                  <a:lnTo>
                    <a:pt x="2397" y="3119"/>
                  </a:lnTo>
                  <a:lnTo>
                    <a:pt x="2393" y="3121"/>
                  </a:lnTo>
                  <a:lnTo>
                    <a:pt x="2388" y="3121"/>
                  </a:lnTo>
                  <a:lnTo>
                    <a:pt x="2383" y="3123"/>
                  </a:lnTo>
                  <a:lnTo>
                    <a:pt x="2383" y="3126"/>
                  </a:lnTo>
                  <a:lnTo>
                    <a:pt x="2386" y="3126"/>
                  </a:lnTo>
                  <a:lnTo>
                    <a:pt x="2400" y="3137"/>
                  </a:lnTo>
                  <a:lnTo>
                    <a:pt x="2416" y="3144"/>
                  </a:lnTo>
                  <a:lnTo>
                    <a:pt x="2430" y="3147"/>
                  </a:lnTo>
                  <a:lnTo>
                    <a:pt x="2446" y="3149"/>
                  </a:lnTo>
                  <a:lnTo>
                    <a:pt x="2460" y="3152"/>
                  </a:lnTo>
                  <a:lnTo>
                    <a:pt x="2474" y="3156"/>
                  </a:lnTo>
                  <a:lnTo>
                    <a:pt x="2486" y="3165"/>
                  </a:lnTo>
                  <a:lnTo>
                    <a:pt x="2495" y="3179"/>
                  </a:lnTo>
                  <a:lnTo>
                    <a:pt x="2502" y="3200"/>
                  </a:lnTo>
                  <a:lnTo>
                    <a:pt x="2496" y="3200"/>
                  </a:lnTo>
                  <a:lnTo>
                    <a:pt x="2491" y="3200"/>
                  </a:lnTo>
                  <a:lnTo>
                    <a:pt x="2486" y="3201"/>
                  </a:lnTo>
                  <a:lnTo>
                    <a:pt x="2482" y="3203"/>
                  </a:lnTo>
                  <a:lnTo>
                    <a:pt x="2491" y="3214"/>
                  </a:lnTo>
                  <a:lnTo>
                    <a:pt x="2496" y="3228"/>
                  </a:lnTo>
                  <a:lnTo>
                    <a:pt x="2500" y="3241"/>
                  </a:lnTo>
                  <a:lnTo>
                    <a:pt x="2502" y="3257"/>
                  </a:lnTo>
                  <a:lnTo>
                    <a:pt x="2498" y="3257"/>
                  </a:lnTo>
                  <a:lnTo>
                    <a:pt x="2486" y="3247"/>
                  </a:lnTo>
                  <a:lnTo>
                    <a:pt x="2469" y="3236"/>
                  </a:lnTo>
                  <a:lnTo>
                    <a:pt x="2453" y="3231"/>
                  </a:lnTo>
                  <a:lnTo>
                    <a:pt x="2442" y="3236"/>
                  </a:lnTo>
                  <a:lnTo>
                    <a:pt x="2428" y="3240"/>
                  </a:lnTo>
                  <a:lnTo>
                    <a:pt x="2418" y="3245"/>
                  </a:lnTo>
                  <a:lnTo>
                    <a:pt x="2425" y="3245"/>
                  </a:lnTo>
                  <a:lnTo>
                    <a:pt x="2432" y="3247"/>
                  </a:lnTo>
                  <a:lnTo>
                    <a:pt x="2435" y="3248"/>
                  </a:lnTo>
                  <a:lnTo>
                    <a:pt x="2439" y="3250"/>
                  </a:lnTo>
                  <a:lnTo>
                    <a:pt x="2441" y="3254"/>
                  </a:lnTo>
                  <a:lnTo>
                    <a:pt x="2441" y="3261"/>
                  </a:lnTo>
                  <a:lnTo>
                    <a:pt x="2441" y="3268"/>
                  </a:lnTo>
                  <a:lnTo>
                    <a:pt x="2449" y="3269"/>
                  </a:lnTo>
                  <a:lnTo>
                    <a:pt x="2455" y="3271"/>
                  </a:lnTo>
                  <a:lnTo>
                    <a:pt x="2462" y="3273"/>
                  </a:lnTo>
                  <a:lnTo>
                    <a:pt x="2467" y="3276"/>
                  </a:lnTo>
                  <a:lnTo>
                    <a:pt x="2455" y="3290"/>
                  </a:lnTo>
                  <a:lnTo>
                    <a:pt x="2437" y="3299"/>
                  </a:lnTo>
                  <a:lnTo>
                    <a:pt x="2434" y="3292"/>
                  </a:lnTo>
                  <a:lnTo>
                    <a:pt x="2430" y="3289"/>
                  </a:lnTo>
                  <a:lnTo>
                    <a:pt x="2425" y="3285"/>
                  </a:lnTo>
                  <a:lnTo>
                    <a:pt x="2420" y="3283"/>
                  </a:lnTo>
                  <a:lnTo>
                    <a:pt x="2414" y="3280"/>
                  </a:lnTo>
                  <a:lnTo>
                    <a:pt x="2414" y="3292"/>
                  </a:lnTo>
                  <a:lnTo>
                    <a:pt x="2420" y="3301"/>
                  </a:lnTo>
                  <a:lnTo>
                    <a:pt x="2428" y="3313"/>
                  </a:lnTo>
                  <a:lnTo>
                    <a:pt x="2437" y="3329"/>
                  </a:lnTo>
                  <a:lnTo>
                    <a:pt x="2442" y="3344"/>
                  </a:lnTo>
                  <a:lnTo>
                    <a:pt x="2446" y="3358"/>
                  </a:lnTo>
                  <a:lnTo>
                    <a:pt x="2444" y="3369"/>
                  </a:lnTo>
                  <a:lnTo>
                    <a:pt x="2442" y="3369"/>
                  </a:lnTo>
                  <a:lnTo>
                    <a:pt x="2442" y="3371"/>
                  </a:lnTo>
                  <a:lnTo>
                    <a:pt x="2441" y="3371"/>
                  </a:lnTo>
                  <a:lnTo>
                    <a:pt x="2441" y="3371"/>
                  </a:lnTo>
                  <a:lnTo>
                    <a:pt x="2437" y="3372"/>
                  </a:lnTo>
                  <a:lnTo>
                    <a:pt x="2434" y="3367"/>
                  </a:lnTo>
                  <a:lnTo>
                    <a:pt x="2430" y="3362"/>
                  </a:lnTo>
                  <a:lnTo>
                    <a:pt x="2427" y="3358"/>
                  </a:lnTo>
                  <a:lnTo>
                    <a:pt x="2421" y="3355"/>
                  </a:lnTo>
                  <a:lnTo>
                    <a:pt x="2414" y="3353"/>
                  </a:lnTo>
                  <a:lnTo>
                    <a:pt x="2414" y="3357"/>
                  </a:lnTo>
                  <a:lnTo>
                    <a:pt x="2409" y="3357"/>
                  </a:lnTo>
                  <a:lnTo>
                    <a:pt x="2409" y="3371"/>
                  </a:lnTo>
                  <a:lnTo>
                    <a:pt x="2406" y="3381"/>
                  </a:lnTo>
                  <a:lnTo>
                    <a:pt x="2399" y="3388"/>
                  </a:lnTo>
                  <a:lnTo>
                    <a:pt x="2393" y="3374"/>
                  </a:lnTo>
                  <a:lnTo>
                    <a:pt x="2386" y="3362"/>
                  </a:lnTo>
                  <a:lnTo>
                    <a:pt x="2376" y="3351"/>
                  </a:lnTo>
                  <a:lnTo>
                    <a:pt x="2364" y="3344"/>
                  </a:lnTo>
                  <a:lnTo>
                    <a:pt x="2364" y="3365"/>
                  </a:lnTo>
                  <a:lnTo>
                    <a:pt x="2360" y="3365"/>
                  </a:lnTo>
                  <a:lnTo>
                    <a:pt x="2355" y="3367"/>
                  </a:lnTo>
                  <a:lnTo>
                    <a:pt x="2352" y="3367"/>
                  </a:lnTo>
                  <a:lnTo>
                    <a:pt x="2345" y="3369"/>
                  </a:lnTo>
                  <a:lnTo>
                    <a:pt x="2339" y="3357"/>
                  </a:lnTo>
                  <a:lnTo>
                    <a:pt x="2336" y="3350"/>
                  </a:lnTo>
                  <a:lnTo>
                    <a:pt x="2332" y="3341"/>
                  </a:lnTo>
                  <a:lnTo>
                    <a:pt x="2329" y="3325"/>
                  </a:lnTo>
                  <a:lnTo>
                    <a:pt x="2331" y="3324"/>
                  </a:lnTo>
                  <a:lnTo>
                    <a:pt x="2331" y="3322"/>
                  </a:lnTo>
                  <a:lnTo>
                    <a:pt x="2332" y="3320"/>
                  </a:lnTo>
                  <a:lnTo>
                    <a:pt x="2332" y="3318"/>
                  </a:lnTo>
                  <a:lnTo>
                    <a:pt x="2332" y="3315"/>
                  </a:lnTo>
                  <a:lnTo>
                    <a:pt x="2318" y="3306"/>
                  </a:lnTo>
                  <a:lnTo>
                    <a:pt x="2304" y="3294"/>
                  </a:lnTo>
                  <a:lnTo>
                    <a:pt x="2294" y="3278"/>
                  </a:lnTo>
                  <a:lnTo>
                    <a:pt x="2287" y="3261"/>
                  </a:lnTo>
                  <a:lnTo>
                    <a:pt x="2306" y="3243"/>
                  </a:lnTo>
                  <a:lnTo>
                    <a:pt x="2325" y="3226"/>
                  </a:lnTo>
                  <a:lnTo>
                    <a:pt x="2325" y="3222"/>
                  </a:lnTo>
                  <a:lnTo>
                    <a:pt x="2318" y="3222"/>
                  </a:lnTo>
                  <a:lnTo>
                    <a:pt x="2297" y="3231"/>
                  </a:lnTo>
                  <a:lnTo>
                    <a:pt x="2271" y="3234"/>
                  </a:lnTo>
                  <a:lnTo>
                    <a:pt x="2271" y="3219"/>
                  </a:lnTo>
                  <a:lnTo>
                    <a:pt x="2263" y="3210"/>
                  </a:lnTo>
                  <a:lnTo>
                    <a:pt x="2254" y="3205"/>
                  </a:lnTo>
                  <a:lnTo>
                    <a:pt x="2242" y="3200"/>
                  </a:lnTo>
                  <a:lnTo>
                    <a:pt x="2240" y="3205"/>
                  </a:lnTo>
                  <a:lnTo>
                    <a:pt x="2238" y="3210"/>
                  </a:lnTo>
                  <a:lnTo>
                    <a:pt x="2236" y="3214"/>
                  </a:lnTo>
                  <a:lnTo>
                    <a:pt x="2233" y="3219"/>
                  </a:lnTo>
                  <a:lnTo>
                    <a:pt x="2226" y="3219"/>
                  </a:lnTo>
                  <a:lnTo>
                    <a:pt x="2222" y="3196"/>
                  </a:lnTo>
                  <a:lnTo>
                    <a:pt x="2235" y="3186"/>
                  </a:lnTo>
                  <a:lnTo>
                    <a:pt x="2247" y="3179"/>
                  </a:lnTo>
                  <a:lnTo>
                    <a:pt x="2264" y="3173"/>
                  </a:lnTo>
                  <a:lnTo>
                    <a:pt x="2264" y="3168"/>
                  </a:lnTo>
                  <a:lnTo>
                    <a:pt x="2242" y="3168"/>
                  </a:lnTo>
                  <a:lnTo>
                    <a:pt x="2236" y="3170"/>
                  </a:lnTo>
                  <a:lnTo>
                    <a:pt x="2233" y="3172"/>
                  </a:lnTo>
                  <a:lnTo>
                    <a:pt x="2228" y="3172"/>
                  </a:lnTo>
                  <a:lnTo>
                    <a:pt x="2222" y="3173"/>
                  </a:lnTo>
                  <a:lnTo>
                    <a:pt x="2210" y="3154"/>
                  </a:lnTo>
                  <a:lnTo>
                    <a:pt x="2198" y="3144"/>
                  </a:lnTo>
                  <a:lnTo>
                    <a:pt x="2182" y="3137"/>
                  </a:lnTo>
                  <a:lnTo>
                    <a:pt x="2165" y="3126"/>
                  </a:lnTo>
                  <a:lnTo>
                    <a:pt x="2158" y="3119"/>
                  </a:lnTo>
                  <a:lnTo>
                    <a:pt x="2154" y="3111"/>
                  </a:lnTo>
                  <a:lnTo>
                    <a:pt x="2149" y="3100"/>
                  </a:lnTo>
                  <a:lnTo>
                    <a:pt x="2146" y="3091"/>
                  </a:lnTo>
                  <a:lnTo>
                    <a:pt x="2140" y="3090"/>
                  </a:lnTo>
                  <a:lnTo>
                    <a:pt x="2130" y="3084"/>
                  </a:lnTo>
                  <a:lnTo>
                    <a:pt x="2119" y="3081"/>
                  </a:lnTo>
                  <a:lnTo>
                    <a:pt x="2111" y="3076"/>
                  </a:lnTo>
                  <a:lnTo>
                    <a:pt x="2109" y="3063"/>
                  </a:lnTo>
                  <a:lnTo>
                    <a:pt x="2105" y="3055"/>
                  </a:lnTo>
                  <a:lnTo>
                    <a:pt x="2102" y="3046"/>
                  </a:lnTo>
                  <a:lnTo>
                    <a:pt x="2098" y="3039"/>
                  </a:lnTo>
                  <a:lnTo>
                    <a:pt x="2098" y="3034"/>
                  </a:lnTo>
                  <a:lnTo>
                    <a:pt x="2100" y="3029"/>
                  </a:lnTo>
                  <a:lnTo>
                    <a:pt x="2104" y="3025"/>
                  </a:lnTo>
                  <a:lnTo>
                    <a:pt x="2105" y="3022"/>
                  </a:lnTo>
                  <a:lnTo>
                    <a:pt x="2107" y="3020"/>
                  </a:lnTo>
                  <a:lnTo>
                    <a:pt x="2102" y="2962"/>
                  </a:lnTo>
                  <a:lnTo>
                    <a:pt x="2104" y="2959"/>
                  </a:lnTo>
                  <a:lnTo>
                    <a:pt x="2105" y="2955"/>
                  </a:lnTo>
                  <a:lnTo>
                    <a:pt x="2107" y="2953"/>
                  </a:lnTo>
                  <a:lnTo>
                    <a:pt x="2107" y="2950"/>
                  </a:lnTo>
                  <a:lnTo>
                    <a:pt x="2109" y="2946"/>
                  </a:lnTo>
                  <a:lnTo>
                    <a:pt x="2111" y="2941"/>
                  </a:lnTo>
                  <a:lnTo>
                    <a:pt x="2111" y="2934"/>
                  </a:lnTo>
                  <a:lnTo>
                    <a:pt x="2098" y="2933"/>
                  </a:lnTo>
                  <a:lnTo>
                    <a:pt x="2086" y="2933"/>
                  </a:lnTo>
                  <a:lnTo>
                    <a:pt x="2079" y="2931"/>
                  </a:lnTo>
                  <a:lnTo>
                    <a:pt x="2064" y="2913"/>
                  </a:lnTo>
                  <a:lnTo>
                    <a:pt x="2046" y="2896"/>
                  </a:lnTo>
                  <a:lnTo>
                    <a:pt x="2027" y="2884"/>
                  </a:lnTo>
                  <a:lnTo>
                    <a:pt x="2002" y="2873"/>
                  </a:lnTo>
                  <a:lnTo>
                    <a:pt x="1976" y="2873"/>
                  </a:lnTo>
                  <a:lnTo>
                    <a:pt x="1961" y="2854"/>
                  </a:lnTo>
                  <a:lnTo>
                    <a:pt x="1943" y="2845"/>
                  </a:lnTo>
                  <a:lnTo>
                    <a:pt x="1926" y="2838"/>
                  </a:lnTo>
                  <a:lnTo>
                    <a:pt x="1926" y="2828"/>
                  </a:lnTo>
                  <a:lnTo>
                    <a:pt x="1919" y="2826"/>
                  </a:lnTo>
                  <a:lnTo>
                    <a:pt x="1913" y="2824"/>
                  </a:lnTo>
                  <a:lnTo>
                    <a:pt x="1908" y="2823"/>
                  </a:lnTo>
                  <a:lnTo>
                    <a:pt x="1903" y="2819"/>
                  </a:lnTo>
                  <a:lnTo>
                    <a:pt x="1900" y="2819"/>
                  </a:lnTo>
                  <a:lnTo>
                    <a:pt x="1900" y="2807"/>
                  </a:lnTo>
                  <a:lnTo>
                    <a:pt x="1879" y="2807"/>
                  </a:lnTo>
                  <a:lnTo>
                    <a:pt x="1859" y="2807"/>
                  </a:lnTo>
                  <a:lnTo>
                    <a:pt x="1838" y="2807"/>
                  </a:lnTo>
                  <a:lnTo>
                    <a:pt x="1824" y="2793"/>
                  </a:lnTo>
                  <a:lnTo>
                    <a:pt x="1807" y="2782"/>
                  </a:lnTo>
                  <a:lnTo>
                    <a:pt x="1791" y="2774"/>
                  </a:lnTo>
                  <a:lnTo>
                    <a:pt x="1781" y="2761"/>
                  </a:lnTo>
                  <a:lnTo>
                    <a:pt x="1776" y="2730"/>
                  </a:lnTo>
                  <a:lnTo>
                    <a:pt x="1774" y="2728"/>
                  </a:lnTo>
                  <a:lnTo>
                    <a:pt x="1769" y="2727"/>
                  </a:lnTo>
                  <a:lnTo>
                    <a:pt x="1765" y="2723"/>
                  </a:lnTo>
                  <a:lnTo>
                    <a:pt x="1760" y="2721"/>
                  </a:lnTo>
                  <a:lnTo>
                    <a:pt x="1756" y="2718"/>
                  </a:lnTo>
                  <a:lnTo>
                    <a:pt x="1753" y="2716"/>
                  </a:lnTo>
                  <a:lnTo>
                    <a:pt x="1753" y="2685"/>
                  </a:lnTo>
                  <a:lnTo>
                    <a:pt x="1751" y="2681"/>
                  </a:lnTo>
                  <a:lnTo>
                    <a:pt x="1748" y="2679"/>
                  </a:lnTo>
                  <a:lnTo>
                    <a:pt x="1742" y="2679"/>
                  </a:lnTo>
                  <a:lnTo>
                    <a:pt x="1739" y="2679"/>
                  </a:lnTo>
                  <a:lnTo>
                    <a:pt x="1735" y="2679"/>
                  </a:lnTo>
                  <a:lnTo>
                    <a:pt x="1730" y="2679"/>
                  </a:lnTo>
                  <a:lnTo>
                    <a:pt x="1727" y="2678"/>
                  </a:lnTo>
                  <a:lnTo>
                    <a:pt x="1725" y="2674"/>
                  </a:lnTo>
                  <a:lnTo>
                    <a:pt x="1723" y="2671"/>
                  </a:lnTo>
                  <a:lnTo>
                    <a:pt x="1721" y="2665"/>
                  </a:lnTo>
                  <a:lnTo>
                    <a:pt x="1720" y="2660"/>
                  </a:lnTo>
                  <a:lnTo>
                    <a:pt x="1718" y="2658"/>
                  </a:lnTo>
                  <a:lnTo>
                    <a:pt x="1718" y="2662"/>
                  </a:lnTo>
                  <a:lnTo>
                    <a:pt x="1713" y="2672"/>
                  </a:lnTo>
                  <a:lnTo>
                    <a:pt x="1708" y="2683"/>
                  </a:lnTo>
                  <a:lnTo>
                    <a:pt x="1702" y="2693"/>
                  </a:lnTo>
                  <a:lnTo>
                    <a:pt x="1694" y="2700"/>
                  </a:lnTo>
                  <a:lnTo>
                    <a:pt x="1680" y="2704"/>
                  </a:lnTo>
                  <a:lnTo>
                    <a:pt x="1671" y="2688"/>
                  </a:lnTo>
                  <a:lnTo>
                    <a:pt x="1664" y="2674"/>
                  </a:lnTo>
                  <a:lnTo>
                    <a:pt x="1657" y="2657"/>
                  </a:lnTo>
                  <a:lnTo>
                    <a:pt x="1653" y="2636"/>
                  </a:lnTo>
                  <a:lnTo>
                    <a:pt x="1659" y="2632"/>
                  </a:lnTo>
                  <a:lnTo>
                    <a:pt x="1664" y="2631"/>
                  </a:lnTo>
                  <a:lnTo>
                    <a:pt x="1669" y="2627"/>
                  </a:lnTo>
                  <a:lnTo>
                    <a:pt x="1648" y="2629"/>
                  </a:lnTo>
                  <a:lnTo>
                    <a:pt x="1632" y="2634"/>
                  </a:lnTo>
                  <a:lnTo>
                    <a:pt x="1622" y="2639"/>
                  </a:lnTo>
                  <a:lnTo>
                    <a:pt x="1608" y="2646"/>
                  </a:lnTo>
                  <a:lnTo>
                    <a:pt x="1592" y="2650"/>
                  </a:lnTo>
                  <a:lnTo>
                    <a:pt x="1592" y="2669"/>
                  </a:lnTo>
                  <a:lnTo>
                    <a:pt x="1592" y="2681"/>
                  </a:lnTo>
                  <a:lnTo>
                    <a:pt x="1591" y="2692"/>
                  </a:lnTo>
                  <a:lnTo>
                    <a:pt x="1589" y="2702"/>
                  </a:lnTo>
                  <a:lnTo>
                    <a:pt x="1584" y="2716"/>
                  </a:lnTo>
                  <a:lnTo>
                    <a:pt x="1618" y="2765"/>
                  </a:lnTo>
                  <a:lnTo>
                    <a:pt x="1636" y="2774"/>
                  </a:lnTo>
                  <a:lnTo>
                    <a:pt x="1657" y="2784"/>
                  </a:lnTo>
                  <a:lnTo>
                    <a:pt x="1678" y="2793"/>
                  </a:lnTo>
                  <a:lnTo>
                    <a:pt x="1692" y="2803"/>
                  </a:lnTo>
                  <a:lnTo>
                    <a:pt x="1699" y="2817"/>
                  </a:lnTo>
                  <a:lnTo>
                    <a:pt x="1702" y="2831"/>
                  </a:lnTo>
                  <a:lnTo>
                    <a:pt x="1708" y="2847"/>
                  </a:lnTo>
                  <a:lnTo>
                    <a:pt x="1709" y="2849"/>
                  </a:lnTo>
                  <a:lnTo>
                    <a:pt x="1713" y="2850"/>
                  </a:lnTo>
                  <a:lnTo>
                    <a:pt x="1716" y="2854"/>
                  </a:lnTo>
                  <a:lnTo>
                    <a:pt x="1720" y="2856"/>
                  </a:lnTo>
                  <a:lnTo>
                    <a:pt x="1723" y="2857"/>
                  </a:lnTo>
                  <a:lnTo>
                    <a:pt x="1723" y="2877"/>
                  </a:lnTo>
                  <a:lnTo>
                    <a:pt x="1742" y="2889"/>
                  </a:lnTo>
                  <a:lnTo>
                    <a:pt x="1742" y="2894"/>
                  </a:lnTo>
                  <a:lnTo>
                    <a:pt x="1744" y="2899"/>
                  </a:lnTo>
                  <a:lnTo>
                    <a:pt x="1746" y="2903"/>
                  </a:lnTo>
                  <a:lnTo>
                    <a:pt x="1748" y="2905"/>
                  </a:lnTo>
                  <a:lnTo>
                    <a:pt x="1751" y="2906"/>
                  </a:lnTo>
                  <a:lnTo>
                    <a:pt x="1755" y="2906"/>
                  </a:lnTo>
                  <a:lnTo>
                    <a:pt x="1758" y="2908"/>
                  </a:lnTo>
                  <a:lnTo>
                    <a:pt x="1763" y="2912"/>
                  </a:lnTo>
                  <a:lnTo>
                    <a:pt x="1769" y="2915"/>
                  </a:lnTo>
                  <a:lnTo>
                    <a:pt x="1769" y="2922"/>
                  </a:lnTo>
                  <a:lnTo>
                    <a:pt x="1784" y="2922"/>
                  </a:lnTo>
                  <a:lnTo>
                    <a:pt x="1791" y="2929"/>
                  </a:lnTo>
                  <a:lnTo>
                    <a:pt x="1795" y="2934"/>
                  </a:lnTo>
                  <a:lnTo>
                    <a:pt x="1797" y="2940"/>
                  </a:lnTo>
                  <a:lnTo>
                    <a:pt x="1802" y="2943"/>
                  </a:lnTo>
                  <a:lnTo>
                    <a:pt x="1810" y="2945"/>
                  </a:lnTo>
                  <a:lnTo>
                    <a:pt x="1826" y="2946"/>
                  </a:lnTo>
                  <a:lnTo>
                    <a:pt x="1838" y="2941"/>
                  </a:lnTo>
                  <a:lnTo>
                    <a:pt x="1854" y="2940"/>
                  </a:lnTo>
                  <a:lnTo>
                    <a:pt x="1870" y="2938"/>
                  </a:lnTo>
                  <a:lnTo>
                    <a:pt x="1884" y="2938"/>
                  </a:lnTo>
                  <a:lnTo>
                    <a:pt x="1886" y="2957"/>
                  </a:lnTo>
                  <a:lnTo>
                    <a:pt x="1884" y="2973"/>
                  </a:lnTo>
                  <a:lnTo>
                    <a:pt x="1880" y="2988"/>
                  </a:lnTo>
                  <a:lnTo>
                    <a:pt x="1894" y="2992"/>
                  </a:lnTo>
                  <a:lnTo>
                    <a:pt x="1913" y="2997"/>
                  </a:lnTo>
                  <a:lnTo>
                    <a:pt x="1938" y="3008"/>
                  </a:lnTo>
                  <a:lnTo>
                    <a:pt x="1962" y="3018"/>
                  </a:lnTo>
                  <a:lnTo>
                    <a:pt x="1987" y="3030"/>
                  </a:lnTo>
                  <a:lnTo>
                    <a:pt x="2009" y="3042"/>
                  </a:lnTo>
                  <a:lnTo>
                    <a:pt x="2030" y="3053"/>
                  </a:lnTo>
                  <a:lnTo>
                    <a:pt x="2044" y="3063"/>
                  </a:lnTo>
                  <a:lnTo>
                    <a:pt x="2053" y="3072"/>
                  </a:lnTo>
                  <a:lnTo>
                    <a:pt x="2058" y="3086"/>
                  </a:lnTo>
                  <a:lnTo>
                    <a:pt x="2060" y="3102"/>
                  </a:lnTo>
                  <a:lnTo>
                    <a:pt x="2058" y="3118"/>
                  </a:lnTo>
                  <a:lnTo>
                    <a:pt x="2057" y="3133"/>
                  </a:lnTo>
                  <a:lnTo>
                    <a:pt x="2030" y="3133"/>
                  </a:lnTo>
                  <a:lnTo>
                    <a:pt x="2022" y="3123"/>
                  </a:lnTo>
                  <a:lnTo>
                    <a:pt x="2013" y="3111"/>
                  </a:lnTo>
                  <a:lnTo>
                    <a:pt x="2002" y="3104"/>
                  </a:lnTo>
                  <a:lnTo>
                    <a:pt x="1989" y="3097"/>
                  </a:lnTo>
                  <a:lnTo>
                    <a:pt x="1968" y="3097"/>
                  </a:lnTo>
                  <a:lnTo>
                    <a:pt x="1964" y="3093"/>
                  </a:lnTo>
                  <a:lnTo>
                    <a:pt x="1961" y="3093"/>
                  </a:lnTo>
                  <a:lnTo>
                    <a:pt x="1955" y="3091"/>
                  </a:lnTo>
                  <a:lnTo>
                    <a:pt x="1948" y="3091"/>
                  </a:lnTo>
                  <a:lnTo>
                    <a:pt x="1941" y="3102"/>
                  </a:lnTo>
                  <a:lnTo>
                    <a:pt x="1936" y="3111"/>
                  </a:lnTo>
                  <a:lnTo>
                    <a:pt x="1931" y="3121"/>
                  </a:lnTo>
                  <a:lnTo>
                    <a:pt x="1927" y="3133"/>
                  </a:lnTo>
                  <a:lnTo>
                    <a:pt x="1926" y="3149"/>
                  </a:lnTo>
                  <a:lnTo>
                    <a:pt x="1941" y="3154"/>
                  </a:lnTo>
                  <a:lnTo>
                    <a:pt x="1954" y="3159"/>
                  </a:lnTo>
                  <a:lnTo>
                    <a:pt x="1968" y="3165"/>
                  </a:lnTo>
                  <a:lnTo>
                    <a:pt x="1976" y="3231"/>
                  </a:lnTo>
                  <a:lnTo>
                    <a:pt x="1962" y="3233"/>
                  </a:lnTo>
                  <a:lnTo>
                    <a:pt x="1950" y="3236"/>
                  </a:lnTo>
                  <a:lnTo>
                    <a:pt x="1941" y="3245"/>
                  </a:lnTo>
                  <a:lnTo>
                    <a:pt x="1938" y="3254"/>
                  </a:lnTo>
                  <a:lnTo>
                    <a:pt x="1938" y="3264"/>
                  </a:lnTo>
                  <a:lnTo>
                    <a:pt x="1938" y="3275"/>
                  </a:lnTo>
                  <a:lnTo>
                    <a:pt x="1938" y="3280"/>
                  </a:lnTo>
                  <a:lnTo>
                    <a:pt x="1926" y="3292"/>
                  </a:lnTo>
                  <a:lnTo>
                    <a:pt x="1915" y="3304"/>
                  </a:lnTo>
                  <a:lnTo>
                    <a:pt x="1905" y="3317"/>
                  </a:lnTo>
                  <a:lnTo>
                    <a:pt x="1900" y="3334"/>
                  </a:lnTo>
                  <a:lnTo>
                    <a:pt x="1886" y="3334"/>
                  </a:lnTo>
                  <a:lnTo>
                    <a:pt x="1870" y="3332"/>
                  </a:lnTo>
                  <a:lnTo>
                    <a:pt x="1858" y="3332"/>
                  </a:lnTo>
                  <a:lnTo>
                    <a:pt x="1849" y="3334"/>
                  </a:lnTo>
                  <a:lnTo>
                    <a:pt x="1838" y="3350"/>
                  </a:lnTo>
                  <a:lnTo>
                    <a:pt x="1830" y="3369"/>
                  </a:lnTo>
                  <a:lnTo>
                    <a:pt x="1840" y="3379"/>
                  </a:lnTo>
                  <a:lnTo>
                    <a:pt x="1845" y="3395"/>
                  </a:lnTo>
                  <a:lnTo>
                    <a:pt x="1847" y="3413"/>
                  </a:lnTo>
                  <a:lnTo>
                    <a:pt x="1845" y="3430"/>
                  </a:lnTo>
                  <a:lnTo>
                    <a:pt x="1838" y="3446"/>
                  </a:lnTo>
                  <a:lnTo>
                    <a:pt x="1828" y="3449"/>
                  </a:lnTo>
                  <a:lnTo>
                    <a:pt x="1816" y="3449"/>
                  </a:lnTo>
                  <a:lnTo>
                    <a:pt x="1804" y="3449"/>
                  </a:lnTo>
                  <a:lnTo>
                    <a:pt x="1798" y="3447"/>
                  </a:lnTo>
                  <a:lnTo>
                    <a:pt x="1793" y="3446"/>
                  </a:lnTo>
                  <a:lnTo>
                    <a:pt x="1788" y="3446"/>
                  </a:lnTo>
                  <a:lnTo>
                    <a:pt x="1781" y="3444"/>
                  </a:lnTo>
                  <a:lnTo>
                    <a:pt x="1776" y="3442"/>
                  </a:lnTo>
                  <a:lnTo>
                    <a:pt x="1774" y="3439"/>
                  </a:lnTo>
                  <a:lnTo>
                    <a:pt x="1774" y="3435"/>
                  </a:lnTo>
                  <a:lnTo>
                    <a:pt x="1772" y="3432"/>
                  </a:lnTo>
                  <a:lnTo>
                    <a:pt x="1770" y="3428"/>
                  </a:lnTo>
                  <a:lnTo>
                    <a:pt x="1769" y="3426"/>
                  </a:lnTo>
                  <a:lnTo>
                    <a:pt x="1769" y="3423"/>
                  </a:lnTo>
                  <a:lnTo>
                    <a:pt x="1755" y="3418"/>
                  </a:lnTo>
                  <a:lnTo>
                    <a:pt x="1741" y="3420"/>
                  </a:lnTo>
                  <a:lnTo>
                    <a:pt x="1727" y="3420"/>
                  </a:lnTo>
                  <a:lnTo>
                    <a:pt x="1714" y="3414"/>
                  </a:lnTo>
                  <a:lnTo>
                    <a:pt x="1713" y="3411"/>
                  </a:lnTo>
                  <a:lnTo>
                    <a:pt x="1711" y="3407"/>
                  </a:lnTo>
                  <a:lnTo>
                    <a:pt x="1709" y="3402"/>
                  </a:lnTo>
                  <a:lnTo>
                    <a:pt x="1706" y="3399"/>
                  </a:lnTo>
                  <a:lnTo>
                    <a:pt x="1704" y="3395"/>
                  </a:lnTo>
                  <a:lnTo>
                    <a:pt x="1688" y="3395"/>
                  </a:lnTo>
                  <a:lnTo>
                    <a:pt x="1687" y="3393"/>
                  </a:lnTo>
                  <a:lnTo>
                    <a:pt x="1685" y="3390"/>
                  </a:lnTo>
                  <a:lnTo>
                    <a:pt x="1683" y="3386"/>
                  </a:lnTo>
                  <a:lnTo>
                    <a:pt x="1683" y="3383"/>
                  </a:lnTo>
                  <a:lnTo>
                    <a:pt x="1680" y="3379"/>
                  </a:lnTo>
                  <a:lnTo>
                    <a:pt x="1638" y="3372"/>
                  </a:lnTo>
                  <a:lnTo>
                    <a:pt x="1632" y="3358"/>
                  </a:lnTo>
                  <a:lnTo>
                    <a:pt x="1631" y="3343"/>
                  </a:lnTo>
                  <a:lnTo>
                    <a:pt x="1631" y="3322"/>
                  </a:lnTo>
                  <a:lnTo>
                    <a:pt x="1645" y="3320"/>
                  </a:lnTo>
                  <a:lnTo>
                    <a:pt x="1660" y="3318"/>
                  </a:lnTo>
                  <a:lnTo>
                    <a:pt x="1662" y="3320"/>
                  </a:lnTo>
                  <a:lnTo>
                    <a:pt x="1664" y="3320"/>
                  </a:lnTo>
                  <a:lnTo>
                    <a:pt x="1664" y="3320"/>
                  </a:lnTo>
                  <a:lnTo>
                    <a:pt x="1666" y="3322"/>
                  </a:lnTo>
                  <a:lnTo>
                    <a:pt x="1669" y="3322"/>
                  </a:lnTo>
                  <a:lnTo>
                    <a:pt x="1669" y="3311"/>
                  </a:lnTo>
                  <a:lnTo>
                    <a:pt x="1688" y="3313"/>
                  </a:lnTo>
                  <a:lnTo>
                    <a:pt x="1701" y="3318"/>
                  </a:lnTo>
                  <a:lnTo>
                    <a:pt x="1711" y="3322"/>
                  </a:lnTo>
                  <a:lnTo>
                    <a:pt x="1723" y="3325"/>
                  </a:lnTo>
                  <a:lnTo>
                    <a:pt x="1734" y="3325"/>
                  </a:lnTo>
                  <a:lnTo>
                    <a:pt x="1748" y="3324"/>
                  </a:lnTo>
                  <a:lnTo>
                    <a:pt x="1763" y="3318"/>
                  </a:lnTo>
                  <a:lnTo>
                    <a:pt x="1777" y="3315"/>
                  </a:lnTo>
                  <a:lnTo>
                    <a:pt x="1788" y="3311"/>
                  </a:lnTo>
                  <a:lnTo>
                    <a:pt x="1788" y="3299"/>
                  </a:lnTo>
                  <a:lnTo>
                    <a:pt x="1807" y="3299"/>
                  </a:lnTo>
                  <a:lnTo>
                    <a:pt x="1821" y="3297"/>
                  </a:lnTo>
                  <a:lnTo>
                    <a:pt x="1833" y="3296"/>
                  </a:lnTo>
                  <a:lnTo>
                    <a:pt x="1845" y="3292"/>
                  </a:lnTo>
                  <a:lnTo>
                    <a:pt x="1861" y="3289"/>
                  </a:lnTo>
                  <a:lnTo>
                    <a:pt x="1863" y="3278"/>
                  </a:lnTo>
                  <a:lnTo>
                    <a:pt x="1863" y="3269"/>
                  </a:lnTo>
                  <a:lnTo>
                    <a:pt x="1863" y="3262"/>
                  </a:lnTo>
                  <a:lnTo>
                    <a:pt x="1865" y="3254"/>
                  </a:lnTo>
                  <a:lnTo>
                    <a:pt x="1866" y="3248"/>
                  </a:lnTo>
                  <a:lnTo>
                    <a:pt x="1870" y="3245"/>
                  </a:lnTo>
                  <a:lnTo>
                    <a:pt x="1875" y="3241"/>
                  </a:lnTo>
                  <a:lnTo>
                    <a:pt x="1880" y="3238"/>
                  </a:lnTo>
                  <a:lnTo>
                    <a:pt x="1884" y="3234"/>
                  </a:lnTo>
                  <a:lnTo>
                    <a:pt x="1887" y="3231"/>
                  </a:lnTo>
                  <a:lnTo>
                    <a:pt x="1877" y="3219"/>
                  </a:lnTo>
                  <a:lnTo>
                    <a:pt x="1868" y="3200"/>
                  </a:lnTo>
                  <a:lnTo>
                    <a:pt x="1859" y="3177"/>
                  </a:lnTo>
                  <a:lnTo>
                    <a:pt x="1852" y="3154"/>
                  </a:lnTo>
                  <a:lnTo>
                    <a:pt x="1845" y="3138"/>
                  </a:lnTo>
                  <a:lnTo>
                    <a:pt x="1828" y="3138"/>
                  </a:lnTo>
                  <a:lnTo>
                    <a:pt x="1814" y="3137"/>
                  </a:lnTo>
                  <a:lnTo>
                    <a:pt x="1804" y="3132"/>
                  </a:lnTo>
                  <a:lnTo>
                    <a:pt x="1795" y="3123"/>
                  </a:lnTo>
                  <a:lnTo>
                    <a:pt x="1784" y="3091"/>
                  </a:lnTo>
                  <a:lnTo>
                    <a:pt x="1769" y="3091"/>
                  </a:lnTo>
                  <a:lnTo>
                    <a:pt x="1762" y="3090"/>
                  </a:lnTo>
                  <a:lnTo>
                    <a:pt x="1758" y="3086"/>
                  </a:lnTo>
                  <a:lnTo>
                    <a:pt x="1758" y="3083"/>
                  </a:lnTo>
                  <a:lnTo>
                    <a:pt x="1755" y="3077"/>
                  </a:lnTo>
                  <a:lnTo>
                    <a:pt x="1749" y="3072"/>
                  </a:lnTo>
                  <a:lnTo>
                    <a:pt x="1727" y="3072"/>
                  </a:lnTo>
                  <a:lnTo>
                    <a:pt x="1718" y="3065"/>
                  </a:lnTo>
                  <a:lnTo>
                    <a:pt x="1711" y="3053"/>
                  </a:lnTo>
                  <a:lnTo>
                    <a:pt x="1704" y="3042"/>
                  </a:lnTo>
                  <a:lnTo>
                    <a:pt x="1695" y="3034"/>
                  </a:lnTo>
                  <a:lnTo>
                    <a:pt x="1646" y="3039"/>
                  </a:lnTo>
                  <a:lnTo>
                    <a:pt x="1631" y="3020"/>
                  </a:lnTo>
                  <a:lnTo>
                    <a:pt x="1620" y="3016"/>
                  </a:lnTo>
                  <a:lnTo>
                    <a:pt x="1610" y="3015"/>
                  </a:lnTo>
                  <a:lnTo>
                    <a:pt x="1599" y="3011"/>
                  </a:lnTo>
                  <a:lnTo>
                    <a:pt x="1594" y="3002"/>
                  </a:lnTo>
                  <a:lnTo>
                    <a:pt x="1591" y="2990"/>
                  </a:lnTo>
                  <a:lnTo>
                    <a:pt x="1584" y="2981"/>
                  </a:lnTo>
                  <a:lnTo>
                    <a:pt x="1580" y="2978"/>
                  </a:lnTo>
                  <a:lnTo>
                    <a:pt x="1577" y="2976"/>
                  </a:lnTo>
                  <a:lnTo>
                    <a:pt x="1571" y="2974"/>
                  </a:lnTo>
                  <a:lnTo>
                    <a:pt x="1566" y="2973"/>
                  </a:lnTo>
                  <a:lnTo>
                    <a:pt x="1561" y="2971"/>
                  </a:lnTo>
                  <a:lnTo>
                    <a:pt x="1557" y="2969"/>
                  </a:lnTo>
                  <a:lnTo>
                    <a:pt x="1550" y="2959"/>
                  </a:lnTo>
                  <a:lnTo>
                    <a:pt x="1542" y="2946"/>
                  </a:lnTo>
                  <a:lnTo>
                    <a:pt x="1535" y="2938"/>
                  </a:lnTo>
                  <a:lnTo>
                    <a:pt x="1512" y="2938"/>
                  </a:lnTo>
                  <a:lnTo>
                    <a:pt x="1465" y="2884"/>
                  </a:lnTo>
                  <a:lnTo>
                    <a:pt x="1465" y="2861"/>
                  </a:lnTo>
                  <a:lnTo>
                    <a:pt x="1463" y="2857"/>
                  </a:lnTo>
                  <a:lnTo>
                    <a:pt x="1461" y="2854"/>
                  </a:lnTo>
                  <a:lnTo>
                    <a:pt x="1461" y="2849"/>
                  </a:lnTo>
                  <a:lnTo>
                    <a:pt x="1461" y="2842"/>
                  </a:lnTo>
                  <a:lnTo>
                    <a:pt x="1458" y="2842"/>
                  </a:lnTo>
                  <a:lnTo>
                    <a:pt x="1454" y="2842"/>
                  </a:lnTo>
                  <a:lnTo>
                    <a:pt x="1453" y="2840"/>
                  </a:lnTo>
                  <a:lnTo>
                    <a:pt x="1453" y="2840"/>
                  </a:lnTo>
                  <a:lnTo>
                    <a:pt x="1449" y="2838"/>
                  </a:lnTo>
                  <a:lnTo>
                    <a:pt x="1444" y="2826"/>
                  </a:lnTo>
                  <a:lnTo>
                    <a:pt x="1440" y="2814"/>
                  </a:lnTo>
                  <a:lnTo>
                    <a:pt x="1435" y="2802"/>
                  </a:lnTo>
                  <a:lnTo>
                    <a:pt x="1426" y="2793"/>
                  </a:lnTo>
                  <a:lnTo>
                    <a:pt x="1418" y="2791"/>
                  </a:lnTo>
                  <a:lnTo>
                    <a:pt x="1406" y="2791"/>
                  </a:lnTo>
                  <a:lnTo>
                    <a:pt x="1397" y="2788"/>
                  </a:lnTo>
                  <a:lnTo>
                    <a:pt x="1392" y="2774"/>
                  </a:lnTo>
                  <a:lnTo>
                    <a:pt x="1383" y="2768"/>
                  </a:lnTo>
                  <a:lnTo>
                    <a:pt x="1371" y="2765"/>
                  </a:lnTo>
                  <a:lnTo>
                    <a:pt x="1357" y="2760"/>
                  </a:lnTo>
                  <a:lnTo>
                    <a:pt x="1346" y="2758"/>
                  </a:lnTo>
                  <a:lnTo>
                    <a:pt x="1346" y="2770"/>
                  </a:lnTo>
                  <a:lnTo>
                    <a:pt x="1343" y="2770"/>
                  </a:lnTo>
                  <a:lnTo>
                    <a:pt x="1339" y="2770"/>
                  </a:lnTo>
                  <a:lnTo>
                    <a:pt x="1337" y="2770"/>
                  </a:lnTo>
                  <a:lnTo>
                    <a:pt x="1337" y="2772"/>
                  </a:lnTo>
                  <a:lnTo>
                    <a:pt x="1334" y="2774"/>
                  </a:lnTo>
                  <a:lnTo>
                    <a:pt x="1325" y="2784"/>
                  </a:lnTo>
                  <a:lnTo>
                    <a:pt x="1318" y="2793"/>
                  </a:lnTo>
                  <a:lnTo>
                    <a:pt x="1310" y="2802"/>
                  </a:lnTo>
                  <a:lnTo>
                    <a:pt x="1299" y="2807"/>
                  </a:lnTo>
                  <a:lnTo>
                    <a:pt x="1285" y="2810"/>
                  </a:lnTo>
                  <a:lnTo>
                    <a:pt x="1266" y="2812"/>
                  </a:lnTo>
                  <a:lnTo>
                    <a:pt x="1262" y="2810"/>
                  </a:lnTo>
                  <a:lnTo>
                    <a:pt x="1261" y="2809"/>
                  </a:lnTo>
                  <a:lnTo>
                    <a:pt x="1259" y="2809"/>
                  </a:lnTo>
                  <a:lnTo>
                    <a:pt x="1257" y="2810"/>
                  </a:lnTo>
                  <a:lnTo>
                    <a:pt x="1254" y="2812"/>
                  </a:lnTo>
                  <a:lnTo>
                    <a:pt x="1241" y="2819"/>
                  </a:lnTo>
                  <a:lnTo>
                    <a:pt x="1229" y="2830"/>
                  </a:lnTo>
                  <a:lnTo>
                    <a:pt x="1217" y="2844"/>
                  </a:lnTo>
                  <a:lnTo>
                    <a:pt x="1212" y="2857"/>
                  </a:lnTo>
                  <a:lnTo>
                    <a:pt x="1201" y="2861"/>
                  </a:lnTo>
                  <a:lnTo>
                    <a:pt x="1191" y="2866"/>
                  </a:lnTo>
                  <a:lnTo>
                    <a:pt x="1180" y="2870"/>
                  </a:lnTo>
                  <a:lnTo>
                    <a:pt x="1166" y="2870"/>
                  </a:lnTo>
                  <a:lnTo>
                    <a:pt x="1142" y="2859"/>
                  </a:lnTo>
                  <a:lnTo>
                    <a:pt x="1121" y="2847"/>
                  </a:lnTo>
                  <a:lnTo>
                    <a:pt x="1100" y="2835"/>
                  </a:lnTo>
                  <a:lnTo>
                    <a:pt x="1074" y="2835"/>
                  </a:lnTo>
                  <a:lnTo>
                    <a:pt x="1058" y="2830"/>
                  </a:lnTo>
                  <a:lnTo>
                    <a:pt x="1046" y="2826"/>
                  </a:lnTo>
                  <a:lnTo>
                    <a:pt x="1036" y="2824"/>
                  </a:lnTo>
                  <a:lnTo>
                    <a:pt x="1025" y="2824"/>
                  </a:lnTo>
                  <a:lnTo>
                    <a:pt x="1008" y="2828"/>
                  </a:lnTo>
                  <a:lnTo>
                    <a:pt x="1008" y="2831"/>
                  </a:lnTo>
                  <a:lnTo>
                    <a:pt x="1008" y="2833"/>
                  </a:lnTo>
                  <a:lnTo>
                    <a:pt x="1006" y="2835"/>
                  </a:lnTo>
                  <a:lnTo>
                    <a:pt x="1006" y="2837"/>
                  </a:lnTo>
                  <a:lnTo>
                    <a:pt x="1004" y="2838"/>
                  </a:lnTo>
                  <a:lnTo>
                    <a:pt x="999" y="2840"/>
                  </a:lnTo>
                  <a:lnTo>
                    <a:pt x="994" y="2842"/>
                  </a:lnTo>
                  <a:lnTo>
                    <a:pt x="990" y="2842"/>
                  </a:lnTo>
                  <a:lnTo>
                    <a:pt x="985" y="2842"/>
                  </a:lnTo>
                  <a:lnTo>
                    <a:pt x="981" y="2842"/>
                  </a:lnTo>
                  <a:lnTo>
                    <a:pt x="971" y="2854"/>
                  </a:lnTo>
                  <a:lnTo>
                    <a:pt x="964" y="2871"/>
                  </a:lnTo>
                  <a:lnTo>
                    <a:pt x="962" y="2892"/>
                  </a:lnTo>
                  <a:lnTo>
                    <a:pt x="971" y="2901"/>
                  </a:lnTo>
                  <a:lnTo>
                    <a:pt x="976" y="2915"/>
                  </a:lnTo>
                  <a:lnTo>
                    <a:pt x="978" y="2931"/>
                  </a:lnTo>
                  <a:lnTo>
                    <a:pt x="967" y="2936"/>
                  </a:lnTo>
                  <a:lnTo>
                    <a:pt x="966" y="2941"/>
                  </a:lnTo>
                  <a:lnTo>
                    <a:pt x="966" y="2948"/>
                  </a:lnTo>
                  <a:lnTo>
                    <a:pt x="966" y="2957"/>
                  </a:lnTo>
                  <a:lnTo>
                    <a:pt x="962" y="2969"/>
                  </a:lnTo>
                  <a:lnTo>
                    <a:pt x="955" y="2973"/>
                  </a:lnTo>
                  <a:lnTo>
                    <a:pt x="943" y="2980"/>
                  </a:lnTo>
                  <a:lnTo>
                    <a:pt x="927" y="2988"/>
                  </a:lnTo>
                  <a:lnTo>
                    <a:pt x="912" y="2995"/>
                  </a:lnTo>
                  <a:lnTo>
                    <a:pt x="896" y="3002"/>
                  </a:lnTo>
                  <a:lnTo>
                    <a:pt x="885" y="3008"/>
                  </a:lnTo>
                  <a:lnTo>
                    <a:pt x="878" y="3011"/>
                  </a:lnTo>
                  <a:lnTo>
                    <a:pt x="861" y="3015"/>
                  </a:lnTo>
                  <a:lnTo>
                    <a:pt x="845" y="3016"/>
                  </a:lnTo>
                  <a:lnTo>
                    <a:pt x="830" y="3018"/>
                  </a:lnTo>
                  <a:lnTo>
                    <a:pt x="814" y="3020"/>
                  </a:lnTo>
                  <a:lnTo>
                    <a:pt x="802" y="3025"/>
                  </a:lnTo>
                  <a:lnTo>
                    <a:pt x="791" y="3032"/>
                  </a:lnTo>
                  <a:lnTo>
                    <a:pt x="784" y="3044"/>
                  </a:lnTo>
                  <a:lnTo>
                    <a:pt x="782" y="3062"/>
                  </a:lnTo>
                  <a:lnTo>
                    <a:pt x="763" y="3062"/>
                  </a:lnTo>
                  <a:lnTo>
                    <a:pt x="751" y="3079"/>
                  </a:lnTo>
                  <a:lnTo>
                    <a:pt x="735" y="3095"/>
                  </a:lnTo>
                  <a:lnTo>
                    <a:pt x="720" y="3109"/>
                  </a:lnTo>
                  <a:lnTo>
                    <a:pt x="704" y="3126"/>
                  </a:lnTo>
                  <a:lnTo>
                    <a:pt x="693" y="3144"/>
                  </a:lnTo>
                  <a:lnTo>
                    <a:pt x="686" y="3165"/>
                  </a:lnTo>
                  <a:lnTo>
                    <a:pt x="692" y="3173"/>
                  </a:lnTo>
                  <a:lnTo>
                    <a:pt x="699" y="3187"/>
                  </a:lnTo>
                  <a:lnTo>
                    <a:pt x="707" y="3203"/>
                  </a:lnTo>
                  <a:lnTo>
                    <a:pt x="713" y="3217"/>
                  </a:lnTo>
                  <a:lnTo>
                    <a:pt x="716" y="3226"/>
                  </a:lnTo>
                  <a:lnTo>
                    <a:pt x="690" y="3241"/>
                  </a:lnTo>
                  <a:lnTo>
                    <a:pt x="665" y="3259"/>
                  </a:lnTo>
                  <a:lnTo>
                    <a:pt x="643" y="3280"/>
                  </a:lnTo>
                  <a:lnTo>
                    <a:pt x="638" y="3292"/>
                  </a:lnTo>
                  <a:lnTo>
                    <a:pt x="634" y="3303"/>
                  </a:lnTo>
                  <a:lnTo>
                    <a:pt x="632" y="3311"/>
                  </a:lnTo>
                  <a:lnTo>
                    <a:pt x="627" y="3318"/>
                  </a:lnTo>
                  <a:lnTo>
                    <a:pt x="618" y="3324"/>
                  </a:lnTo>
                  <a:lnTo>
                    <a:pt x="601" y="3325"/>
                  </a:lnTo>
                  <a:lnTo>
                    <a:pt x="596" y="3324"/>
                  </a:lnTo>
                  <a:lnTo>
                    <a:pt x="589" y="3320"/>
                  </a:lnTo>
                  <a:lnTo>
                    <a:pt x="582" y="3318"/>
                  </a:lnTo>
                  <a:lnTo>
                    <a:pt x="576" y="3330"/>
                  </a:lnTo>
                  <a:lnTo>
                    <a:pt x="571" y="3334"/>
                  </a:lnTo>
                  <a:lnTo>
                    <a:pt x="564" y="3334"/>
                  </a:lnTo>
                  <a:lnTo>
                    <a:pt x="556" y="3334"/>
                  </a:lnTo>
                  <a:lnTo>
                    <a:pt x="547" y="3337"/>
                  </a:lnTo>
                  <a:lnTo>
                    <a:pt x="542" y="3344"/>
                  </a:lnTo>
                  <a:lnTo>
                    <a:pt x="536" y="3353"/>
                  </a:lnTo>
                  <a:lnTo>
                    <a:pt x="535" y="3362"/>
                  </a:lnTo>
                  <a:lnTo>
                    <a:pt x="531" y="3371"/>
                  </a:lnTo>
                  <a:lnTo>
                    <a:pt x="526" y="3378"/>
                  </a:lnTo>
                  <a:lnTo>
                    <a:pt x="515" y="3385"/>
                  </a:lnTo>
                  <a:lnTo>
                    <a:pt x="501" y="3388"/>
                  </a:lnTo>
                  <a:lnTo>
                    <a:pt x="500" y="3386"/>
                  </a:lnTo>
                  <a:lnTo>
                    <a:pt x="496" y="3385"/>
                  </a:lnTo>
                  <a:lnTo>
                    <a:pt x="493" y="3383"/>
                  </a:lnTo>
                  <a:lnTo>
                    <a:pt x="489" y="3379"/>
                  </a:lnTo>
                  <a:lnTo>
                    <a:pt x="484" y="3379"/>
                  </a:lnTo>
                  <a:lnTo>
                    <a:pt x="479" y="3379"/>
                  </a:lnTo>
                  <a:lnTo>
                    <a:pt x="473" y="3383"/>
                  </a:lnTo>
                  <a:lnTo>
                    <a:pt x="468" y="3388"/>
                  </a:lnTo>
                  <a:lnTo>
                    <a:pt x="460" y="3392"/>
                  </a:lnTo>
                  <a:lnTo>
                    <a:pt x="447" y="3392"/>
                  </a:lnTo>
                  <a:lnTo>
                    <a:pt x="435" y="3388"/>
                  </a:lnTo>
                  <a:lnTo>
                    <a:pt x="418" y="3383"/>
                  </a:lnTo>
                  <a:lnTo>
                    <a:pt x="395" y="3378"/>
                  </a:lnTo>
                  <a:lnTo>
                    <a:pt x="372" y="3372"/>
                  </a:lnTo>
                  <a:lnTo>
                    <a:pt x="353" y="3371"/>
                  </a:lnTo>
                  <a:lnTo>
                    <a:pt x="336" y="3372"/>
                  </a:lnTo>
                  <a:lnTo>
                    <a:pt x="332" y="3374"/>
                  </a:lnTo>
                  <a:lnTo>
                    <a:pt x="329" y="3378"/>
                  </a:lnTo>
                  <a:lnTo>
                    <a:pt x="323" y="3381"/>
                  </a:lnTo>
                  <a:lnTo>
                    <a:pt x="320" y="3385"/>
                  </a:lnTo>
                  <a:lnTo>
                    <a:pt x="316" y="3388"/>
                  </a:lnTo>
                  <a:lnTo>
                    <a:pt x="268" y="3392"/>
                  </a:lnTo>
                  <a:lnTo>
                    <a:pt x="264" y="3402"/>
                  </a:lnTo>
                  <a:lnTo>
                    <a:pt x="252" y="3409"/>
                  </a:lnTo>
                  <a:lnTo>
                    <a:pt x="238" y="3414"/>
                  </a:lnTo>
                  <a:lnTo>
                    <a:pt x="226" y="3418"/>
                  </a:lnTo>
                  <a:lnTo>
                    <a:pt x="208" y="3402"/>
                  </a:lnTo>
                  <a:lnTo>
                    <a:pt x="187" y="3392"/>
                  </a:lnTo>
                  <a:lnTo>
                    <a:pt x="182" y="3350"/>
                  </a:lnTo>
                  <a:lnTo>
                    <a:pt x="172" y="3344"/>
                  </a:lnTo>
                  <a:lnTo>
                    <a:pt x="168" y="3334"/>
                  </a:lnTo>
                  <a:lnTo>
                    <a:pt x="172" y="3327"/>
                  </a:lnTo>
                  <a:lnTo>
                    <a:pt x="175" y="3320"/>
                  </a:lnTo>
                  <a:lnTo>
                    <a:pt x="175" y="3315"/>
                  </a:lnTo>
                  <a:lnTo>
                    <a:pt x="168" y="3301"/>
                  </a:lnTo>
                  <a:lnTo>
                    <a:pt x="156" y="3285"/>
                  </a:lnTo>
                  <a:lnTo>
                    <a:pt x="144" y="3276"/>
                  </a:lnTo>
                  <a:lnTo>
                    <a:pt x="121" y="3276"/>
                  </a:lnTo>
                  <a:lnTo>
                    <a:pt x="121" y="3275"/>
                  </a:lnTo>
                  <a:lnTo>
                    <a:pt x="119" y="3273"/>
                  </a:lnTo>
                  <a:lnTo>
                    <a:pt x="117" y="3271"/>
                  </a:lnTo>
                  <a:lnTo>
                    <a:pt x="116" y="3268"/>
                  </a:lnTo>
                  <a:lnTo>
                    <a:pt x="114" y="3266"/>
                  </a:lnTo>
                  <a:lnTo>
                    <a:pt x="114" y="3264"/>
                  </a:lnTo>
                  <a:lnTo>
                    <a:pt x="105" y="3264"/>
                  </a:lnTo>
                  <a:lnTo>
                    <a:pt x="96" y="3269"/>
                  </a:lnTo>
                  <a:lnTo>
                    <a:pt x="84" y="3273"/>
                  </a:lnTo>
                  <a:lnTo>
                    <a:pt x="72" y="3275"/>
                  </a:lnTo>
                  <a:lnTo>
                    <a:pt x="60" y="3273"/>
                  </a:lnTo>
                  <a:lnTo>
                    <a:pt x="49" y="3266"/>
                  </a:lnTo>
                  <a:lnTo>
                    <a:pt x="41" y="3259"/>
                  </a:lnTo>
                  <a:lnTo>
                    <a:pt x="34" y="3254"/>
                  </a:lnTo>
                  <a:lnTo>
                    <a:pt x="21" y="3250"/>
                  </a:lnTo>
                  <a:lnTo>
                    <a:pt x="2" y="3250"/>
                  </a:lnTo>
                  <a:lnTo>
                    <a:pt x="4" y="3234"/>
                  </a:lnTo>
                  <a:lnTo>
                    <a:pt x="9" y="3224"/>
                  </a:lnTo>
                  <a:lnTo>
                    <a:pt x="16" y="3217"/>
                  </a:lnTo>
                  <a:lnTo>
                    <a:pt x="21" y="3207"/>
                  </a:lnTo>
                  <a:lnTo>
                    <a:pt x="25" y="3158"/>
                  </a:lnTo>
                  <a:lnTo>
                    <a:pt x="30" y="3149"/>
                  </a:lnTo>
                  <a:lnTo>
                    <a:pt x="34" y="3142"/>
                  </a:lnTo>
                  <a:lnTo>
                    <a:pt x="39" y="3133"/>
                  </a:lnTo>
                  <a:lnTo>
                    <a:pt x="41" y="3119"/>
                  </a:lnTo>
                  <a:lnTo>
                    <a:pt x="14" y="3119"/>
                  </a:lnTo>
                  <a:lnTo>
                    <a:pt x="11" y="3107"/>
                  </a:lnTo>
                  <a:lnTo>
                    <a:pt x="7" y="3098"/>
                  </a:lnTo>
                  <a:lnTo>
                    <a:pt x="4" y="3091"/>
                  </a:lnTo>
                  <a:lnTo>
                    <a:pt x="0" y="3083"/>
                  </a:lnTo>
                  <a:lnTo>
                    <a:pt x="2" y="3072"/>
                  </a:lnTo>
                  <a:lnTo>
                    <a:pt x="25" y="3023"/>
                  </a:lnTo>
                  <a:lnTo>
                    <a:pt x="30" y="3020"/>
                  </a:lnTo>
                  <a:lnTo>
                    <a:pt x="35" y="3018"/>
                  </a:lnTo>
                  <a:lnTo>
                    <a:pt x="39" y="3016"/>
                  </a:lnTo>
                  <a:lnTo>
                    <a:pt x="44" y="3015"/>
                  </a:lnTo>
                  <a:lnTo>
                    <a:pt x="48" y="3011"/>
                  </a:lnTo>
                  <a:lnTo>
                    <a:pt x="53" y="3008"/>
                  </a:lnTo>
                  <a:lnTo>
                    <a:pt x="56" y="2997"/>
                  </a:lnTo>
                  <a:lnTo>
                    <a:pt x="56" y="2988"/>
                  </a:lnTo>
                  <a:lnTo>
                    <a:pt x="60" y="2976"/>
                  </a:lnTo>
                  <a:lnTo>
                    <a:pt x="72" y="2969"/>
                  </a:lnTo>
                  <a:lnTo>
                    <a:pt x="86" y="2945"/>
                  </a:lnTo>
                  <a:lnTo>
                    <a:pt x="102" y="2919"/>
                  </a:lnTo>
                  <a:lnTo>
                    <a:pt x="114" y="2892"/>
                  </a:lnTo>
                  <a:lnTo>
                    <a:pt x="114" y="2807"/>
                  </a:lnTo>
                  <a:lnTo>
                    <a:pt x="116" y="2800"/>
                  </a:lnTo>
                  <a:lnTo>
                    <a:pt x="119" y="2784"/>
                  </a:lnTo>
                  <a:lnTo>
                    <a:pt x="124" y="2768"/>
                  </a:lnTo>
                  <a:lnTo>
                    <a:pt x="130" y="2754"/>
                  </a:lnTo>
                  <a:lnTo>
                    <a:pt x="133" y="2746"/>
                  </a:lnTo>
                  <a:lnTo>
                    <a:pt x="123" y="2728"/>
                  </a:lnTo>
                  <a:lnTo>
                    <a:pt x="117" y="2711"/>
                  </a:lnTo>
                  <a:lnTo>
                    <a:pt x="117" y="2688"/>
                  </a:lnTo>
                  <a:lnTo>
                    <a:pt x="124" y="2686"/>
                  </a:lnTo>
                  <a:lnTo>
                    <a:pt x="130" y="2683"/>
                  </a:lnTo>
                  <a:lnTo>
                    <a:pt x="135" y="2679"/>
                  </a:lnTo>
                  <a:lnTo>
                    <a:pt x="138" y="2676"/>
                  </a:lnTo>
                  <a:lnTo>
                    <a:pt x="144" y="2672"/>
                  </a:lnTo>
                  <a:lnTo>
                    <a:pt x="182" y="2678"/>
                  </a:lnTo>
                  <a:lnTo>
                    <a:pt x="185" y="2676"/>
                  </a:lnTo>
                  <a:lnTo>
                    <a:pt x="185" y="2671"/>
                  </a:lnTo>
                  <a:lnTo>
                    <a:pt x="187" y="2667"/>
                  </a:lnTo>
                  <a:lnTo>
                    <a:pt x="189" y="2664"/>
                  </a:lnTo>
                  <a:lnTo>
                    <a:pt x="191" y="2662"/>
                  </a:lnTo>
                  <a:lnTo>
                    <a:pt x="213" y="2662"/>
                  </a:lnTo>
                  <a:lnTo>
                    <a:pt x="227" y="2657"/>
                  </a:lnTo>
                  <a:lnTo>
                    <a:pt x="236" y="2653"/>
                  </a:lnTo>
                  <a:lnTo>
                    <a:pt x="243" y="2655"/>
                  </a:lnTo>
                  <a:lnTo>
                    <a:pt x="252" y="2657"/>
                  </a:lnTo>
                  <a:lnTo>
                    <a:pt x="268" y="2662"/>
                  </a:lnTo>
                  <a:lnTo>
                    <a:pt x="268" y="2665"/>
                  </a:lnTo>
                  <a:lnTo>
                    <a:pt x="268" y="2667"/>
                  </a:lnTo>
                  <a:lnTo>
                    <a:pt x="268" y="2669"/>
                  </a:lnTo>
                  <a:lnTo>
                    <a:pt x="268" y="2671"/>
                  </a:lnTo>
                  <a:lnTo>
                    <a:pt x="269" y="2672"/>
                  </a:lnTo>
                  <a:lnTo>
                    <a:pt x="271" y="2674"/>
                  </a:lnTo>
                  <a:lnTo>
                    <a:pt x="274" y="2678"/>
                  </a:lnTo>
                  <a:lnTo>
                    <a:pt x="292" y="2686"/>
                  </a:lnTo>
                  <a:lnTo>
                    <a:pt x="311" y="2692"/>
                  </a:lnTo>
                  <a:lnTo>
                    <a:pt x="334" y="2695"/>
                  </a:lnTo>
                  <a:lnTo>
                    <a:pt x="355" y="2699"/>
                  </a:lnTo>
                  <a:lnTo>
                    <a:pt x="374" y="2704"/>
                  </a:lnTo>
                  <a:lnTo>
                    <a:pt x="402" y="2718"/>
                  </a:lnTo>
                  <a:lnTo>
                    <a:pt x="428" y="2734"/>
                  </a:lnTo>
                  <a:lnTo>
                    <a:pt x="456" y="2746"/>
                  </a:lnTo>
                  <a:lnTo>
                    <a:pt x="517" y="2742"/>
                  </a:lnTo>
                  <a:lnTo>
                    <a:pt x="526" y="2749"/>
                  </a:lnTo>
                  <a:lnTo>
                    <a:pt x="538" y="2758"/>
                  </a:lnTo>
                  <a:lnTo>
                    <a:pt x="547" y="2765"/>
                  </a:lnTo>
                  <a:lnTo>
                    <a:pt x="554" y="2767"/>
                  </a:lnTo>
                  <a:lnTo>
                    <a:pt x="561" y="2767"/>
                  </a:lnTo>
                  <a:lnTo>
                    <a:pt x="566" y="2765"/>
                  </a:lnTo>
                  <a:lnTo>
                    <a:pt x="571" y="2763"/>
                  </a:lnTo>
                  <a:lnTo>
                    <a:pt x="575" y="2761"/>
                  </a:lnTo>
                  <a:lnTo>
                    <a:pt x="582" y="2765"/>
                  </a:lnTo>
                  <a:lnTo>
                    <a:pt x="590" y="2770"/>
                  </a:lnTo>
                  <a:lnTo>
                    <a:pt x="599" y="2777"/>
                  </a:lnTo>
                  <a:lnTo>
                    <a:pt x="604" y="2781"/>
                  </a:lnTo>
                  <a:lnTo>
                    <a:pt x="608" y="2781"/>
                  </a:lnTo>
                  <a:lnTo>
                    <a:pt x="611" y="2781"/>
                  </a:lnTo>
                  <a:lnTo>
                    <a:pt x="613" y="2779"/>
                  </a:lnTo>
                  <a:lnTo>
                    <a:pt x="613" y="2777"/>
                  </a:lnTo>
                  <a:lnTo>
                    <a:pt x="615" y="2775"/>
                  </a:lnTo>
                  <a:lnTo>
                    <a:pt x="615" y="2774"/>
                  </a:lnTo>
                  <a:lnTo>
                    <a:pt x="617" y="2774"/>
                  </a:lnTo>
                  <a:lnTo>
                    <a:pt x="652" y="2781"/>
                  </a:lnTo>
                  <a:lnTo>
                    <a:pt x="653" y="2775"/>
                  </a:lnTo>
                  <a:lnTo>
                    <a:pt x="657" y="2770"/>
                  </a:lnTo>
                  <a:lnTo>
                    <a:pt x="660" y="2767"/>
                  </a:lnTo>
                  <a:lnTo>
                    <a:pt x="664" y="2763"/>
                  </a:lnTo>
                  <a:lnTo>
                    <a:pt x="667" y="2758"/>
                  </a:lnTo>
                  <a:lnTo>
                    <a:pt x="671" y="2754"/>
                  </a:lnTo>
                  <a:lnTo>
                    <a:pt x="671" y="2735"/>
                  </a:lnTo>
                  <a:lnTo>
                    <a:pt x="683" y="2695"/>
                  </a:lnTo>
                  <a:lnTo>
                    <a:pt x="697" y="2653"/>
                  </a:lnTo>
                  <a:lnTo>
                    <a:pt x="693" y="2624"/>
                  </a:lnTo>
                  <a:lnTo>
                    <a:pt x="695" y="2618"/>
                  </a:lnTo>
                  <a:lnTo>
                    <a:pt x="699" y="2611"/>
                  </a:lnTo>
                  <a:lnTo>
                    <a:pt x="702" y="2606"/>
                  </a:lnTo>
                  <a:lnTo>
                    <a:pt x="706" y="2601"/>
                  </a:lnTo>
                  <a:lnTo>
                    <a:pt x="709" y="2596"/>
                  </a:lnTo>
                  <a:lnTo>
                    <a:pt x="709" y="2531"/>
                  </a:lnTo>
                  <a:lnTo>
                    <a:pt x="693" y="2522"/>
                  </a:lnTo>
                  <a:lnTo>
                    <a:pt x="679" y="2512"/>
                  </a:lnTo>
                  <a:lnTo>
                    <a:pt x="667" y="2500"/>
                  </a:lnTo>
                  <a:lnTo>
                    <a:pt x="658" y="2486"/>
                  </a:lnTo>
                  <a:lnTo>
                    <a:pt x="655" y="2472"/>
                  </a:lnTo>
                  <a:lnTo>
                    <a:pt x="655" y="2460"/>
                  </a:lnTo>
                  <a:lnTo>
                    <a:pt x="655" y="2449"/>
                  </a:lnTo>
                  <a:lnTo>
                    <a:pt x="653" y="2440"/>
                  </a:lnTo>
                  <a:lnTo>
                    <a:pt x="648" y="2433"/>
                  </a:lnTo>
                  <a:lnTo>
                    <a:pt x="636" y="2428"/>
                  </a:lnTo>
                  <a:lnTo>
                    <a:pt x="636" y="2409"/>
                  </a:lnTo>
                  <a:lnTo>
                    <a:pt x="627" y="2407"/>
                  </a:lnTo>
                  <a:lnTo>
                    <a:pt x="613" y="2405"/>
                  </a:lnTo>
                  <a:lnTo>
                    <a:pt x="601" y="2402"/>
                  </a:lnTo>
                  <a:lnTo>
                    <a:pt x="594" y="2400"/>
                  </a:lnTo>
                  <a:lnTo>
                    <a:pt x="582" y="2391"/>
                  </a:lnTo>
                  <a:lnTo>
                    <a:pt x="571" y="2379"/>
                  </a:lnTo>
                  <a:lnTo>
                    <a:pt x="559" y="2369"/>
                  </a:lnTo>
                  <a:lnTo>
                    <a:pt x="543" y="2362"/>
                  </a:lnTo>
                  <a:lnTo>
                    <a:pt x="540" y="2364"/>
                  </a:lnTo>
                  <a:lnTo>
                    <a:pt x="536" y="2365"/>
                  </a:lnTo>
                  <a:lnTo>
                    <a:pt x="531" y="2365"/>
                  </a:lnTo>
                  <a:lnTo>
                    <a:pt x="524" y="2367"/>
                  </a:lnTo>
                  <a:lnTo>
                    <a:pt x="519" y="2355"/>
                  </a:lnTo>
                  <a:lnTo>
                    <a:pt x="515" y="2343"/>
                  </a:lnTo>
                  <a:lnTo>
                    <a:pt x="514" y="2327"/>
                  </a:lnTo>
                  <a:lnTo>
                    <a:pt x="528" y="2327"/>
                  </a:lnTo>
                  <a:lnTo>
                    <a:pt x="528" y="2313"/>
                  </a:lnTo>
                  <a:lnTo>
                    <a:pt x="514" y="2313"/>
                  </a:lnTo>
                  <a:lnTo>
                    <a:pt x="514" y="2304"/>
                  </a:lnTo>
                  <a:lnTo>
                    <a:pt x="512" y="2302"/>
                  </a:lnTo>
                  <a:lnTo>
                    <a:pt x="510" y="2299"/>
                  </a:lnTo>
                  <a:lnTo>
                    <a:pt x="510" y="2295"/>
                  </a:lnTo>
                  <a:lnTo>
                    <a:pt x="508" y="2290"/>
                  </a:lnTo>
                  <a:lnTo>
                    <a:pt x="524" y="2285"/>
                  </a:lnTo>
                  <a:lnTo>
                    <a:pt x="543" y="2281"/>
                  </a:lnTo>
                  <a:lnTo>
                    <a:pt x="564" y="2281"/>
                  </a:lnTo>
                  <a:lnTo>
                    <a:pt x="585" y="2281"/>
                  </a:lnTo>
                  <a:lnTo>
                    <a:pt x="594" y="2276"/>
                  </a:lnTo>
                  <a:lnTo>
                    <a:pt x="606" y="2273"/>
                  </a:lnTo>
                  <a:lnTo>
                    <a:pt x="622" y="2273"/>
                  </a:lnTo>
                  <a:lnTo>
                    <a:pt x="636" y="2274"/>
                  </a:lnTo>
                  <a:lnTo>
                    <a:pt x="638" y="2280"/>
                  </a:lnTo>
                  <a:lnTo>
                    <a:pt x="639" y="2287"/>
                  </a:lnTo>
                  <a:lnTo>
                    <a:pt x="643" y="2292"/>
                  </a:lnTo>
                  <a:lnTo>
                    <a:pt x="646" y="2297"/>
                  </a:lnTo>
                  <a:lnTo>
                    <a:pt x="652" y="2301"/>
                  </a:lnTo>
                  <a:lnTo>
                    <a:pt x="664" y="2302"/>
                  </a:lnTo>
                  <a:lnTo>
                    <a:pt x="681" y="2304"/>
                  </a:lnTo>
                  <a:lnTo>
                    <a:pt x="702" y="2308"/>
                  </a:lnTo>
                  <a:lnTo>
                    <a:pt x="716" y="2309"/>
                  </a:lnTo>
                  <a:lnTo>
                    <a:pt x="716" y="2283"/>
                  </a:lnTo>
                  <a:lnTo>
                    <a:pt x="713" y="2261"/>
                  </a:lnTo>
                  <a:lnTo>
                    <a:pt x="707" y="2241"/>
                  </a:lnTo>
                  <a:lnTo>
                    <a:pt x="704" y="2222"/>
                  </a:lnTo>
                  <a:lnTo>
                    <a:pt x="700" y="2201"/>
                  </a:lnTo>
                  <a:lnTo>
                    <a:pt x="704" y="2199"/>
                  </a:lnTo>
                  <a:lnTo>
                    <a:pt x="707" y="2199"/>
                  </a:lnTo>
                  <a:lnTo>
                    <a:pt x="711" y="2198"/>
                  </a:lnTo>
                  <a:lnTo>
                    <a:pt x="716" y="2198"/>
                  </a:lnTo>
                  <a:lnTo>
                    <a:pt x="723" y="2205"/>
                  </a:lnTo>
                  <a:lnTo>
                    <a:pt x="732" y="2210"/>
                  </a:lnTo>
                  <a:lnTo>
                    <a:pt x="741" y="2213"/>
                  </a:lnTo>
                  <a:lnTo>
                    <a:pt x="748" y="2219"/>
                  </a:lnTo>
                  <a:lnTo>
                    <a:pt x="753" y="2226"/>
                  </a:lnTo>
                  <a:lnTo>
                    <a:pt x="754" y="2240"/>
                  </a:lnTo>
                  <a:lnTo>
                    <a:pt x="768" y="2243"/>
                  </a:lnTo>
                  <a:lnTo>
                    <a:pt x="781" y="2247"/>
                  </a:lnTo>
                  <a:lnTo>
                    <a:pt x="791" y="2252"/>
                  </a:lnTo>
                  <a:lnTo>
                    <a:pt x="803" y="2257"/>
                  </a:lnTo>
                  <a:lnTo>
                    <a:pt x="821" y="2259"/>
                  </a:lnTo>
                  <a:lnTo>
                    <a:pt x="831" y="2234"/>
                  </a:lnTo>
                  <a:lnTo>
                    <a:pt x="844" y="2213"/>
                  </a:lnTo>
                  <a:lnTo>
                    <a:pt x="859" y="2213"/>
                  </a:lnTo>
                  <a:lnTo>
                    <a:pt x="875" y="2210"/>
                  </a:lnTo>
                  <a:lnTo>
                    <a:pt x="898" y="2208"/>
                  </a:lnTo>
                  <a:lnTo>
                    <a:pt x="898" y="2205"/>
                  </a:lnTo>
                  <a:lnTo>
                    <a:pt x="899" y="2203"/>
                  </a:lnTo>
                  <a:lnTo>
                    <a:pt x="899" y="2201"/>
                  </a:lnTo>
                  <a:lnTo>
                    <a:pt x="901" y="2199"/>
                  </a:lnTo>
                  <a:lnTo>
                    <a:pt x="903" y="2199"/>
                  </a:lnTo>
                  <a:lnTo>
                    <a:pt x="905" y="2199"/>
                  </a:lnTo>
                  <a:lnTo>
                    <a:pt x="908" y="2198"/>
                  </a:lnTo>
                  <a:lnTo>
                    <a:pt x="908" y="2185"/>
                  </a:lnTo>
                  <a:lnTo>
                    <a:pt x="924" y="2185"/>
                  </a:lnTo>
                  <a:lnTo>
                    <a:pt x="927" y="2128"/>
                  </a:lnTo>
                  <a:lnTo>
                    <a:pt x="940" y="2124"/>
                  </a:lnTo>
                  <a:lnTo>
                    <a:pt x="952" y="2119"/>
                  </a:lnTo>
                  <a:lnTo>
                    <a:pt x="966" y="2117"/>
                  </a:lnTo>
                  <a:lnTo>
                    <a:pt x="980" y="2116"/>
                  </a:lnTo>
                  <a:lnTo>
                    <a:pt x="994" y="2112"/>
                  </a:lnTo>
                  <a:lnTo>
                    <a:pt x="997" y="2110"/>
                  </a:lnTo>
                  <a:lnTo>
                    <a:pt x="1001" y="2105"/>
                  </a:lnTo>
                  <a:lnTo>
                    <a:pt x="1004" y="2102"/>
                  </a:lnTo>
                  <a:lnTo>
                    <a:pt x="1006" y="2096"/>
                  </a:lnTo>
                  <a:lnTo>
                    <a:pt x="1009" y="2093"/>
                  </a:lnTo>
                  <a:lnTo>
                    <a:pt x="1013" y="2089"/>
                  </a:lnTo>
                  <a:lnTo>
                    <a:pt x="1023" y="2086"/>
                  </a:lnTo>
                  <a:lnTo>
                    <a:pt x="1032" y="2086"/>
                  </a:lnTo>
                  <a:lnTo>
                    <a:pt x="1041" y="2086"/>
                  </a:lnTo>
                  <a:lnTo>
                    <a:pt x="1046" y="2084"/>
                  </a:lnTo>
                  <a:lnTo>
                    <a:pt x="1051" y="2077"/>
                  </a:lnTo>
                  <a:lnTo>
                    <a:pt x="1055" y="2063"/>
                  </a:lnTo>
                  <a:lnTo>
                    <a:pt x="1062" y="2063"/>
                  </a:lnTo>
                  <a:lnTo>
                    <a:pt x="1065" y="2062"/>
                  </a:lnTo>
                  <a:lnTo>
                    <a:pt x="1065" y="2060"/>
                  </a:lnTo>
                  <a:lnTo>
                    <a:pt x="1065" y="2058"/>
                  </a:lnTo>
                  <a:lnTo>
                    <a:pt x="1065" y="2058"/>
                  </a:lnTo>
                  <a:lnTo>
                    <a:pt x="1065" y="2056"/>
                  </a:lnTo>
                  <a:lnTo>
                    <a:pt x="1065" y="2055"/>
                  </a:lnTo>
                  <a:lnTo>
                    <a:pt x="1074" y="2055"/>
                  </a:lnTo>
                  <a:lnTo>
                    <a:pt x="1086" y="2056"/>
                  </a:lnTo>
                  <a:lnTo>
                    <a:pt x="1097" y="2058"/>
                  </a:lnTo>
                  <a:lnTo>
                    <a:pt x="1100" y="2058"/>
                  </a:lnTo>
                  <a:lnTo>
                    <a:pt x="1100" y="2051"/>
                  </a:lnTo>
                  <a:lnTo>
                    <a:pt x="1097" y="2049"/>
                  </a:lnTo>
                  <a:lnTo>
                    <a:pt x="1095" y="2046"/>
                  </a:lnTo>
                  <a:lnTo>
                    <a:pt x="1093" y="2042"/>
                  </a:lnTo>
                  <a:lnTo>
                    <a:pt x="1093" y="2039"/>
                  </a:lnTo>
                  <a:lnTo>
                    <a:pt x="1093" y="2035"/>
                  </a:lnTo>
                  <a:lnTo>
                    <a:pt x="1093" y="2028"/>
                  </a:lnTo>
                  <a:lnTo>
                    <a:pt x="1111" y="2013"/>
                  </a:lnTo>
                  <a:lnTo>
                    <a:pt x="1121" y="1993"/>
                  </a:lnTo>
                  <a:lnTo>
                    <a:pt x="1130" y="1973"/>
                  </a:lnTo>
                  <a:lnTo>
                    <a:pt x="1138" y="1948"/>
                  </a:lnTo>
                  <a:lnTo>
                    <a:pt x="1154" y="1946"/>
                  </a:lnTo>
                  <a:lnTo>
                    <a:pt x="1165" y="1941"/>
                  </a:lnTo>
                  <a:lnTo>
                    <a:pt x="1172" y="1936"/>
                  </a:lnTo>
                  <a:lnTo>
                    <a:pt x="1177" y="1929"/>
                  </a:lnTo>
                  <a:lnTo>
                    <a:pt x="1184" y="1922"/>
                  </a:lnTo>
                  <a:lnTo>
                    <a:pt x="1193" y="1917"/>
                  </a:lnTo>
                  <a:lnTo>
                    <a:pt x="1273" y="1910"/>
                  </a:lnTo>
                  <a:lnTo>
                    <a:pt x="1273" y="1890"/>
                  </a:lnTo>
                  <a:lnTo>
                    <a:pt x="1285" y="1887"/>
                  </a:lnTo>
                  <a:lnTo>
                    <a:pt x="1299" y="1880"/>
                  </a:lnTo>
                  <a:lnTo>
                    <a:pt x="1313" y="1880"/>
                  </a:lnTo>
                  <a:lnTo>
                    <a:pt x="1327" y="1885"/>
                  </a:lnTo>
                  <a:lnTo>
                    <a:pt x="1337" y="1892"/>
                  </a:lnTo>
                  <a:lnTo>
                    <a:pt x="1350" y="1897"/>
                  </a:lnTo>
                  <a:lnTo>
                    <a:pt x="1350" y="1894"/>
                  </a:lnTo>
                  <a:lnTo>
                    <a:pt x="1353" y="1889"/>
                  </a:lnTo>
                  <a:lnTo>
                    <a:pt x="1355" y="1885"/>
                  </a:lnTo>
                  <a:lnTo>
                    <a:pt x="1355" y="1884"/>
                  </a:lnTo>
                  <a:lnTo>
                    <a:pt x="1357" y="1880"/>
                  </a:lnTo>
                  <a:lnTo>
                    <a:pt x="1358" y="1878"/>
                  </a:lnTo>
                  <a:lnTo>
                    <a:pt x="1362" y="1877"/>
                  </a:lnTo>
                  <a:lnTo>
                    <a:pt x="1365" y="1875"/>
                  </a:lnTo>
                  <a:lnTo>
                    <a:pt x="1372" y="1875"/>
                  </a:lnTo>
                  <a:lnTo>
                    <a:pt x="1372" y="1868"/>
                  </a:lnTo>
                  <a:lnTo>
                    <a:pt x="1372" y="1863"/>
                  </a:lnTo>
                  <a:lnTo>
                    <a:pt x="1371" y="1857"/>
                  </a:lnTo>
                  <a:lnTo>
                    <a:pt x="1371" y="1852"/>
                  </a:lnTo>
                  <a:lnTo>
                    <a:pt x="1369" y="1847"/>
                  </a:lnTo>
                  <a:lnTo>
                    <a:pt x="1353" y="1847"/>
                  </a:lnTo>
                  <a:lnTo>
                    <a:pt x="1355" y="1840"/>
                  </a:lnTo>
                  <a:lnTo>
                    <a:pt x="1355" y="1835"/>
                  </a:lnTo>
                  <a:lnTo>
                    <a:pt x="1357" y="1829"/>
                  </a:lnTo>
                  <a:lnTo>
                    <a:pt x="1358" y="1824"/>
                  </a:lnTo>
                  <a:lnTo>
                    <a:pt x="1360" y="1826"/>
                  </a:lnTo>
                  <a:lnTo>
                    <a:pt x="1362" y="1826"/>
                  </a:lnTo>
                  <a:lnTo>
                    <a:pt x="1364" y="1826"/>
                  </a:lnTo>
                  <a:lnTo>
                    <a:pt x="1364" y="1826"/>
                  </a:lnTo>
                  <a:lnTo>
                    <a:pt x="1364" y="1826"/>
                  </a:lnTo>
                  <a:lnTo>
                    <a:pt x="1365" y="1826"/>
                  </a:lnTo>
                  <a:lnTo>
                    <a:pt x="1369" y="1824"/>
                  </a:lnTo>
                  <a:lnTo>
                    <a:pt x="1362" y="1814"/>
                  </a:lnTo>
                  <a:lnTo>
                    <a:pt x="1355" y="1801"/>
                  </a:lnTo>
                  <a:lnTo>
                    <a:pt x="1350" y="1791"/>
                  </a:lnTo>
                  <a:lnTo>
                    <a:pt x="1343" y="1786"/>
                  </a:lnTo>
                  <a:lnTo>
                    <a:pt x="1346" y="1747"/>
                  </a:lnTo>
                  <a:lnTo>
                    <a:pt x="1336" y="1742"/>
                  </a:lnTo>
                  <a:lnTo>
                    <a:pt x="1325" y="1735"/>
                  </a:lnTo>
                  <a:lnTo>
                    <a:pt x="1318" y="1726"/>
                  </a:lnTo>
                  <a:lnTo>
                    <a:pt x="1315" y="1712"/>
                  </a:lnTo>
                  <a:lnTo>
                    <a:pt x="1320" y="1698"/>
                  </a:lnTo>
                  <a:lnTo>
                    <a:pt x="1320" y="1679"/>
                  </a:lnTo>
                  <a:lnTo>
                    <a:pt x="1317" y="1657"/>
                  </a:lnTo>
                  <a:lnTo>
                    <a:pt x="1315" y="1632"/>
                  </a:lnTo>
                  <a:lnTo>
                    <a:pt x="1332" y="1634"/>
                  </a:lnTo>
                  <a:lnTo>
                    <a:pt x="1346" y="1637"/>
                  </a:lnTo>
                  <a:lnTo>
                    <a:pt x="1346" y="1630"/>
                  </a:lnTo>
                  <a:lnTo>
                    <a:pt x="1348" y="1627"/>
                  </a:lnTo>
                  <a:lnTo>
                    <a:pt x="1348" y="1623"/>
                  </a:lnTo>
                  <a:lnTo>
                    <a:pt x="1350" y="1622"/>
                  </a:lnTo>
                  <a:lnTo>
                    <a:pt x="1353" y="1620"/>
                  </a:lnTo>
                  <a:lnTo>
                    <a:pt x="1358" y="1618"/>
                  </a:lnTo>
                  <a:lnTo>
                    <a:pt x="1367" y="1613"/>
                  </a:lnTo>
                  <a:lnTo>
                    <a:pt x="1381" y="1609"/>
                  </a:lnTo>
                  <a:lnTo>
                    <a:pt x="1392" y="1609"/>
                  </a:lnTo>
                  <a:lnTo>
                    <a:pt x="1397" y="1609"/>
                  </a:lnTo>
                  <a:lnTo>
                    <a:pt x="1397" y="1608"/>
                  </a:lnTo>
                  <a:lnTo>
                    <a:pt x="1399" y="1608"/>
                  </a:lnTo>
                  <a:lnTo>
                    <a:pt x="1399" y="1606"/>
                  </a:lnTo>
                  <a:lnTo>
                    <a:pt x="1399" y="1604"/>
                  </a:lnTo>
                  <a:lnTo>
                    <a:pt x="1400" y="1602"/>
                  </a:lnTo>
                  <a:lnTo>
                    <a:pt x="1369" y="1602"/>
                  </a:lnTo>
                  <a:lnTo>
                    <a:pt x="1358" y="1609"/>
                  </a:lnTo>
                  <a:lnTo>
                    <a:pt x="1344" y="1615"/>
                  </a:lnTo>
                  <a:lnTo>
                    <a:pt x="1327" y="1618"/>
                  </a:lnTo>
                  <a:lnTo>
                    <a:pt x="1330" y="1587"/>
                  </a:lnTo>
                  <a:lnTo>
                    <a:pt x="1357" y="1583"/>
                  </a:lnTo>
                  <a:lnTo>
                    <a:pt x="1385" y="1583"/>
                  </a:lnTo>
                  <a:lnTo>
                    <a:pt x="1388" y="1566"/>
                  </a:lnTo>
                  <a:lnTo>
                    <a:pt x="1397" y="1550"/>
                  </a:lnTo>
                  <a:lnTo>
                    <a:pt x="1407" y="1541"/>
                  </a:lnTo>
                  <a:lnTo>
                    <a:pt x="1423" y="1533"/>
                  </a:lnTo>
                  <a:lnTo>
                    <a:pt x="1442" y="1529"/>
                  </a:lnTo>
                  <a:lnTo>
                    <a:pt x="1446" y="1548"/>
                  </a:lnTo>
                  <a:lnTo>
                    <a:pt x="1446" y="1571"/>
                  </a:lnTo>
                  <a:lnTo>
                    <a:pt x="1447" y="1583"/>
                  </a:lnTo>
                  <a:lnTo>
                    <a:pt x="1446" y="1597"/>
                  </a:lnTo>
                  <a:lnTo>
                    <a:pt x="1442" y="1613"/>
                  </a:lnTo>
                  <a:lnTo>
                    <a:pt x="1442" y="1629"/>
                  </a:lnTo>
                  <a:lnTo>
                    <a:pt x="1458" y="1630"/>
                  </a:lnTo>
                  <a:lnTo>
                    <a:pt x="1468" y="1636"/>
                  </a:lnTo>
                  <a:lnTo>
                    <a:pt x="1472" y="1646"/>
                  </a:lnTo>
                  <a:lnTo>
                    <a:pt x="1474" y="1664"/>
                  </a:lnTo>
                  <a:lnTo>
                    <a:pt x="1461" y="1667"/>
                  </a:lnTo>
                  <a:lnTo>
                    <a:pt x="1456" y="1669"/>
                  </a:lnTo>
                  <a:lnTo>
                    <a:pt x="1451" y="1671"/>
                  </a:lnTo>
                  <a:lnTo>
                    <a:pt x="1446" y="1671"/>
                  </a:lnTo>
                  <a:lnTo>
                    <a:pt x="1439" y="1671"/>
                  </a:lnTo>
                  <a:lnTo>
                    <a:pt x="1435" y="1690"/>
                  </a:lnTo>
                  <a:lnTo>
                    <a:pt x="1432" y="1705"/>
                  </a:lnTo>
                  <a:lnTo>
                    <a:pt x="1430" y="1712"/>
                  </a:lnTo>
                  <a:lnTo>
                    <a:pt x="1440" y="1718"/>
                  </a:lnTo>
                  <a:lnTo>
                    <a:pt x="1451" y="1719"/>
                  </a:lnTo>
                  <a:lnTo>
                    <a:pt x="1461" y="1721"/>
                  </a:lnTo>
                  <a:lnTo>
                    <a:pt x="1465" y="1735"/>
                  </a:lnTo>
                  <a:lnTo>
                    <a:pt x="1468" y="1751"/>
                  </a:lnTo>
                  <a:lnTo>
                    <a:pt x="1468" y="1772"/>
                  </a:lnTo>
                  <a:lnTo>
                    <a:pt x="1454" y="1774"/>
                  </a:lnTo>
                  <a:lnTo>
                    <a:pt x="1435" y="1775"/>
                  </a:lnTo>
                  <a:lnTo>
                    <a:pt x="1435" y="1789"/>
                  </a:lnTo>
                  <a:lnTo>
                    <a:pt x="1433" y="1800"/>
                  </a:lnTo>
                  <a:lnTo>
                    <a:pt x="1435" y="1810"/>
                  </a:lnTo>
                  <a:lnTo>
                    <a:pt x="1435" y="1824"/>
                  </a:lnTo>
                  <a:lnTo>
                    <a:pt x="1454" y="1828"/>
                  </a:lnTo>
                  <a:lnTo>
                    <a:pt x="1470" y="1829"/>
                  </a:lnTo>
                  <a:lnTo>
                    <a:pt x="1488" y="1829"/>
                  </a:lnTo>
                  <a:lnTo>
                    <a:pt x="1488" y="1856"/>
                  </a:lnTo>
                  <a:lnTo>
                    <a:pt x="1484" y="1856"/>
                  </a:lnTo>
                  <a:lnTo>
                    <a:pt x="1484" y="1859"/>
                  </a:lnTo>
                  <a:lnTo>
                    <a:pt x="1507" y="1863"/>
                  </a:lnTo>
                  <a:lnTo>
                    <a:pt x="1507" y="1852"/>
                  </a:lnTo>
                  <a:lnTo>
                    <a:pt x="1521" y="1849"/>
                  </a:lnTo>
                  <a:lnTo>
                    <a:pt x="1531" y="1845"/>
                  </a:lnTo>
                  <a:lnTo>
                    <a:pt x="1542" y="1840"/>
                  </a:lnTo>
                  <a:lnTo>
                    <a:pt x="1542" y="1829"/>
                  </a:lnTo>
                  <a:lnTo>
                    <a:pt x="1573" y="1829"/>
                  </a:lnTo>
                  <a:lnTo>
                    <a:pt x="1577" y="1821"/>
                  </a:lnTo>
                  <a:lnTo>
                    <a:pt x="1580" y="1815"/>
                  </a:lnTo>
                  <a:lnTo>
                    <a:pt x="1584" y="1808"/>
                  </a:lnTo>
                  <a:lnTo>
                    <a:pt x="1589" y="1801"/>
                  </a:lnTo>
                  <a:lnTo>
                    <a:pt x="1601" y="1807"/>
                  </a:lnTo>
                  <a:lnTo>
                    <a:pt x="1610" y="1812"/>
                  </a:lnTo>
                  <a:lnTo>
                    <a:pt x="1615" y="1822"/>
                  </a:lnTo>
                  <a:lnTo>
                    <a:pt x="1618" y="1836"/>
                  </a:lnTo>
                  <a:lnTo>
                    <a:pt x="1615" y="1838"/>
                  </a:lnTo>
                  <a:lnTo>
                    <a:pt x="1613" y="1838"/>
                  </a:lnTo>
                  <a:lnTo>
                    <a:pt x="1612" y="1838"/>
                  </a:lnTo>
                  <a:lnTo>
                    <a:pt x="1610" y="1840"/>
                  </a:lnTo>
                  <a:lnTo>
                    <a:pt x="1610" y="1842"/>
                  </a:lnTo>
                  <a:lnTo>
                    <a:pt x="1608" y="1843"/>
                  </a:lnTo>
                  <a:lnTo>
                    <a:pt x="1624" y="1845"/>
                  </a:lnTo>
                  <a:lnTo>
                    <a:pt x="1634" y="1849"/>
                  </a:lnTo>
                  <a:lnTo>
                    <a:pt x="1641" y="1854"/>
                  </a:lnTo>
                  <a:lnTo>
                    <a:pt x="1650" y="1859"/>
                  </a:lnTo>
                  <a:lnTo>
                    <a:pt x="1660" y="1863"/>
                  </a:lnTo>
                  <a:lnTo>
                    <a:pt x="1673" y="1852"/>
                  </a:lnTo>
                  <a:lnTo>
                    <a:pt x="1690" y="1842"/>
                  </a:lnTo>
                  <a:lnTo>
                    <a:pt x="1711" y="1835"/>
                  </a:lnTo>
                  <a:lnTo>
                    <a:pt x="1732" y="1831"/>
                  </a:lnTo>
                  <a:lnTo>
                    <a:pt x="1753" y="1829"/>
                  </a:lnTo>
                  <a:lnTo>
                    <a:pt x="1756" y="1810"/>
                  </a:lnTo>
                  <a:lnTo>
                    <a:pt x="1777" y="1796"/>
                  </a:lnTo>
                  <a:lnTo>
                    <a:pt x="1797" y="1784"/>
                  </a:lnTo>
                  <a:lnTo>
                    <a:pt x="1817" y="1775"/>
                  </a:lnTo>
                  <a:lnTo>
                    <a:pt x="1842" y="1768"/>
                  </a:lnTo>
                  <a:lnTo>
                    <a:pt x="1872" y="1763"/>
                  </a:lnTo>
                  <a:lnTo>
                    <a:pt x="1877" y="1777"/>
                  </a:lnTo>
                  <a:lnTo>
                    <a:pt x="1886" y="1789"/>
                  </a:lnTo>
                  <a:lnTo>
                    <a:pt x="1896" y="1798"/>
                  </a:lnTo>
                  <a:lnTo>
                    <a:pt x="1910" y="1801"/>
                  </a:lnTo>
                  <a:lnTo>
                    <a:pt x="1920" y="1794"/>
                  </a:lnTo>
                  <a:lnTo>
                    <a:pt x="1933" y="1791"/>
                  </a:lnTo>
                  <a:lnTo>
                    <a:pt x="1948" y="1789"/>
                  </a:lnTo>
                  <a:lnTo>
                    <a:pt x="1948" y="1777"/>
                  </a:lnTo>
                  <a:lnTo>
                    <a:pt x="1947" y="1767"/>
                  </a:lnTo>
                  <a:lnTo>
                    <a:pt x="1943" y="1756"/>
                  </a:lnTo>
                  <a:lnTo>
                    <a:pt x="1941" y="1740"/>
                  </a:lnTo>
                  <a:lnTo>
                    <a:pt x="1961" y="1739"/>
                  </a:lnTo>
                  <a:lnTo>
                    <a:pt x="1980" y="1739"/>
                  </a:lnTo>
                  <a:lnTo>
                    <a:pt x="2002" y="1740"/>
                  </a:lnTo>
                  <a:lnTo>
                    <a:pt x="2006" y="1728"/>
                  </a:lnTo>
                  <a:lnTo>
                    <a:pt x="2004" y="1719"/>
                  </a:lnTo>
                  <a:lnTo>
                    <a:pt x="2004" y="1711"/>
                  </a:lnTo>
                  <a:lnTo>
                    <a:pt x="2006" y="1700"/>
                  </a:lnTo>
                  <a:lnTo>
                    <a:pt x="2002" y="1690"/>
                  </a:lnTo>
                  <a:lnTo>
                    <a:pt x="1987" y="1657"/>
                  </a:lnTo>
                  <a:lnTo>
                    <a:pt x="1978" y="1623"/>
                  </a:lnTo>
                  <a:lnTo>
                    <a:pt x="1976" y="1594"/>
                  </a:lnTo>
                  <a:lnTo>
                    <a:pt x="1978" y="1561"/>
                  </a:lnTo>
                  <a:lnTo>
                    <a:pt x="1983" y="1526"/>
                  </a:lnTo>
                  <a:lnTo>
                    <a:pt x="1992" y="1487"/>
                  </a:lnTo>
                  <a:lnTo>
                    <a:pt x="2008" y="1484"/>
                  </a:lnTo>
                  <a:lnTo>
                    <a:pt x="2020" y="1477"/>
                  </a:lnTo>
                  <a:lnTo>
                    <a:pt x="2030" y="1468"/>
                  </a:lnTo>
                  <a:lnTo>
                    <a:pt x="2032" y="1468"/>
                  </a:lnTo>
                  <a:lnTo>
                    <a:pt x="2034" y="1470"/>
                  </a:lnTo>
                  <a:lnTo>
                    <a:pt x="2036" y="1470"/>
                  </a:lnTo>
                  <a:lnTo>
                    <a:pt x="2036" y="1470"/>
                  </a:lnTo>
                  <a:lnTo>
                    <a:pt x="2037" y="1472"/>
                  </a:lnTo>
                  <a:lnTo>
                    <a:pt x="2041" y="1477"/>
                  </a:lnTo>
                  <a:lnTo>
                    <a:pt x="2043" y="1482"/>
                  </a:lnTo>
                  <a:lnTo>
                    <a:pt x="2044" y="1487"/>
                  </a:lnTo>
                  <a:lnTo>
                    <a:pt x="2053" y="1487"/>
                  </a:lnTo>
                  <a:lnTo>
                    <a:pt x="2058" y="1487"/>
                  </a:lnTo>
                  <a:lnTo>
                    <a:pt x="2064" y="1489"/>
                  </a:lnTo>
                  <a:lnTo>
                    <a:pt x="2069" y="1491"/>
                  </a:lnTo>
                  <a:lnTo>
                    <a:pt x="2076" y="1503"/>
                  </a:lnTo>
                  <a:lnTo>
                    <a:pt x="2081" y="1513"/>
                  </a:lnTo>
                  <a:lnTo>
                    <a:pt x="2090" y="1522"/>
                  </a:lnTo>
                  <a:lnTo>
                    <a:pt x="2102" y="1529"/>
                  </a:lnTo>
                  <a:lnTo>
                    <a:pt x="2102" y="1526"/>
                  </a:lnTo>
                  <a:lnTo>
                    <a:pt x="2109" y="1520"/>
                  </a:lnTo>
                  <a:lnTo>
                    <a:pt x="2116" y="1513"/>
                  </a:lnTo>
                  <a:lnTo>
                    <a:pt x="2121" y="1506"/>
                  </a:lnTo>
                  <a:lnTo>
                    <a:pt x="2126" y="1498"/>
                  </a:lnTo>
                  <a:lnTo>
                    <a:pt x="2118" y="1486"/>
                  </a:lnTo>
                  <a:lnTo>
                    <a:pt x="2112" y="1468"/>
                  </a:lnTo>
                  <a:lnTo>
                    <a:pt x="2111" y="1447"/>
                  </a:lnTo>
                  <a:lnTo>
                    <a:pt x="2111" y="1426"/>
                  </a:lnTo>
                  <a:lnTo>
                    <a:pt x="2114" y="1405"/>
                  </a:lnTo>
                  <a:lnTo>
                    <a:pt x="2111" y="1405"/>
                  </a:lnTo>
                  <a:lnTo>
                    <a:pt x="2107" y="1410"/>
                  </a:lnTo>
                  <a:lnTo>
                    <a:pt x="2102" y="1412"/>
                  </a:lnTo>
                  <a:lnTo>
                    <a:pt x="2098" y="1414"/>
                  </a:lnTo>
                  <a:lnTo>
                    <a:pt x="2093" y="1416"/>
                  </a:lnTo>
                  <a:lnTo>
                    <a:pt x="2088" y="1417"/>
                  </a:lnTo>
                  <a:lnTo>
                    <a:pt x="2085" y="1412"/>
                  </a:lnTo>
                  <a:lnTo>
                    <a:pt x="2081" y="1409"/>
                  </a:lnTo>
                  <a:lnTo>
                    <a:pt x="2078" y="1407"/>
                  </a:lnTo>
                  <a:lnTo>
                    <a:pt x="2074" y="1405"/>
                  </a:lnTo>
                  <a:lnTo>
                    <a:pt x="2072" y="1404"/>
                  </a:lnTo>
                  <a:lnTo>
                    <a:pt x="2069" y="1398"/>
                  </a:lnTo>
                  <a:lnTo>
                    <a:pt x="2057" y="1379"/>
                  </a:lnTo>
                  <a:lnTo>
                    <a:pt x="2051" y="1353"/>
                  </a:lnTo>
                  <a:lnTo>
                    <a:pt x="2050" y="1325"/>
                  </a:lnTo>
                  <a:lnTo>
                    <a:pt x="2064" y="1314"/>
                  </a:lnTo>
                  <a:lnTo>
                    <a:pt x="2076" y="1304"/>
                  </a:lnTo>
                  <a:lnTo>
                    <a:pt x="2088" y="1295"/>
                  </a:lnTo>
                  <a:lnTo>
                    <a:pt x="2102" y="1295"/>
                  </a:lnTo>
                  <a:lnTo>
                    <a:pt x="2104" y="1294"/>
                  </a:lnTo>
                  <a:lnTo>
                    <a:pt x="2105" y="1290"/>
                  </a:lnTo>
                  <a:lnTo>
                    <a:pt x="2105" y="1287"/>
                  </a:lnTo>
                  <a:lnTo>
                    <a:pt x="2105" y="1283"/>
                  </a:lnTo>
                  <a:lnTo>
                    <a:pt x="2105" y="1281"/>
                  </a:lnTo>
                  <a:lnTo>
                    <a:pt x="2107" y="1280"/>
                  </a:lnTo>
                  <a:lnTo>
                    <a:pt x="2130" y="1283"/>
                  </a:lnTo>
                  <a:lnTo>
                    <a:pt x="2132" y="1281"/>
                  </a:lnTo>
                  <a:lnTo>
                    <a:pt x="2133" y="1278"/>
                  </a:lnTo>
                  <a:lnTo>
                    <a:pt x="2135" y="1274"/>
                  </a:lnTo>
                  <a:lnTo>
                    <a:pt x="2137" y="1269"/>
                  </a:lnTo>
                  <a:lnTo>
                    <a:pt x="2139" y="1266"/>
                  </a:lnTo>
                  <a:lnTo>
                    <a:pt x="2140" y="1264"/>
                  </a:lnTo>
                  <a:lnTo>
                    <a:pt x="2147" y="1262"/>
                  </a:lnTo>
                  <a:lnTo>
                    <a:pt x="2163" y="1262"/>
                  </a:lnTo>
                  <a:lnTo>
                    <a:pt x="2181" y="1262"/>
                  </a:lnTo>
                  <a:lnTo>
                    <a:pt x="2201" y="1262"/>
                  </a:lnTo>
                  <a:lnTo>
                    <a:pt x="2221" y="1264"/>
                  </a:lnTo>
                  <a:lnTo>
                    <a:pt x="2236" y="1264"/>
                  </a:lnTo>
                  <a:lnTo>
                    <a:pt x="2245" y="1264"/>
                  </a:lnTo>
                  <a:lnTo>
                    <a:pt x="2245" y="1257"/>
                  </a:lnTo>
                  <a:lnTo>
                    <a:pt x="2242" y="1252"/>
                  </a:lnTo>
                  <a:lnTo>
                    <a:pt x="2242" y="1246"/>
                  </a:lnTo>
                  <a:lnTo>
                    <a:pt x="2240" y="1241"/>
                  </a:lnTo>
                  <a:lnTo>
                    <a:pt x="2240" y="1236"/>
                  </a:lnTo>
                  <a:lnTo>
                    <a:pt x="2242" y="1234"/>
                  </a:lnTo>
                  <a:lnTo>
                    <a:pt x="2243" y="1232"/>
                  </a:lnTo>
                  <a:lnTo>
                    <a:pt x="2245" y="1231"/>
                  </a:lnTo>
                  <a:lnTo>
                    <a:pt x="2247" y="1231"/>
                  </a:lnTo>
                  <a:lnTo>
                    <a:pt x="2249" y="1231"/>
                  </a:lnTo>
                  <a:lnTo>
                    <a:pt x="2252" y="1229"/>
                  </a:lnTo>
                  <a:lnTo>
                    <a:pt x="2254" y="1225"/>
                  </a:lnTo>
                  <a:lnTo>
                    <a:pt x="2254" y="1224"/>
                  </a:lnTo>
                  <a:lnTo>
                    <a:pt x="2254" y="1222"/>
                  </a:lnTo>
                  <a:lnTo>
                    <a:pt x="2256" y="1220"/>
                  </a:lnTo>
                  <a:lnTo>
                    <a:pt x="2256" y="1218"/>
                  </a:lnTo>
                  <a:lnTo>
                    <a:pt x="2261" y="1215"/>
                  </a:lnTo>
                  <a:lnTo>
                    <a:pt x="2264" y="1212"/>
                  </a:lnTo>
                  <a:lnTo>
                    <a:pt x="2270" y="1208"/>
                  </a:lnTo>
                  <a:lnTo>
                    <a:pt x="2275" y="1205"/>
                  </a:lnTo>
                  <a:lnTo>
                    <a:pt x="2280" y="1201"/>
                  </a:lnTo>
                  <a:lnTo>
                    <a:pt x="2284" y="1199"/>
                  </a:lnTo>
                  <a:lnTo>
                    <a:pt x="2289" y="1196"/>
                  </a:lnTo>
                  <a:lnTo>
                    <a:pt x="2294" y="1196"/>
                  </a:lnTo>
                  <a:lnTo>
                    <a:pt x="2303" y="1194"/>
                  </a:lnTo>
                  <a:lnTo>
                    <a:pt x="2310" y="1194"/>
                  </a:lnTo>
                  <a:lnTo>
                    <a:pt x="2310" y="1191"/>
                  </a:lnTo>
                  <a:lnTo>
                    <a:pt x="2308" y="1189"/>
                  </a:lnTo>
                  <a:lnTo>
                    <a:pt x="2308" y="1187"/>
                  </a:lnTo>
                  <a:lnTo>
                    <a:pt x="2308" y="1187"/>
                  </a:lnTo>
                  <a:lnTo>
                    <a:pt x="2308" y="1185"/>
                  </a:lnTo>
                  <a:lnTo>
                    <a:pt x="2306" y="1185"/>
                  </a:lnTo>
                  <a:lnTo>
                    <a:pt x="2303" y="1184"/>
                  </a:lnTo>
                  <a:lnTo>
                    <a:pt x="2290" y="1189"/>
                  </a:lnTo>
                  <a:lnTo>
                    <a:pt x="2277" y="1187"/>
                  </a:lnTo>
                  <a:lnTo>
                    <a:pt x="2263" y="1185"/>
                  </a:lnTo>
                  <a:lnTo>
                    <a:pt x="2250" y="1180"/>
                  </a:lnTo>
                  <a:lnTo>
                    <a:pt x="2242" y="1175"/>
                  </a:lnTo>
                  <a:lnTo>
                    <a:pt x="2238" y="1170"/>
                  </a:lnTo>
                  <a:lnTo>
                    <a:pt x="2236" y="1164"/>
                  </a:lnTo>
                  <a:lnTo>
                    <a:pt x="2233" y="1161"/>
                  </a:lnTo>
                  <a:lnTo>
                    <a:pt x="2224" y="1170"/>
                  </a:lnTo>
                  <a:lnTo>
                    <a:pt x="2210" y="1177"/>
                  </a:lnTo>
                  <a:lnTo>
                    <a:pt x="2193" y="1184"/>
                  </a:lnTo>
                  <a:lnTo>
                    <a:pt x="2172" y="1191"/>
                  </a:lnTo>
                  <a:lnTo>
                    <a:pt x="2153" y="1199"/>
                  </a:lnTo>
                  <a:lnTo>
                    <a:pt x="2137" y="1210"/>
                  </a:lnTo>
                  <a:lnTo>
                    <a:pt x="2126" y="1222"/>
                  </a:lnTo>
                  <a:lnTo>
                    <a:pt x="2125" y="1225"/>
                  </a:lnTo>
                  <a:lnTo>
                    <a:pt x="2123" y="1227"/>
                  </a:lnTo>
                  <a:lnTo>
                    <a:pt x="2123" y="1232"/>
                  </a:lnTo>
                  <a:lnTo>
                    <a:pt x="2121" y="1238"/>
                  </a:lnTo>
                  <a:lnTo>
                    <a:pt x="2109" y="1239"/>
                  </a:lnTo>
                  <a:lnTo>
                    <a:pt x="2090" y="1246"/>
                  </a:lnTo>
                  <a:lnTo>
                    <a:pt x="2071" y="1253"/>
                  </a:lnTo>
                  <a:lnTo>
                    <a:pt x="2053" y="1262"/>
                  </a:lnTo>
                  <a:lnTo>
                    <a:pt x="2041" y="1267"/>
                  </a:lnTo>
                  <a:lnTo>
                    <a:pt x="2037" y="1280"/>
                  </a:lnTo>
                  <a:lnTo>
                    <a:pt x="2029" y="1280"/>
                  </a:lnTo>
                  <a:lnTo>
                    <a:pt x="2018" y="1278"/>
                  </a:lnTo>
                  <a:lnTo>
                    <a:pt x="2006" y="1274"/>
                  </a:lnTo>
                  <a:lnTo>
                    <a:pt x="1992" y="1269"/>
                  </a:lnTo>
                  <a:lnTo>
                    <a:pt x="1980" y="1267"/>
                  </a:lnTo>
                  <a:lnTo>
                    <a:pt x="1980" y="1257"/>
                  </a:lnTo>
                  <a:lnTo>
                    <a:pt x="1968" y="1248"/>
                  </a:lnTo>
                  <a:lnTo>
                    <a:pt x="1955" y="1239"/>
                  </a:lnTo>
                  <a:lnTo>
                    <a:pt x="1941" y="1234"/>
                  </a:lnTo>
                  <a:lnTo>
                    <a:pt x="1936" y="1236"/>
                  </a:lnTo>
                  <a:lnTo>
                    <a:pt x="1931" y="1236"/>
                  </a:lnTo>
                  <a:lnTo>
                    <a:pt x="1926" y="1238"/>
                  </a:lnTo>
                  <a:lnTo>
                    <a:pt x="1919" y="1238"/>
                  </a:lnTo>
                  <a:lnTo>
                    <a:pt x="1919" y="1205"/>
                  </a:lnTo>
                  <a:lnTo>
                    <a:pt x="1917" y="1178"/>
                  </a:lnTo>
                  <a:lnTo>
                    <a:pt x="1913" y="1154"/>
                  </a:lnTo>
                  <a:lnTo>
                    <a:pt x="1908" y="1129"/>
                  </a:lnTo>
                  <a:lnTo>
                    <a:pt x="1900" y="1103"/>
                  </a:lnTo>
                  <a:lnTo>
                    <a:pt x="1900" y="1075"/>
                  </a:lnTo>
                  <a:lnTo>
                    <a:pt x="1884" y="1068"/>
                  </a:lnTo>
                  <a:lnTo>
                    <a:pt x="1887" y="976"/>
                  </a:lnTo>
                  <a:lnTo>
                    <a:pt x="1894" y="976"/>
                  </a:lnTo>
                  <a:lnTo>
                    <a:pt x="1900" y="974"/>
                  </a:lnTo>
                  <a:lnTo>
                    <a:pt x="1901" y="972"/>
                  </a:lnTo>
                  <a:lnTo>
                    <a:pt x="1905" y="971"/>
                  </a:lnTo>
                  <a:lnTo>
                    <a:pt x="1908" y="971"/>
                  </a:lnTo>
                  <a:lnTo>
                    <a:pt x="1915" y="969"/>
                  </a:lnTo>
                  <a:lnTo>
                    <a:pt x="1917" y="955"/>
                  </a:lnTo>
                  <a:lnTo>
                    <a:pt x="1920" y="944"/>
                  </a:lnTo>
                  <a:lnTo>
                    <a:pt x="1922" y="930"/>
                  </a:lnTo>
                  <a:lnTo>
                    <a:pt x="1934" y="930"/>
                  </a:lnTo>
                  <a:lnTo>
                    <a:pt x="1934" y="922"/>
                  </a:lnTo>
                  <a:lnTo>
                    <a:pt x="1936" y="915"/>
                  </a:lnTo>
                  <a:lnTo>
                    <a:pt x="1938" y="908"/>
                  </a:lnTo>
                  <a:lnTo>
                    <a:pt x="1941" y="903"/>
                  </a:lnTo>
                  <a:lnTo>
                    <a:pt x="1941" y="899"/>
                  </a:lnTo>
                  <a:lnTo>
                    <a:pt x="1954" y="899"/>
                  </a:lnTo>
                  <a:lnTo>
                    <a:pt x="1961" y="876"/>
                  </a:lnTo>
                  <a:lnTo>
                    <a:pt x="1971" y="857"/>
                  </a:lnTo>
                  <a:lnTo>
                    <a:pt x="1980" y="838"/>
                  </a:lnTo>
                  <a:lnTo>
                    <a:pt x="1982" y="826"/>
                  </a:lnTo>
                  <a:lnTo>
                    <a:pt x="1982" y="814"/>
                  </a:lnTo>
                  <a:lnTo>
                    <a:pt x="1983" y="803"/>
                  </a:lnTo>
                  <a:lnTo>
                    <a:pt x="1989" y="801"/>
                  </a:lnTo>
                  <a:lnTo>
                    <a:pt x="1994" y="800"/>
                  </a:lnTo>
                  <a:lnTo>
                    <a:pt x="1997" y="798"/>
                  </a:lnTo>
                  <a:lnTo>
                    <a:pt x="2001" y="796"/>
                  </a:lnTo>
                  <a:lnTo>
                    <a:pt x="2004" y="793"/>
                  </a:lnTo>
                  <a:lnTo>
                    <a:pt x="2006" y="787"/>
                  </a:lnTo>
                  <a:lnTo>
                    <a:pt x="2004" y="784"/>
                  </a:lnTo>
                  <a:lnTo>
                    <a:pt x="2002" y="780"/>
                  </a:lnTo>
                  <a:lnTo>
                    <a:pt x="2002" y="779"/>
                  </a:lnTo>
                  <a:lnTo>
                    <a:pt x="2002" y="775"/>
                  </a:lnTo>
                  <a:lnTo>
                    <a:pt x="2002" y="770"/>
                  </a:lnTo>
                  <a:lnTo>
                    <a:pt x="2001" y="766"/>
                  </a:lnTo>
                  <a:lnTo>
                    <a:pt x="1999" y="761"/>
                  </a:lnTo>
                  <a:lnTo>
                    <a:pt x="1990" y="752"/>
                  </a:lnTo>
                  <a:lnTo>
                    <a:pt x="1980" y="745"/>
                  </a:lnTo>
                  <a:lnTo>
                    <a:pt x="1966" y="738"/>
                  </a:lnTo>
                  <a:lnTo>
                    <a:pt x="1954" y="735"/>
                  </a:lnTo>
                  <a:lnTo>
                    <a:pt x="1943" y="740"/>
                  </a:lnTo>
                  <a:lnTo>
                    <a:pt x="1931" y="742"/>
                  </a:lnTo>
                  <a:lnTo>
                    <a:pt x="1915" y="744"/>
                  </a:lnTo>
                  <a:lnTo>
                    <a:pt x="1903" y="745"/>
                  </a:lnTo>
                  <a:lnTo>
                    <a:pt x="1893" y="761"/>
                  </a:lnTo>
                  <a:lnTo>
                    <a:pt x="1882" y="775"/>
                  </a:lnTo>
                  <a:lnTo>
                    <a:pt x="1872" y="791"/>
                  </a:lnTo>
                  <a:lnTo>
                    <a:pt x="1863" y="808"/>
                  </a:lnTo>
                  <a:lnTo>
                    <a:pt x="1858" y="826"/>
                  </a:lnTo>
                  <a:lnTo>
                    <a:pt x="1858" y="845"/>
                  </a:lnTo>
                  <a:lnTo>
                    <a:pt x="1863" y="847"/>
                  </a:lnTo>
                  <a:lnTo>
                    <a:pt x="1866" y="847"/>
                  </a:lnTo>
                  <a:lnTo>
                    <a:pt x="1870" y="848"/>
                  </a:lnTo>
                  <a:lnTo>
                    <a:pt x="1870" y="850"/>
                  </a:lnTo>
                  <a:lnTo>
                    <a:pt x="1872" y="854"/>
                  </a:lnTo>
                  <a:lnTo>
                    <a:pt x="1872" y="859"/>
                  </a:lnTo>
                  <a:lnTo>
                    <a:pt x="1872" y="864"/>
                  </a:lnTo>
                  <a:lnTo>
                    <a:pt x="1872" y="871"/>
                  </a:lnTo>
                  <a:lnTo>
                    <a:pt x="1868" y="883"/>
                  </a:lnTo>
                  <a:lnTo>
                    <a:pt x="1863" y="897"/>
                  </a:lnTo>
                  <a:lnTo>
                    <a:pt x="1858" y="913"/>
                  </a:lnTo>
                  <a:lnTo>
                    <a:pt x="1851" y="929"/>
                  </a:lnTo>
                  <a:lnTo>
                    <a:pt x="1845" y="943"/>
                  </a:lnTo>
                  <a:lnTo>
                    <a:pt x="1842" y="953"/>
                  </a:lnTo>
                  <a:lnTo>
                    <a:pt x="1830" y="953"/>
                  </a:lnTo>
                  <a:lnTo>
                    <a:pt x="1823" y="969"/>
                  </a:lnTo>
                  <a:lnTo>
                    <a:pt x="1814" y="976"/>
                  </a:lnTo>
                  <a:lnTo>
                    <a:pt x="1807" y="981"/>
                  </a:lnTo>
                  <a:lnTo>
                    <a:pt x="1800" y="986"/>
                  </a:lnTo>
                  <a:lnTo>
                    <a:pt x="1795" y="999"/>
                  </a:lnTo>
                  <a:lnTo>
                    <a:pt x="1800" y="999"/>
                  </a:lnTo>
                  <a:lnTo>
                    <a:pt x="1800" y="1004"/>
                  </a:lnTo>
                  <a:lnTo>
                    <a:pt x="1791" y="1004"/>
                  </a:lnTo>
                  <a:lnTo>
                    <a:pt x="1786" y="1004"/>
                  </a:lnTo>
                  <a:lnTo>
                    <a:pt x="1781" y="1006"/>
                  </a:lnTo>
                  <a:lnTo>
                    <a:pt x="1776" y="1007"/>
                  </a:lnTo>
                  <a:lnTo>
                    <a:pt x="1772" y="1025"/>
                  </a:lnTo>
                  <a:lnTo>
                    <a:pt x="1765" y="1040"/>
                  </a:lnTo>
                  <a:lnTo>
                    <a:pt x="1756" y="1054"/>
                  </a:lnTo>
                  <a:lnTo>
                    <a:pt x="1748" y="1067"/>
                  </a:lnTo>
                  <a:lnTo>
                    <a:pt x="1737" y="1081"/>
                  </a:lnTo>
                  <a:lnTo>
                    <a:pt x="1742" y="1100"/>
                  </a:lnTo>
                  <a:lnTo>
                    <a:pt x="1742" y="1119"/>
                  </a:lnTo>
                  <a:lnTo>
                    <a:pt x="1739" y="1138"/>
                  </a:lnTo>
                  <a:lnTo>
                    <a:pt x="1734" y="1152"/>
                  </a:lnTo>
                  <a:lnTo>
                    <a:pt x="1732" y="1170"/>
                  </a:lnTo>
                  <a:lnTo>
                    <a:pt x="1735" y="1187"/>
                  </a:lnTo>
                  <a:lnTo>
                    <a:pt x="1741" y="1206"/>
                  </a:lnTo>
                  <a:lnTo>
                    <a:pt x="1746" y="1222"/>
                  </a:lnTo>
                  <a:lnTo>
                    <a:pt x="1749" y="1238"/>
                  </a:lnTo>
                  <a:lnTo>
                    <a:pt x="1770" y="1241"/>
                  </a:lnTo>
                  <a:lnTo>
                    <a:pt x="1786" y="1248"/>
                  </a:lnTo>
                  <a:lnTo>
                    <a:pt x="1800" y="1255"/>
                  </a:lnTo>
                  <a:lnTo>
                    <a:pt x="1814" y="1264"/>
                  </a:lnTo>
                  <a:lnTo>
                    <a:pt x="1814" y="1267"/>
                  </a:lnTo>
                  <a:lnTo>
                    <a:pt x="1814" y="1271"/>
                  </a:lnTo>
                  <a:lnTo>
                    <a:pt x="1814" y="1273"/>
                  </a:lnTo>
                  <a:lnTo>
                    <a:pt x="1814" y="1274"/>
                  </a:lnTo>
                  <a:lnTo>
                    <a:pt x="1814" y="1278"/>
                  </a:lnTo>
                  <a:lnTo>
                    <a:pt x="1814" y="1283"/>
                  </a:lnTo>
                  <a:lnTo>
                    <a:pt x="1830" y="1287"/>
                  </a:lnTo>
                  <a:lnTo>
                    <a:pt x="1838" y="1292"/>
                  </a:lnTo>
                  <a:lnTo>
                    <a:pt x="1844" y="1302"/>
                  </a:lnTo>
                  <a:lnTo>
                    <a:pt x="1845" y="1318"/>
                  </a:lnTo>
                  <a:lnTo>
                    <a:pt x="1842" y="1318"/>
                  </a:lnTo>
                  <a:lnTo>
                    <a:pt x="1838" y="1320"/>
                  </a:lnTo>
                  <a:lnTo>
                    <a:pt x="1837" y="1320"/>
                  </a:lnTo>
                  <a:lnTo>
                    <a:pt x="1837" y="1320"/>
                  </a:lnTo>
                  <a:lnTo>
                    <a:pt x="1833" y="1321"/>
                  </a:lnTo>
                  <a:lnTo>
                    <a:pt x="1828" y="1334"/>
                  </a:lnTo>
                  <a:lnTo>
                    <a:pt x="1826" y="1344"/>
                  </a:lnTo>
                  <a:lnTo>
                    <a:pt x="1826" y="1355"/>
                  </a:lnTo>
                  <a:lnTo>
                    <a:pt x="1828" y="1363"/>
                  </a:lnTo>
                  <a:lnTo>
                    <a:pt x="1826" y="1374"/>
                  </a:lnTo>
                  <a:lnTo>
                    <a:pt x="1819" y="1386"/>
                  </a:lnTo>
                  <a:lnTo>
                    <a:pt x="1819" y="1391"/>
                  </a:lnTo>
                  <a:lnTo>
                    <a:pt x="1809" y="1393"/>
                  </a:lnTo>
                  <a:lnTo>
                    <a:pt x="1802" y="1395"/>
                  </a:lnTo>
                  <a:lnTo>
                    <a:pt x="1795" y="1397"/>
                  </a:lnTo>
                  <a:lnTo>
                    <a:pt x="1784" y="1398"/>
                  </a:lnTo>
                  <a:lnTo>
                    <a:pt x="1784" y="1417"/>
                  </a:lnTo>
                  <a:lnTo>
                    <a:pt x="1776" y="1421"/>
                  </a:lnTo>
                  <a:lnTo>
                    <a:pt x="1770" y="1424"/>
                  </a:lnTo>
                  <a:lnTo>
                    <a:pt x="1763" y="1426"/>
                  </a:lnTo>
                  <a:lnTo>
                    <a:pt x="1753" y="1430"/>
                  </a:lnTo>
                  <a:lnTo>
                    <a:pt x="1751" y="1466"/>
                  </a:lnTo>
                  <a:lnTo>
                    <a:pt x="1751" y="1505"/>
                  </a:lnTo>
                  <a:lnTo>
                    <a:pt x="1751" y="1543"/>
                  </a:lnTo>
                  <a:lnTo>
                    <a:pt x="1753" y="1575"/>
                  </a:lnTo>
                  <a:lnTo>
                    <a:pt x="1756" y="1575"/>
                  </a:lnTo>
                  <a:lnTo>
                    <a:pt x="1760" y="1571"/>
                  </a:lnTo>
                  <a:lnTo>
                    <a:pt x="1762" y="1569"/>
                  </a:lnTo>
                  <a:lnTo>
                    <a:pt x="1765" y="1568"/>
                  </a:lnTo>
                  <a:lnTo>
                    <a:pt x="1769" y="1568"/>
                  </a:lnTo>
                  <a:lnTo>
                    <a:pt x="1774" y="1568"/>
                  </a:lnTo>
                  <a:lnTo>
                    <a:pt x="1781" y="1568"/>
                  </a:lnTo>
                  <a:lnTo>
                    <a:pt x="1776" y="1594"/>
                  </a:lnTo>
                  <a:lnTo>
                    <a:pt x="1767" y="1618"/>
                  </a:lnTo>
                  <a:lnTo>
                    <a:pt x="1762" y="1641"/>
                  </a:lnTo>
                  <a:lnTo>
                    <a:pt x="1746" y="1641"/>
                  </a:lnTo>
                  <a:lnTo>
                    <a:pt x="1744" y="1634"/>
                  </a:lnTo>
                  <a:lnTo>
                    <a:pt x="1744" y="1629"/>
                  </a:lnTo>
                  <a:lnTo>
                    <a:pt x="1742" y="1625"/>
                  </a:lnTo>
                  <a:lnTo>
                    <a:pt x="1742" y="1622"/>
                  </a:lnTo>
                  <a:lnTo>
                    <a:pt x="1737" y="1622"/>
                  </a:lnTo>
                  <a:lnTo>
                    <a:pt x="1737" y="1636"/>
                  </a:lnTo>
                  <a:lnTo>
                    <a:pt x="1735" y="1650"/>
                  </a:lnTo>
                  <a:lnTo>
                    <a:pt x="1730" y="1660"/>
                  </a:lnTo>
                  <a:lnTo>
                    <a:pt x="1718" y="1664"/>
                  </a:lnTo>
                  <a:lnTo>
                    <a:pt x="1702" y="1665"/>
                  </a:lnTo>
                  <a:lnTo>
                    <a:pt x="1685" y="1664"/>
                  </a:lnTo>
                  <a:lnTo>
                    <a:pt x="1669" y="1664"/>
                  </a:lnTo>
                  <a:lnTo>
                    <a:pt x="1669" y="1679"/>
                  </a:lnTo>
                  <a:lnTo>
                    <a:pt x="1664" y="1681"/>
                  </a:lnTo>
                  <a:lnTo>
                    <a:pt x="1659" y="1681"/>
                  </a:lnTo>
                  <a:lnTo>
                    <a:pt x="1653" y="1683"/>
                  </a:lnTo>
                  <a:lnTo>
                    <a:pt x="1646" y="1683"/>
                  </a:lnTo>
                  <a:lnTo>
                    <a:pt x="1648" y="1697"/>
                  </a:lnTo>
                  <a:lnTo>
                    <a:pt x="1652" y="1707"/>
                  </a:lnTo>
                  <a:lnTo>
                    <a:pt x="1655" y="1716"/>
                  </a:lnTo>
                  <a:lnTo>
                    <a:pt x="1657" y="1728"/>
                  </a:lnTo>
                  <a:lnTo>
                    <a:pt x="1645" y="1733"/>
                  </a:lnTo>
                  <a:lnTo>
                    <a:pt x="1636" y="1737"/>
                  </a:lnTo>
                  <a:lnTo>
                    <a:pt x="1627" y="1735"/>
                  </a:lnTo>
                  <a:lnTo>
                    <a:pt x="1615" y="1732"/>
                  </a:lnTo>
                  <a:lnTo>
                    <a:pt x="1612" y="1740"/>
                  </a:lnTo>
                  <a:lnTo>
                    <a:pt x="1603" y="1744"/>
                  </a:lnTo>
                  <a:lnTo>
                    <a:pt x="1591" y="1746"/>
                  </a:lnTo>
                  <a:lnTo>
                    <a:pt x="1573" y="1744"/>
                  </a:lnTo>
                  <a:lnTo>
                    <a:pt x="1570" y="1728"/>
                  </a:lnTo>
                  <a:lnTo>
                    <a:pt x="1568" y="1712"/>
                  </a:lnTo>
                  <a:lnTo>
                    <a:pt x="1564" y="1698"/>
                  </a:lnTo>
                  <a:lnTo>
                    <a:pt x="1561" y="1698"/>
                  </a:lnTo>
                  <a:lnTo>
                    <a:pt x="1561" y="1725"/>
                  </a:lnTo>
                  <a:lnTo>
                    <a:pt x="1556" y="1725"/>
                  </a:lnTo>
                  <a:lnTo>
                    <a:pt x="1552" y="1726"/>
                  </a:lnTo>
                  <a:lnTo>
                    <a:pt x="1549" y="1726"/>
                  </a:lnTo>
                  <a:lnTo>
                    <a:pt x="1545" y="1728"/>
                  </a:lnTo>
                  <a:lnTo>
                    <a:pt x="1550" y="1730"/>
                  </a:lnTo>
                  <a:lnTo>
                    <a:pt x="1552" y="1730"/>
                  </a:lnTo>
                  <a:lnTo>
                    <a:pt x="1554" y="1730"/>
                  </a:lnTo>
                  <a:lnTo>
                    <a:pt x="1554" y="1730"/>
                  </a:lnTo>
                  <a:lnTo>
                    <a:pt x="1556" y="1732"/>
                  </a:lnTo>
                  <a:lnTo>
                    <a:pt x="1556" y="1733"/>
                  </a:lnTo>
                  <a:lnTo>
                    <a:pt x="1557" y="1737"/>
                  </a:lnTo>
                  <a:lnTo>
                    <a:pt x="1550" y="1747"/>
                  </a:lnTo>
                  <a:lnTo>
                    <a:pt x="1545" y="1761"/>
                  </a:lnTo>
                  <a:lnTo>
                    <a:pt x="1542" y="1779"/>
                  </a:lnTo>
                  <a:lnTo>
                    <a:pt x="1529" y="1777"/>
                  </a:lnTo>
                  <a:lnTo>
                    <a:pt x="1522" y="1774"/>
                  </a:lnTo>
                  <a:lnTo>
                    <a:pt x="1521" y="1770"/>
                  </a:lnTo>
                  <a:lnTo>
                    <a:pt x="1517" y="1765"/>
                  </a:lnTo>
                  <a:lnTo>
                    <a:pt x="1512" y="1760"/>
                  </a:lnTo>
                  <a:lnTo>
                    <a:pt x="1502" y="1756"/>
                  </a:lnTo>
                  <a:lnTo>
                    <a:pt x="1495" y="1756"/>
                  </a:lnTo>
                  <a:lnTo>
                    <a:pt x="1489" y="1756"/>
                  </a:lnTo>
                  <a:lnTo>
                    <a:pt x="1486" y="1756"/>
                  </a:lnTo>
                  <a:lnTo>
                    <a:pt x="1482" y="1751"/>
                  </a:lnTo>
                  <a:lnTo>
                    <a:pt x="1481" y="1740"/>
                  </a:lnTo>
                  <a:lnTo>
                    <a:pt x="1477" y="1732"/>
                  </a:lnTo>
                  <a:lnTo>
                    <a:pt x="1477" y="1721"/>
                  </a:lnTo>
                  <a:lnTo>
                    <a:pt x="1479" y="1711"/>
                  </a:lnTo>
                  <a:lnTo>
                    <a:pt x="1481" y="1705"/>
                  </a:lnTo>
                  <a:lnTo>
                    <a:pt x="1486" y="1697"/>
                  </a:lnTo>
                  <a:lnTo>
                    <a:pt x="1493" y="1690"/>
                  </a:lnTo>
                  <a:lnTo>
                    <a:pt x="1500" y="1683"/>
                  </a:lnTo>
                  <a:lnTo>
                    <a:pt x="1505" y="1685"/>
                  </a:lnTo>
                  <a:lnTo>
                    <a:pt x="1507" y="1686"/>
                  </a:lnTo>
                  <a:lnTo>
                    <a:pt x="1510" y="1686"/>
                  </a:lnTo>
                  <a:lnTo>
                    <a:pt x="1512" y="1688"/>
                  </a:lnTo>
                  <a:lnTo>
                    <a:pt x="1516" y="1690"/>
                  </a:lnTo>
                  <a:lnTo>
                    <a:pt x="1516" y="1671"/>
                  </a:lnTo>
                  <a:lnTo>
                    <a:pt x="1545" y="1667"/>
                  </a:lnTo>
                  <a:lnTo>
                    <a:pt x="1549" y="1664"/>
                  </a:lnTo>
                  <a:lnTo>
                    <a:pt x="1550" y="1662"/>
                  </a:lnTo>
                  <a:lnTo>
                    <a:pt x="1554" y="1658"/>
                  </a:lnTo>
                  <a:lnTo>
                    <a:pt x="1556" y="1657"/>
                  </a:lnTo>
                  <a:lnTo>
                    <a:pt x="1557" y="1651"/>
                  </a:lnTo>
                  <a:lnTo>
                    <a:pt x="1550" y="1651"/>
                  </a:lnTo>
                  <a:lnTo>
                    <a:pt x="1554" y="1629"/>
                  </a:lnTo>
                  <a:lnTo>
                    <a:pt x="1552" y="1627"/>
                  </a:lnTo>
                  <a:lnTo>
                    <a:pt x="1550" y="1625"/>
                  </a:lnTo>
                  <a:lnTo>
                    <a:pt x="1550" y="1625"/>
                  </a:lnTo>
                  <a:lnTo>
                    <a:pt x="1549" y="1625"/>
                  </a:lnTo>
                  <a:lnTo>
                    <a:pt x="1547" y="1623"/>
                  </a:lnTo>
                  <a:lnTo>
                    <a:pt x="1545" y="1622"/>
                  </a:lnTo>
                  <a:lnTo>
                    <a:pt x="1543" y="1620"/>
                  </a:lnTo>
                  <a:lnTo>
                    <a:pt x="1543" y="1616"/>
                  </a:lnTo>
                  <a:lnTo>
                    <a:pt x="1542" y="1609"/>
                  </a:lnTo>
                  <a:lnTo>
                    <a:pt x="1531" y="1609"/>
                  </a:lnTo>
                  <a:lnTo>
                    <a:pt x="1526" y="1587"/>
                  </a:lnTo>
                  <a:lnTo>
                    <a:pt x="1517" y="1564"/>
                  </a:lnTo>
                  <a:lnTo>
                    <a:pt x="1507" y="1545"/>
                  </a:lnTo>
                  <a:lnTo>
                    <a:pt x="1496" y="1522"/>
                  </a:lnTo>
                  <a:lnTo>
                    <a:pt x="1489" y="1500"/>
                  </a:lnTo>
                  <a:lnTo>
                    <a:pt x="1484" y="1472"/>
                  </a:lnTo>
                  <a:lnTo>
                    <a:pt x="1468" y="1472"/>
                  </a:lnTo>
                  <a:lnTo>
                    <a:pt x="1468" y="1454"/>
                  </a:lnTo>
                  <a:lnTo>
                    <a:pt x="1467" y="1442"/>
                  </a:lnTo>
                  <a:lnTo>
                    <a:pt x="1463" y="1428"/>
                  </a:lnTo>
                  <a:lnTo>
                    <a:pt x="1461" y="1414"/>
                  </a:lnTo>
                  <a:lnTo>
                    <a:pt x="1449" y="1414"/>
                  </a:lnTo>
                  <a:lnTo>
                    <a:pt x="1449" y="1410"/>
                  </a:lnTo>
                  <a:lnTo>
                    <a:pt x="1449" y="1407"/>
                  </a:lnTo>
                  <a:lnTo>
                    <a:pt x="1447" y="1405"/>
                  </a:lnTo>
                  <a:lnTo>
                    <a:pt x="1447" y="1404"/>
                  </a:lnTo>
                  <a:lnTo>
                    <a:pt x="1446" y="1402"/>
                  </a:lnTo>
                  <a:lnTo>
                    <a:pt x="1435" y="1414"/>
                  </a:lnTo>
                  <a:lnTo>
                    <a:pt x="1425" y="1423"/>
                  </a:lnTo>
                  <a:lnTo>
                    <a:pt x="1409" y="1428"/>
                  </a:lnTo>
                  <a:lnTo>
                    <a:pt x="1388" y="1430"/>
                  </a:lnTo>
                  <a:lnTo>
                    <a:pt x="1385" y="1442"/>
                  </a:lnTo>
                  <a:lnTo>
                    <a:pt x="1378" y="1458"/>
                  </a:lnTo>
                  <a:lnTo>
                    <a:pt x="1371" y="1470"/>
                  </a:lnTo>
                  <a:lnTo>
                    <a:pt x="1362" y="1479"/>
                  </a:lnTo>
                  <a:lnTo>
                    <a:pt x="1337" y="1494"/>
                  </a:lnTo>
                  <a:lnTo>
                    <a:pt x="1315" y="1503"/>
                  </a:lnTo>
                  <a:lnTo>
                    <a:pt x="1292" y="1505"/>
                  </a:lnTo>
                  <a:lnTo>
                    <a:pt x="1266" y="1505"/>
                  </a:lnTo>
                  <a:lnTo>
                    <a:pt x="1234" y="1503"/>
                  </a:lnTo>
                  <a:lnTo>
                    <a:pt x="1234" y="1484"/>
                  </a:lnTo>
                  <a:lnTo>
                    <a:pt x="1224" y="1484"/>
                  </a:lnTo>
                  <a:lnTo>
                    <a:pt x="1212" y="1468"/>
                  </a:lnTo>
                  <a:lnTo>
                    <a:pt x="1203" y="1456"/>
                  </a:lnTo>
                  <a:lnTo>
                    <a:pt x="1196" y="1444"/>
                  </a:lnTo>
                  <a:lnTo>
                    <a:pt x="1193" y="1428"/>
                  </a:lnTo>
                  <a:lnTo>
                    <a:pt x="1193" y="1405"/>
                  </a:lnTo>
                  <a:lnTo>
                    <a:pt x="1208" y="1405"/>
                  </a:lnTo>
                  <a:lnTo>
                    <a:pt x="1208" y="1391"/>
                  </a:lnTo>
                  <a:lnTo>
                    <a:pt x="1180" y="1391"/>
                  </a:lnTo>
                  <a:lnTo>
                    <a:pt x="1180" y="1325"/>
                  </a:lnTo>
                  <a:lnTo>
                    <a:pt x="1170" y="1321"/>
                  </a:lnTo>
                  <a:lnTo>
                    <a:pt x="1168" y="1314"/>
                  </a:lnTo>
                  <a:lnTo>
                    <a:pt x="1168" y="1297"/>
                  </a:lnTo>
                  <a:lnTo>
                    <a:pt x="1168" y="1278"/>
                  </a:lnTo>
                  <a:lnTo>
                    <a:pt x="1170" y="1259"/>
                  </a:lnTo>
                  <a:lnTo>
                    <a:pt x="1170" y="1243"/>
                  </a:lnTo>
                  <a:lnTo>
                    <a:pt x="1170" y="1238"/>
                  </a:lnTo>
                  <a:lnTo>
                    <a:pt x="1172" y="1234"/>
                  </a:lnTo>
                  <a:lnTo>
                    <a:pt x="1173" y="1231"/>
                  </a:lnTo>
                  <a:lnTo>
                    <a:pt x="1177" y="1227"/>
                  </a:lnTo>
                  <a:lnTo>
                    <a:pt x="1180" y="1224"/>
                  </a:lnTo>
                  <a:lnTo>
                    <a:pt x="1184" y="1220"/>
                  </a:lnTo>
                  <a:lnTo>
                    <a:pt x="1186" y="1218"/>
                  </a:lnTo>
                  <a:lnTo>
                    <a:pt x="1186" y="1212"/>
                  </a:lnTo>
                  <a:lnTo>
                    <a:pt x="1184" y="1206"/>
                  </a:lnTo>
                  <a:lnTo>
                    <a:pt x="1182" y="1203"/>
                  </a:lnTo>
                  <a:lnTo>
                    <a:pt x="1180" y="1199"/>
                  </a:lnTo>
                  <a:lnTo>
                    <a:pt x="1180" y="1194"/>
                  </a:lnTo>
                  <a:lnTo>
                    <a:pt x="1184" y="1187"/>
                  </a:lnTo>
                  <a:lnTo>
                    <a:pt x="1193" y="1175"/>
                  </a:lnTo>
                  <a:lnTo>
                    <a:pt x="1184" y="1166"/>
                  </a:lnTo>
                  <a:lnTo>
                    <a:pt x="1180" y="1156"/>
                  </a:lnTo>
                  <a:lnTo>
                    <a:pt x="1182" y="1142"/>
                  </a:lnTo>
                  <a:lnTo>
                    <a:pt x="1186" y="1129"/>
                  </a:lnTo>
                  <a:lnTo>
                    <a:pt x="1189" y="1117"/>
                  </a:lnTo>
                  <a:lnTo>
                    <a:pt x="1193" y="1107"/>
                  </a:lnTo>
                  <a:lnTo>
                    <a:pt x="1208" y="1107"/>
                  </a:lnTo>
                  <a:lnTo>
                    <a:pt x="1208" y="1103"/>
                  </a:lnTo>
                  <a:lnTo>
                    <a:pt x="1208" y="1100"/>
                  </a:lnTo>
                  <a:lnTo>
                    <a:pt x="1210" y="1098"/>
                  </a:lnTo>
                  <a:lnTo>
                    <a:pt x="1210" y="1096"/>
                  </a:lnTo>
                  <a:lnTo>
                    <a:pt x="1212" y="1095"/>
                  </a:lnTo>
                  <a:lnTo>
                    <a:pt x="1226" y="1084"/>
                  </a:lnTo>
                  <a:lnTo>
                    <a:pt x="1238" y="1074"/>
                  </a:lnTo>
                  <a:lnTo>
                    <a:pt x="1254" y="1065"/>
                  </a:lnTo>
                  <a:lnTo>
                    <a:pt x="1273" y="1060"/>
                  </a:lnTo>
                  <a:lnTo>
                    <a:pt x="1273" y="1037"/>
                  </a:lnTo>
                  <a:lnTo>
                    <a:pt x="1276" y="1037"/>
                  </a:lnTo>
                  <a:lnTo>
                    <a:pt x="1276" y="1033"/>
                  </a:lnTo>
                  <a:lnTo>
                    <a:pt x="1324" y="1033"/>
                  </a:lnTo>
                  <a:lnTo>
                    <a:pt x="1324" y="1030"/>
                  </a:lnTo>
                  <a:lnTo>
                    <a:pt x="1325" y="1020"/>
                  </a:lnTo>
                  <a:lnTo>
                    <a:pt x="1329" y="1007"/>
                  </a:lnTo>
                  <a:lnTo>
                    <a:pt x="1332" y="993"/>
                  </a:lnTo>
                  <a:lnTo>
                    <a:pt x="1336" y="983"/>
                  </a:lnTo>
                  <a:lnTo>
                    <a:pt x="1339" y="976"/>
                  </a:lnTo>
                  <a:lnTo>
                    <a:pt x="1343" y="974"/>
                  </a:lnTo>
                  <a:lnTo>
                    <a:pt x="1348" y="972"/>
                  </a:lnTo>
                  <a:lnTo>
                    <a:pt x="1355" y="972"/>
                  </a:lnTo>
                  <a:lnTo>
                    <a:pt x="1362" y="972"/>
                  </a:lnTo>
                  <a:lnTo>
                    <a:pt x="1369" y="988"/>
                  </a:lnTo>
                  <a:lnTo>
                    <a:pt x="1374" y="985"/>
                  </a:lnTo>
                  <a:lnTo>
                    <a:pt x="1378" y="983"/>
                  </a:lnTo>
                  <a:lnTo>
                    <a:pt x="1383" y="981"/>
                  </a:lnTo>
                  <a:lnTo>
                    <a:pt x="1388" y="979"/>
                  </a:lnTo>
                  <a:lnTo>
                    <a:pt x="1392" y="967"/>
                  </a:lnTo>
                  <a:lnTo>
                    <a:pt x="1395" y="957"/>
                  </a:lnTo>
                  <a:lnTo>
                    <a:pt x="1400" y="950"/>
                  </a:lnTo>
                  <a:lnTo>
                    <a:pt x="1404" y="939"/>
                  </a:lnTo>
                  <a:lnTo>
                    <a:pt x="1407" y="925"/>
                  </a:lnTo>
                  <a:lnTo>
                    <a:pt x="1420" y="925"/>
                  </a:lnTo>
                  <a:lnTo>
                    <a:pt x="1420" y="920"/>
                  </a:lnTo>
                  <a:lnTo>
                    <a:pt x="1421" y="915"/>
                  </a:lnTo>
                  <a:lnTo>
                    <a:pt x="1423" y="910"/>
                  </a:lnTo>
                  <a:lnTo>
                    <a:pt x="1425" y="906"/>
                  </a:lnTo>
                  <a:lnTo>
                    <a:pt x="1426" y="899"/>
                  </a:lnTo>
                  <a:lnTo>
                    <a:pt x="1444" y="896"/>
                  </a:lnTo>
                  <a:lnTo>
                    <a:pt x="1458" y="892"/>
                  </a:lnTo>
                  <a:lnTo>
                    <a:pt x="1461" y="875"/>
                  </a:lnTo>
                  <a:lnTo>
                    <a:pt x="1467" y="862"/>
                  </a:lnTo>
                  <a:lnTo>
                    <a:pt x="1474" y="855"/>
                  </a:lnTo>
                  <a:lnTo>
                    <a:pt x="1482" y="848"/>
                  </a:lnTo>
                  <a:lnTo>
                    <a:pt x="1489" y="843"/>
                  </a:lnTo>
                  <a:lnTo>
                    <a:pt x="1496" y="834"/>
                  </a:lnTo>
                  <a:lnTo>
                    <a:pt x="1500" y="796"/>
                  </a:lnTo>
                  <a:lnTo>
                    <a:pt x="1510" y="772"/>
                  </a:lnTo>
                  <a:lnTo>
                    <a:pt x="1519" y="745"/>
                  </a:lnTo>
                  <a:lnTo>
                    <a:pt x="1526" y="745"/>
                  </a:lnTo>
                  <a:lnTo>
                    <a:pt x="1531" y="745"/>
                  </a:lnTo>
                  <a:lnTo>
                    <a:pt x="1535" y="744"/>
                  </a:lnTo>
                  <a:lnTo>
                    <a:pt x="1538" y="742"/>
                  </a:lnTo>
                  <a:lnTo>
                    <a:pt x="1522" y="742"/>
                  </a:lnTo>
                  <a:lnTo>
                    <a:pt x="1524" y="719"/>
                  </a:lnTo>
                  <a:lnTo>
                    <a:pt x="1528" y="697"/>
                  </a:lnTo>
                  <a:lnTo>
                    <a:pt x="1535" y="679"/>
                  </a:lnTo>
                  <a:lnTo>
                    <a:pt x="1545" y="665"/>
                  </a:lnTo>
                  <a:lnTo>
                    <a:pt x="1545" y="662"/>
                  </a:lnTo>
                  <a:lnTo>
                    <a:pt x="1554" y="665"/>
                  </a:lnTo>
                  <a:lnTo>
                    <a:pt x="1554" y="662"/>
                  </a:lnTo>
                  <a:lnTo>
                    <a:pt x="1561" y="649"/>
                  </a:lnTo>
                  <a:lnTo>
                    <a:pt x="1568" y="634"/>
                  </a:lnTo>
                  <a:lnTo>
                    <a:pt x="1573" y="620"/>
                  </a:lnTo>
                  <a:lnTo>
                    <a:pt x="1589" y="620"/>
                  </a:lnTo>
                  <a:lnTo>
                    <a:pt x="1585" y="609"/>
                  </a:lnTo>
                  <a:lnTo>
                    <a:pt x="1582" y="602"/>
                  </a:lnTo>
                  <a:lnTo>
                    <a:pt x="1578" y="594"/>
                  </a:lnTo>
                  <a:lnTo>
                    <a:pt x="1577" y="580"/>
                  </a:lnTo>
                  <a:lnTo>
                    <a:pt x="1599" y="576"/>
                  </a:lnTo>
                  <a:lnTo>
                    <a:pt x="1599" y="573"/>
                  </a:lnTo>
                  <a:lnTo>
                    <a:pt x="1599" y="571"/>
                  </a:lnTo>
                  <a:lnTo>
                    <a:pt x="1598" y="569"/>
                  </a:lnTo>
                  <a:lnTo>
                    <a:pt x="1598" y="567"/>
                  </a:lnTo>
                  <a:lnTo>
                    <a:pt x="1596" y="566"/>
                  </a:lnTo>
                  <a:lnTo>
                    <a:pt x="1592" y="564"/>
                  </a:lnTo>
                  <a:lnTo>
                    <a:pt x="1589" y="562"/>
                  </a:lnTo>
                  <a:lnTo>
                    <a:pt x="1584" y="562"/>
                  </a:lnTo>
                  <a:lnTo>
                    <a:pt x="1577" y="562"/>
                  </a:lnTo>
                  <a:lnTo>
                    <a:pt x="1563" y="569"/>
                  </a:lnTo>
                  <a:lnTo>
                    <a:pt x="1543" y="574"/>
                  </a:lnTo>
                  <a:lnTo>
                    <a:pt x="1522" y="576"/>
                  </a:lnTo>
                  <a:lnTo>
                    <a:pt x="1522" y="573"/>
                  </a:lnTo>
                  <a:lnTo>
                    <a:pt x="1524" y="569"/>
                  </a:lnTo>
                  <a:lnTo>
                    <a:pt x="1526" y="564"/>
                  </a:lnTo>
                  <a:lnTo>
                    <a:pt x="1526" y="557"/>
                  </a:lnTo>
                  <a:lnTo>
                    <a:pt x="1526" y="550"/>
                  </a:lnTo>
                  <a:lnTo>
                    <a:pt x="1536" y="546"/>
                  </a:lnTo>
                  <a:lnTo>
                    <a:pt x="1549" y="541"/>
                  </a:lnTo>
                  <a:lnTo>
                    <a:pt x="1561" y="536"/>
                  </a:lnTo>
                  <a:lnTo>
                    <a:pt x="1570" y="531"/>
                  </a:lnTo>
                  <a:lnTo>
                    <a:pt x="1564" y="520"/>
                  </a:lnTo>
                  <a:lnTo>
                    <a:pt x="1561" y="508"/>
                  </a:lnTo>
                  <a:lnTo>
                    <a:pt x="1561" y="492"/>
                  </a:lnTo>
                  <a:lnTo>
                    <a:pt x="1573" y="482"/>
                  </a:lnTo>
                  <a:lnTo>
                    <a:pt x="1584" y="471"/>
                  </a:lnTo>
                  <a:lnTo>
                    <a:pt x="1594" y="461"/>
                  </a:lnTo>
                  <a:lnTo>
                    <a:pt x="1608" y="454"/>
                  </a:lnTo>
                  <a:lnTo>
                    <a:pt x="1627" y="450"/>
                  </a:lnTo>
                  <a:lnTo>
                    <a:pt x="1629" y="468"/>
                  </a:lnTo>
                  <a:lnTo>
                    <a:pt x="1634" y="480"/>
                  </a:lnTo>
                  <a:lnTo>
                    <a:pt x="1641" y="492"/>
                  </a:lnTo>
                  <a:lnTo>
                    <a:pt x="1650" y="492"/>
                  </a:lnTo>
                  <a:lnTo>
                    <a:pt x="1652" y="487"/>
                  </a:lnTo>
                  <a:lnTo>
                    <a:pt x="1653" y="484"/>
                  </a:lnTo>
                  <a:lnTo>
                    <a:pt x="1653" y="482"/>
                  </a:lnTo>
                  <a:lnTo>
                    <a:pt x="1655" y="478"/>
                  </a:lnTo>
                  <a:lnTo>
                    <a:pt x="1657" y="473"/>
                  </a:lnTo>
                  <a:lnTo>
                    <a:pt x="1645" y="471"/>
                  </a:lnTo>
                  <a:lnTo>
                    <a:pt x="1639" y="466"/>
                  </a:lnTo>
                  <a:lnTo>
                    <a:pt x="1638" y="456"/>
                  </a:lnTo>
                  <a:lnTo>
                    <a:pt x="1638" y="442"/>
                  </a:lnTo>
                  <a:lnTo>
                    <a:pt x="1639" y="440"/>
                  </a:lnTo>
                  <a:lnTo>
                    <a:pt x="1639" y="438"/>
                  </a:lnTo>
                  <a:lnTo>
                    <a:pt x="1641" y="437"/>
                  </a:lnTo>
                  <a:lnTo>
                    <a:pt x="1641" y="435"/>
                  </a:lnTo>
                  <a:lnTo>
                    <a:pt x="1641" y="431"/>
                  </a:lnTo>
                  <a:lnTo>
                    <a:pt x="1657" y="424"/>
                  </a:lnTo>
                  <a:lnTo>
                    <a:pt x="1671" y="416"/>
                  </a:lnTo>
                  <a:lnTo>
                    <a:pt x="1683" y="405"/>
                  </a:lnTo>
                  <a:lnTo>
                    <a:pt x="1695" y="396"/>
                  </a:lnTo>
                  <a:lnTo>
                    <a:pt x="1694" y="391"/>
                  </a:lnTo>
                  <a:lnTo>
                    <a:pt x="1694" y="388"/>
                  </a:lnTo>
                  <a:lnTo>
                    <a:pt x="1692" y="382"/>
                  </a:lnTo>
                  <a:lnTo>
                    <a:pt x="1694" y="377"/>
                  </a:lnTo>
                  <a:lnTo>
                    <a:pt x="1695" y="374"/>
                  </a:lnTo>
                  <a:lnTo>
                    <a:pt x="1701" y="370"/>
                  </a:lnTo>
                  <a:lnTo>
                    <a:pt x="1706" y="368"/>
                  </a:lnTo>
                  <a:lnTo>
                    <a:pt x="1711" y="367"/>
                  </a:lnTo>
                  <a:lnTo>
                    <a:pt x="1714" y="365"/>
                  </a:lnTo>
                  <a:lnTo>
                    <a:pt x="1714" y="351"/>
                  </a:lnTo>
                  <a:lnTo>
                    <a:pt x="1737" y="351"/>
                  </a:lnTo>
                  <a:lnTo>
                    <a:pt x="1741" y="356"/>
                  </a:lnTo>
                  <a:lnTo>
                    <a:pt x="1742" y="361"/>
                  </a:lnTo>
                  <a:lnTo>
                    <a:pt x="1746" y="367"/>
                  </a:lnTo>
                  <a:lnTo>
                    <a:pt x="1749" y="374"/>
                  </a:lnTo>
                  <a:lnTo>
                    <a:pt x="1755" y="370"/>
                  </a:lnTo>
                  <a:lnTo>
                    <a:pt x="1758" y="367"/>
                  </a:lnTo>
                  <a:lnTo>
                    <a:pt x="1762" y="363"/>
                  </a:lnTo>
                  <a:lnTo>
                    <a:pt x="1765" y="360"/>
                  </a:lnTo>
                  <a:lnTo>
                    <a:pt x="1769" y="354"/>
                  </a:lnTo>
                  <a:lnTo>
                    <a:pt x="1767" y="351"/>
                  </a:lnTo>
                  <a:lnTo>
                    <a:pt x="1765" y="348"/>
                  </a:lnTo>
                  <a:lnTo>
                    <a:pt x="1765" y="344"/>
                  </a:lnTo>
                  <a:lnTo>
                    <a:pt x="1765" y="339"/>
                  </a:lnTo>
                  <a:lnTo>
                    <a:pt x="1781" y="337"/>
                  </a:lnTo>
                  <a:lnTo>
                    <a:pt x="1791" y="337"/>
                  </a:lnTo>
                  <a:lnTo>
                    <a:pt x="1802" y="335"/>
                  </a:lnTo>
                  <a:lnTo>
                    <a:pt x="1812" y="337"/>
                  </a:lnTo>
                  <a:lnTo>
                    <a:pt x="1826" y="339"/>
                  </a:lnTo>
                  <a:lnTo>
                    <a:pt x="1831" y="325"/>
                  </a:lnTo>
                  <a:lnTo>
                    <a:pt x="1837" y="313"/>
                  </a:lnTo>
                  <a:lnTo>
                    <a:pt x="1844" y="300"/>
                  </a:lnTo>
                  <a:lnTo>
                    <a:pt x="1851" y="288"/>
                  </a:lnTo>
                  <a:lnTo>
                    <a:pt x="1854" y="274"/>
                  </a:lnTo>
                  <a:lnTo>
                    <a:pt x="1858" y="253"/>
                  </a:lnTo>
                  <a:lnTo>
                    <a:pt x="1872" y="253"/>
                  </a:lnTo>
                  <a:lnTo>
                    <a:pt x="1875" y="248"/>
                  </a:lnTo>
                  <a:lnTo>
                    <a:pt x="1877" y="243"/>
                  </a:lnTo>
                  <a:lnTo>
                    <a:pt x="1879" y="239"/>
                  </a:lnTo>
                  <a:lnTo>
                    <a:pt x="1884" y="234"/>
                  </a:lnTo>
                  <a:lnTo>
                    <a:pt x="1896" y="231"/>
                  </a:lnTo>
                  <a:lnTo>
                    <a:pt x="1910" y="234"/>
                  </a:lnTo>
                  <a:lnTo>
                    <a:pt x="1926" y="238"/>
                  </a:lnTo>
                  <a:lnTo>
                    <a:pt x="1938" y="243"/>
                  </a:lnTo>
                  <a:lnTo>
                    <a:pt x="1938" y="220"/>
                  </a:lnTo>
                  <a:lnTo>
                    <a:pt x="1964" y="220"/>
                  </a:lnTo>
                  <a:lnTo>
                    <a:pt x="1992" y="224"/>
                  </a:lnTo>
                  <a:lnTo>
                    <a:pt x="2020" y="227"/>
                  </a:lnTo>
                  <a:lnTo>
                    <a:pt x="2050" y="227"/>
                  </a:lnTo>
                  <a:lnTo>
                    <a:pt x="2057" y="236"/>
                  </a:lnTo>
                  <a:lnTo>
                    <a:pt x="2065" y="245"/>
                  </a:lnTo>
                  <a:lnTo>
                    <a:pt x="2074" y="253"/>
                  </a:lnTo>
                  <a:lnTo>
                    <a:pt x="2081" y="264"/>
                  </a:lnTo>
                  <a:lnTo>
                    <a:pt x="2083" y="278"/>
                  </a:lnTo>
                  <a:lnTo>
                    <a:pt x="2079" y="278"/>
                  </a:lnTo>
                  <a:lnTo>
                    <a:pt x="2079" y="281"/>
                  </a:lnTo>
                  <a:lnTo>
                    <a:pt x="2069" y="281"/>
                  </a:lnTo>
                  <a:lnTo>
                    <a:pt x="2069" y="293"/>
                  </a:lnTo>
                  <a:lnTo>
                    <a:pt x="2062" y="293"/>
                  </a:lnTo>
                  <a:lnTo>
                    <a:pt x="2058" y="295"/>
                  </a:lnTo>
                  <a:lnTo>
                    <a:pt x="2055" y="297"/>
                  </a:lnTo>
                  <a:lnTo>
                    <a:pt x="2051" y="300"/>
                  </a:lnTo>
                  <a:lnTo>
                    <a:pt x="2050" y="304"/>
                  </a:lnTo>
                  <a:lnTo>
                    <a:pt x="2064" y="304"/>
                  </a:lnTo>
                  <a:lnTo>
                    <a:pt x="2078" y="306"/>
                  </a:lnTo>
                  <a:lnTo>
                    <a:pt x="2092" y="304"/>
                  </a:lnTo>
                  <a:lnTo>
                    <a:pt x="2107" y="304"/>
                  </a:lnTo>
                  <a:lnTo>
                    <a:pt x="2107" y="299"/>
                  </a:lnTo>
                  <a:lnTo>
                    <a:pt x="2109" y="293"/>
                  </a:lnTo>
                  <a:lnTo>
                    <a:pt x="2111" y="290"/>
                  </a:lnTo>
                  <a:lnTo>
                    <a:pt x="2111" y="286"/>
                  </a:lnTo>
                  <a:lnTo>
                    <a:pt x="2112" y="283"/>
                  </a:lnTo>
                  <a:lnTo>
                    <a:pt x="2114" y="278"/>
                  </a:lnTo>
                  <a:lnTo>
                    <a:pt x="2126" y="279"/>
                  </a:lnTo>
                  <a:lnTo>
                    <a:pt x="2135" y="281"/>
                  </a:lnTo>
                  <a:lnTo>
                    <a:pt x="2144" y="283"/>
                  </a:lnTo>
                  <a:lnTo>
                    <a:pt x="2156" y="285"/>
                  </a:lnTo>
                  <a:lnTo>
                    <a:pt x="2156" y="311"/>
                  </a:lnTo>
                  <a:lnTo>
                    <a:pt x="2179" y="311"/>
                  </a:lnTo>
                  <a:lnTo>
                    <a:pt x="2181" y="316"/>
                  </a:lnTo>
                  <a:lnTo>
                    <a:pt x="2181" y="318"/>
                  </a:lnTo>
                  <a:lnTo>
                    <a:pt x="2181" y="320"/>
                  </a:lnTo>
                  <a:lnTo>
                    <a:pt x="2181" y="320"/>
                  </a:lnTo>
                  <a:lnTo>
                    <a:pt x="2182" y="321"/>
                  </a:lnTo>
                  <a:lnTo>
                    <a:pt x="2184" y="321"/>
                  </a:lnTo>
                  <a:lnTo>
                    <a:pt x="2188" y="323"/>
                  </a:lnTo>
                  <a:lnTo>
                    <a:pt x="2198" y="318"/>
                  </a:lnTo>
                  <a:lnTo>
                    <a:pt x="2214" y="313"/>
                  </a:lnTo>
                  <a:lnTo>
                    <a:pt x="2233" y="309"/>
                  </a:lnTo>
                  <a:lnTo>
                    <a:pt x="2254" y="309"/>
                  </a:lnTo>
                  <a:lnTo>
                    <a:pt x="2271" y="309"/>
                  </a:lnTo>
                  <a:lnTo>
                    <a:pt x="2287" y="311"/>
                  </a:lnTo>
                  <a:lnTo>
                    <a:pt x="2315" y="321"/>
                  </a:lnTo>
                  <a:lnTo>
                    <a:pt x="2343" y="334"/>
                  </a:lnTo>
                  <a:lnTo>
                    <a:pt x="2367" y="346"/>
                  </a:lnTo>
                  <a:lnTo>
                    <a:pt x="2386" y="351"/>
                  </a:lnTo>
                  <a:lnTo>
                    <a:pt x="2407" y="349"/>
                  </a:lnTo>
                  <a:lnTo>
                    <a:pt x="2425" y="346"/>
                  </a:lnTo>
                  <a:lnTo>
                    <a:pt x="2441" y="346"/>
                  </a:lnTo>
                  <a:lnTo>
                    <a:pt x="2444" y="349"/>
                  </a:lnTo>
                  <a:lnTo>
                    <a:pt x="2448" y="351"/>
                  </a:lnTo>
                  <a:lnTo>
                    <a:pt x="2453" y="356"/>
                  </a:lnTo>
                  <a:lnTo>
                    <a:pt x="2456" y="360"/>
                  </a:lnTo>
                  <a:lnTo>
                    <a:pt x="2460" y="361"/>
                  </a:lnTo>
                  <a:lnTo>
                    <a:pt x="2476" y="365"/>
                  </a:lnTo>
                  <a:lnTo>
                    <a:pt x="2491" y="365"/>
                  </a:lnTo>
                  <a:lnTo>
                    <a:pt x="2495" y="381"/>
                  </a:lnTo>
                  <a:lnTo>
                    <a:pt x="2500" y="389"/>
                  </a:lnTo>
                  <a:lnTo>
                    <a:pt x="2509" y="396"/>
                  </a:lnTo>
                  <a:lnTo>
                    <a:pt x="2516" y="405"/>
                  </a:lnTo>
                  <a:lnTo>
                    <a:pt x="2521" y="416"/>
                  </a:lnTo>
                  <a:lnTo>
                    <a:pt x="2514" y="496"/>
                  </a:lnTo>
                  <a:lnTo>
                    <a:pt x="2500" y="510"/>
                  </a:lnTo>
                  <a:lnTo>
                    <a:pt x="2491" y="526"/>
                  </a:lnTo>
                  <a:lnTo>
                    <a:pt x="2479" y="541"/>
                  </a:lnTo>
                  <a:lnTo>
                    <a:pt x="2463" y="553"/>
                  </a:lnTo>
                  <a:lnTo>
                    <a:pt x="2449" y="557"/>
                  </a:lnTo>
                  <a:lnTo>
                    <a:pt x="2432" y="557"/>
                  </a:lnTo>
                  <a:lnTo>
                    <a:pt x="2416" y="555"/>
                  </a:lnTo>
                  <a:lnTo>
                    <a:pt x="2399" y="557"/>
                  </a:lnTo>
                  <a:lnTo>
                    <a:pt x="2371" y="564"/>
                  </a:lnTo>
                  <a:lnTo>
                    <a:pt x="2346" y="566"/>
                  </a:lnTo>
                  <a:lnTo>
                    <a:pt x="2325" y="566"/>
                  </a:lnTo>
                  <a:lnTo>
                    <a:pt x="2304" y="564"/>
                  </a:lnTo>
                  <a:lnTo>
                    <a:pt x="2282" y="562"/>
                  </a:lnTo>
                  <a:lnTo>
                    <a:pt x="2256" y="562"/>
                  </a:lnTo>
                  <a:lnTo>
                    <a:pt x="2256" y="566"/>
                  </a:lnTo>
                  <a:lnTo>
                    <a:pt x="2268" y="574"/>
                  </a:lnTo>
                  <a:lnTo>
                    <a:pt x="2277" y="583"/>
                  </a:lnTo>
                  <a:lnTo>
                    <a:pt x="2287" y="590"/>
                  </a:lnTo>
                  <a:lnTo>
                    <a:pt x="2301" y="594"/>
                  </a:lnTo>
                  <a:lnTo>
                    <a:pt x="2322" y="595"/>
                  </a:lnTo>
                  <a:lnTo>
                    <a:pt x="2327" y="601"/>
                  </a:lnTo>
                  <a:lnTo>
                    <a:pt x="2331" y="602"/>
                  </a:lnTo>
                  <a:lnTo>
                    <a:pt x="2338" y="606"/>
                  </a:lnTo>
                  <a:lnTo>
                    <a:pt x="2345" y="608"/>
                  </a:lnTo>
                  <a:lnTo>
                    <a:pt x="2348" y="669"/>
                  </a:lnTo>
                  <a:lnTo>
                    <a:pt x="2360" y="669"/>
                  </a:lnTo>
                  <a:lnTo>
                    <a:pt x="2362" y="676"/>
                  </a:lnTo>
                  <a:lnTo>
                    <a:pt x="2364" y="681"/>
                  </a:lnTo>
                  <a:lnTo>
                    <a:pt x="2367" y="684"/>
                  </a:lnTo>
                  <a:lnTo>
                    <a:pt x="2373" y="686"/>
                  </a:lnTo>
                  <a:lnTo>
                    <a:pt x="2380" y="688"/>
                  </a:lnTo>
                  <a:lnTo>
                    <a:pt x="2380" y="695"/>
                  </a:lnTo>
                  <a:lnTo>
                    <a:pt x="2380" y="700"/>
                  </a:lnTo>
                  <a:lnTo>
                    <a:pt x="2381" y="704"/>
                  </a:lnTo>
                  <a:lnTo>
                    <a:pt x="2383" y="707"/>
                  </a:lnTo>
                  <a:lnTo>
                    <a:pt x="2385" y="714"/>
                  </a:lnTo>
                  <a:lnTo>
                    <a:pt x="2388" y="719"/>
                  </a:lnTo>
                  <a:lnTo>
                    <a:pt x="2390" y="723"/>
                  </a:lnTo>
                  <a:lnTo>
                    <a:pt x="2395" y="725"/>
                  </a:lnTo>
                  <a:lnTo>
                    <a:pt x="2400" y="726"/>
                  </a:lnTo>
                  <a:lnTo>
                    <a:pt x="2409" y="726"/>
                  </a:lnTo>
                  <a:lnTo>
                    <a:pt x="2420" y="725"/>
                  </a:lnTo>
                  <a:lnTo>
                    <a:pt x="2430" y="726"/>
                  </a:lnTo>
                  <a:lnTo>
                    <a:pt x="2442" y="730"/>
                  </a:lnTo>
                  <a:lnTo>
                    <a:pt x="2453" y="735"/>
                  </a:lnTo>
                  <a:lnTo>
                    <a:pt x="2453" y="745"/>
                  </a:lnTo>
                  <a:lnTo>
                    <a:pt x="2498" y="745"/>
                  </a:lnTo>
                  <a:lnTo>
                    <a:pt x="2502" y="740"/>
                  </a:lnTo>
                  <a:lnTo>
                    <a:pt x="2505" y="735"/>
                  </a:lnTo>
                  <a:lnTo>
                    <a:pt x="2509" y="732"/>
                  </a:lnTo>
                  <a:lnTo>
                    <a:pt x="2514" y="726"/>
                  </a:lnTo>
                  <a:lnTo>
                    <a:pt x="2510" y="723"/>
                  </a:lnTo>
                  <a:lnTo>
                    <a:pt x="2509" y="718"/>
                  </a:lnTo>
                  <a:lnTo>
                    <a:pt x="2509" y="716"/>
                  </a:lnTo>
                  <a:lnTo>
                    <a:pt x="2507" y="712"/>
                  </a:lnTo>
                  <a:lnTo>
                    <a:pt x="2503" y="711"/>
                  </a:lnTo>
                  <a:lnTo>
                    <a:pt x="2498" y="707"/>
                  </a:lnTo>
                  <a:lnTo>
                    <a:pt x="2493" y="709"/>
                  </a:lnTo>
                  <a:lnTo>
                    <a:pt x="2486" y="711"/>
                  </a:lnTo>
                  <a:lnTo>
                    <a:pt x="2476" y="714"/>
                  </a:lnTo>
                  <a:lnTo>
                    <a:pt x="2463" y="711"/>
                  </a:lnTo>
                  <a:lnTo>
                    <a:pt x="2463" y="711"/>
                  </a:lnTo>
                  <a:lnTo>
                    <a:pt x="2462" y="709"/>
                  </a:lnTo>
                  <a:lnTo>
                    <a:pt x="2458" y="705"/>
                  </a:lnTo>
                  <a:lnTo>
                    <a:pt x="2456" y="702"/>
                  </a:lnTo>
                  <a:lnTo>
                    <a:pt x="2453" y="698"/>
                  </a:lnTo>
                  <a:lnTo>
                    <a:pt x="2451" y="695"/>
                  </a:lnTo>
                  <a:lnTo>
                    <a:pt x="2449" y="693"/>
                  </a:lnTo>
                  <a:lnTo>
                    <a:pt x="2448" y="691"/>
                  </a:lnTo>
                  <a:lnTo>
                    <a:pt x="2444" y="690"/>
                  </a:lnTo>
                  <a:lnTo>
                    <a:pt x="2441" y="690"/>
                  </a:lnTo>
                  <a:lnTo>
                    <a:pt x="2435" y="690"/>
                  </a:lnTo>
                  <a:lnTo>
                    <a:pt x="2432" y="690"/>
                  </a:lnTo>
                  <a:lnTo>
                    <a:pt x="2428" y="688"/>
                  </a:lnTo>
                  <a:lnTo>
                    <a:pt x="2427" y="684"/>
                  </a:lnTo>
                  <a:lnTo>
                    <a:pt x="2427" y="683"/>
                  </a:lnTo>
                  <a:lnTo>
                    <a:pt x="2427" y="677"/>
                  </a:lnTo>
                  <a:lnTo>
                    <a:pt x="2425" y="672"/>
                  </a:lnTo>
                  <a:lnTo>
                    <a:pt x="2425" y="669"/>
                  </a:lnTo>
                  <a:lnTo>
                    <a:pt x="2427" y="656"/>
                  </a:lnTo>
                  <a:lnTo>
                    <a:pt x="2430" y="644"/>
                  </a:lnTo>
                  <a:lnTo>
                    <a:pt x="2434" y="634"/>
                  </a:lnTo>
                  <a:lnTo>
                    <a:pt x="2441" y="632"/>
                  </a:lnTo>
                  <a:lnTo>
                    <a:pt x="2451" y="630"/>
                  </a:lnTo>
                  <a:lnTo>
                    <a:pt x="2463" y="630"/>
                  </a:lnTo>
                  <a:lnTo>
                    <a:pt x="2479" y="639"/>
                  </a:lnTo>
                  <a:lnTo>
                    <a:pt x="2496" y="642"/>
                  </a:lnTo>
                  <a:lnTo>
                    <a:pt x="2516" y="644"/>
                  </a:lnTo>
                  <a:lnTo>
                    <a:pt x="2535" y="644"/>
                  </a:lnTo>
                  <a:lnTo>
                    <a:pt x="2556" y="646"/>
                  </a:lnTo>
                  <a:lnTo>
                    <a:pt x="2558" y="641"/>
                  </a:lnTo>
                  <a:lnTo>
                    <a:pt x="2559" y="637"/>
                  </a:lnTo>
                  <a:lnTo>
                    <a:pt x="2561" y="636"/>
                  </a:lnTo>
                  <a:lnTo>
                    <a:pt x="2563" y="634"/>
                  </a:lnTo>
                  <a:lnTo>
                    <a:pt x="2568" y="630"/>
                  </a:lnTo>
                  <a:lnTo>
                    <a:pt x="2570" y="632"/>
                  </a:lnTo>
                  <a:lnTo>
                    <a:pt x="2572" y="632"/>
                  </a:lnTo>
                  <a:lnTo>
                    <a:pt x="2573" y="634"/>
                  </a:lnTo>
                  <a:lnTo>
                    <a:pt x="2575" y="632"/>
                  </a:lnTo>
                  <a:lnTo>
                    <a:pt x="2578" y="630"/>
                  </a:lnTo>
                  <a:lnTo>
                    <a:pt x="2575" y="627"/>
                  </a:lnTo>
                  <a:lnTo>
                    <a:pt x="2566" y="622"/>
                  </a:lnTo>
                  <a:lnTo>
                    <a:pt x="2558" y="613"/>
                  </a:lnTo>
                  <a:lnTo>
                    <a:pt x="2549" y="604"/>
                  </a:lnTo>
                  <a:lnTo>
                    <a:pt x="2540" y="595"/>
                  </a:lnTo>
                  <a:lnTo>
                    <a:pt x="2537" y="592"/>
                  </a:lnTo>
                  <a:lnTo>
                    <a:pt x="2521" y="592"/>
                  </a:lnTo>
                  <a:lnTo>
                    <a:pt x="2523" y="564"/>
                  </a:lnTo>
                  <a:lnTo>
                    <a:pt x="2526" y="540"/>
                  </a:lnTo>
                  <a:lnTo>
                    <a:pt x="2533" y="519"/>
                  </a:lnTo>
                  <a:lnTo>
                    <a:pt x="2540" y="499"/>
                  </a:lnTo>
                  <a:lnTo>
                    <a:pt x="2549" y="480"/>
                  </a:lnTo>
                  <a:lnTo>
                    <a:pt x="2554" y="459"/>
                  </a:lnTo>
                  <a:lnTo>
                    <a:pt x="2559" y="435"/>
                  </a:lnTo>
                  <a:lnTo>
                    <a:pt x="2575" y="433"/>
                  </a:lnTo>
                  <a:lnTo>
                    <a:pt x="2587" y="431"/>
                  </a:lnTo>
                  <a:lnTo>
                    <a:pt x="2599" y="430"/>
                  </a:lnTo>
                  <a:lnTo>
                    <a:pt x="2612" y="430"/>
                  </a:lnTo>
                  <a:lnTo>
                    <a:pt x="2629" y="435"/>
                  </a:lnTo>
                  <a:lnTo>
                    <a:pt x="2629" y="423"/>
                  </a:lnTo>
                  <a:lnTo>
                    <a:pt x="2620" y="407"/>
                  </a:lnTo>
                  <a:lnTo>
                    <a:pt x="2613" y="388"/>
                  </a:lnTo>
                  <a:lnTo>
                    <a:pt x="2610" y="368"/>
                  </a:lnTo>
                  <a:lnTo>
                    <a:pt x="2594" y="367"/>
                  </a:lnTo>
                  <a:lnTo>
                    <a:pt x="2584" y="363"/>
                  </a:lnTo>
                  <a:lnTo>
                    <a:pt x="2572" y="361"/>
                  </a:lnTo>
                  <a:lnTo>
                    <a:pt x="2570" y="344"/>
                  </a:lnTo>
                  <a:lnTo>
                    <a:pt x="2568" y="325"/>
                  </a:lnTo>
                  <a:lnTo>
                    <a:pt x="2565" y="307"/>
                  </a:lnTo>
                  <a:lnTo>
                    <a:pt x="2559" y="290"/>
                  </a:lnTo>
                  <a:lnTo>
                    <a:pt x="2551" y="278"/>
                  </a:lnTo>
                  <a:lnTo>
                    <a:pt x="2540" y="269"/>
                  </a:lnTo>
                  <a:lnTo>
                    <a:pt x="2530" y="264"/>
                  </a:lnTo>
                  <a:lnTo>
                    <a:pt x="2519" y="262"/>
                  </a:lnTo>
                  <a:lnTo>
                    <a:pt x="2512" y="258"/>
                  </a:lnTo>
                  <a:lnTo>
                    <a:pt x="2505" y="252"/>
                  </a:lnTo>
                  <a:lnTo>
                    <a:pt x="2502" y="239"/>
                  </a:lnTo>
                  <a:lnTo>
                    <a:pt x="2505" y="239"/>
                  </a:lnTo>
                  <a:lnTo>
                    <a:pt x="2505" y="234"/>
                  </a:lnTo>
                  <a:lnTo>
                    <a:pt x="2528" y="232"/>
                  </a:lnTo>
                  <a:lnTo>
                    <a:pt x="2545" y="229"/>
                  </a:lnTo>
                  <a:lnTo>
                    <a:pt x="2561" y="224"/>
                  </a:lnTo>
                  <a:lnTo>
                    <a:pt x="2580" y="218"/>
                  </a:lnTo>
                  <a:lnTo>
                    <a:pt x="2601" y="217"/>
                  </a:lnTo>
                  <a:lnTo>
                    <a:pt x="2610" y="224"/>
                  </a:lnTo>
                  <a:lnTo>
                    <a:pt x="2620" y="229"/>
                  </a:lnTo>
                  <a:lnTo>
                    <a:pt x="2629" y="234"/>
                  </a:lnTo>
                  <a:lnTo>
                    <a:pt x="2638" y="239"/>
                  </a:lnTo>
                  <a:lnTo>
                    <a:pt x="2645" y="246"/>
                  </a:lnTo>
                  <a:lnTo>
                    <a:pt x="2650" y="258"/>
                  </a:lnTo>
                  <a:lnTo>
                    <a:pt x="2652" y="278"/>
                  </a:lnTo>
                  <a:lnTo>
                    <a:pt x="2640" y="278"/>
                  </a:lnTo>
                  <a:lnTo>
                    <a:pt x="2634" y="283"/>
                  </a:lnTo>
                  <a:lnTo>
                    <a:pt x="2631" y="286"/>
                  </a:lnTo>
                  <a:lnTo>
                    <a:pt x="2626" y="293"/>
                  </a:lnTo>
                  <a:lnTo>
                    <a:pt x="2622" y="299"/>
                  </a:lnTo>
                  <a:lnTo>
                    <a:pt x="2619" y="304"/>
                  </a:lnTo>
                  <a:lnTo>
                    <a:pt x="2619" y="311"/>
                  </a:lnTo>
                  <a:lnTo>
                    <a:pt x="2617" y="320"/>
                  </a:lnTo>
                  <a:lnTo>
                    <a:pt x="2636" y="330"/>
                  </a:lnTo>
                  <a:lnTo>
                    <a:pt x="2659" y="339"/>
                  </a:lnTo>
                  <a:lnTo>
                    <a:pt x="2678" y="346"/>
                  </a:lnTo>
                  <a:lnTo>
                    <a:pt x="2685" y="339"/>
                  </a:lnTo>
                  <a:lnTo>
                    <a:pt x="2694" y="334"/>
                  </a:lnTo>
                  <a:lnTo>
                    <a:pt x="2702" y="330"/>
                  </a:lnTo>
                  <a:lnTo>
                    <a:pt x="2709" y="323"/>
                  </a:lnTo>
                  <a:lnTo>
                    <a:pt x="2713" y="309"/>
                  </a:lnTo>
                  <a:lnTo>
                    <a:pt x="2709" y="295"/>
                  </a:lnTo>
                  <a:lnTo>
                    <a:pt x="2704" y="279"/>
                  </a:lnTo>
                  <a:lnTo>
                    <a:pt x="2697" y="264"/>
                  </a:lnTo>
                  <a:lnTo>
                    <a:pt x="2694" y="246"/>
                  </a:lnTo>
                  <a:lnTo>
                    <a:pt x="2704" y="234"/>
                  </a:lnTo>
                  <a:lnTo>
                    <a:pt x="2715" y="217"/>
                  </a:lnTo>
                  <a:lnTo>
                    <a:pt x="2725" y="194"/>
                  </a:lnTo>
                  <a:lnTo>
                    <a:pt x="2736" y="169"/>
                  </a:lnTo>
                  <a:lnTo>
                    <a:pt x="2746" y="145"/>
                  </a:lnTo>
                  <a:lnTo>
                    <a:pt x="2755" y="124"/>
                  </a:lnTo>
                  <a:lnTo>
                    <a:pt x="2767" y="108"/>
                  </a:lnTo>
                  <a:lnTo>
                    <a:pt x="2779" y="100"/>
                  </a:lnTo>
                  <a:lnTo>
                    <a:pt x="2779" y="73"/>
                  </a:lnTo>
                  <a:lnTo>
                    <a:pt x="2784" y="53"/>
                  </a:lnTo>
                  <a:lnTo>
                    <a:pt x="2793" y="33"/>
                  </a:lnTo>
                  <a:lnTo>
                    <a:pt x="2802" y="16"/>
                  </a:lnTo>
                  <a:lnTo>
                    <a:pt x="2805" y="16"/>
                  </a:lnTo>
                  <a:lnTo>
                    <a:pt x="2809" y="47"/>
                  </a:lnTo>
                  <a:lnTo>
                    <a:pt x="2828" y="40"/>
                  </a:lnTo>
                  <a:lnTo>
                    <a:pt x="2842" y="30"/>
                  </a:lnTo>
                  <a:lnTo>
                    <a:pt x="2858" y="19"/>
                  </a:lnTo>
                  <a:lnTo>
                    <a:pt x="2875" y="12"/>
                  </a:lnTo>
                  <a:lnTo>
                    <a:pt x="4287" y="0"/>
                  </a:lnTo>
                  <a:close/>
                </a:path>
              </a:pathLst>
            </a:custGeom>
            <a:solidFill>
              <a:schemeClr val="bg1">
                <a:lumMod val="95000"/>
              </a:schemeClr>
            </a:solidFill>
            <a:ln w="3240">
              <a:noFill/>
            </a:ln>
          </p:spPr>
          <p:style>
            <a:lnRef idx="0"/>
            <a:fillRef idx="0"/>
            <a:effectRef idx="0"/>
            <a:fontRef idx="minor"/>
          </p:style>
        </p:sp>
      </p:grpSp>
      <p:sp>
        <p:nvSpPr>
          <p:cNvPr id="179" name="CustomShape 4"/>
          <p:cNvSpPr/>
          <p:nvPr/>
        </p:nvSpPr>
        <p:spPr>
          <a:xfrm>
            <a:off x="431280" y="1114920"/>
            <a:ext cx="9935640" cy="729000"/>
          </a:xfrm>
          <a:prstGeom prst="rect">
            <a:avLst/>
          </a:prstGeom>
          <a:noFill/>
          <a:ln>
            <a:noFill/>
          </a:ln>
        </p:spPr>
        <p:style>
          <a:lnRef idx="0"/>
          <a:fillRef idx="0"/>
          <a:effectRef idx="0"/>
          <a:fontRef idx="minor"/>
        </p:style>
        <p:txBody>
          <a:bodyPr lIns="90000" rIns="90000" tIns="45000" bIns="45000" anchor="ctr"/>
          <a:p>
            <a:pPr marL="343080" indent="-342720">
              <a:lnSpc>
                <a:spcPct val="150000"/>
              </a:lnSpc>
              <a:buClr>
                <a:srgbClr val="404040"/>
              </a:buClr>
              <a:buFont typeface="Wingdings" charset="2"/>
              <a:buChar char=""/>
            </a:pPr>
            <a:r>
              <a:rPr b="0" lang="en-IN" sz="2800" spc="-1" strike="noStrike">
                <a:solidFill>
                  <a:srgbClr val="404040"/>
                </a:solidFill>
                <a:latin typeface="Times New Roman"/>
              </a:rPr>
              <a:t>MapReduce</a:t>
            </a:r>
            <a:endParaRPr b="0" lang="en-IN" sz="2800" spc="-1" strike="noStrike">
              <a:latin typeface="Arial"/>
            </a:endParaRPr>
          </a:p>
        </p:txBody>
      </p:sp>
      <p:sp>
        <p:nvSpPr>
          <p:cNvPr id="180" name="CustomShape 5"/>
          <p:cNvSpPr/>
          <p:nvPr/>
        </p:nvSpPr>
        <p:spPr>
          <a:xfrm>
            <a:off x="930960" y="2027160"/>
            <a:ext cx="10982520" cy="2832480"/>
          </a:xfrm>
          <a:prstGeom prst="rect">
            <a:avLst/>
          </a:prstGeom>
          <a:noFill/>
          <a:ln>
            <a:noFill/>
          </a:ln>
        </p:spPr>
        <p:style>
          <a:lnRef idx="0"/>
          <a:fillRef idx="0"/>
          <a:effectRef idx="0"/>
          <a:fontRef idx="minor"/>
        </p:style>
        <p:txBody>
          <a:bodyPr lIns="90000" rIns="90000" tIns="45000" bIns="45000" anchor="ctr"/>
          <a:p>
            <a:pPr marL="343080" indent="-342720" algn="just">
              <a:lnSpc>
                <a:spcPct val="150000"/>
              </a:lnSpc>
              <a:buClr>
                <a:srgbClr val="000000"/>
              </a:buClr>
              <a:buFont typeface="Wingdings" charset="2"/>
              <a:buChar char=""/>
            </a:pPr>
            <a:r>
              <a:rPr b="0" lang="en-IN" sz="2400" spc="-1" strike="noStrike">
                <a:solidFill>
                  <a:srgbClr val="000000"/>
                </a:solidFill>
                <a:latin typeface="Times New Roman"/>
              </a:rPr>
              <a:t>Enables the development of application in very easy and efficient way.</a:t>
            </a:r>
            <a:endParaRPr b="0" lang="en-IN" sz="2400" spc="-1" strike="noStrike">
              <a:latin typeface="Arial"/>
            </a:endParaRPr>
          </a:p>
          <a:p>
            <a:pPr marL="343080" indent="-342720" algn="just">
              <a:lnSpc>
                <a:spcPct val="150000"/>
              </a:lnSpc>
              <a:buClr>
                <a:srgbClr val="000000"/>
              </a:buClr>
              <a:buFont typeface="Wingdings" charset="2"/>
              <a:buChar char=""/>
            </a:pPr>
            <a:r>
              <a:rPr b="0" lang="en-IN" sz="2400" spc="-1" strike="noStrike">
                <a:solidFill>
                  <a:srgbClr val="000000"/>
                </a:solidFill>
                <a:latin typeface="Times New Roman"/>
              </a:rPr>
              <a:t>Processing of datasets is done in parallel.</a:t>
            </a:r>
            <a:endParaRPr b="0" lang="en-IN" sz="2400" spc="-1" strike="noStrike">
              <a:latin typeface="Arial"/>
            </a:endParaRPr>
          </a:p>
          <a:p>
            <a:pPr marL="343080" indent="-342720" algn="just">
              <a:lnSpc>
                <a:spcPct val="150000"/>
              </a:lnSpc>
              <a:buClr>
                <a:srgbClr val="000000"/>
              </a:buClr>
              <a:buFont typeface="Wingdings" charset="2"/>
              <a:buChar char=""/>
            </a:pPr>
            <a:r>
              <a:rPr b="0" lang="en-IN" sz="2400" spc="-1" strike="noStrike">
                <a:solidFill>
                  <a:srgbClr val="000000"/>
                </a:solidFill>
                <a:latin typeface="Times New Roman"/>
              </a:rPr>
              <a:t>Uses two functions: Map and Reduce.</a:t>
            </a:r>
            <a:endParaRPr b="0" lang="en-IN" sz="2400" spc="-1" strike="noStrike">
              <a:latin typeface="Arial"/>
            </a:endParaRPr>
          </a:p>
          <a:p>
            <a:pPr algn="just">
              <a:lnSpc>
                <a:spcPct val="150000"/>
              </a:lnSpc>
            </a:pPr>
            <a:endParaRPr b="0" lang="en-IN" sz="2400" spc="-1" strike="noStrike">
              <a:latin typeface="Arial"/>
            </a:endParaRPr>
          </a:p>
          <a:p>
            <a:pPr algn="just">
              <a:lnSpc>
                <a:spcPct val="150000"/>
              </a:lnSpc>
            </a:pPr>
            <a:endParaRPr b="0" lang="en-IN" sz="2400" spc="-1" strike="noStrike">
              <a:latin typeface="Arial"/>
            </a:endParaRPr>
          </a:p>
        </p:txBody>
      </p:sp>
      <p:sp>
        <p:nvSpPr>
          <p:cNvPr id="181" name="CustomShape 6"/>
          <p:cNvSpPr/>
          <p:nvPr/>
        </p:nvSpPr>
        <p:spPr>
          <a:xfrm>
            <a:off x="1209240" y="3758040"/>
            <a:ext cx="10982520" cy="2283840"/>
          </a:xfrm>
          <a:prstGeom prst="rect">
            <a:avLst/>
          </a:prstGeom>
          <a:noFill/>
          <a:ln>
            <a:noFill/>
          </a:ln>
        </p:spPr>
        <p:style>
          <a:lnRef idx="0"/>
          <a:fillRef idx="0"/>
          <a:effectRef idx="0"/>
          <a:fontRef idx="minor"/>
        </p:style>
        <p:txBody>
          <a:bodyPr lIns="90000" rIns="90000" tIns="45000" bIns="45000" anchor="ctr"/>
          <a:p>
            <a:pPr marL="343080" indent="-342720" algn="just">
              <a:lnSpc>
                <a:spcPct val="150000"/>
              </a:lnSpc>
              <a:buClr>
                <a:srgbClr val="000000"/>
              </a:buClr>
              <a:buFont typeface="Wingdings" charset="2"/>
              <a:buChar char=""/>
            </a:pPr>
            <a:r>
              <a:rPr b="1" lang="en-IN" sz="2400" spc="-1" strike="noStrike">
                <a:solidFill>
                  <a:srgbClr val="000000"/>
                </a:solidFill>
                <a:latin typeface="Times New Roman"/>
              </a:rPr>
              <a:t>Map: </a:t>
            </a:r>
            <a:endParaRPr b="0" lang="en-IN" sz="2400" spc="-1" strike="noStrike">
              <a:latin typeface="Arial"/>
            </a:endParaRPr>
          </a:p>
          <a:p>
            <a:pPr marL="343080" indent="-342720" algn="just">
              <a:lnSpc>
                <a:spcPct val="150000"/>
              </a:lnSpc>
              <a:buClr>
                <a:srgbClr val="000000"/>
              </a:buClr>
              <a:buFont typeface="Arial"/>
              <a:buChar char="•"/>
            </a:pPr>
            <a:r>
              <a:rPr b="0" lang="en-IN" sz="2400" spc="-1" strike="noStrike">
                <a:solidFill>
                  <a:srgbClr val="000000"/>
                </a:solidFill>
                <a:latin typeface="Times New Roman"/>
              </a:rPr>
              <a:t>Data is captured and divided into pairs of data. This data is further divided into tuples to form a key/value pair that can be processed in parallel by different machines as a cluster.</a:t>
            </a:r>
            <a:endParaRPr b="0" lang="en-IN" sz="2400" spc="-1" strike="noStrike">
              <a:latin typeface="Arial"/>
            </a:endParaRPr>
          </a:p>
        </p:txBody>
      </p:sp>
      <p:sp>
        <p:nvSpPr>
          <p:cNvPr id="182" name="TextShape 7"/>
          <p:cNvSpPr txBox="1"/>
          <p:nvPr/>
        </p:nvSpPr>
        <p:spPr>
          <a:xfrm>
            <a:off x="431280" y="164520"/>
            <a:ext cx="11760120" cy="767880"/>
          </a:xfrm>
          <a:prstGeom prst="rect">
            <a:avLst/>
          </a:prstGeom>
          <a:noFill/>
          <a:ln>
            <a:noFill/>
          </a:ln>
        </p:spPr>
        <p:txBody>
          <a:bodyPr anchor="ctr">
            <a:normAutofit fontScale="83000"/>
          </a:bodyPr>
          <a:p>
            <a:pPr>
              <a:lnSpc>
                <a:spcPct val="112000"/>
              </a:lnSpc>
              <a:spcBef>
                <a:spcPts val="901"/>
              </a:spcBef>
            </a:pPr>
            <a:r>
              <a:rPr b="1" lang="en-US" sz="4800" spc="-1" strike="noStrike">
                <a:solidFill>
                  <a:srgbClr val="404040"/>
                </a:solidFill>
                <a:latin typeface="Times New Roman"/>
              </a:rPr>
              <a:t>Big Data Techniques used</a:t>
            </a:r>
            <a:endParaRPr b="0" lang="en-US" sz="4800" spc="-1" strike="noStrike">
              <a:solidFill>
                <a:srgbClr val="262626"/>
              </a:solidFill>
              <a:latin typeface="Corbe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100</TotalTime>
  <Application>LibreOffice/6.1.3.2$Linux_X86_64 LibreOffice_project/10$Build-2</Application>
  <Words>2466</Words>
  <Paragraphs>257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2018-12-11T09:46:58Z</dcterms:created>
  <dc:creator>Gopal Khatri</dc:creator>
  <dc:description/>
  <dc:language>en-IN</dc:language>
  <cp:lastModifiedBy/>
  <dcterms:modified xsi:type="dcterms:W3CDTF">2019-05-31T13:44:08Z</dcterms:modified>
  <cp:revision>173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