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78" r:id="rId7"/>
    <p:sldId id="258" r:id="rId8"/>
    <p:sldId id="286" r:id="rId9"/>
    <p:sldId id="287" r:id="rId10"/>
    <p:sldId id="288" r:id="rId11"/>
    <p:sldId id="289" r:id="rId12"/>
    <p:sldId id="290" r:id="rId13"/>
    <p:sldId id="28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0655" autoAdjust="0"/>
  </p:normalViewPr>
  <p:slideViewPr>
    <p:cSldViewPr snapToGrid="0">
      <p:cViewPr>
        <p:scale>
          <a:sx n="100" d="100"/>
          <a:sy n="100" d="100"/>
        </p:scale>
        <p:origin x="29" y="-490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7/4/2025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7/4/2025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1CC5C-34D2-D802-CDE5-62922FAFE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46C4BB-2E2C-A799-3F45-48A9731C40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FAB337-A9C0-DAE0-2DBB-7DC336DE80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BED2D-B96B-1916-3916-7D27EE4C28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99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445972-AA83-23D4-C363-C5E086DD5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635C34-D223-4BAF-DC2F-96C1714E08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B679A9-F65A-E48E-8C5C-3ADB5BD0AF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09058-7417-E6CA-D69A-20F4846121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864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FB8E13-7108-44EC-C5D3-C7E3BF9FB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5663CC-9BBD-6732-0C18-77A4036B1A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F08EC7-B331-0724-3497-2E3D476A03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DE04F-7D30-CA30-A083-93BDC50A0F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075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B7C0A-0FD9-15B6-CD84-9FF6D3525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768A4B-EBEE-35DB-B6D7-8FA24F109F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C7A079-1348-2ACA-E35E-FD3815C340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67B96-4986-496B-2AD5-7F5F7373E3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276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59CE3-61B9-C40E-69B2-0E97CE4C2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C9ECFB-2F3F-F3DC-D42E-29C0011E8B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DAD9E9-25BB-55F5-8CE8-3E1BAFB959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C3CE4-B2A7-9025-0682-0AD7221F6F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886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 dirty="0"/>
              <a:t>POSTGRESQL SESSION 1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2895600" cy="326958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Properties of A Database Management System</a:t>
            </a:r>
          </a:p>
          <a:p>
            <a:r>
              <a:rPr lang="en-US" dirty="0"/>
              <a:t>Relational and non relational databases</a:t>
            </a:r>
          </a:p>
          <a:p>
            <a:r>
              <a:rPr lang="en-US" dirty="0"/>
              <a:t>Introduction to Postgres</a:t>
            </a:r>
          </a:p>
          <a:p>
            <a:r>
              <a:rPr lang="en-US" dirty="0"/>
              <a:t>Advantages of Postgres</a:t>
            </a:r>
          </a:p>
          <a:p>
            <a:r>
              <a:rPr lang="en-US" dirty="0"/>
              <a:t>ACID properties</a:t>
            </a:r>
          </a:p>
          <a:p>
            <a:r>
              <a:rPr lang="en-US" dirty="0"/>
              <a:t>Data Types</a:t>
            </a:r>
          </a:p>
          <a:p>
            <a:r>
              <a:rPr lang="en-US" dirty="0"/>
              <a:t>Create a database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en-US" dirty="0"/>
              <a:t>Let’s get started</a:t>
            </a: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371" y="0"/>
            <a:ext cx="7288282" cy="212117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2371" y="2763078"/>
            <a:ext cx="9143999" cy="3407051"/>
          </a:xfrm>
        </p:spPr>
        <p:txBody>
          <a:bodyPr>
            <a:noAutofit/>
          </a:bodyPr>
          <a:lstStyle/>
          <a:p>
            <a:pPr algn="l" rtl="0" fontAlgn="base">
              <a:lnSpc>
                <a:spcPts val="2325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PostgreSQL is an open-source relational database management system (DBMS).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​</a:t>
            </a:r>
          </a:p>
          <a:p>
            <a:pPr algn="l" rtl="0" fontAlgn="base">
              <a:lnSpc>
                <a:spcPts val="2325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PostgreSQL runs on all major operating systems, including Linux, UNIX (AIX, BSD, HP-UX, SGI IRIX, Mac OS X, Solaris, Tru64), and Windows.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​</a:t>
            </a:r>
          </a:p>
          <a:p>
            <a:pPr algn="l" rtl="0" fontAlgn="base">
              <a:lnSpc>
                <a:spcPts val="2325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It supports text, images, sounds, and video, and includes programming interfaces for C / C++, Java, Perl, Python, Ruby,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Tcl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 and Open Database Connectivity (ODBC).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​</a:t>
            </a:r>
          </a:p>
          <a:p>
            <a:pPr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PostgreSQL was invented at the Berkeley Computer Science Department, University of California.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It started as a project in 1986 with the goal of creating a database system with the minimal features needed to support multiple data types.</a:t>
            </a:r>
          </a:p>
          <a:p>
            <a:pPr algn="l" rtl="0" fontAlgn="base">
              <a:lnSpc>
                <a:spcPts val="2325"/>
              </a:lnSpc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+mj-lt"/>
            </a:endParaRPr>
          </a:p>
          <a:p>
            <a:endParaRPr lang="en-US" b="0" dirty="0">
              <a:latin typeface="+mj-lt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B43223-EF7A-EEA1-B26C-58EEA5542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F47B8-A797-57DC-B9F7-DA2D67851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78348-0245-D190-0943-98C353DD0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7" y="2763078"/>
            <a:ext cx="8066541" cy="3407051"/>
          </a:xfrm>
        </p:spPr>
        <p:txBody>
          <a:bodyPr>
            <a:normAutofit/>
          </a:bodyPr>
          <a:lstStyle/>
          <a:p>
            <a:pPr algn="l" rtl="0" fontAlgn="base">
              <a:lnSpc>
                <a:spcPts val="2325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PostgreSQL source code is freely available under an open-source license. This allows you the freedom to use, modify, and implement it as per your business needs.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ts val="2325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PostgreSQL’s write-ahead logging makes it a highly fault-tolerant database.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ts val="2325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Low maintenance and administration for both embedded and enterprise use of PostgreSQL.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ts val="2325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PostgreSQL supports geographic objects so you can use it for location-based services and geographic information systems.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3A042B0-789D-5EDB-3326-03D85212F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865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4B8197-E1FF-5D16-BB60-2308CBAC8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4530-C335-BA54-E93F-BF67ADE2A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7" y="268360"/>
            <a:ext cx="8229897" cy="792997"/>
          </a:xfrm>
        </p:spPr>
        <p:txBody>
          <a:bodyPr/>
          <a:lstStyle/>
          <a:p>
            <a:r>
              <a:rPr lang="en-US" dirty="0"/>
              <a:t>Acid properties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EC3F8-F52F-13B8-8EF1-FE1F38274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743" y="1502229"/>
            <a:ext cx="9290957" cy="4854119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sz="1600" dirty="0"/>
              <a:t>Atomicity: </a:t>
            </a:r>
            <a:r>
              <a:rPr lang="en-US" sz="1600" b="0" dirty="0"/>
              <a:t>Ensures that all operations in a transaction are completed; if not, none are applied.</a:t>
            </a:r>
          </a:p>
          <a:p>
            <a:r>
              <a:rPr lang="en-US" sz="1600" b="0" dirty="0"/>
              <a:t>Example: Consider a bank transaction where $100 is transferred from Account A to Account B. In PostgreSQL, if any part of this transaction fails (e.g., deduction from Account A), the entire transaction is rolled back, ensuring no partial updates.</a:t>
            </a:r>
          </a:p>
          <a:p>
            <a:r>
              <a:rPr lang="en-US" sz="1600" b="0" dirty="0"/>
              <a:t>2</a:t>
            </a:r>
            <a:r>
              <a:rPr lang="en-US" sz="1600" dirty="0"/>
              <a:t>.Consistency</a:t>
            </a:r>
            <a:r>
              <a:rPr lang="en-US" sz="1600" b="0" dirty="0"/>
              <a:t>: Guarantees that a transaction transforms the database from one valid state to another.</a:t>
            </a:r>
          </a:p>
          <a:p>
            <a:r>
              <a:rPr lang="en-US" sz="1600" b="0" dirty="0"/>
              <a:t>Example: Suppose there is a constraint that the balance of any account cannot be negative. PostgreSQL enforces this constraint, ensuring that any transaction violating it will be aborted.</a:t>
            </a:r>
          </a:p>
          <a:p>
            <a:r>
              <a:rPr lang="en-US" sz="1600" b="0" dirty="0"/>
              <a:t>3.</a:t>
            </a:r>
            <a:r>
              <a:rPr lang="en-US" sz="1600" dirty="0"/>
              <a:t>Isolation</a:t>
            </a:r>
            <a:r>
              <a:rPr lang="en-US" sz="1600" b="0" dirty="0"/>
              <a:t>: Ensures that concurrent transactions produce the same results as if they were executed sequentially.</a:t>
            </a:r>
          </a:p>
          <a:p>
            <a:r>
              <a:rPr lang="en-US" sz="1600" b="0" dirty="0"/>
              <a:t>Example: Using different isolation levels in PostgreSQL, ensures that transactions are executed in a way that they don't interfere with each other, even if they run concurrently.</a:t>
            </a:r>
          </a:p>
          <a:p>
            <a:r>
              <a:rPr lang="en-US" sz="1600" b="0" dirty="0"/>
              <a:t>4</a:t>
            </a:r>
            <a:r>
              <a:rPr lang="en-US" sz="1600" dirty="0"/>
              <a:t>.Durability</a:t>
            </a:r>
            <a:r>
              <a:rPr lang="en-US" sz="1600" b="0" dirty="0"/>
              <a:t>: Once a transaction is committed, its results are permanently stored even in the event of a system failure.</a:t>
            </a:r>
          </a:p>
          <a:p>
            <a:r>
              <a:rPr lang="en-US" sz="1600" b="0" dirty="0">
                <a:effectLst/>
              </a:rPr>
              <a:t> </a:t>
            </a:r>
            <a:r>
              <a:rPr lang="en-US" sz="1600" b="0" dirty="0"/>
              <a:t>Example: After a transaction is committed, its effects are saved to disk. PostgreSQL uses Write-Ahead Logging (WAL) to ensure that even if a crash occurs after a commit, the transaction's effects persist.</a:t>
            </a:r>
            <a:endParaRPr lang="en-US" sz="1600" b="0" dirty="0">
              <a:effectLst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335DD7C-19C3-EA68-60E0-8C8BFF224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019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56611-1FFC-54E5-1D4A-828E45E57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D4E41-319D-723F-5D58-7BE5B7568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7" y="268360"/>
            <a:ext cx="8229897" cy="792997"/>
          </a:xfrm>
        </p:spPr>
        <p:txBody>
          <a:bodyPr/>
          <a:lstStyle/>
          <a:p>
            <a:r>
              <a:rPr lang="en-US" dirty="0"/>
              <a:t>Relational vs non relational databases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7C040C4-5643-B9C0-7457-7B462CFC941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7325889"/>
              </p:ext>
            </p:extLst>
          </p:nvPr>
        </p:nvGraphicFramePr>
        <p:xfrm>
          <a:off x="881063" y="1735954"/>
          <a:ext cx="9291636" cy="4508136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3097212">
                  <a:extLst>
                    <a:ext uri="{9D8B030D-6E8A-4147-A177-3AD203B41FA5}">
                      <a16:colId xmlns:a16="http://schemas.microsoft.com/office/drawing/2014/main" val="3503242161"/>
                    </a:ext>
                  </a:extLst>
                </a:gridCol>
                <a:gridCol w="3097212">
                  <a:extLst>
                    <a:ext uri="{9D8B030D-6E8A-4147-A177-3AD203B41FA5}">
                      <a16:colId xmlns:a16="http://schemas.microsoft.com/office/drawing/2014/main" val="1194870014"/>
                    </a:ext>
                  </a:extLst>
                </a:gridCol>
                <a:gridCol w="3097212">
                  <a:extLst>
                    <a:ext uri="{9D8B030D-6E8A-4147-A177-3AD203B41FA5}">
                      <a16:colId xmlns:a16="http://schemas.microsoft.com/office/drawing/2014/main" val="3007776568"/>
                    </a:ext>
                  </a:extLst>
                </a:gridCol>
              </a:tblGrid>
              <a:tr h="565578">
                <a:tc>
                  <a:txBody>
                    <a:bodyPr/>
                    <a:lstStyle/>
                    <a:p>
                      <a:r>
                        <a:rPr lang="en-US" sz="3200" b="1" dirty="0"/>
                        <a:t>Features</a:t>
                      </a:r>
                    </a:p>
                  </a:txBody>
                  <a:tcPr marL="80797" marR="80797" marT="40398" marB="40398"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Relational Databases</a:t>
                      </a:r>
                    </a:p>
                  </a:txBody>
                  <a:tcPr marL="80797" marR="80797" marT="40398" marB="40398"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Non-Relational Databases (NoSQL)</a:t>
                      </a:r>
                    </a:p>
                  </a:txBody>
                  <a:tcPr marL="80797" marR="80797" marT="40398" marB="40398" anchor="ctr"/>
                </a:tc>
                <a:extLst>
                  <a:ext uri="{0D108BD9-81ED-4DB2-BD59-A6C34878D82A}">
                    <a16:rowId xmlns:a16="http://schemas.microsoft.com/office/drawing/2014/main" val="3757227999"/>
                  </a:ext>
                </a:extLst>
              </a:tr>
              <a:tr h="807968">
                <a:tc>
                  <a:txBody>
                    <a:bodyPr/>
                    <a:lstStyle/>
                    <a:p>
                      <a:r>
                        <a:rPr lang="en-US" sz="1600" b="1"/>
                        <a:t>Data Model</a:t>
                      </a:r>
                      <a:endParaRPr lang="en-US" sz="1600"/>
                    </a:p>
                  </a:txBody>
                  <a:tcPr marL="80797" marR="80797" marT="40398" marB="40398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Structured, with tables, rows, and columns</a:t>
                      </a:r>
                    </a:p>
                  </a:txBody>
                  <a:tcPr marL="80797" marR="80797" marT="40398" marB="40398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Flexible, with document, key-value, column-family, or graph models</a:t>
                      </a:r>
                    </a:p>
                  </a:txBody>
                  <a:tcPr marL="80797" marR="80797" marT="40398" marB="40398" anchor="ctr"/>
                </a:tc>
                <a:extLst>
                  <a:ext uri="{0D108BD9-81ED-4DB2-BD59-A6C34878D82A}">
                    <a16:rowId xmlns:a16="http://schemas.microsoft.com/office/drawing/2014/main" val="2729264058"/>
                  </a:ext>
                </a:extLst>
              </a:tr>
              <a:tr h="807968">
                <a:tc>
                  <a:txBody>
                    <a:bodyPr/>
                    <a:lstStyle/>
                    <a:p>
                      <a:r>
                        <a:rPr lang="en-US" sz="1600" b="1"/>
                        <a:t>Schema</a:t>
                      </a:r>
                      <a:endParaRPr lang="en-US" sz="1600"/>
                    </a:p>
                  </a:txBody>
                  <a:tcPr marL="80797" marR="80797" marT="40398" marB="40398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Fixed schema, requires predefined structure</a:t>
                      </a:r>
                    </a:p>
                  </a:txBody>
                  <a:tcPr marL="80797" marR="80797" marT="40398" marB="40398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Dynamic schema, allowing for easy changes and varied data formats</a:t>
                      </a:r>
                    </a:p>
                  </a:txBody>
                  <a:tcPr marL="80797" marR="80797" marT="40398" marB="40398" anchor="ctr"/>
                </a:tc>
                <a:extLst>
                  <a:ext uri="{0D108BD9-81ED-4DB2-BD59-A6C34878D82A}">
                    <a16:rowId xmlns:a16="http://schemas.microsoft.com/office/drawing/2014/main" val="1334593564"/>
                  </a:ext>
                </a:extLst>
              </a:tr>
              <a:tr h="565578">
                <a:tc>
                  <a:txBody>
                    <a:bodyPr/>
                    <a:lstStyle/>
                    <a:p>
                      <a:r>
                        <a:rPr lang="en-US" sz="1600" b="1"/>
                        <a:t>Scalability</a:t>
                      </a:r>
                      <a:endParaRPr lang="en-US" sz="1600"/>
                    </a:p>
                  </a:txBody>
                  <a:tcPr marL="80797" marR="80797" marT="40398" marB="40398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Vertical scaling (increasing power of a single server)</a:t>
                      </a:r>
                    </a:p>
                  </a:txBody>
                  <a:tcPr marL="80797" marR="80797" marT="40398" marB="40398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Horizontal scaling (adding more servers)</a:t>
                      </a:r>
                    </a:p>
                  </a:txBody>
                  <a:tcPr marL="80797" marR="80797" marT="40398" marB="40398" anchor="ctr"/>
                </a:tc>
                <a:extLst>
                  <a:ext uri="{0D108BD9-81ED-4DB2-BD59-A6C34878D82A}">
                    <a16:rowId xmlns:a16="http://schemas.microsoft.com/office/drawing/2014/main" val="4097796403"/>
                  </a:ext>
                </a:extLst>
              </a:tr>
              <a:tr h="807968">
                <a:tc>
                  <a:txBody>
                    <a:bodyPr/>
                    <a:lstStyle/>
                    <a:p>
                      <a:r>
                        <a:rPr lang="en-US" sz="1600" b="1"/>
                        <a:t>ACID Compliance</a:t>
                      </a:r>
                      <a:endParaRPr lang="en-US" sz="1600"/>
                    </a:p>
                  </a:txBody>
                  <a:tcPr marL="80797" marR="80797" marT="40398" marB="40398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Strong compliance, ensuring transactional integrity</a:t>
                      </a:r>
                    </a:p>
                  </a:txBody>
                  <a:tcPr marL="80797" marR="80797" marT="40398" marB="40398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Typically offers eventual consistency, though some support ACID transactions</a:t>
                      </a:r>
                    </a:p>
                  </a:txBody>
                  <a:tcPr marL="80797" marR="80797" marT="40398" marB="40398" anchor="ctr"/>
                </a:tc>
                <a:extLst>
                  <a:ext uri="{0D108BD9-81ED-4DB2-BD59-A6C34878D82A}">
                    <a16:rowId xmlns:a16="http://schemas.microsoft.com/office/drawing/2014/main" val="3445226222"/>
                  </a:ext>
                </a:extLst>
              </a:tr>
              <a:tr h="807968">
                <a:tc>
                  <a:txBody>
                    <a:bodyPr/>
                    <a:lstStyle/>
                    <a:p>
                      <a:r>
                        <a:rPr lang="en-US" sz="1600" b="1"/>
                        <a:t>Use Cases</a:t>
                      </a:r>
                      <a:endParaRPr lang="en-US" sz="1600"/>
                    </a:p>
                  </a:txBody>
                  <a:tcPr marL="80797" marR="80797" marT="40398" marB="40398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Suitable for structured data and complex queries (e.g., financial systems)</a:t>
                      </a:r>
                    </a:p>
                  </a:txBody>
                  <a:tcPr marL="80797" marR="80797" marT="40398" marB="40398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Ideal for unstructured data and rapid development (e.g., social media, IoT)</a:t>
                      </a:r>
                    </a:p>
                  </a:txBody>
                  <a:tcPr marL="80797" marR="80797" marT="40398" marB="40398" anchor="ctr"/>
                </a:tc>
                <a:extLst>
                  <a:ext uri="{0D108BD9-81ED-4DB2-BD59-A6C34878D82A}">
                    <a16:rowId xmlns:a16="http://schemas.microsoft.com/office/drawing/2014/main" val="1409614979"/>
                  </a:ext>
                </a:extLst>
              </a:tr>
            </a:tbl>
          </a:graphicData>
        </a:graphic>
      </p:graphicFrame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C806741-BC34-B9A1-BA51-ADF7E37B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904ECFA-24EA-7F58-F8CA-D82650FFD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192108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9999FD-B3E9-459D-0DDE-710A608D2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10582-0BF5-934E-5667-753708CA4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7" y="268360"/>
            <a:ext cx="8229897" cy="792997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1EAF011A-FFE9-8D4F-24B8-C07020FA7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CFD726E-8669-4479-064E-C42DB0994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AF773D-51CD-6F53-C8FF-DFB050F8A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5413" y="1665514"/>
            <a:ext cx="9862457" cy="4924124"/>
          </a:xfrm>
        </p:spPr>
        <p:txBody>
          <a:bodyPr>
            <a:normAutofit fontScale="70000" lnSpcReduction="20000"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BOOLEAN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- PostgreSQL Boolean data type has 3 states namely TRUE, FALSE and NULL. It uses single byte for storing Boolean value and can be abbreviated as bool.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NUMERIC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- PostgreSQL supports Numeric type for storing numbers. PostgreSQL supports 2 distinct types of numbers: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​</a:t>
            </a:r>
          </a:p>
          <a:p>
            <a:pPr algn="l" rtl="0" fontAlgn="base">
              <a:buNone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a. Integers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​</a:t>
            </a:r>
          </a:p>
          <a:p>
            <a:pPr algn="l" rtl="0" fontAlgn="base">
              <a:buNone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b. Floating-point numbers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CHARACTER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- PostgreSQL supports character data types for storing text values.</a:t>
            </a:r>
          </a:p>
          <a:p>
            <a:pPr algn="l" rtl="0" fontAlgn="base"/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PostgreSQL offers 3-character data types: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​</a:t>
            </a:r>
          </a:p>
          <a:p>
            <a:pPr algn="l" rtl="0" fontAlgn="base">
              <a:buNone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a. varchar(n)- allows you to declare variable length with a limit.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​</a:t>
            </a:r>
          </a:p>
          <a:p>
            <a:pPr algn="l" rtl="0" fontAlgn="base">
              <a:buNone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b. Char(n)- allows you to declare fixed length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​</a:t>
            </a:r>
          </a:p>
          <a:p>
            <a:pPr algn="l" rtl="0" fontAlgn="base">
              <a:buNone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c. Text- you can use this data type to declare a variable with unlimited length.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BINARY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- A binary string is a sequence of octets or bytes. Binary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</a:rPr>
              <a:t>postgres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 data types are divided into 2 ways: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​</a:t>
            </a:r>
          </a:p>
          <a:p>
            <a:pPr algn="l" rtl="0" fontAlgn="base">
              <a:buNone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a. Binary strings allow storing odds of value 0.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​</a:t>
            </a:r>
          </a:p>
          <a:p>
            <a:pPr algn="l" rtl="0" fontAlgn="base">
              <a:buNone/>
            </a:pPr>
            <a:r>
              <a:rPr lang="en-US" sz="2400" b="0" i="0" u="none" strike="noStrike" dirty="0">
                <a:solidFill>
                  <a:srgbClr val="222222"/>
                </a:solidFill>
                <a:effectLst/>
              </a:rPr>
              <a:t>b. Non-printable octets.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00000"/>
              </a:solidFill>
              <a:effectLst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9038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29051-E7A0-2781-BDFF-5ED27AEA8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B040F-2CAD-44E1-B6BD-30264E14A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7" y="268360"/>
            <a:ext cx="8229897" cy="792997"/>
          </a:xfrm>
        </p:spPr>
        <p:txBody>
          <a:bodyPr/>
          <a:lstStyle/>
          <a:p>
            <a:r>
              <a:rPr lang="en-US" dirty="0"/>
              <a:t>Try it out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432695A-DE42-5638-B9C7-784DDC638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4B5D7D3-3276-D876-0DB7-FE09562F9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00771F-1386-8EB5-35B0-AC3113DE8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5413" y="1665514"/>
            <a:ext cx="9862457" cy="4924124"/>
          </a:xfrm>
        </p:spPr>
        <p:txBody>
          <a:bodyPr>
            <a:normAutofit/>
          </a:bodyPr>
          <a:lstStyle/>
          <a:p>
            <a:r>
              <a:rPr lang="en-US" sz="2400" dirty="0"/>
              <a:t>How to create a database on </a:t>
            </a:r>
            <a:r>
              <a:rPr lang="en-US" sz="2400" dirty="0" err="1"/>
              <a:t>postgres</a:t>
            </a:r>
            <a:endParaRPr lang="en-US" sz="2400" dirty="0"/>
          </a:p>
          <a:p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CREATE DATABASE </a:t>
            </a:r>
            <a:r>
              <a:rPr lang="en-US" sz="1800" b="0" i="1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database_name</a:t>
            </a: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410064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{218E523D-EDD9-43E4-AE1B-9BD2B696B76B}TF7521aafa-c748-4c40-a498-ba511be234dc5b1b6097_win32-5039330bb2f3</Template>
  <TotalTime>0</TotalTime>
  <Words>795</Words>
  <Application>Microsoft Office PowerPoint</Application>
  <PresentationFormat>Widescreen</PresentationFormat>
  <Paragraphs>86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Source Sans Pro</vt:lpstr>
      <vt:lpstr>Tenorite</vt:lpstr>
      <vt:lpstr>Custom</vt:lpstr>
      <vt:lpstr>POSTGRESQL SESSION 1</vt:lpstr>
      <vt:lpstr>AGENDA</vt:lpstr>
      <vt:lpstr>Let’s get started</vt:lpstr>
      <vt:lpstr>Introduction</vt:lpstr>
      <vt:lpstr>Advantages</vt:lpstr>
      <vt:lpstr>Acid properties</vt:lpstr>
      <vt:lpstr>Relational vs non relational databases</vt:lpstr>
      <vt:lpstr>Data types</vt:lpstr>
      <vt:lpstr>Try it out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Ananya U (Ratings - Tech)</dc:creator>
  <cp:lastModifiedBy>Rishabh Singh (Ratings - Tech)</cp:lastModifiedBy>
  <cp:revision>2</cp:revision>
  <dcterms:created xsi:type="dcterms:W3CDTF">2025-07-04T11:45:35Z</dcterms:created>
  <dcterms:modified xsi:type="dcterms:W3CDTF">2025-07-04T13:09:16Z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